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Play"/>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ied8iiuDxrnS6XRAil7fgF/S1n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Play-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u="none" strike="noStrike">
                <a:solidFill>
                  <a:schemeClr val="dk1"/>
                </a:solidFill>
                <a:latin typeface="Arial"/>
                <a:ea typeface="Arial"/>
                <a:cs typeface="Arial"/>
                <a:sym typeface="Arial"/>
              </a:rPr>
              <a:t>Figure S1. Alpha Rarefaction Curves of Microbial Communities Stratified by Diet Type. </a:t>
            </a:r>
            <a:r>
              <a:rPr b="0" i="1" lang="en-US" sz="1200" u="none" strike="noStrike">
                <a:solidFill>
                  <a:schemeClr val="dk1"/>
                </a:solidFill>
                <a:latin typeface="Arial"/>
                <a:ea typeface="Arial"/>
                <a:cs typeface="Arial"/>
                <a:sym typeface="Arial"/>
              </a:rPr>
              <a:t>Alpha rarefaction curves depicting the observed features (species richness) across varying sequencing depths for each sample. Each line represents a sample, coloured by its corresponding diet type (purple, teal, yellow). Red dots indicate observed outliers from Beta diversity PCAo plots. Rarefaction analysis was performed using QIIME 2 to evaluate sampling depth adequacy and community diversity saturation across samples. Plateaus in the curves suggest sufficient sampling depth for most samples.</a:t>
            </a:r>
            <a:endParaRPr/>
          </a:p>
        </p:txBody>
      </p:sp>
      <p:sp>
        <p:nvSpPr>
          <p:cNvPr id="138" name="Google Shape;13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u="none" strike="noStrike">
                <a:solidFill>
                  <a:schemeClr val="dk1"/>
                </a:solidFill>
                <a:latin typeface="Arial"/>
                <a:ea typeface="Arial"/>
                <a:cs typeface="Arial"/>
                <a:sym typeface="Arial"/>
              </a:rPr>
              <a:t>Figure S2. Random Forest classification of gut microbiota by dietary group.</a:t>
            </a:r>
            <a:endParaRPr/>
          </a:p>
        </p:txBody>
      </p:sp>
      <p:sp>
        <p:nvSpPr>
          <p:cNvPr id="144" name="Google Shape;14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u="none" strike="noStrike">
                <a:solidFill>
                  <a:schemeClr val="dk1"/>
                </a:solidFill>
                <a:latin typeface="Arial"/>
                <a:ea typeface="Arial"/>
                <a:cs typeface="Arial"/>
                <a:sym typeface="Arial"/>
              </a:rPr>
              <a:t>Figure S2. Principal Coordinate Analysis (PCoA) of Weighted UniFrac distances from microbial community profiles, shown from multiple perspectives. </a:t>
            </a:r>
            <a:r>
              <a:rPr b="0" i="1" lang="en-US" sz="1200" u="none" strike="noStrike">
                <a:solidFill>
                  <a:schemeClr val="dk1"/>
                </a:solidFill>
                <a:latin typeface="Arial"/>
                <a:ea typeface="Arial"/>
                <a:cs typeface="Arial"/>
                <a:sym typeface="Arial"/>
              </a:rPr>
              <a:t>Panels A, B, and C depict the same PCoA ordination generated using Weighted UniFrac distances, visualized through the Emperor software but viewed from distinct angles to provide comprehensive spatial representation of sample clustering. Each point corresponds to an individual sample, and the relative distances between points reflect differences in microbial community composition based on presence or absence of taxa. These alternative views highlight the robustness of sample separation patterns and confirm consistent clustering across multiple dimensions in the ordination space.</a:t>
            </a:r>
            <a:endParaRPr/>
          </a:p>
        </p:txBody>
      </p:sp>
      <p:sp>
        <p:nvSpPr>
          <p:cNvPr id="150" name="Google Shape;15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u="none" strike="noStrike">
                <a:solidFill>
                  <a:schemeClr val="dk1"/>
                </a:solidFill>
                <a:latin typeface="Arial"/>
                <a:ea typeface="Arial"/>
                <a:cs typeface="Arial"/>
                <a:sym typeface="Arial"/>
              </a:rPr>
              <a:t>Figure S3. Principal Coordinate Analysis (PCoA) of unweighted UniFrac distances from microbial community profiles, shown from multiple perspectives. </a:t>
            </a:r>
            <a:r>
              <a:rPr b="0" i="1" lang="en-US" sz="1200" u="none" strike="noStrike">
                <a:solidFill>
                  <a:schemeClr val="dk1"/>
                </a:solidFill>
                <a:latin typeface="Arial"/>
                <a:ea typeface="Arial"/>
                <a:cs typeface="Arial"/>
                <a:sym typeface="Arial"/>
              </a:rPr>
              <a:t>Panels A, B, and C depict the same PCoA ordination generated using unweighted UniFrac distances, visualized through the emperor software but viewed from distinct angles to provide comprehensive spatial representation of sample clustering. Each point corresponds to an individual sample, and the relative distances between points reflect differences in microbial community composition based on presence or absence of taxa. These alternative views highlight the robustness of sample separation patterns and confirm consistent clustering across multiple dimensions in the ordination space.</a:t>
            </a:r>
            <a:endParaRPr/>
          </a:p>
        </p:txBody>
      </p:sp>
      <p:sp>
        <p:nvSpPr>
          <p:cNvPr id="156" name="Google Shape;15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8b14ca17c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8b14ca17c0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38b14ca17c0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4" name="Google Shape;3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5"/>
          <p:cNvSpPr/>
          <p:nvPr>
            <p:ph idx="2" type="pic"/>
          </p:nvPr>
        </p:nvSpPr>
        <p:spPr>
          <a:xfrm>
            <a:off x="5183188" y="987425"/>
            <a:ext cx="6172200" cy="4873625"/>
          </a:xfrm>
          <a:prstGeom prst="rect">
            <a:avLst/>
          </a:prstGeom>
          <a:noFill/>
          <a:ln>
            <a:noFill/>
          </a:ln>
        </p:spPr>
      </p:sp>
      <p:sp>
        <p:nvSpPr>
          <p:cNvPr id="68" name="Google Shape;68;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Manuscript Final Figures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Supplementary Material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1"/>
          <p:cNvPicPr preferRelativeResize="0"/>
          <p:nvPr/>
        </p:nvPicPr>
        <p:blipFill rotWithShape="1">
          <a:blip r:embed="rId3">
            <a:alphaModFix/>
          </a:blip>
          <a:srcRect b="0" l="0" r="0" t="0"/>
          <a:stretch/>
        </p:blipFill>
        <p:spPr>
          <a:xfrm>
            <a:off x="2138679" y="213360"/>
            <a:ext cx="8466667" cy="635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A screenshot of a computer&#10;&#10;AI-generated content may be incorrect." id="146" name="Google Shape;146;p12"/>
          <p:cNvPicPr preferRelativeResize="0"/>
          <p:nvPr/>
        </p:nvPicPr>
        <p:blipFill rotWithShape="1">
          <a:blip r:embed="rId3">
            <a:alphaModFix/>
          </a:blip>
          <a:srcRect b="0" l="0" r="0" t="0"/>
          <a:stretch/>
        </p:blipFill>
        <p:spPr>
          <a:xfrm>
            <a:off x="0" y="848031"/>
            <a:ext cx="12192000" cy="49824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3"/>
          <p:cNvPicPr preferRelativeResize="0"/>
          <p:nvPr/>
        </p:nvPicPr>
        <p:blipFill rotWithShape="1">
          <a:blip r:embed="rId3">
            <a:alphaModFix/>
          </a:blip>
          <a:srcRect b="0" l="0" r="0" t="0"/>
          <a:stretch/>
        </p:blipFill>
        <p:spPr>
          <a:xfrm>
            <a:off x="160687" y="944245"/>
            <a:ext cx="11870625" cy="40747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4"/>
          <p:cNvPicPr preferRelativeResize="0"/>
          <p:nvPr/>
        </p:nvPicPr>
        <p:blipFill rotWithShape="1">
          <a:blip r:embed="rId3">
            <a:alphaModFix/>
          </a:blip>
          <a:srcRect b="0" l="0" r="0" t="0"/>
          <a:stretch/>
        </p:blipFill>
        <p:spPr>
          <a:xfrm>
            <a:off x="148258" y="1492091"/>
            <a:ext cx="11895483" cy="38738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5" title="kruger_ternary_plot_top10-.png"/>
          <p:cNvPicPr preferRelativeResize="0"/>
          <p:nvPr/>
        </p:nvPicPr>
        <p:blipFill>
          <a:blip r:embed="rId3">
            <a:alphaModFix/>
          </a:blip>
          <a:stretch>
            <a:fillRect/>
          </a:stretch>
        </p:blipFill>
        <p:spPr>
          <a:xfrm>
            <a:off x="2449650" y="76400"/>
            <a:ext cx="8193500" cy="655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2"/>
          <p:cNvPicPr preferRelativeResize="0"/>
          <p:nvPr/>
        </p:nvPicPr>
        <p:blipFill>
          <a:blip r:embed="rId3">
            <a:alphaModFix/>
          </a:blip>
          <a:stretch>
            <a:fillRect/>
          </a:stretch>
        </p:blipFill>
        <p:spPr>
          <a:xfrm>
            <a:off x="917550" y="105175"/>
            <a:ext cx="9826746" cy="655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3"/>
          <p:cNvPicPr preferRelativeResize="0"/>
          <p:nvPr/>
        </p:nvPicPr>
        <p:blipFill>
          <a:blip r:embed="rId3">
            <a:alphaModFix/>
          </a:blip>
          <a:stretch>
            <a:fillRect/>
          </a:stretch>
        </p:blipFill>
        <p:spPr>
          <a:xfrm>
            <a:off x="152400" y="152400"/>
            <a:ext cx="11887201" cy="63846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A colorful graph with different colored lines&#10;&#10;AI-generated content may be incorrect." id="103" name="Google Shape;103;p4"/>
          <p:cNvPicPr preferRelativeResize="0"/>
          <p:nvPr/>
        </p:nvPicPr>
        <p:blipFill rotWithShape="1">
          <a:blip r:embed="rId3">
            <a:alphaModFix/>
          </a:blip>
          <a:srcRect b="0" l="0" r="0" t="0"/>
          <a:stretch/>
        </p:blipFill>
        <p:spPr>
          <a:xfrm>
            <a:off x="182880" y="472440"/>
            <a:ext cx="12009120" cy="60045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g38b14ca17c0_1_0"/>
          <p:cNvPicPr preferRelativeResize="0"/>
          <p:nvPr/>
        </p:nvPicPr>
        <p:blipFill>
          <a:blip r:embed="rId3">
            <a:alphaModFix/>
          </a:blip>
          <a:stretch>
            <a:fillRect/>
          </a:stretch>
        </p:blipFill>
        <p:spPr>
          <a:xfrm>
            <a:off x="304800" y="457200"/>
            <a:ext cx="11887200" cy="594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5"/>
          <p:cNvPicPr preferRelativeResize="0"/>
          <p:nvPr/>
        </p:nvPicPr>
        <p:blipFill>
          <a:blip r:embed="rId3">
            <a:alphaModFix/>
          </a:blip>
          <a:stretch>
            <a:fillRect/>
          </a:stretch>
        </p:blipFill>
        <p:spPr>
          <a:xfrm>
            <a:off x="2558588" y="152400"/>
            <a:ext cx="7074820" cy="65532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7"/>
          <p:cNvPicPr preferRelativeResize="0"/>
          <p:nvPr/>
        </p:nvPicPr>
        <p:blipFill>
          <a:blip r:embed="rId3">
            <a:alphaModFix/>
          </a:blip>
          <a:stretch>
            <a:fillRect/>
          </a:stretch>
        </p:blipFill>
        <p:spPr>
          <a:xfrm>
            <a:off x="2474963" y="0"/>
            <a:ext cx="7242085" cy="6857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8"/>
          <p:cNvPicPr preferRelativeResize="0"/>
          <p:nvPr/>
        </p:nvPicPr>
        <p:blipFill rotWithShape="1">
          <a:blip r:embed="rId3">
            <a:alphaModFix/>
          </a:blip>
          <a:srcRect b="0" l="0" r="0" t="0"/>
          <a:stretch/>
        </p:blipFill>
        <p:spPr>
          <a:xfrm>
            <a:off x="1192208" y="157480"/>
            <a:ext cx="9807584" cy="65430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9"/>
          <p:cNvPicPr preferRelativeResize="0"/>
          <p:nvPr/>
        </p:nvPicPr>
        <p:blipFill rotWithShape="1">
          <a:blip r:embed="rId3">
            <a:alphaModFix/>
          </a:blip>
          <a:srcRect b="0" l="0" r="0" t="0"/>
          <a:stretch/>
        </p:blipFill>
        <p:spPr>
          <a:xfrm>
            <a:off x="1063624" y="112208"/>
            <a:ext cx="9878695" cy="663358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2025-09-14T19:34:16Z</dcterms:created>
  <dc:creator>Green, SC, Miss [24791849@sun.ac.za]</dc:creator>
</cp:coreProperties>
</file>