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sldIdLst>
    <p:sldId id="257" r:id="rId2"/>
    <p:sldId id="258" r:id="rId3"/>
    <p:sldId id="266" r:id="rId4"/>
    <p:sldId id="261" r:id="rId5"/>
    <p:sldId id="267" r:id="rId6"/>
    <p:sldId id="262" r:id="rId7"/>
    <p:sldId id="269" r:id="rId8"/>
    <p:sldId id="268" r:id="rId9"/>
    <p:sldId id="263" r:id="rId10"/>
    <p:sldId id="264" r:id="rId11"/>
    <p:sldId id="270"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7" d="100"/>
          <a:sy n="87" d="100"/>
        </p:scale>
        <p:origin x="-67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1218155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2018/10/23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2018/10/23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2018/10/23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2018/10/23</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033" b="27251"/>
          <a:stretch>
            <a:fillRect/>
          </a:stretch>
        </p:blipFill>
        <p:spPr bwMode="auto">
          <a:xfrm>
            <a:off x="0" y="2564904"/>
            <a:ext cx="3774864" cy="42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623392" y="3621021"/>
            <a:ext cx="288032"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rot="5400000">
            <a:off x="1275325" y="5233061"/>
            <a:ext cx="288032" cy="1288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矩形 14"/>
          <p:cNvSpPr/>
          <p:nvPr/>
        </p:nvSpPr>
        <p:spPr>
          <a:xfrm>
            <a:off x="681391" y="2966196"/>
            <a:ext cx="144016" cy="2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矩形 21"/>
          <p:cNvSpPr/>
          <p:nvPr/>
        </p:nvSpPr>
        <p:spPr>
          <a:xfrm>
            <a:off x="3071664" y="5837299"/>
            <a:ext cx="336037" cy="138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12"/>
          <p:cNvSpPr txBox="1"/>
          <p:nvPr/>
        </p:nvSpPr>
        <p:spPr>
          <a:xfrm>
            <a:off x="3971241" y="980891"/>
            <a:ext cx="7338060" cy="452431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6400" b="1" dirty="0" smtClean="0">
                <a:solidFill>
                  <a:schemeClr val="tx1">
                    <a:lumMod val="95000"/>
                    <a:lumOff val="5000"/>
                  </a:schemeClr>
                </a:solidFill>
                <a:uFillTx/>
                <a:latin typeface="华文彩云" panose="02010800040101010101" charset="0"/>
                <a:ea typeface="华文彩云" panose="02010800040101010101" pitchFamily="2" charset="-122"/>
                <a:cs typeface="经典繁仿黑" panose="02010609000101010101" pitchFamily="49" charset="-122"/>
              </a:rPr>
              <a:t>开题报告</a:t>
            </a: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学院：计算机科学技术学院</a:t>
            </a: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姓名：折振</a:t>
            </a:r>
            <a:endParaRPr lang="en-US" altLang="zh-CN"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班级：嵌入式一班</a:t>
            </a:r>
            <a:endParaRPr lang="en-US" altLang="zh-CN"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学号：</a:t>
            </a:r>
            <a:r>
              <a:rPr lang="en-US" altLang="zh-CN"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20151104819</a:t>
            </a: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论文题目：基于单片机胎压监测系统的设计与实现</a:t>
            </a:r>
            <a:endParaRPr lang="en-US" altLang="zh-CN"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endParaRPr>
          </a:p>
          <a:p>
            <a:r>
              <a:rPr lang="zh-CN" altLang="en-US" sz="32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rPr>
              <a:t>指导老师：张大伟</a:t>
            </a:r>
          </a:p>
        </p:txBody>
      </p:sp>
      <p:sp>
        <p:nvSpPr>
          <p:cNvPr id="21" name="半闭框 20"/>
          <p:cNvSpPr/>
          <p:nvPr/>
        </p:nvSpPr>
        <p:spPr>
          <a:xfrm>
            <a:off x="3627854" y="583895"/>
            <a:ext cx="430319" cy="384043"/>
          </a:xfrm>
          <a:prstGeom prst="halfFrame">
            <a:avLst>
              <a:gd name="adj1" fmla="val 15985"/>
              <a:gd name="adj2" fmla="val 19455"/>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6" name="半闭框 25"/>
          <p:cNvSpPr/>
          <p:nvPr/>
        </p:nvSpPr>
        <p:spPr>
          <a:xfrm>
            <a:off x="3407197" y="440769"/>
            <a:ext cx="650976" cy="672075"/>
          </a:xfrm>
          <a:prstGeom prst="halfFrame">
            <a:avLst>
              <a:gd name="adj1" fmla="val 7351"/>
              <a:gd name="adj2" fmla="val 10820"/>
            </a:avLst>
          </a:prstGeom>
          <a:solidFill>
            <a:srgbClr val="DB2914"/>
          </a:solidFill>
          <a:ln>
            <a:solidFill>
              <a:srgbClr val="DB2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chemeClr val="accent2">
              <a:lumMod val="7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预期目标和成果</a:t>
            </a:r>
          </a:p>
        </p:txBody>
      </p:sp>
      <p:sp>
        <p:nvSpPr>
          <p:cNvPr id="7" name="矩形 6"/>
          <p:cNvSpPr/>
          <p:nvPr/>
        </p:nvSpPr>
        <p:spPr>
          <a:xfrm>
            <a:off x="1018717" y="1998233"/>
            <a:ext cx="9793088" cy="1754326"/>
          </a:xfrm>
          <a:prstGeom prst="rect">
            <a:avLst/>
          </a:prstGeom>
        </p:spPr>
        <p:txBody>
          <a:bodyPr wrap="square">
            <a:spAutoFit/>
          </a:bodyPr>
          <a:lstStyle/>
          <a:p>
            <a:pPr>
              <a:lnSpc>
                <a:spcPct val="150000"/>
              </a:lnSpc>
            </a:pPr>
            <a:r>
              <a:rPr lang="zh-CN" altLang="zh-CN" sz="2400" dirty="0">
                <a:solidFill>
                  <a:schemeClr val="bg1"/>
                </a:solidFill>
                <a:latin typeface="微软雅黑" panose="020B0503020204020204" pitchFamily="34" charset="-122"/>
                <a:ea typeface="微软雅黑" panose="020B0503020204020204" pitchFamily="34" charset="-122"/>
              </a:rPr>
              <a:t> 在此项目中：</a:t>
            </a:r>
          </a:p>
          <a:p>
            <a:pPr>
              <a:lnSpc>
                <a:spcPct val="150000"/>
              </a:lnSpc>
            </a:pP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基于单片机实现汽车轮胎的胎压监测的实现与设计，实现通过传感器监测汽车轮胎的胎压，将监测数值通过</a:t>
            </a:r>
            <a:r>
              <a:rPr lang="en-US" altLang="zh-CN" sz="2400" dirty="0" smtClean="0">
                <a:solidFill>
                  <a:schemeClr val="bg1"/>
                </a:solidFill>
                <a:latin typeface="微软雅黑" panose="020B0503020204020204" pitchFamily="34" charset="-122"/>
                <a:ea typeface="微软雅黑" panose="020B0503020204020204" pitchFamily="34" charset="-122"/>
              </a:rPr>
              <a:t>LED</a:t>
            </a:r>
            <a:r>
              <a:rPr lang="zh-CN" altLang="en-US" sz="2400" dirty="0" smtClean="0">
                <a:solidFill>
                  <a:schemeClr val="bg1"/>
                </a:solidFill>
                <a:latin typeface="微软雅黑" panose="020B0503020204020204" pitchFamily="34" charset="-122"/>
                <a:ea typeface="微软雅黑" panose="020B0503020204020204" pitchFamily="34" charset="-122"/>
              </a:rPr>
              <a:t>显示屏显示。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Freeform 3"/>
          <p:cNvSpPr/>
          <p:nvPr/>
        </p:nvSpPr>
        <p:spPr>
          <a:xfrm>
            <a:off x="7177085" y="5717670"/>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Freeform 3"/>
          <p:cNvSpPr/>
          <p:nvPr/>
        </p:nvSpPr>
        <p:spPr>
          <a:xfrm flipV="1">
            <a:off x="6024957" y="5999386"/>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Freeform 3"/>
          <p:cNvSpPr/>
          <p:nvPr/>
        </p:nvSpPr>
        <p:spPr>
          <a:xfrm rot="5400000">
            <a:off x="10010247" y="4866654"/>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Freeform 3"/>
          <p:cNvSpPr/>
          <p:nvPr/>
        </p:nvSpPr>
        <p:spPr>
          <a:xfrm rot="5400000" flipV="1">
            <a:off x="9982334" y="4850278"/>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062786"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solidFill>
                  <a:schemeClr val="tx1"/>
                </a:solidFill>
              </a:rPr>
              <a:t>实 现 技 术</a:t>
            </a:r>
            <a:r>
              <a:rPr lang="en-US" altLang="zh-CN" sz="2400"/>
              <a:t> </a:t>
            </a:r>
            <a:endParaRPr lang="zh-CN" altLang="zh-CN" sz="2400"/>
          </a:p>
        </p:txBody>
      </p:sp>
      <p:sp>
        <p:nvSpPr>
          <p:cNvPr id="2" name="椭圆 1"/>
          <p:cNvSpPr/>
          <p:nvPr/>
        </p:nvSpPr>
        <p:spPr>
          <a:xfrm>
            <a:off x="7536160" y="1646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椭圆 11"/>
          <p:cNvSpPr/>
          <p:nvPr/>
        </p:nvSpPr>
        <p:spPr>
          <a:xfrm>
            <a:off x="8136227" y="6149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椭圆 12"/>
          <p:cNvSpPr/>
          <p:nvPr/>
        </p:nvSpPr>
        <p:spPr>
          <a:xfrm>
            <a:off x="9260181" y="8401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540383" y="5486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椭圆 14"/>
          <p:cNvSpPr/>
          <p:nvPr/>
        </p:nvSpPr>
        <p:spPr>
          <a:xfrm>
            <a:off x="10320469" y="7879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645044" y="4725145"/>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7" name="椭圆 16"/>
          <p:cNvSpPr/>
          <p:nvPr/>
        </p:nvSpPr>
        <p:spPr>
          <a:xfrm>
            <a:off x="1245111" y="5175465"/>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8" name="椭圆 17"/>
          <p:cNvSpPr/>
          <p:nvPr/>
        </p:nvSpPr>
        <p:spPr>
          <a:xfrm>
            <a:off x="2369065" y="5400626"/>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2649267" y="510918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0" name="椭圆 19"/>
          <p:cNvSpPr/>
          <p:nvPr/>
        </p:nvSpPr>
        <p:spPr>
          <a:xfrm>
            <a:off x="3429353" y="5348427"/>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椭圆 20"/>
          <p:cNvSpPr/>
          <p:nvPr/>
        </p:nvSpPr>
        <p:spPr>
          <a:xfrm>
            <a:off x="530341" y="59970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2" name="椭圆 21"/>
          <p:cNvSpPr/>
          <p:nvPr/>
        </p:nvSpPr>
        <p:spPr>
          <a:xfrm>
            <a:off x="244852" y="6173902"/>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4185437" y="6140762"/>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 name="TextBox 4"/>
          <p:cNvSpPr txBox="1"/>
          <p:nvPr/>
        </p:nvSpPr>
        <p:spPr>
          <a:xfrm>
            <a:off x="1245111" y="2233245"/>
            <a:ext cx="7977718" cy="2308324"/>
          </a:xfrm>
          <a:prstGeom prst="rect">
            <a:avLst/>
          </a:prstGeom>
          <a:noFill/>
        </p:spPr>
        <p:txBody>
          <a:bodyPr wrap="square" rtlCol="0">
            <a:spAutoFit/>
          </a:bodyPr>
          <a:lstStyle/>
          <a:p>
            <a:r>
              <a:rPr lang="zh-CN" altLang="zh-CN" sz="3600">
                <a:solidFill>
                  <a:schemeClr val="bg1"/>
                </a:solidFill>
                <a:latin typeface="+mn-ea"/>
              </a:rPr>
              <a:t>使用单片机实现汽车轮胎胎</a:t>
            </a:r>
            <a:r>
              <a:rPr lang="zh-CN" altLang="zh-CN" sz="3600">
                <a:solidFill>
                  <a:schemeClr val="bg1"/>
                </a:solidFill>
                <a:latin typeface="+mn-ea"/>
              </a:rPr>
              <a:t>压</a:t>
            </a:r>
            <a:r>
              <a:rPr lang="zh-CN" altLang="zh-CN" sz="3600" smtClean="0">
                <a:solidFill>
                  <a:schemeClr val="bg1"/>
                </a:solidFill>
                <a:latin typeface="+mn-ea"/>
              </a:rPr>
              <a:t>监测</a:t>
            </a:r>
            <a:endParaRPr lang="zh-CN" altLang="zh-CN" sz="3600">
              <a:solidFill>
                <a:schemeClr val="bg1"/>
              </a:solidFill>
              <a:latin typeface="+mn-ea"/>
            </a:endParaRPr>
          </a:p>
          <a:p>
            <a:r>
              <a:rPr lang="zh-CN" altLang="zh-CN" sz="3600">
                <a:solidFill>
                  <a:schemeClr val="bg1"/>
                </a:solidFill>
                <a:latin typeface="+mn-ea"/>
              </a:rPr>
              <a:t>使用</a:t>
            </a:r>
            <a:r>
              <a:rPr lang="en-US" altLang="zh-CN" sz="3600">
                <a:solidFill>
                  <a:schemeClr val="bg1"/>
                </a:solidFill>
                <a:latin typeface="+mn-ea"/>
              </a:rPr>
              <a:t>C</a:t>
            </a:r>
            <a:r>
              <a:rPr lang="zh-CN" altLang="zh-CN" sz="3600">
                <a:solidFill>
                  <a:schemeClr val="bg1"/>
                </a:solidFill>
                <a:latin typeface="+mn-ea"/>
              </a:rPr>
              <a:t>语言</a:t>
            </a:r>
            <a:r>
              <a:rPr lang="zh-CN" altLang="zh-CN" sz="3600">
                <a:solidFill>
                  <a:schemeClr val="bg1"/>
                </a:solidFill>
                <a:latin typeface="+mn-ea"/>
              </a:rPr>
              <a:t>编写</a:t>
            </a:r>
            <a:r>
              <a:rPr lang="zh-CN" altLang="zh-CN" sz="3600" smtClean="0">
                <a:solidFill>
                  <a:schemeClr val="bg1"/>
                </a:solidFill>
                <a:latin typeface="+mn-ea"/>
              </a:rPr>
              <a:t>程序代码</a:t>
            </a:r>
            <a:endParaRPr lang="zh-CN" altLang="zh-CN" sz="3600">
              <a:solidFill>
                <a:schemeClr val="bg1"/>
              </a:solidFill>
              <a:latin typeface="+mn-ea"/>
            </a:endParaRPr>
          </a:p>
          <a:p>
            <a:r>
              <a:rPr lang="zh-CN" altLang="zh-CN" sz="3600">
                <a:solidFill>
                  <a:schemeClr val="bg1"/>
                </a:solidFill>
                <a:latin typeface="+mn-ea"/>
              </a:rPr>
              <a:t>压力传感器监测汽车</a:t>
            </a:r>
            <a:r>
              <a:rPr lang="zh-CN" altLang="zh-CN" sz="3600">
                <a:solidFill>
                  <a:schemeClr val="bg1"/>
                </a:solidFill>
                <a:latin typeface="+mn-ea"/>
              </a:rPr>
              <a:t>轮胎</a:t>
            </a:r>
            <a:r>
              <a:rPr lang="zh-CN" altLang="zh-CN" sz="3600" smtClean="0">
                <a:solidFill>
                  <a:schemeClr val="bg1"/>
                </a:solidFill>
                <a:latin typeface="+mn-ea"/>
              </a:rPr>
              <a:t>气压</a:t>
            </a:r>
            <a:endParaRPr lang="en-US" altLang="zh-CN" sz="3600" smtClean="0">
              <a:solidFill>
                <a:schemeClr val="bg1"/>
              </a:solidFill>
              <a:latin typeface="+mn-ea"/>
            </a:endParaRPr>
          </a:p>
          <a:p>
            <a:r>
              <a:rPr lang="en-US" altLang="zh-CN" sz="3600" smtClean="0">
                <a:solidFill>
                  <a:schemeClr val="bg1"/>
                </a:solidFill>
                <a:latin typeface="+mn-ea"/>
              </a:rPr>
              <a:t>LED</a:t>
            </a:r>
            <a:r>
              <a:rPr lang="zh-CN" altLang="en-US" sz="3600" smtClean="0">
                <a:solidFill>
                  <a:schemeClr val="bg1"/>
                </a:solidFill>
                <a:latin typeface="+mn-ea"/>
              </a:rPr>
              <a:t>显示压力值，蜂鸣器进行警报</a:t>
            </a:r>
            <a:endParaRPr lang="en-US" altLang="zh-CN" sz="3600" smtClean="0">
              <a:solidFill>
                <a:schemeClr val="bg1"/>
              </a:solidFill>
              <a:latin typeface="+mn-ea"/>
            </a:endParaRPr>
          </a:p>
        </p:txBody>
      </p:sp>
    </p:spTree>
    <p:extLst>
      <p:ext uri="{BB962C8B-B14F-4D97-AF65-F5344CB8AC3E}">
        <p14:creationId xmlns:p14="http://schemas.microsoft.com/office/powerpoint/2010/main" val="291498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3054176">
            <a:off x="7411188" y="389561"/>
            <a:ext cx="6602485"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Rectangle 3"/>
          <p:cNvSpPr/>
          <p:nvPr/>
        </p:nvSpPr>
        <p:spPr>
          <a:xfrm>
            <a:off x="0" y="1800860"/>
            <a:ext cx="12192000" cy="1740535"/>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dirty="0" smtClean="0">
                <a:solidFill>
                  <a:schemeClr val="accent2">
                    <a:lumMod val="60000"/>
                    <a:lumOff val="40000"/>
                  </a:schemeClr>
                </a:solidFill>
              </a:rPr>
              <a:t>在此感谢老师的悉心指导</a:t>
            </a:r>
            <a:endParaRPr lang="en-US" altLang="zh-CN" sz="3200" dirty="0" smtClean="0">
              <a:solidFill>
                <a:schemeClr val="accent2">
                  <a:lumMod val="60000"/>
                  <a:lumOff val="40000"/>
                </a:schemeClr>
              </a:solidFill>
            </a:endParaRPr>
          </a:p>
          <a:p>
            <a:pPr algn="ctr"/>
            <a:endParaRPr lang="en-US" altLang="en-US" sz="3200" dirty="0">
              <a:solidFill>
                <a:schemeClr val="accent2">
                  <a:lumMod val="60000"/>
                  <a:lumOff val="40000"/>
                </a:schemeClr>
              </a:solidFill>
            </a:endParaRPr>
          </a:p>
        </p:txBody>
      </p:sp>
      <p:sp>
        <p:nvSpPr>
          <p:cNvPr id="7" name="Rectangle 44"/>
          <p:cNvSpPr/>
          <p:nvPr/>
        </p:nvSpPr>
        <p:spPr>
          <a:xfrm>
            <a:off x="5095848" y="3809183"/>
            <a:ext cx="1016516" cy="93522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8" name="Rectangle 46"/>
          <p:cNvSpPr/>
          <p:nvPr/>
        </p:nvSpPr>
        <p:spPr>
          <a:xfrm>
            <a:off x="6288021" y="4884695"/>
            <a:ext cx="2446247" cy="919685"/>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9" name="Rectangle 27"/>
          <p:cNvSpPr/>
          <p:nvPr/>
        </p:nvSpPr>
        <p:spPr>
          <a:xfrm>
            <a:off x="4175788" y="4884695"/>
            <a:ext cx="981704" cy="943564"/>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0" name="Rectangle 28"/>
          <p:cNvSpPr/>
          <p:nvPr/>
        </p:nvSpPr>
        <p:spPr>
          <a:xfrm>
            <a:off x="6201395" y="3809184"/>
            <a:ext cx="2986643" cy="96520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b="1" dirty="0">
              <a:latin typeface="微软雅黑" panose="020B0503020204020204" pitchFamily="34" charset="-122"/>
              <a:ea typeface="微软雅黑" panose="020B0503020204020204" pitchFamily="34" charset="-122"/>
            </a:endParaRPr>
          </a:p>
        </p:txBody>
      </p:sp>
      <p:sp>
        <p:nvSpPr>
          <p:cNvPr id="11" name="Rectangle 32"/>
          <p:cNvSpPr/>
          <p:nvPr/>
        </p:nvSpPr>
        <p:spPr>
          <a:xfrm>
            <a:off x="5238912" y="5897424"/>
            <a:ext cx="791471" cy="682413"/>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2" name="Rectangle 33"/>
          <p:cNvSpPr/>
          <p:nvPr/>
        </p:nvSpPr>
        <p:spPr>
          <a:xfrm>
            <a:off x="6106663" y="5897892"/>
            <a:ext cx="3733753" cy="681944"/>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3" name="Rectangle 35"/>
          <p:cNvSpPr/>
          <p:nvPr/>
        </p:nvSpPr>
        <p:spPr>
          <a:xfrm>
            <a:off x="8820787" y="4884695"/>
            <a:ext cx="3371213" cy="919685"/>
          </a:xfrm>
          <a:prstGeom prst="rect">
            <a:avLst/>
          </a:prstGeom>
          <a:solidFill>
            <a:schemeClr val="bg1">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4" name="Rectangle 36"/>
          <p:cNvSpPr/>
          <p:nvPr/>
        </p:nvSpPr>
        <p:spPr>
          <a:xfrm>
            <a:off x="4367809" y="5934356"/>
            <a:ext cx="770091" cy="645481"/>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5" name="Rectangle 41"/>
          <p:cNvSpPr/>
          <p:nvPr/>
        </p:nvSpPr>
        <p:spPr>
          <a:xfrm>
            <a:off x="9936427" y="5892328"/>
            <a:ext cx="2255573" cy="687508"/>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6" name="Rectangle 42"/>
          <p:cNvSpPr/>
          <p:nvPr/>
        </p:nvSpPr>
        <p:spPr>
          <a:xfrm>
            <a:off x="9271267" y="3809184"/>
            <a:ext cx="2920732" cy="96520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pic>
        <p:nvPicPr>
          <p:cNvPr id="4100" name="Picture 4" descr="C:\Users\admin\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912" y="4884695"/>
            <a:ext cx="962483" cy="919684"/>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3"/>
          <p:cNvSpPr/>
          <p:nvPr/>
        </p:nvSpPr>
        <p:spPr>
          <a:xfrm>
            <a:off x="394335" y="283845"/>
            <a:ext cx="3626485" cy="1075055"/>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latin typeface="微软雅黑" panose="020B0503020204020204" pitchFamily="34" charset="-122"/>
                <a:ea typeface="微软雅黑" panose="020B0503020204020204" pitchFamily="34" charset="-122"/>
                <a:sym typeface="+mn-ea"/>
              </a:rPr>
              <a:t>致谢</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2303955" y="2180861"/>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2303955" y="3044957"/>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a:off x="2287714" y="4797075"/>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2287714" y="5646951"/>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050" name="Picture 2" descr="E:\PPT\0。图片\PNG\2、win7风格\灰色超全扁平化图标\346.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434163" y="2311069"/>
            <a:ext cx="507669" cy="50766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PPT\0。图片\PNG\2、win7风格\灰色超全扁平化图标\524.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417922" y="4927283"/>
            <a:ext cx="507669" cy="5076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PPT\0。图片\PNG\2、win7风格\灰色超全扁平化图标\593.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25831" y="3088831"/>
            <a:ext cx="699691" cy="69969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PPT\0。图片\PNG\2、win7风格\灰色超全扁平化图标\831.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324667" y="5702754"/>
            <a:ext cx="656479" cy="656479"/>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3264063" y="2180861"/>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选题目的</a:t>
            </a:r>
          </a:p>
        </p:txBody>
      </p:sp>
      <p:sp>
        <p:nvSpPr>
          <p:cNvPr id="21" name="矩形 20"/>
          <p:cNvSpPr/>
          <p:nvPr/>
        </p:nvSpPr>
        <p:spPr>
          <a:xfrm>
            <a:off x="3275399" y="3044957"/>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项目主要功能</a:t>
            </a:r>
          </a:p>
        </p:txBody>
      </p:sp>
      <p:sp>
        <p:nvSpPr>
          <p:cNvPr id="23" name="矩形 22"/>
          <p:cNvSpPr/>
          <p:nvPr/>
        </p:nvSpPr>
        <p:spPr>
          <a:xfrm>
            <a:off x="3259818" y="4797075"/>
            <a:ext cx="5327468"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预期目标和成果</a:t>
            </a:r>
          </a:p>
        </p:txBody>
      </p:sp>
      <p:sp>
        <p:nvSpPr>
          <p:cNvPr id="25" name="矩形 24"/>
          <p:cNvSpPr/>
          <p:nvPr/>
        </p:nvSpPr>
        <p:spPr>
          <a:xfrm>
            <a:off x="3255400" y="5646914"/>
            <a:ext cx="5308148"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致谢</a:t>
            </a: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3595" y="579008"/>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7225" y="1099293"/>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2304704" y="1316765"/>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26580" y="1360639"/>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3276148" y="1316765"/>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选题背景</a:t>
            </a:r>
          </a:p>
        </p:txBody>
      </p:sp>
      <p:sp>
        <p:nvSpPr>
          <p:cNvPr id="24" name="矩形 23"/>
          <p:cNvSpPr/>
          <p:nvPr/>
        </p:nvSpPr>
        <p:spPr>
          <a:xfrm>
            <a:off x="2287714" y="3937446"/>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6" name="Picture 3" descr="E:\PPT\0。图片\PNG\2、win7风格\灰色超全扁平化图标\524.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417922" y="4067654"/>
            <a:ext cx="507669" cy="507669"/>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3259818" y="3937446"/>
            <a:ext cx="5327468"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smtClean="0">
                <a:solidFill>
                  <a:schemeClr val="bg1"/>
                </a:solidFill>
                <a:latin typeface="微软雅黑" panose="020B0503020204020204" pitchFamily="34" charset="-122"/>
                <a:ea typeface="微软雅黑" panose="020B0503020204020204" pitchFamily="34" charset="-122"/>
              </a:rPr>
              <a:t>设计方案及思路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矩形 26"/>
          <p:cNvSpPr/>
          <p:nvPr/>
        </p:nvSpPr>
        <p:spPr>
          <a:xfrm>
            <a:off x="2964880" y="2497016"/>
            <a:ext cx="1308182" cy="1327638"/>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88226" y="2780216"/>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4489486" y="2497016"/>
            <a:ext cx="3552395" cy="132763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800" dirty="0">
                <a:solidFill>
                  <a:schemeClr val="bg1"/>
                </a:solidFill>
                <a:latin typeface="微软雅黑" panose="020B0503020204020204" pitchFamily="34" charset="-122"/>
                <a:ea typeface="微软雅黑" panose="020B0503020204020204" pitchFamily="34" charset="-122"/>
              </a:rPr>
              <a:t>选题背景</a:t>
            </a:r>
          </a:p>
        </p:txBody>
      </p:sp>
      <p:sp>
        <p:nvSpPr>
          <p:cNvPr id="24" name="椭圆 23"/>
          <p:cNvSpPr/>
          <p:nvPr/>
        </p:nvSpPr>
        <p:spPr>
          <a:xfrm>
            <a:off x="7788188" y="4229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椭圆 25"/>
          <p:cNvSpPr/>
          <p:nvPr/>
        </p:nvSpPr>
        <p:spPr>
          <a:xfrm>
            <a:off x="8388255" y="8732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0" name="椭圆 29"/>
          <p:cNvSpPr/>
          <p:nvPr/>
        </p:nvSpPr>
        <p:spPr>
          <a:xfrm>
            <a:off x="9512209" y="10984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椭圆 30"/>
          <p:cNvSpPr/>
          <p:nvPr/>
        </p:nvSpPr>
        <p:spPr>
          <a:xfrm>
            <a:off x="9792411" y="8069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1"/>
          <p:cNvSpPr/>
          <p:nvPr/>
        </p:nvSpPr>
        <p:spPr>
          <a:xfrm>
            <a:off x="10572497" y="10462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782369" y="4323102"/>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4" name="椭圆 33"/>
          <p:cNvSpPr/>
          <p:nvPr/>
        </p:nvSpPr>
        <p:spPr>
          <a:xfrm>
            <a:off x="1382436" y="4773422"/>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5" name="椭圆 34"/>
          <p:cNvSpPr/>
          <p:nvPr/>
        </p:nvSpPr>
        <p:spPr>
          <a:xfrm>
            <a:off x="2506390" y="4998583"/>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椭圆 35"/>
          <p:cNvSpPr/>
          <p:nvPr/>
        </p:nvSpPr>
        <p:spPr>
          <a:xfrm>
            <a:off x="2786592" y="4707143"/>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7" name="椭圆 36"/>
          <p:cNvSpPr/>
          <p:nvPr/>
        </p:nvSpPr>
        <p:spPr>
          <a:xfrm>
            <a:off x="3566678" y="4946384"/>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667666" y="559497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9" name="椭圆 38"/>
          <p:cNvSpPr/>
          <p:nvPr/>
        </p:nvSpPr>
        <p:spPr>
          <a:xfrm>
            <a:off x="382177" y="577185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椭圆 39"/>
          <p:cNvSpPr/>
          <p:nvPr/>
        </p:nvSpPr>
        <p:spPr>
          <a:xfrm>
            <a:off x="4322762" y="57387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0100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a:off x="1160837" y="1700808"/>
            <a:ext cx="10515184" cy="3554819"/>
          </a:xfrm>
          <a:prstGeom prst="rect">
            <a:avLst/>
          </a:prstGeom>
        </p:spPr>
        <p:txBody>
          <a:bodyPr wrap="square">
            <a:spAutoFit/>
          </a:bodyPr>
          <a:lstStyle/>
          <a:p>
            <a:r>
              <a:rPr lang="en-US" altLang="zh-CN" sz="1900" dirty="0" smtClean="0"/>
              <a:t>       </a:t>
            </a:r>
            <a:r>
              <a:rPr lang="zh-CN" altLang="zh-CN" sz="2500" dirty="0" smtClean="0">
                <a:solidFill>
                  <a:schemeClr val="bg1"/>
                </a:solidFill>
              </a:rPr>
              <a:t>随着</a:t>
            </a:r>
            <a:r>
              <a:rPr lang="zh-CN" altLang="zh-CN" sz="2500" dirty="0">
                <a:solidFill>
                  <a:schemeClr val="bg1"/>
                </a:solidFill>
              </a:rPr>
              <a:t>世界经济的不断发展，基础投资的不断加大，以及公路设施的不断完善和高速公里里程的迅速增加，公路交通的平均车速有了很大的提高。但同时交通事故尤其是爆胎事故、追尾事故也相应增加，给人民的生命财产造成重大损失。交通安全已成为国家和个人越来越关注的重点。</a:t>
            </a:r>
          </a:p>
          <a:p>
            <a:r>
              <a:rPr lang="zh-CN" altLang="zh-CN" sz="2500" dirty="0">
                <a:solidFill>
                  <a:schemeClr val="bg1"/>
                </a:solidFill>
              </a:rPr>
              <a:t>在汽车高速行驶中，轮胎故障是所有驾驶者最为担心和最难预防的，也是突发性交通事故的重要原因。在高速公路上行驶时一旦爆胎，驾驶员思想准备不充分极易造成车辆侧滑和不规则翻滚，轻则撞护栏，重则与其他行驶车辆发生碰撞甚至车毁人亡，后果不堪设想。</a:t>
            </a:r>
          </a:p>
          <a:p>
            <a:endParaRPr lang="zh-CN" altLang="en-US" sz="25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199456" y="0"/>
            <a:ext cx="768085"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TextBox 5"/>
          <p:cNvSpPr txBox="1"/>
          <p:nvPr/>
        </p:nvSpPr>
        <p:spPr>
          <a:xfrm>
            <a:off x="1385450" y="274411"/>
            <a:ext cx="551815" cy="863955"/>
          </a:xfrm>
          <a:prstGeom prst="rect">
            <a:avLst/>
          </a:prstGeom>
          <a:noFill/>
        </p:spPr>
        <p:txBody>
          <a:bodyPr vert="eaVert" wrap="square" rtlCol="0">
            <a:spAutoFit/>
          </a:bodyPr>
          <a:lstStyle/>
          <a:p>
            <a:r>
              <a:rPr lang="zh-CN" altLang="en-US" sz="2400" b="1" dirty="0">
                <a:latin typeface="微软雅黑" panose="020B0503020204020204" pitchFamily="34" charset="-122"/>
                <a:ea typeface="微软雅黑" panose="020B0503020204020204" pitchFamily="34" charset="-122"/>
              </a:rPr>
              <a:t>背景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矩形 26"/>
          <p:cNvSpPr/>
          <p:nvPr/>
        </p:nvSpPr>
        <p:spPr>
          <a:xfrm>
            <a:off x="2964880" y="2497016"/>
            <a:ext cx="1308182" cy="1327638"/>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88226" y="2780216"/>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4489486" y="2497016"/>
            <a:ext cx="3552395" cy="132763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800" smtClean="0">
                <a:solidFill>
                  <a:schemeClr val="bg1"/>
                </a:solidFill>
                <a:latin typeface="微软雅黑" panose="020B0503020204020204" pitchFamily="34" charset="-122"/>
                <a:ea typeface="微软雅黑" panose="020B0503020204020204" pitchFamily="34" charset="-122"/>
              </a:rPr>
              <a:t>选题</a:t>
            </a:r>
            <a:r>
              <a:rPr lang="zh-CN" altLang="en-US" sz="4800">
                <a:solidFill>
                  <a:schemeClr val="bg1"/>
                </a:solidFill>
                <a:latin typeface="微软雅黑" panose="020B0503020204020204" pitchFamily="34" charset="-122"/>
                <a:ea typeface="微软雅黑" panose="020B0503020204020204" pitchFamily="34" charset="-122"/>
              </a:rPr>
              <a:t>目的</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24" name="椭圆 23"/>
          <p:cNvSpPr/>
          <p:nvPr/>
        </p:nvSpPr>
        <p:spPr>
          <a:xfrm>
            <a:off x="7788188" y="4229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椭圆 25"/>
          <p:cNvSpPr/>
          <p:nvPr/>
        </p:nvSpPr>
        <p:spPr>
          <a:xfrm>
            <a:off x="8388255" y="8732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0" name="椭圆 29"/>
          <p:cNvSpPr/>
          <p:nvPr/>
        </p:nvSpPr>
        <p:spPr>
          <a:xfrm>
            <a:off x="9512209" y="10984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椭圆 30"/>
          <p:cNvSpPr/>
          <p:nvPr/>
        </p:nvSpPr>
        <p:spPr>
          <a:xfrm>
            <a:off x="9792411" y="8069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1"/>
          <p:cNvSpPr/>
          <p:nvPr/>
        </p:nvSpPr>
        <p:spPr>
          <a:xfrm>
            <a:off x="10572497" y="10462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782369" y="4323102"/>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4" name="椭圆 33"/>
          <p:cNvSpPr/>
          <p:nvPr/>
        </p:nvSpPr>
        <p:spPr>
          <a:xfrm>
            <a:off x="1382436" y="4773422"/>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5" name="椭圆 34"/>
          <p:cNvSpPr/>
          <p:nvPr/>
        </p:nvSpPr>
        <p:spPr>
          <a:xfrm>
            <a:off x="2506390" y="4998583"/>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椭圆 35"/>
          <p:cNvSpPr/>
          <p:nvPr/>
        </p:nvSpPr>
        <p:spPr>
          <a:xfrm>
            <a:off x="2786592" y="4707143"/>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7" name="椭圆 36"/>
          <p:cNvSpPr/>
          <p:nvPr/>
        </p:nvSpPr>
        <p:spPr>
          <a:xfrm>
            <a:off x="3566678" y="4946384"/>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667666" y="559497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9" name="椭圆 38"/>
          <p:cNvSpPr/>
          <p:nvPr/>
        </p:nvSpPr>
        <p:spPr>
          <a:xfrm>
            <a:off x="382177" y="577185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椭圆 39"/>
          <p:cNvSpPr/>
          <p:nvPr/>
        </p:nvSpPr>
        <p:spPr>
          <a:xfrm>
            <a:off x="4322762" y="57387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9194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197400" y="106527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1199456" y="0"/>
            <a:ext cx="768085"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385450" y="274411"/>
            <a:ext cx="551815" cy="863955"/>
          </a:xfrm>
          <a:prstGeom prst="rect">
            <a:avLst/>
          </a:prstGeom>
          <a:noFill/>
        </p:spPr>
        <p:txBody>
          <a:bodyPr vert="eaVert" wrap="square" rtlCol="0">
            <a:spAutoFit/>
          </a:bodyPr>
          <a:lstStyle/>
          <a:p>
            <a:r>
              <a:rPr lang="zh-CN" altLang="en-US" sz="2400" b="1" dirty="0">
                <a:latin typeface="微软雅黑" panose="020B0503020204020204" pitchFamily="34" charset="-122"/>
                <a:ea typeface="微软雅黑" panose="020B0503020204020204" pitchFamily="34" charset="-122"/>
              </a:rPr>
              <a:t>目的</a:t>
            </a:r>
          </a:p>
        </p:txBody>
      </p:sp>
      <p:sp>
        <p:nvSpPr>
          <p:cNvPr id="7" name="矩形 6"/>
          <p:cNvSpPr/>
          <p:nvPr/>
        </p:nvSpPr>
        <p:spPr>
          <a:xfrm>
            <a:off x="1775520" y="2176364"/>
            <a:ext cx="9793088" cy="3477875"/>
          </a:xfrm>
          <a:prstGeom prst="rect">
            <a:avLst/>
          </a:prstGeom>
        </p:spPr>
        <p:txBody>
          <a:bodyPr wrap="square">
            <a:spAutoFit/>
          </a:bodyPr>
          <a:lstStyle/>
          <a:p>
            <a:r>
              <a:rPr lang="en-US" altLang="zh-CN" sz="1900" dirty="0"/>
              <a:t> </a:t>
            </a:r>
            <a:r>
              <a:rPr lang="en-US" altLang="zh-CN" sz="1900" dirty="0" smtClean="0"/>
              <a:t>      </a:t>
            </a:r>
            <a:r>
              <a:rPr lang="zh-CN" altLang="zh-CN" sz="2000" dirty="0" smtClean="0">
                <a:solidFill>
                  <a:schemeClr val="tx2">
                    <a:lumMod val="20000"/>
                    <a:lumOff val="80000"/>
                  </a:schemeClr>
                </a:solidFill>
              </a:rPr>
              <a:t>实时</a:t>
            </a:r>
            <a:r>
              <a:rPr lang="zh-CN" altLang="zh-CN" sz="2000" dirty="0">
                <a:solidFill>
                  <a:schemeClr val="tx2">
                    <a:lumMod val="20000"/>
                    <a:lumOff val="80000"/>
                  </a:schemeClr>
                </a:solidFill>
              </a:rPr>
              <a:t>监测轮胎气压的变化，保持汽车在标准的轮胎气压下行驶是防止爆胎的关键。汽车轮胎压力监测系统（</a:t>
            </a:r>
            <a:r>
              <a:rPr lang="en-US" altLang="zh-CN" sz="2000" dirty="0">
                <a:solidFill>
                  <a:schemeClr val="tx2">
                    <a:lumMod val="20000"/>
                    <a:lumOff val="80000"/>
                  </a:schemeClr>
                </a:solidFill>
              </a:rPr>
              <a:t>TPMS</a:t>
            </a:r>
            <a:r>
              <a:rPr lang="zh-CN" altLang="zh-CN" sz="2000" dirty="0">
                <a:solidFill>
                  <a:schemeClr val="tx2">
                    <a:lumMod val="20000"/>
                    <a:lumOff val="80000"/>
                  </a:schemeClr>
                </a:solidFill>
              </a:rPr>
              <a:t>）的主要作用就是在汽车行驶时，对轮胎气压进行实时自动监测，对轮胎漏气和低气压进行报警，是驾驶者、乘车人的生命安全保障预警系统。安装轮胎压力监测系统能有效地防止轮胎在非正常气压下长时间行驶，提高汽车的主动安全性。</a:t>
            </a:r>
          </a:p>
          <a:p>
            <a:r>
              <a:rPr lang="en-US" altLang="zh-CN" sz="2000" dirty="0">
                <a:solidFill>
                  <a:schemeClr val="tx2">
                    <a:lumMod val="20000"/>
                    <a:lumOff val="80000"/>
                  </a:schemeClr>
                </a:solidFill>
              </a:rPr>
              <a:t>       </a:t>
            </a:r>
            <a:r>
              <a:rPr lang="zh-CN" altLang="zh-CN" sz="2000" dirty="0">
                <a:solidFill>
                  <a:schemeClr val="tx2">
                    <a:lumMod val="20000"/>
                    <a:lumOff val="80000"/>
                  </a:schemeClr>
                </a:solidFill>
              </a:rPr>
              <a:t>保持正常的轮胎气压，不仅可以延长轮胎的使用寿命，减小滚动阻力，还可以减少油耗，提高车辆的使用经济性，而且可以大大提高汽车行驶安全性。汽车轮胎压力监测系统是驾驶者、乘车人的生命安全保障预警系统，将是一个永恒的主题，必将成为未来汽车必备的安全保障系统之一。汽车电子技术的不断发展使汽车上安装了越来越多的传感器，这将促进</a:t>
            </a:r>
            <a:r>
              <a:rPr lang="en-US" altLang="zh-CN" sz="2000" dirty="0">
                <a:solidFill>
                  <a:schemeClr val="tx2">
                    <a:lumMod val="20000"/>
                    <a:lumOff val="80000"/>
                  </a:schemeClr>
                </a:solidFill>
              </a:rPr>
              <a:t>TPMS</a:t>
            </a:r>
            <a:r>
              <a:rPr lang="zh-CN" altLang="zh-CN" sz="2000" dirty="0">
                <a:solidFill>
                  <a:schemeClr val="tx2">
                    <a:lumMod val="20000"/>
                    <a:lumOff val="80000"/>
                  </a:schemeClr>
                </a:solidFill>
              </a:rPr>
              <a:t>的发展，使其技术更加成熟，性能更加稳定，并且它的模块将向高度集成化方向发展。</a:t>
            </a:r>
            <a:endParaRPr lang="zh-CN" altLang="en-US" sz="2000" dirty="0">
              <a:solidFill>
                <a:schemeClr val="tx2">
                  <a:lumMod val="20000"/>
                  <a:lumOff val="80000"/>
                </a:schemeClr>
              </a:solidFill>
              <a:latin typeface="微软雅黑" panose="020B0503020204020204" pitchFamily="34" charset="-122"/>
              <a:ea typeface="微软雅黑" panose="020B0503020204020204" pitchFamily="34" charset="-122"/>
            </a:endParaRPr>
          </a:p>
        </p:txBody>
      </p:sp>
      <p:sp>
        <p:nvSpPr>
          <p:cNvPr id="8" name="Freeform 3"/>
          <p:cNvSpPr/>
          <p:nvPr/>
        </p:nvSpPr>
        <p:spPr>
          <a:xfrm>
            <a:off x="7344139" y="5739571"/>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Freeform 3"/>
          <p:cNvSpPr/>
          <p:nvPr/>
        </p:nvSpPr>
        <p:spPr>
          <a:xfrm flipV="1">
            <a:off x="6192011" y="6021287"/>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Freeform 3"/>
          <p:cNvSpPr/>
          <p:nvPr/>
        </p:nvSpPr>
        <p:spPr>
          <a:xfrm rot="5400000">
            <a:off x="10177301" y="4888555"/>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Freeform 3"/>
          <p:cNvSpPr/>
          <p:nvPr/>
        </p:nvSpPr>
        <p:spPr>
          <a:xfrm rot="5400000" flipV="1">
            <a:off x="10149388" y="4872179"/>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矩形 26"/>
          <p:cNvSpPr/>
          <p:nvPr/>
        </p:nvSpPr>
        <p:spPr>
          <a:xfrm>
            <a:off x="2964880" y="2497016"/>
            <a:ext cx="1308182" cy="1327638"/>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88226" y="2780216"/>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4489486" y="2497016"/>
            <a:ext cx="4618849" cy="1327638"/>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4800"/>
              <a:t>设计方案及思路</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24" name="椭圆 23"/>
          <p:cNvSpPr/>
          <p:nvPr/>
        </p:nvSpPr>
        <p:spPr>
          <a:xfrm>
            <a:off x="7788188" y="4229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6" name="椭圆 25"/>
          <p:cNvSpPr/>
          <p:nvPr/>
        </p:nvSpPr>
        <p:spPr>
          <a:xfrm>
            <a:off x="8388255" y="8732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0" name="椭圆 29"/>
          <p:cNvSpPr/>
          <p:nvPr/>
        </p:nvSpPr>
        <p:spPr>
          <a:xfrm>
            <a:off x="9512209" y="10984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椭圆 30"/>
          <p:cNvSpPr/>
          <p:nvPr/>
        </p:nvSpPr>
        <p:spPr>
          <a:xfrm>
            <a:off x="9792411" y="8069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1"/>
          <p:cNvSpPr/>
          <p:nvPr/>
        </p:nvSpPr>
        <p:spPr>
          <a:xfrm>
            <a:off x="10572497" y="10462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782369" y="4323102"/>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4" name="椭圆 33"/>
          <p:cNvSpPr/>
          <p:nvPr/>
        </p:nvSpPr>
        <p:spPr>
          <a:xfrm>
            <a:off x="1382436" y="4773422"/>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5" name="椭圆 34"/>
          <p:cNvSpPr/>
          <p:nvPr/>
        </p:nvSpPr>
        <p:spPr>
          <a:xfrm>
            <a:off x="2506390" y="4998583"/>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椭圆 35"/>
          <p:cNvSpPr/>
          <p:nvPr/>
        </p:nvSpPr>
        <p:spPr>
          <a:xfrm>
            <a:off x="2786592" y="4707143"/>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7" name="椭圆 36"/>
          <p:cNvSpPr/>
          <p:nvPr/>
        </p:nvSpPr>
        <p:spPr>
          <a:xfrm>
            <a:off x="3566678" y="4946384"/>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667666" y="559497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9" name="椭圆 38"/>
          <p:cNvSpPr/>
          <p:nvPr/>
        </p:nvSpPr>
        <p:spPr>
          <a:xfrm>
            <a:off x="382177" y="577185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椭圆 39"/>
          <p:cNvSpPr/>
          <p:nvPr/>
        </p:nvSpPr>
        <p:spPr>
          <a:xfrm>
            <a:off x="4322762" y="57387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0021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chemeClr val="accent2">
              <a:lumMod val="7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a:t>设计方案及思路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018330" y="1312433"/>
            <a:ext cx="9793088" cy="4093428"/>
          </a:xfrm>
          <a:prstGeom prst="rect">
            <a:avLst/>
          </a:prstGeom>
        </p:spPr>
        <p:txBody>
          <a:bodyPr wrap="square">
            <a:spAutoFit/>
          </a:bodyPr>
          <a:lstStyle/>
          <a:p>
            <a:r>
              <a:rPr lang="en-US" altLang="zh-CN" sz="2000" smtClean="0">
                <a:solidFill>
                  <a:schemeClr val="bg1"/>
                </a:solidFill>
              </a:rPr>
              <a:t>1</a:t>
            </a:r>
            <a:r>
              <a:rPr lang="zh-CN" altLang="zh-CN" sz="2000">
                <a:solidFill>
                  <a:schemeClr val="bg1"/>
                </a:solidFill>
              </a:rPr>
              <a:t>、从安全、经济、法律等方面分析胎压监测系统的社会需求和功能需求，并分析其可行性。</a:t>
            </a:r>
          </a:p>
          <a:p>
            <a:r>
              <a:rPr lang="en-US" altLang="zh-CN" sz="2000">
                <a:solidFill>
                  <a:schemeClr val="bg1"/>
                </a:solidFill>
              </a:rPr>
              <a:t>2</a:t>
            </a:r>
            <a:r>
              <a:rPr lang="zh-CN" altLang="zh-CN" sz="2000">
                <a:solidFill>
                  <a:schemeClr val="bg1"/>
                </a:solidFill>
              </a:rPr>
              <a:t>、根据功能需求进行系统的总体框架设计，分为前期器件的比较选择和功能需求的实现</a:t>
            </a:r>
          </a:p>
          <a:p>
            <a:r>
              <a:rPr lang="zh-CN" altLang="zh-CN" sz="2000">
                <a:solidFill>
                  <a:schemeClr val="bg1"/>
                </a:solidFill>
              </a:rPr>
              <a:t>根据功能需求该系统主要包含四个模块：</a:t>
            </a:r>
          </a:p>
          <a:p>
            <a:r>
              <a:rPr lang="zh-CN" altLang="zh-CN" sz="2000">
                <a:solidFill>
                  <a:schemeClr val="bg1"/>
                </a:solidFill>
              </a:rPr>
              <a:t>（</a:t>
            </a:r>
            <a:r>
              <a:rPr lang="en-US" altLang="zh-CN" sz="2000">
                <a:solidFill>
                  <a:schemeClr val="bg1"/>
                </a:solidFill>
              </a:rPr>
              <a:t>1</a:t>
            </a:r>
            <a:r>
              <a:rPr lang="zh-CN" altLang="zh-CN" sz="2000">
                <a:solidFill>
                  <a:schemeClr val="bg1"/>
                </a:solidFill>
              </a:rPr>
              <a:t>）胎压监测的获取模块：通过压力传感器采集汽车轮胎的气压的值，通过</a:t>
            </a:r>
            <a:r>
              <a:rPr lang="en-US" altLang="zh-CN" sz="2000">
                <a:solidFill>
                  <a:schemeClr val="bg1"/>
                </a:solidFill>
              </a:rPr>
              <a:t>GPIO</a:t>
            </a:r>
            <a:r>
              <a:rPr lang="zh-CN" altLang="zh-CN" sz="2000">
                <a:solidFill>
                  <a:schemeClr val="bg1"/>
                </a:solidFill>
              </a:rPr>
              <a:t>口与单片机进行数据的传输，将采集到的数据通过分析处理实时显示到</a:t>
            </a:r>
            <a:r>
              <a:rPr lang="en-US" altLang="zh-CN" sz="2000">
                <a:solidFill>
                  <a:schemeClr val="bg1"/>
                </a:solidFill>
              </a:rPr>
              <a:t>LED</a:t>
            </a:r>
            <a:r>
              <a:rPr lang="zh-CN" altLang="zh-CN" sz="2000">
                <a:solidFill>
                  <a:schemeClr val="bg1"/>
                </a:solidFill>
              </a:rPr>
              <a:t>屏幕上。</a:t>
            </a:r>
          </a:p>
          <a:p>
            <a:r>
              <a:rPr lang="zh-CN" altLang="zh-CN" sz="2000">
                <a:solidFill>
                  <a:schemeClr val="bg1"/>
                </a:solidFill>
              </a:rPr>
              <a:t>（</a:t>
            </a:r>
            <a:r>
              <a:rPr lang="en-US" altLang="zh-CN" sz="2000">
                <a:solidFill>
                  <a:schemeClr val="bg1"/>
                </a:solidFill>
              </a:rPr>
              <a:t>2</a:t>
            </a:r>
            <a:r>
              <a:rPr lang="zh-CN" altLang="zh-CN" sz="2000">
                <a:solidFill>
                  <a:schemeClr val="bg1"/>
                </a:solidFill>
              </a:rPr>
              <a:t>）警报模块：对监测到的气压值进行分析处理，若气压过低或过高发生异常则控制蜂鸣器发出警报。</a:t>
            </a:r>
          </a:p>
          <a:p>
            <a:r>
              <a:rPr lang="zh-CN" altLang="zh-CN" sz="2000">
                <a:solidFill>
                  <a:schemeClr val="bg1"/>
                </a:solidFill>
              </a:rPr>
              <a:t>（</a:t>
            </a:r>
            <a:r>
              <a:rPr lang="en-US" altLang="zh-CN" sz="2000">
                <a:solidFill>
                  <a:schemeClr val="bg1"/>
                </a:solidFill>
              </a:rPr>
              <a:t>3</a:t>
            </a:r>
            <a:r>
              <a:rPr lang="zh-CN" altLang="zh-CN" sz="2000">
                <a:solidFill>
                  <a:schemeClr val="bg1"/>
                </a:solidFill>
              </a:rPr>
              <a:t>）通过单片机实现汽车轮胎气压监测。</a:t>
            </a:r>
          </a:p>
          <a:p>
            <a:r>
              <a:rPr lang="en-US" altLang="zh-CN" sz="2000">
                <a:solidFill>
                  <a:schemeClr val="bg1"/>
                </a:solidFill>
              </a:rPr>
              <a:t>3</a:t>
            </a:r>
            <a:r>
              <a:rPr lang="zh-CN" altLang="zh-CN" sz="2000">
                <a:solidFill>
                  <a:schemeClr val="bg1"/>
                </a:solidFill>
              </a:rPr>
              <a:t>、测试系统的有效性，综合经济因素、技术因素等各种技术及非技术因素进行摔倒检测系统的评价。</a:t>
            </a:r>
          </a:p>
          <a:p>
            <a:r>
              <a:rPr lang="en-US" altLang="zh-CN" sz="2000" smtClean="0">
                <a:solidFill>
                  <a:schemeClr val="bg1"/>
                </a:solidFill>
              </a:rPr>
              <a:t>4 </a:t>
            </a:r>
            <a:r>
              <a:rPr lang="zh-CN" altLang="zh-CN" sz="2000">
                <a:solidFill>
                  <a:schemeClr val="bg1"/>
                </a:solidFill>
              </a:rPr>
              <a:t>、最后进行该项目的整体测试和项目的整体优化。</a:t>
            </a:r>
          </a:p>
        </p:txBody>
      </p:sp>
      <p:sp>
        <p:nvSpPr>
          <p:cNvPr id="4" name="Freeform 3"/>
          <p:cNvSpPr/>
          <p:nvPr/>
        </p:nvSpPr>
        <p:spPr>
          <a:xfrm>
            <a:off x="7177085" y="5717670"/>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Freeform 3"/>
          <p:cNvSpPr/>
          <p:nvPr/>
        </p:nvSpPr>
        <p:spPr>
          <a:xfrm flipV="1">
            <a:off x="6024957" y="5999386"/>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Freeform 3"/>
          <p:cNvSpPr/>
          <p:nvPr/>
        </p:nvSpPr>
        <p:spPr>
          <a:xfrm rot="5400000">
            <a:off x="10010247" y="4866654"/>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Freeform 3"/>
          <p:cNvSpPr/>
          <p:nvPr/>
        </p:nvSpPr>
        <p:spPr>
          <a:xfrm rot="5400000" flipV="1">
            <a:off x="9982334" y="4850278"/>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83822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项目主要功能</a:t>
            </a:r>
          </a:p>
        </p:txBody>
      </p:sp>
      <p:sp>
        <p:nvSpPr>
          <p:cNvPr id="7" name="矩形 6"/>
          <p:cNvSpPr/>
          <p:nvPr/>
        </p:nvSpPr>
        <p:spPr>
          <a:xfrm>
            <a:off x="2193467" y="2372883"/>
            <a:ext cx="9793088" cy="1135054"/>
          </a:xfrm>
          <a:prstGeom prst="rect">
            <a:avLst/>
          </a:prstGeom>
        </p:spPr>
        <p:txBody>
          <a:bodyPr wrap="square">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、通过传感器监测汽车轮胎气压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、在</a:t>
            </a:r>
            <a:r>
              <a:rPr lang="en-US" altLang="zh-CN" sz="2400" dirty="0" smtClean="0">
                <a:solidFill>
                  <a:schemeClr val="bg1"/>
                </a:solidFill>
                <a:latin typeface="微软雅黑" panose="020B0503020204020204" pitchFamily="34" charset="-122"/>
                <a:ea typeface="微软雅黑" panose="020B0503020204020204" pitchFamily="34" charset="-122"/>
              </a:rPr>
              <a:t>LED</a:t>
            </a:r>
            <a:r>
              <a:rPr lang="zh-CN" altLang="en-US" sz="2400" dirty="0" smtClean="0">
                <a:solidFill>
                  <a:schemeClr val="bg1"/>
                </a:solidFill>
                <a:latin typeface="微软雅黑" panose="020B0503020204020204" pitchFamily="34" charset="-122"/>
                <a:ea typeface="微软雅黑" panose="020B0503020204020204" pitchFamily="34" charset="-122"/>
              </a:rPr>
              <a:t>显示屏显示胎压监测的值</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7536160" y="1646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椭圆 11"/>
          <p:cNvSpPr/>
          <p:nvPr/>
        </p:nvSpPr>
        <p:spPr>
          <a:xfrm>
            <a:off x="8136227" y="6149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椭圆 12"/>
          <p:cNvSpPr/>
          <p:nvPr/>
        </p:nvSpPr>
        <p:spPr>
          <a:xfrm>
            <a:off x="9260181" y="8401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540383" y="5486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椭圆 14"/>
          <p:cNvSpPr/>
          <p:nvPr/>
        </p:nvSpPr>
        <p:spPr>
          <a:xfrm>
            <a:off x="10320469" y="7879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645044" y="4725145"/>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7" name="椭圆 16"/>
          <p:cNvSpPr/>
          <p:nvPr/>
        </p:nvSpPr>
        <p:spPr>
          <a:xfrm>
            <a:off x="1245111" y="5175465"/>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8" name="椭圆 17"/>
          <p:cNvSpPr/>
          <p:nvPr/>
        </p:nvSpPr>
        <p:spPr>
          <a:xfrm>
            <a:off x="2369065" y="5400626"/>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2649267" y="5109186"/>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0" name="椭圆 19"/>
          <p:cNvSpPr/>
          <p:nvPr/>
        </p:nvSpPr>
        <p:spPr>
          <a:xfrm>
            <a:off x="3429353" y="5348427"/>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椭圆 20"/>
          <p:cNvSpPr/>
          <p:nvPr/>
        </p:nvSpPr>
        <p:spPr>
          <a:xfrm>
            <a:off x="530341" y="599701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2" name="椭圆 21"/>
          <p:cNvSpPr/>
          <p:nvPr/>
        </p:nvSpPr>
        <p:spPr>
          <a:xfrm>
            <a:off x="244852" y="6173902"/>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4185437" y="6140762"/>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自定义</PresentationFormat>
  <Paragraphs>44</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cp:revision>
  <dcterms:created xsi:type="dcterms:W3CDTF">2018-03-01T02:03:00Z</dcterms:created>
  <dcterms:modified xsi:type="dcterms:W3CDTF">2018-10-23T07:15:01Z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