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13"/>
  </p:sldMasterIdLst>
  <p:handoutMasterIdLst>
    <p:handoutMasterId r:id="rId15"/>
  </p:handoutMasterIdLst>
  <p:sldIdLst>
    <p:sldId id="256" r:id="rId17"/>
    <p:sldId id="276" r:id="rId18"/>
    <p:sldId id="278" r:id="rId19"/>
    <p:sldId id="280" r:id="rId20"/>
    <p:sldId id="282" r:id="rId21"/>
    <p:sldId id="291" r:id="rId22"/>
    <p:sldId id="292" r:id="rId23"/>
    <p:sldId id="284" r:id="rId24"/>
    <p:sldId id="287" r:id="rId25"/>
    <p:sldId id="293" r:id="rId26"/>
    <p:sldId id="298" r:id="rId27"/>
    <p:sldId id="297" r:id="rId28"/>
    <p:sldId id="285" r:id="rId29"/>
    <p:sldId id="295" r:id="rId30"/>
    <p:sldId id="294" r:id="rId31"/>
    <p:sldId id="286" r:id="rId32"/>
    <p:sldId id="288" r:id="rId33"/>
    <p:sldId id="296" r:id="rId34"/>
    <p:sldId id="279" r:id="rId35"/>
  </p:sldIdLst>
  <p:sldSz cx="9144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0">
          <p15:clr>
            <a:srgbClr val="A4A3A4"/>
          </p15:clr>
        </p15:guide>
        <p15:guide id="2" pos="287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0CFA3"/>
    <a:srgbClr val="AFCA0C"/>
    <a:srgbClr val="6C8717"/>
    <a:srgbClr val="7E8915"/>
    <a:srgbClr val="596B2B"/>
    <a:srgbClr val="636362"/>
    <a:srgbClr val="FFFFFF"/>
    <a:srgbClr val="8BABA5"/>
    <a:srgbClr val="0D172D"/>
    <a:srgbClr val="0108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82" d="100"/>
          <a:sy n="82" d="100"/>
        </p:scale>
        <p:origin x="966" y="84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0"/>
                <a:lumOff val="100000"/>
                <a:alpha val="0"/>
              </a:schemeClr>
            </a:gs>
            <a:gs pos="100000">
              <a:schemeClr val="bg1">
                <a:lumMod val="8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96554583322.png"></Relationship><Relationship Id="rId3" Type="http://schemas.openxmlformats.org/officeDocument/2006/relationships/image" Target="../media/fImage162494572784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3882504443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798454134612.png"></Relationship><Relationship Id="rId3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216584607137.png"></Relationship><Relationship Id="rId5" Type="http://schemas.openxmlformats.org/officeDocument/2006/relationships/image" Target="../media/fImage305484806118.png"></Relationship><Relationship Id="rId6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48464998412.png"></Relationship><Relationship Id="rId3" Type="http://schemas.openxmlformats.org/officeDocument/2006/relationships/image" Target="../media/fImage265265003322.png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40324902784.png"></Relationship><Relationship Id="rId3" Type="http://schemas.openxmlformats.org/officeDocument/2006/relationships/image" Target="../media/fImage178234214612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fImage1121945017137.jpeg"></Relationship><Relationship Id="rId4" Type="http://schemas.openxmlformats.org/officeDocument/2006/relationships/image" Target="../media/fImage1752645026118.jpeg"></Relationship><Relationship Id="rId5" Type="http://schemas.openxmlformats.org/officeDocument/2006/relationships/image" Target="../media/fImage1027125038412.jpeg"></Relationship><Relationship Id="rId6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image" Target="../media/fImage514005077137.png"></Relationship><Relationship Id="rId5" Type="http://schemas.openxmlformats.org/officeDocument/2006/relationships/image" Target="../media/fImage792895046118.jpeg"></Relationship><Relationship Id="rId6" Type="http://schemas.openxmlformats.org/officeDocument/2006/relationships/image" Target="../media/fImage791885058412.jpeg"></Relationship><Relationship Id="rId7" Type="http://schemas.openxmlformats.org/officeDocument/2006/relationships/image" Target="../media/fImage799255063322.jpeg"></Relationship><Relationship Id="rId8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211145172784.jpeg"></Relationship><Relationship Id="rId3" Type="http://schemas.openxmlformats.org/officeDocument/2006/relationships/image" Target="../media/fImage72078518750.jpeg"></Relationship><Relationship Id="rId4" Type="http://schemas.openxmlformats.org/officeDocument/2006/relationships/image" Target="../media/fImage917365192929.jpeg"></Relationship><Relationship Id="rId5" Type="http://schemas.openxmlformats.org/officeDocument/2006/relationships/image" Target="../media/fImage772805204051.jpeg"></Relationship><Relationship Id="rId6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428702028478.pn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22712737137.png"></Relationship><Relationship Id="rId4" Type="http://schemas.openxmlformats.org/officeDocument/2006/relationships/image" Target="../media/fImage9002746118.png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492054417137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image" Target="../media/fImage50164447137.png"></Relationship><Relationship Id="rId6" Type="http://schemas.openxmlformats.org/officeDocument/2006/relationships/image" Target="../media/fImage44724456118.png"></Relationship><Relationship Id="rId7" Type="http://schemas.openxmlformats.org/officeDocument/2006/relationships/image" Target="../media/fImage134084618412.png"></Relationship><Relationship Id="rId8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/>
          </p:cNvSpPr>
          <p:nvPr/>
        </p:nvSpPr>
        <p:spPr>
          <a:xfrm rot="0">
            <a:off x="2133600" y="2921000"/>
            <a:ext cx="5134610" cy="784225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500" spc="-150" b="1">
                <a:solidFill>
                  <a:srgbClr val="E0CFA3"/>
                </a:solidFill>
                <a:latin typeface="맑은 고딕" charset="0"/>
                <a:ea typeface="맑은 고딕" charset="0"/>
              </a:rPr>
              <a:t>두산베어스</a:t>
            </a:r>
            <a:r>
              <a:rPr lang="ko-KR" altLang="en-US" sz="4500" spc="-150" b="1">
                <a:solidFill>
                  <a:srgbClr val="E0CFA3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500" spc="-150" b="1">
                <a:solidFill>
                  <a:srgbClr val="E0CFA3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4500" b="1">
              <a:solidFill>
                <a:srgbClr val="E0CFA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오각형 3"/>
          <p:cNvSpPr/>
          <p:nvPr/>
        </p:nvSpPr>
        <p:spPr>
          <a:xfrm>
            <a:off x="0" y="3068955"/>
            <a:ext cx="1312545" cy="504190"/>
          </a:xfrm>
          <a:prstGeom prst="homePlat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갈매기형 수장 5"/>
          <p:cNvSpPr/>
          <p:nvPr/>
        </p:nvSpPr>
        <p:spPr>
          <a:xfrm>
            <a:off x="1260475" y="3079750"/>
            <a:ext cx="431800" cy="493395"/>
          </a:xfrm>
          <a:prstGeom prst="chevron">
            <a:avLst/>
          </a:prstGeom>
          <a:noFill/>
          <a:ln>
            <a:solidFill>
              <a:srgbClr val="E0C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636395" y="3079750"/>
            <a:ext cx="431800" cy="493395"/>
          </a:xfrm>
          <a:prstGeom prst="chevron">
            <a:avLst/>
          </a:prstGeom>
          <a:noFill/>
          <a:ln>
            <a:solidFill>
              <a:srgbClr val="E0C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2180" y="6093460"/>
            <a:ext cx="2593340" cy="58483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spc="-150" b="1">
                <a:solidFill>
                  <a:srgbClr val="E0CFA3"/>
                </a:solidFill>
                <a:latin typeface="맑은 고딕" charset="0"/>
                <a:ea typeface="맑은 고딕" charset="0"/>
                <a:cs typeface="+mn-cs"/>
              </a:rPr>
              <a:t>2020 . 01 . 14 ( </a:t>
            </a:r>
            <a:r>
              <a:rPr lang="ko-KR" altLang="en-US" sz="1600" spc="-150" b="1">
                <a:solidFill>
                  <a:srgbClr val="E0CFA3"/>
                </a:solidFill>
                <a:latin typeface="맑은 고딕" charset="0"/>
                <a:ea typeface="맑은 고딕" charset="0"/>
                <a:cs typeface="+mn-cs"/>
              </a:rPr>
              <a:t>Tue )</a:t>
            </a:r>
            <a:endParaRPr lang="ko-KR" altLang="en-US" sz="1600" b="1">
              <a:solidFill>
                <a:srgbClr val="E0CFA3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spc="-150" b="1">
                <a:solidFill>
                  <a:srgbClr val="E0CFA3"/>
                </a:solidFill>
                <a:latin typeface="맑은 고딕" charset="0"/>
                <a:ea typeface="맑은 고딕" charset="0"/>
                <a:cs typeface="+mn-cs"/>
              </a:rPr>
              <a:t>화면</a:t>
            </a:r>
            <a:r>
              <a:rPr lang="ko-KR" altLang="en-US" sz="1600" spc="-150" b="1">
                <a:solidFill>
                  <a:srgbClr val="E0CFA3"/>
                </a:solidFill>
                <a:latin typeface="맑은 고딕" charset="0"/>
                <a:ea typeface="맑은 고딕" charset="0"/>
                <a:cs typeface="+mn-cs"/>
              </a:rPr>
              <a:t>구현</a:t>
            </a:r>
            <a:endParaRPr lang="ko-KR" altLang="en-US" sz="1600" b="1">
              <a:solidFill>
                <a:srgbClr val="E0CFA3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8146415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Chapter5 중요 HTML 코드 - 3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등록화면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9290" cy="309245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242570" y="1293495"/>
            <a:ext cx="4236720" cy="10756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4. Form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 선수 등록 / 일반회원가입</a:t>
            </a:r>
            <a:endParaRPr lang="ko-KR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일반회원 조회 </a:t>
            </a:r>
            <a:endParaRPr lang="ko-KR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 rot="0">
            <a:off x="3170555" y="5325745"/>
            <a:ext cx="280987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3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. 맨 위로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030" y="2753360"/>
            <a:ext cx="6887210" cy="4010660"/>
          </a:xfrm>
          <a:prstGeom prst="rect"/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84065" y="1177925"/>
            <a:ext cx="4561205" cy="3243580"/>
          </a:xfrm>
          <a:prstGeom prst="rect"/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8147050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Chapter5 중요 HTML 코드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등록화면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3845" cy="30988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3845" cy="30988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9925" cy="30988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242570" y="1293495"/>
            <a:ext cx="4237355" cy="10756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-2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. F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ieldset + legend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 선수 등록 / 일반회원가입</a:t>
            </a:r>
            <a:endParaRPr lang="ko-KR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 일반회원 조회 </a:t>
            </a:r>
            <a:endParaRPr lang="ko-KR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44" descr="C:/Users/1/AppData/Roaming/PolarisOffice/ETemp/3664_4753056/fImage2388250444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1470" y="2446655"/>
            <a:ext cx="6801485" cy="3924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>
            <a:off x="1115695" y="291465"/>
            <a:ext cx="8147050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Chapter5 중요 HTML 코드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조회화면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3845" cy="30988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3845" cy="30988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9925" cy="30988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126365" y="873125"/>
            <a:ext cx="579945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5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테이블</a:t>
            </a: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선수목록 및 페이지 목록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800" y="1423035"/>
            <a:ext cx="7827010" cy="5054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6828155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Chapter6 중요 CSS 코드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메인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744855" y="1014095"/>
            <a:ext cx="586994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1. 드롭다운 내비게이션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/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sticky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홈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9390" y="1558290"/>
            <a:ext cx="6763385" cy="2924810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sp>
        <p:nvSpPr>
          <p:cNvPr id="47" name="도형 46"/>
          <p:cNvSpPr>
            <a:spLocks/>
          </p:cNvSpPr>
          <p:nvPr/>
        </p:nvSpPr>
        <p:spPr>
          <a:xfrm rot="0">
            <a:off x="1306830" y="2449830"/>
            <a:ext cx="4770755" cy="758825"/>
          </a:xfrm>
          <a:prstGeom prst="rect"/>
          <a:noFill/>
          <a:ln w="25400" cap="flat" cmpd="sng">
            <a:solidFill>
              <a:srgbClr val="FC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25015" y="4046855"/>
            <a:ext cx="7125335" cy="2753360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sp>
        <p:nvSpPr>
          <p:cNvPr id="49" name="도형 48"/>
          <p:cNvSpPr>
            <a:spLocks/>
          </p:cNvSpPr>
          <p:nvPr/>
        </p:nvSpPr>
        <p:spPr>
          <a:xfrm rot="0">
            <a:off x="2065020" y="4245610"/>
            <a:ext cx="6240780" cy="362585"/>
          </a:xfrm>
          <a:prstGeom prst="rect"/>
          <a:noFill/>
          <a:ln w="25400" cap="flat" cmpd="sng">
            <a:solidFill>
              <a:srgbClr val="FC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7468870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Chapter6 중요 CSS 코드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등록 / 조회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9290" cy="309245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2657475" y="1304925"/>
            <a:ext cx="3829685" cy="10756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2. 입력 폼 - 버튼 / 인풋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 선수 등록 / 일반회원가입</a:t>
            </a:r>
            <a:endParaRPr lang="ko-KR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일반회원 조회 </a:t>
            </a:r>
            <a:endParaRPr lang="ko-KR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395095" y="2525395"/>
            <a:ext cx="6564630" cy="1363980"/>
          </a:xfrm>
          <a:prstGeom prst="rect"/>
          <a:noFill/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257300" y="3970655"/>
            <a:ext cx="6840855" cy="2649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163570" y="3141980"/>
            <a:ext cx="5897880" cy="3630930"/>
          </a:xfrm>
          <a:prstGeom prst="rect"/>
          <a:noFill/>
        </p:spPr>
      </p:pic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5417185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중요 CSS 코드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9290" cy="309245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-95885" y="4501515"/>
            <a:ext cx="3829685" cy="7683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. 그라디언트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 footer</a:t>
            </a:r>
            <a:endParaRPr lang="ko-KR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3581400" y="3476625"/>
            <a:ext cx="5203825" cy="2030730"/>
          </a:xfrm>
          <a:prstGeom prst="rect"/>
          <a:noFill/>
          <a:ln w="25400" cap="flat" cmpd="sng">
            <a:solidFill>
              <a:srgbClr val="FC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465" y="1097915"/>
            <a:ext cx="5620385" cy="1838960"/>
          </a:xfrm>
          <a:prstGeom prst="rect"/>
          <a:noFill/>
        </p:spPr>
      </p:pic>
      <p:sp>
        <p:nvSpPr>
          <p:cNvPr id="50" name="텍스트 상자 49"/>
          <p:cNvSpPr txBox="1">
            <a:spLocks/>
          </p:cNvSpPr>
          <p:nvPr/>
        </p:nvSpPr>
        <p:spPr>
          <a:xfrm rot="0">
            <a:off x="6053455" y="1096645"/>
            <a:ext cx="1929130" cy="769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3.  </a:t>
            </a:r>
            <a:r>
              <a:rPr sz="2400" b="1">
                <a:latin typeface="맑은 고딕" charset="0"/>
                <a:ea typeface="맑은 고딕" charset="0"/>
              </a:rPr>
              <a:t>테이블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latin typeface="맑은 고딕" charset="0"/>
                <a:ea typeface="맑은 고딕" charset="0"/>
              </a:rPr>
              <a:t>- 선수 목록</a:t>
            </a:r>
            <a:endParaRPr lang="ko-KR" altLang="en-US" sz="20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6932930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Chapter8 화면캡쳐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Home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700" y="876300"/>
            <a:ext cx="4269740" cy="2240280"/>
          </a:xfrm>
          <a:prstGeom prst="rect"/>
          <a:noFill/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700" y="2822575"/>
            <a:ext cx="4269740" cy="2240280"/>
          </a:xfrm>
          <a:prstGeom prst="rect"/>
          <a:noFill/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700" y="4688840"/>
            <a:ext cx="4269740" cy="22402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3019425"/>
            <a:ext cx="5424170" cy="2847340"/>
          </a:xfrm>
          <a:prstGeom prst="rect"/>
          <a:noFill/>
        </p:spPr>
      </p:pic>
      <p:sp>
        <p:nvSpPr>
          <p:cNvPr id="41" name="TextBox 40"/>
          <p:cNvSpPr txBox="1">
            <a:spLocks/>
          </p:cNvSpPr>
          <p:nvPr/>
        </p:nvSpPr>
        <p:spPr>
          <a:xfrm>
            <a:off x="1115695" y="291465"/>
            <a:ext cx="6429375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Chapter8 화면캡쳐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Regist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991235"/>
            <a:ext cx="5412740" cy="2847340"/>
          </a:xfrm>
          <a:prstGeom prst="rect"/>
          <a:noFill/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9255" y="1829435"/>
            <a:ext cx="5412740" cy="2847340"/>
          </a:xfrm>
          <a:prstGeom prst="rect"/>
          <a:noFill/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9255" y="3975735"/>
            <a:ext cx="5412740" cy="2847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8041640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Chapter8 화면캡쳐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Player &amp; Memeber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9290" cy="309245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97660"/>
            <a:ext cx="4234815" cy="2217420"/>
          </a:xfrm>
          <a:prstGeom prst="rect"/>
          <a:noFill/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3427730"/>
            <a:ext cx="4234815" cy="2217420"/>
          </a:xfrm>
          <a:prstGeom prst="rect"/>
          <a:noFill/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0570" y="1830070"/>
            <a:ext cx="4584065" cy="2417445"/>
          </a:xfrm>
          <a:prstGeom prst="rect"/>
          <a:noFill/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0" y="3846830"/>
            <a:ext cx="4584065" cy="2417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12180" y="6093460"/>
            <a:ext cx="2592705" cy="33845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rgbClr val="E0CFA3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05" y="3068955"/>
            <a:ext cx="5052060" cy="646430"/>
            <a:chOff x="1905" y="3068955"/>
            <a:chExt cx="5052060" cy="646430"/>
          </a:xfrm>
        </p:grpSpPr>
        <p:sp>
          <p:nvSpPr>
            <p:cNvPr id="17" name="TextBox 16"/>
            <p:cNvSpPr txBox="1"/>
            <p:nvPr/>
          </p:nvSpPr>
          <p:spPr>
            <a:xfrm>
              <a:off x="1831340" y="3068955"/>
              <a:ext cx="3222625" cy="64643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E0CFA3"/>
                  </a:solidFill>
                  <a:latin typeface="+mj-ea"/>
                  <a:ea typeface="+mj-ea"/>
                </a:rPr>
                <a:t>THANK YOU!</a:t>
              </a:r>
              <a:endParaRPr lang="ko-KR" altLang="en-US" sz="3600" b="1" dirty="0">
                <a:solidFill>
                  <a:srgbClr val="E0CFA3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오각형 3"/>
            <p:cNvSpPr/>
            <p:nvPr/>
          </p:nvSpPr>
          <p:spPr>
            <a:xfrm>
              <a:off x="1905" y="3186430"/>
              <a:ext cx="1214120" cy="410210"/>
            </a:xfrm>
            <a:prstGeom prst="homePlate">
              <a:avLst/>
            </a:prstGeom>
            <a:solidFill>
              <a:srgbClr val="E0C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1174115" y="3194685"/>
              <a:ext cx="351790" cy="401320"/>
            </a:xfrm>
            <a:prstGeom prst="chevron">
              <a:avLst/>
            </a:prstGeom>
            <a:noFill/>
            <a:ln>
              <a:solidFill>
                <a:srgbClr val="E0C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1479550" y="3194685"/>
              <a:ext cx="351790" cy="401320"/>
            </a:xfrm>
            <a:prstGeom prst="chevron">
              <a:avLst/>
            </a:prstGeom>
            <a:noFill/>
            <a:ln>
              <a:solidFill>
                <a:srgbClr val="E0C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50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3961130" y="509270"/>
            <a:ext cx="2124075" cy="645795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09265" y="678815"/>
            <a:ext cx="920750" cy="307975"/>
            <a:chOff x="3009265" y="678815"/>
            <a:chExt cx="920750" cy="307975"/>
          </a:xfrm>
        </p:grpSpPr>
        <p:sp>
          <p:nvSpPr>
            <p:cNvPr id="2" name="갈매기형 수장 1"/>
            <p:cNvSpPr>
              <a:spLocks/>
            </p:cNvSpPr>
            <p:nvPr/>
          </p:nvSpPr>
          <p:spPr>
            <a:xfrm rot="0">
              <a:off x="3317875" y="678815"/>
              <a:ext cx="334645" cy="308610"/>
            </a:xfrm>
            <a:prstGeom prst="chevron"/>
            <a:noFill/>
            <a:ln w="254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44" name="갈매기형 수장 43"/>
            <p:cNvSpPr>
              <a:spLocks/>
            </p:cNvSpPr>
            <p:nvPr/>
          </p:nvSpPr>
          <p:spPr>
            <a:xfrm rot="0">
              <a:off x="3596005" y="678815"/>
              <a:ext cx="334645" cy="308610"/>
            </a:xfrm>
            <a:prstGeom prst="chevron"/>
            <a:noFill/>
            <a:ln w="254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48" name="갈매기형 수장 47"/>
            <p:cNvSpPr>
              <a:spLocks/>
            </p:cNvSpPr>
            <p:nvPr/>
          </p:nvSpPr>
          <p:spPr>
            <a:xfrm rot="0">
              <a:off x="3009265" y="678815"/>
              <a:ext cx="334645" cy="308610"/>
            </a:xfrm>
            <a:prstGeom prst="chevron"/>
            <a:solidFill>
              <a:schemeClr val="tx1">
                <a:lumMod val="85000"/>
                <a:lumOff val="15000"/>
              </a:schemeClr>
            </a:solidFill>
            <a:ln w="254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49" name="TextBox 48"/>
          <p:cNvSpPr txBox="1">
            <a:spLocks/>
          </p:cNvSpPr>
          <p:nvPr/>
        </p:nvSpPr>
        <p:spPr>
          <a:xfrm rot="0">
            <a:off x="2805430" y="1514475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Chapter1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주제 및 설명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 rot="0">
            <a:off x="2805430" y="2162810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Chapter2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메뉴구조도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 rot="0">
            <a:off x="2805430" y="2840990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Chapter3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컨텐츠 설명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 rot="0">
            <a:off x="2805430" y="3492500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Chapter4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레이아웃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 rot="0">
            <a:off x="2805430" y="4175125"/>
            <a:ext cx="3542665" cy="400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Chapter6. 중요 HTML 코드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 rot="0">
            <a:off x="2805430" y="4859020"/>
            <a:ext cx="3542665" cy="400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Chapter7. 중요 CSS 코드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805430" y="5527675"/>
            <a:ext cx="354266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8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화면캡쳐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0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5755005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Chapter1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주제 및 설명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/>
          <p:nvPr/>
        </p:nvSpPr>
        <p:spPr>
          <a:xfrm>
            <a:off x="611505" y="429895"/>
            <a:ext cx="281940" cy="307975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schemeClr val="tx1"/>
              </a:solidFill>
            </a:endParaRPr>
          </a:p>
        </p:txBody>
      </p:sp>
      <p:sp>
        <p:nvSpPr>
          <p:cNvPr id="44" name="갈매기형 수장 43"/>
          <p:cNvSpPr/>
          <p:nvPr/>
        </p:nvSpPr>
        <p:spPr>
          <a:xfrm>
            <a:off x="842645" y="429895"/>
            <a:ext cx="281940" cy="307975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schemeClr val="tx1"/>
              </a:solidFill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0" y="429895"/>
            <a:ext cx="668020" cy="307975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74625" y="1918970"/>
            <a:ext cx="8807450" cy="1260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프로야구팀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두산베어스</a:t>
            </a:r>
            <a:r>
              <a:rPr sz="2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의 정보를 소개하는 웹페이지</a:t>
            </a:r>
            <a:endParaRPr lang="ko-KR" altLang="en-US" sz="28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공식 홈페이지를 기반으로 하여 여러가지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소식 및 컨텐츠 제공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원형 13"/>
          <p:cNvSpPr>
            <a:spLocks/>
          </p:cNvSpPr>
          <p:nvPr/>
        </p:nvSpPr>
        <p:spPr>
          <a:xfrm rot="0">
            <a:off x="3382645" y="4070985"/>
            <a:ext cx="2384425" cy="2376170"/>
          </a:xfrm>
          <a:prstGeom prst="pi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08045" y="4270375"/>
            <a:ext cx="2354580" cy="19926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2350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2585" y="2399665"/>
            <a:ext cx="1353185" cy="2800985"/>
          </a:xfrm>
          <a:prstGeom prst="rect"/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6405" y="2834005"/>
            <a:ext cx="1353185" cy="762635"/>
          </a:xfrm>
          <a:prstGeom prst="rect"/>
          <a:noFill/>
        </p:spPr>
      </p:pic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7306310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2/3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메뉴구조도/컨텐츠 설명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3072765" y="793115"/>
            <a:ext cx="5378450" cy="6072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Home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두산베어스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의 새로운 소식 및 영상 등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Regist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-Player : </a:t>
            </a: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선수 등록</a:t>
            </a:r>
            <a:endParaRPr lang="ko-KR" altLang="en-US" sz="15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-Member : </a:t>
            </a: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일반회원 가입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Player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선수 목록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Member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회원 정보 확인 및 수정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Board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두산베어스 공식 홈페이지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 &gt; 공지사항 게시판으로 이동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Fan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팬 페이지로 이동 (01/03 작업 페이지)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45"/>
          <p:cNvCxnSpPr/>
          <p:nvPr/>
        </p:nvCxnSpPr>
        <p:spPr>
          <a:xfrm rot="0" flipV="1">
            <a:off x="1446530" y="1177290"/>
            <a:ext cx="1605280" cy="14014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/>
          <p:nvPr/>
        </p:nvCxnSpPr>
        <p:spPr>
          <a:xfrm rot="0" flipV="1">
            <a:off x="1325880" y="2095500"/>
            <a:ext cx="1790700" cy="9652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47"/>
          <p:cNvCxnSpPr/>
          <p:nvPr/>
        </p:nvCxnSpPr>
        <p:spPr>
          <a:xfrm rot="0" flipV="1">
            <a:off x="1437640" y="3329305"/>
            <a:ext cx="1725295" cy="2324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/>
          <p:nvPr/>
        </p:nvCxnSpPr>
        <p:spPr>
          <a:xfrm rot="0">
            <a:off x="1451610" y="3935730"/>
            <a:ext cx="1590675" cy="3117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/>
          <p:nvPr/>
        </p:nvCxnSpPr>
        <p:spPr>
          <a:xfrm rot="0">
            <a:off x="1423670" y="4316095"/>
            <a:ext cx="1729740" cy="8128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/>
          <p:nvPr/>
        </p:nvCxnSpPr>
        <p:spPr>
          <a:xfrm rot="0">
            <a:off x="1442085" y="4807585"/>
            <a:ext cx="1664970" cy="15544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>
            <a:off x="1115695" y="291465"/>
            <a:ext cx="4822825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Chapter4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-1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Home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617220" y="1566545"/>
            <a:ext cx="3686810" cy="5145405"/>
          </a:xfrm>
          <a:prstGeom prst="rect"/>
          <a:solidFill>
            <a:srgbClr val="E0CFA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3"/>
          <p:cNvCxnSpPr/>
          <p:nvPr/>
        </p:nvCxnSpPr>
        <p:spPr>
          <a:xfrm rot="0">
            <a:off x="629920" y="2389505"/>
            <a:ext cx="3684905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>
            <a:off x="629920" y="6327140"/>
            <a:ext cx="3684905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텍스트 상자 56"/>
          <p:cNvSpPr txBox="1">
            <a:spLocks/>
          </p:cNvSpPr>
          <p:nvPr/>
        </p:nvSpPr>
        <p:spPr>
          <a:xfrm rot="0">
            <a:off x="2134235" y="1825625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헤더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 rot="0">
            <a:off x="980440" y="3428365"/>
            <a:ext cx="6369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본문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16200000">
            <a:off x="-41275" y="3990975"/>
            <a:ext cx="457200" cy="629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eaVert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 rot="0">
            <a:off x="1459865" y="6349365"/>
            <a:ext cx="200088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푸터 (카피라이트)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rot="0">
            <a:off x="629920" y="3208020"/>
            <a:ext cx="3684905" cy="190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 rot="0">
            <a:off x="1791335" y="2621915"/>
            <a:ext cx="132334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내비게이션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 rot="0">
            <a:off x="1801495" y="1050290"/>
            <a:ext cx="13144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&lt;PC 화면&gt;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 rot="0">
            <a:off x="3475990" y="3162300"/>
            <a:ext cx="635" cy="314007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텍스트 상자 65"/>
          <p:cNvSpPr txBox="1">
            <a:spLocks/>
          </p:cNvSpPr>
          <p:nvPr/>
        </p:nvSpPr>
        <p:spPr>
          <a:xfrm rot="0">
            <a:off x="3664585" y="4448810"/>
            <a:ext cx="456565" cy="577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eaVert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배너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66"/>
          <p:cNvCxnSpPr/>
          <p:nvPr/>
        </p:nvCxnSpPr>
        <p:spPr>
          <a:xfrm rot="0">
            <a:off x="630555" y="4006215"/>
            <a:ext cx="285686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/>
          <p:nvPr/>
        </p:nvCxnSpPr>
        <p:spPr>
          <a:xfrm rot="0">
            <a:off x="630555" y="4803775"/>
            <a:ext cx="284797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/>
          <p:nvPr/>
        </p:nvCxnSpPr>
        <p:spPr>
          <a:xfrm rot="0">
            <a:off x="630555" y="5573395"/>
            <a:ext cx="284797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텍스트 상자 80"/>
          <p:cNvSpPr txBox="1">
            <a:spLocks/>
          </p:cNvSpPr>
          <p:nvPr/>
        </p:nvSpPr>
        <p:spPr>
          <a:xfrm rot="0">
            <a:off x="1864360" y="3430905"/>
            <a:ext cx="76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섹션1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81"/>
          <p:cNvSpPr txBox="1">
            <a:spLocks/>
          </p:cNvSpPr>
          <p:nvPr/>
        </p:nvSpPr>
        <p:spPr>
          <a:xfrm rot="0">
            <a:off x="1864360" y="4200525"/>
            <a:ext cx="76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섹션2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1864360" y="4895850"/>
            <a:ext cx="76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섹션3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1864360" y="5758180"/>
            <a:ext cx="76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섹션4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 rot="0">
            <a:off x="4572000" y="2012315"/>
            <a:ext cx="4304665" cy="4246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◆ 헤더 : 타이틀 / 오디오 /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　 팬 페이지 이동링크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◆ 내비게이션 : 홈 / 등록 / 조회 /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　 공지 게시판 / 팬 페이지 이동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◆ 본문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- 섹션 1 : 시즌 우승 이미지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- 섹션 2 : 공식 유튜브 하이라이트 영상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- 섹션 3 : 구단 프로모션 or 광고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- 섹션 4 : 이벤트 / 보도자료 등 소식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◆ 배너 : 로그인 / 신인 소개 / SNS 링크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◆ 푸터 : 저작권 문구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4822825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Chapter4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-2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등록화면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9290" cy="309245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606425" y="1566545"/>
            <a:ext cx="3686810" cy="5145405"/>
          </a:xfrm>
          <a:prstGeom prst="rect"/>
          <a:solidFill>
            <a:srgbClr val="E0CFA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45"/>
          <p:cNvCxnSpPr/>
          <p:nvPr/>
        </p:nvCxnSpPr>
        <p:spPr>
          <a:xfrm rot="0">
            <a:off x="619125" y="2389505"/>
            <a:ext cx="3684905" cy="1905"/>
          </a:xfrm>
          <a:prstGeom prst="line"/>
          <a:ln w="25400" cap="flat" cmpd="sng">
            <a:solidFill>
              <a:srgbClr val="000000">
                <a:alpha val="100000"/>
              </a:srgbClr>
            </a:solidFill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도형 46"/>
          <p:cNvCxnSpPr/>
          <p:nvPr/>
        </p:nvCxnSpPr>
        <p:spPr>
          <a:xfrm rot="0" flipH="1">
            <a:off x="1537335" y="2378075"/>
            <a:ext cx="1905" cy="3905885"/>
          </a:xfrm>
          <a:prstGeom prst="line"/>
          <a:ln w="25400" cap="flat" cmpd="sng">
            <a:solidFill>
              <a:srgbClr val="000000">
                <a:alpha val="100000"/>
              </a:srgbClr>
            </a:solidFill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도형 47"/>
          <p:cNvCxnSpPr/>
          <p:nvPr/>
        </p:nvCxnSpPr>
        <p:spPr>
          <a:xfrm rot="0">
            <a:off x="619125" y="6327140"/>
            <a:ext cx="3684905" cy="1905"/>
          </a:xfrm>
          <a:prstGeom prst="line"/>
          <a:ln w="25400" cap="flat" cmpd="sng">
            <a:solidFill>
              <a:srgbClr val="000000">
                <a:alpha val="100000"/>
              </a:srgbClr>
            </a:solidFill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텍스트 상자 48"/>
          <p:cNvSpPr txBox="1">
            <a:spLocks/>
          </p:cNvSpPr>
          <p:nvPr/>
        </p:nvSpPr>
        <p:spPr>
          <a:xfrm rot="0">
            <a:off x="2123440" y="1825625"/>
            <a:ext cx="63754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헤더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1666875" y="3248660"/>
            <a:ext cx="2353310" cy="24923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◆ 본문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 </a:t>
            </a:r>
            <a:r>
              <a:rPr sz="1800" b="1">
                <a:latin typeface="맑은 고딕" charset="0"/>
                <a:ea typeface="맑은 고딕" charset="0"/>
              </a:rPr>
              <a:t>☞</a:t>
            </a:r>
            <a:r>
              <a:rPr sz="1800" b="1">
                <a:latin typeface="맑은 고딕" charset="0"/>
                <a:ea typeface="맑은 고딕" charset="0"/>
              </a:rPr>
              <a:t> 선수 가입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　- 선수단 소속된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　  선수만 가입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 </a:t>
            </a:r>
            <a:r>
              <a:rPr sz="1800" b="1">
                <a:latin typeface="맑은 고딕" charset="0"/>
                <a:ea typeface="맑은 고딕" charset="0"/>
              </a:rPr>
              <a:t>☞</a:t>
            </a:r>
            <a:r>
              <a:rPr sz="1800" b="1">
                <a:latin typeface="맑은 고딕" charset="0"/>
                <a:ea typeface="맑은 고딕" charset="0"/>
              </a:rPr>
              <a:t> 일반회원 가입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　- 선수단이 아닌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　  일반 회원 가입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890270" y="3484245"/>
            <a:ext cx="457200" cy="20148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eaVert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내비게이션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 rot="0">
            <a:off x="1449070" y="6349365"/>
            <a:ext cx="200088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푸터 (카피라이트)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 rot="0">
            <a:off x="1791970" y="1106170"/>
            <a:ext cx="13144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&lt;PC 화면&gt;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549900" y="67310"/>
            <a:ext cx="3900805" cy="4365625"/>
            <a:chOff x="5549900" y="67310"/>
            <a:chExt cx="3900805" cy="4365625"/>
          </a:xfrm>
        </p:grpSpPr>
        <p:sp>
          <p:nvSpPr>
            <p:cNvPr id="53" name="도형 52"/>
            <p:cNvSpPr>
              <a:spLocks/>
            </p:cNvSpPr>
            <p:nvPr/>
          </p:nvSpPr>
          <p:spPr>
            <a:xfrm rot="0">
              <a:off x="6289040" y="647700"/>
              <a:ext cx="2388235" cy="3315335"/>
            </a:xfrm>
            <a:prstGeom prst="rect"/>
            <a:solidFill>
              <a:srgbClr val="E0CFA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4" name="도형 53"/>
            <p:cNvCxnSpPr/>
            <p:nvPr/>
          </p:nvCxnSpPr>
          <p:spPr>
            <a:xfrm rot="0">
              <a:off x="6297295" y="1177925"/>
              <a:ext cx="2385695" cy="1905"/>
            </a:xfrm>
            <a:prstGeom prst="line"/>
            <a:ln w="25400" cap="flat" cmpd="sng">
              <a:solidFill>
                <a:srgbClr val="000000">
                  <a:alpha val="100000"/>
                </a:srgbClr>
              </a:solidFill>
              <a:prstDash val="solid"/>
            </a:ln>
            <a:effectLst>
              <a:outerShdw sx="100000" sy="100000" blurRad="40000" dist="20000" dir="5400000" rotWithShape="0">
                <a:srgbClr val="000000">
                  <a:alpha val="37254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도형 55"/>
            <p:cNvCxnSpPr/>
            <p:nvPr/>
          </p:nvCxnSpPr>
          <p:spPr>
            <a:xfrm rot="0">
              <a:off x="6297295" y="3714750"/>
              <a:ext cx="2385695" cy="1905"/>
            </a:xfrm>
            <a:prstGeom prst="line"/>
            <a:ln w="25400" cap="flat" cmpd="sng">
              <a:solidFill>
                <a:srgbClr val="000000">
                  <a:alpha val="100000"/>
                </a:srgbClr>
              </a:solidFill>
              <a:prstDash val="solid"/>
            </a:ln>
            <a:effectLst>
              <a:outerShdw sx="100000" sy="100000" blurRad="40000" dist="20000" dir="5400000" rotWithShape="0">
                <a:srgbClr val="000000">
                  <a:alpha val="37254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텍스트 상자 56"/>
            <p:cNvSpPr txBox="1">
              <a:spLocks/>
            </p:cNvSpPr>
            <p:nvPr/>
          </p:nvSpPr>
          <p:spPr>
            <a:xfrm rot="0">
              <a:off x="6276340" y="710565"/>
              <a:ext cx="2718435" cy="5708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헤더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텍스트 상자 57"/>
            <p:cNvSpPr txBox="1">
              <a:spLocks/>
            </p:cNvSpPr>
            <p:nvPr/>
          </p:nvSpPr>
          <p:spPr>
            <a:xfrm rot="0">
              <a:off x="6878320" y="2207260"/>
              <a:ext cx="1354455" cy="47815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본문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텍스트 상자 59"/>
            <p:cNvSpPr txBox="1">
              <a:spLocks/>
            </p:cNvSpPr>
            <p:nvPr/>
          </p:nvSpPr>
          <p:spPr>
            <a:xfrm rot="0">
              <a:off x="5549900" y="3955415"/>
              <a:ext cx="3797935" cy="47815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푸터 (카피라이트)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1" name="도형 60"/>
            <p:cNvCxnSpPr/>
            <p:nvPr/>
          </p:nvCxnSpPr>
          <p:spPr>
            <a:xfrm rot="0">
              <a:off x="6297295" y="1704975"/>
              <a:ext cx="2385695" cy="1905"/>
            </a:xfrm>
            <a:prstGeom prst="line"/>
            <a:ln w="25400" cap="flat" cmpd="sng">
              <a:solidFill>
                <a:srgbClr val="000000">
                  <a:alpha val="100000"/>
                </a:srgbClr>
              </a:solidFill>
              <a:prstDash val="solid"/>
            </a:ln>
            <a:effectLst>
              <a:outerShdw sx="100000" sy="100000" blurRad="40000" dist="20000" dir="5400000" rotWithShape="0">
                <a:srgbClr val="000000">
                  <a:alpha val="37254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텍스트 상자 61"/>
            <p:cNvSpPr txBox="1">
              <a:spLocks/>
            </p:cNvSpPr>
            <p:nvPr/>
          </p:nvSpPr>
          <p:spPr>
            <a:xfrm rot="0">
              <a:off x="6296660" y="1172845"/>
              <a:ext cx="2578735" cy="4781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내비게이션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4" name="텍스트 상자 63"/>
            <p:cNvSpPr txBox="1">
              <a:spLocks/>
            </p:cNvSpPr>
            <p:nvPr/>
          </p:nvSpPr>
          <p:spPr>
            <a:xfrm rot="0">
              <a:off x="5716905" y="67310"/>
              <a:ext cx="3734435" cy="370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&lt;스마트폰 화면&gt;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4822825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Chapter4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-3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조회화면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9290" cy="309245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606425" y="1566545"/>
            <a:ext cx="3686810" cy="5145405"/>
          </a:xfrm>
          <a:prstGeom prst="rect"/>
          <a:solidFill>
            <a:srgbClr val="E0CFA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45"/>
          <p:cNvCxnSpPr/>
          <p:nvPr/>
        </p:nvCxnSpPr>
        <p:spPr>
          <a:xfrm rot="0">
            <a:off x="619125" y="2389505"/>
            <a:ext cx="3684905" cy="1905"/>
          </a:xfrm>
          <a:prstGeom prst="line"/>
          <a:ln w="25400" cap="flat" cmpd="sng">
            <a:solidFill>
              <a:srgbClr val="000000">
                <a:alpha val="100000"/>
              </a:srgbClr>
            </a:solidFill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도형 46"/>
          <p:cNvCxnSpPr/>
          <p:nvPr/>
        </p:nvCxnSpPr>
        <p:spPr>
          <a:xfrm rot="0" flipH="1">
            <a:off x="1079500" y="2378075"/>
            <a:ext cx="1905" cy="3905885"/>
          </a:xfrm>
          <a:prstGeom prst="line"/>
          <a:ln w="25400" cap="flat" cmpd="sng">
            <a:solidFill>
              <a:srgbClr val="000000">
                <a:alpha val="100000"/>
              </a:srgbClr>
            </a:solidFill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도형 47"/>
          <p:cNvCxnSpPr/>
          <p:nvPr/>
        </p:nvCxnSpPr>
        <p:spPr>
          <a:xfrm rot="0">
            <a:off x="619125" y="6327140"/>
            <a:ext cx="3684905" cy="1905"/>
          </a:xfrm>
          <a:prstGeom prst="line"/>
          <a:ln w="25400" cap="flat" cmpd="sng">
            <a:solidFill>
              <a:srgbClr val="000000">
                <a:alpha val="100000"/>
              </a:srgbClr>
            </a:solidFill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텍스트 상자 48"/>
          <p:cNvSpPr txBox="1">
            <a:spLocks/>
          </p:cNvSpPr>
          <p:nvPr/>
        </p:nvSpPr>
        <p:spPr>
          <a:xfrm rot="0">
            <a:off x="2123440" y="1825625"/>
            <a:ext cx="63754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헤더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1555750" y="3587750"/>
            <a:ext cx="1967865" cy="12007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◆ 본문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- 선수 목록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-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일반</a:t>
            </a:r>
            <a:r>
              <a:rPr sz="1800">
                <a:latin typeface="맑은 고딕" charset="0"/>
                <a:ea typeface="맑은 고딕" charset="0"/>
              </a:rPr>
              <a:t> 멤버 정보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확인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/ 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661035" y="3484245"/>
            <a:ext cx="457200" cy="20148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eaVert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내비게이션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 rot="0">
            <a:off x="1449070" y="6349365"/>
            <a:ext cx="200088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푸터 (카피라이트)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 rot="0">
            <a:off x="1791970" y="1106170"/>
            <a:ext cx="13144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&lt;PC 화면&gt;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 rot="0">
            <a:off x="6073775" y="228600"/>
            <a:ext cx="2680335" cy="4188460"/>
            <a:chOff x="6073775" y="228600"/>
            <a:chExt cx="2680335" cy="4188460"/>
          </a:xfrm>
        </p:grpSpPr>
        <p:sp>
          <p:nvSpPr>
            <p:cNvPr id="53" name="도형 52"/>
            <p:cNvSpPr>
              <a:spLocks/>
            </p:cNvSpPr>
            <p:nvPr/>
          </p:nvSpPr>
          <p:spPr>
            <a:xfrm rot="0">
              <a:off x="6248400" y="725805"/>
              <a:ext cx="2386330" cy="3347720"/>
            </a:xfrm>
            <a:prstGeom prst="rect"/>
            <a:solidFill>
              <a:srgbClr val="E0CFA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4" name="도형 53"/>
            <p:cNvCxnSpPr/>
            <p:nvPr/>
          </p:nvCxnSpPr>
          <p:spPr>
            <a:xfrm rot="0">
              <a:off x="6256655" y="1260475"/>
              <a:ext cx="2385060" cy="1270"/>
            </a:xfrm>
            <a:prstGeom prst="line"/>
            <a:ln w="25400" cap="flat" cmpd="sng">
              <a:solidFill>
                <a:srgbClr val="000000">
                  <a:alpha val="100000"/>
                </a:srgbClr>
              </a:solidFill>
              <a:prstDash/>
            </a:ln>
            <a:effectLst>
              <a:outerShdw sx="100000" sy="100000" blurRad="40000" dist="20000" dir="5400000" rotWithShape="0">
                <a:srgbClr val="000000">
                  <a:alpha val="37647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도형 55"/>
            <p:cNvCxnSpPr/>
            <p:nvPr/>
          </p:nvCxnSpPr>
          <p:spPr>
            <a:xfrm rot="0">
              <a:off x="6256655" y="3823335"/>
              <a:ext cx="2385060" cy="1270"/>
            </a:xfrm>
            <a:prstGeom prst="line"/>
            <a:ln w="25400" cap="flat" cmpd="sng">
              <a:solidFill>
                <a:srgbClr val="000000">
                  <a:alpha val="100000"/>
                </a:srgbClr>
              </a:solidFill>
              <a:prstDash/>
            </a:ln>
            <a:effectLst>
              <a:outerShdw sx="100000" sy="100000" blurRad="40000" dist="20000" dir="5400000" rotWithShape="0">
                <a:srgbClr val="000000">
                  <a:alpha val="37647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텍스트 상자 56"/>
            <p:cNvSpPr txBox="1">
              <a:spLocks/>
            </p:cNvSpPr>
            <p:nvPr/>
          </p:nvSpPr>
          <p:spPr>
            <a:xfrm rot="0">
              <a:off x="6929755" y="774700"/>
              <a:ext cx="1120140" cy="43561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헤더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텍스트 상자 57"/>
            <p:cNvSpPr txBox="1">
              <a:spLocks/>
            </p:cNvSpPr>
            <p:nvPr/>
          </p:nvSpPr>
          <p:spPr>
            <a:xfrm rot="0">
              <a:off x="6786880" y="2419985"/>
              <a:ext cx="1316990" cy="43561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본문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텍스트 상자 59"/>
            <p:cNvSpPr txBox="1">
              <a:spLocks/>
            </p:cNvSpPr>
            <p:nvPr/>
          </p:nvSpPr>
          <p:spPr>
            <a:xfrm rot="0">
              <a:off x="6073775" y="3981450"/>
              <a:ext cx="2680335" cy="43561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푸터 (카피라이트)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1" name="도형 60"/>
            <p:cNvCxnSpPr/>
            <p:nvPr/>
          </p:nvCxnSpPr>
          <p:spPr>
            <a:xfrm rot="0">
              <a:off x="6256655" y="3509010"/>
              <a:ext cx="2385060" cy="1270"/>
            </a:xfrm>
            <a:prstGeom prst="line"/>
            <a:ln w="25400" cap="flat" cmpd="sng">
              <a:solidFill>
                <a:srgbClr val="000000">
                  <a:alpha val="100000"/>
                </a:srgbClr>
              </a:solidFill>
              <a:prstDash/>
            </a:ln>
            <a:effectLst>
              <a:outerShdw sx="100000" sy="100000" blurRad="40000" dist="20000" dir="5400000" rotWithShape="0">
                <a:srgbClr val="000000">
                  <a:alpha val="37647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텍스트 상자 61"/>
            <p:cNvSpPr txBox="1">
              <a:spLocks/>
            </p:cNvSpPr>
            <p:nvPr/>
          </p:nvSpPr>
          <p:spPr>
            <a:xfrm rot="0">
              <a:off x="6738620" y="3412490"/>
              <a:ext cx="1617980" cy="4356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배너</a:t>
              </a: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  <p:sp>
          <p:nvSpPr>
            <p:cNvPr id="64" name="텍스트 상자 63"/>
            <p:cNvSpPr txBox="1">
              <a:spLocks/>
            </p:cNvSpPr>
            <p:nvPr/>
          </p:nvSpPr>
          <p:spPr>
            <a:xfrm rot="0">
              <a:off x="6358255" y="228600"/>
              <a:ext cx="2151380" cy="4356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&lt;스마트폰 화면&gt;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5" name="도형 64"/>
            <p:cNvCxnSpPr/>
            <p:nvPr/>
          </p:nvCxnSpPr>
          <p:spPr>
            <a:xfrm rot="0">
              <a:off x="6256655" y="1581150"/>
              <a:ext cx="2385060" cy="1270"/>
            </a:xfrm>
            <a:prstGeom prst="line"/>
            <a:ln w="25400" cap="flat" cmpd="sng">
              <a:prstDash/>
            </a:ln>
            <a:effectLst>
              <a:outerShdw sx="100000" sy="100000" blurRad="40000" dist="20000" dir="5400000" rotWithShape="0">
                <a:srgbClr val="000000">
                  <a:alpha val="37647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텍스트 상자 65"/>
            <p:cNvSpPr txBox="1">
              <a:spLocks/>
            </p:cNvSpPr>
            <p:nvPr/>
          </p:nvSpPr>
          <p:spPr>
            <a:xfrm rot="0">
              <a:off x="6438265" y="1304925"/>
              <a:ext cx="1976120" cy="4356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내비게이션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68" name="도형 67"/>
          <p:cNvCxnSpPr/>
          <p:nvPr/>
        </p:nvCxnSpPr>
        <p:spPr>
          <a:xfrm rot="0" flipH="1">
            <a:off x="3732530" y="2404745"/>
            <a:ext cx="1905" cy="390588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텍스트 상자 68"/>
          <p:cNvSpPr txBox="1">
            <a:spLocks/>
          </p:cNvSpPr>
          <p:nvPr/>
        </p:nvSpPr>
        <p:spPr>
          <a:xfrm rot="0">
            <a:off x="3839845" y="3726815"/>
            <a:ext cx="456565" cy="20148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eaVert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배너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7982585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Chapter5 중요 HTML 코드 - 1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홈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3990" y="1022350"/>
            <a:ext cx="6953885" cy="5839460"/>
          </a:xfrm>
          <a:prstGeom prst="rect"/>
          <a:noFill/>
        </p:spPr>
      </p:pic>
      <p:sp>
        <p:nvSpPr>
          <p:cNvPr id="46" name="텍스트 상자 45"/>
          <p:cNvSpPr txBox="1">
            <a:spLocks/>
          </p:cNvSpPr>
          <p:nvPr/>
        </p:nvSpPr>
        <p:spPr>
          <a:xfrm>
            <a:off x="7080250" y="3429000"/>
            <a:ext cx="206629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1. </a:t>
            </a:r>
            <a:r>
              <a:rPr sz="2400" b="1">
                <a:latin typeface="맑은 고딕" charset="0"/>
                <a:ea typeface="맑은 고딕" charset="0"/>
              </a:rPr>
              <a:t>youtube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홈 화면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+ 조회화면 배너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7738110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Chapter5 중요 HTML 코드 - 2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홈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2134235" y="1328420"/>
            <a:ext cx="488823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2.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미디어 삽입 (오디오 파일)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 rot="0">
            <a:off x="3170555" y="5337175"/>
            <a:ext cx="280987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3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. 맨 위로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4500" y="6079490"/>
            <a:ext cx="5715635" cy="438785"/>
          </a:xfrm>
          <a:prstGeom prst="rect"/>
          <a:noFill/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57190" y="5129530"/>
            <a:ext cx="1029335" cy="867410"/>
          </a:xfrm>
          <a:prstGeom prst="rect"/>
          <a:noFill/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52270" y="2007870"/>
            <a:ext cx="5839460" cy="2562860"/>
          </a:xfrm>
          <a:prstGeom prst="rect"/>
          <a:noFill/>
        </p:spPr>
      </p:pic>
      <p:sp>
        <p:nvSpPr>
          <p:cNvPr id="56" name="도형 55"/>
          <p:cNvSpPr>
            <a:spLocks/>
          </p:cNvSpPr>
          <p:nvPr/>
        </p:nvSpPr>
        <p:spPr>
          <a:xfrm rot="0">
            <a:off x="2076450" y="2379980"/>
            <a:ext cx="5354320" cy="944880"/>
          </a:xfrm>
          <a:prstGeom prst="rect"/>
          <a:noFill/>
          <a:ln w="25400" cap="flat" cmpd="sng">
            <a:solidFill>
              <a:srgbClr val="FC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13</Paragraphs>
  <Words>21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정주학</dc:creator>
  <cp:lastModifiedBy>한결 서</cp:lastModifiedBy>
  <dc:title>슬라이드 1</dc:title>
  <dcterms:modified xsi:type="dcterms:W3CDTF">2013-12-13T03:49:28Z</dcterms:modified>
</cp:coreProperties>
</file>