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69" r:id="rId8"/>
    <p:sldId id="270" r:id="rId9"/>
    <p:sldId id="271" r:id="rId10"/>
    <p:sldId id="264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1D3"/>
    <a:srgbClr val="FDC7C7"/>
    <a:srgbClr val="FFD1D8"/>
    <a:srgbClr val="F8C0C0"/>
    <a:srgbClr val="91B0D3"/>
    <a:srgbClr val="99BDDB"/>
    <a:srgbClr val="94ABD0"/>
    <a:srgbClr val="FFD1D1"/>
    <a:srgbClr val="C0E4FC"/>
    <a:srgbClr val="F3C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8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9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3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3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1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1A1D3">
                <a:alpha val="80000"/>
              </a:srgbClr>
            </a:gs>
            <a:gs pos="100000">
              <a:srgbClr val="F8C0C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B01B-12BD-4A4C-94DA-5FC446A1752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9733;\04_200117_&#45936;&#51060;&#53552;&#48288;&#51060;&#49828;%20&#45436;&#47532;&#49444;&#44228;\ground2.jp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38766" y="995766"/>
            <a:ext cx="4866468" cy="4866468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sx="80000" sy="8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85807" y="616530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논리데이터베이스설계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2631316"/>
            <a:ext cx="6192688" cy="707886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두산 </a:t>
            </a:r>
            <a:r>
              <a:rPr lang="ko-KR" altLang="en-US" sz="4000" b="1" dirty="0" err="1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베어스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티켓 예매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1930" y="3855597"/>
            <a:ext cx="3780141" cy="369332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조은별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71800" y="3597399"/>
            <a:ext cx="36004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0" y="5645422"/>
            <a:ext cx="1259806" cy="10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520" y="188640"/>
            <a:ext cx="2808312" cy="5232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개체 정의서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5856" y="223213"/>
            <a:ext cx="4560093" cy="46927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Entity &amp; Attribute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059832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62054"/>
              </p:ext>
            </p:extLst>
          </p:nvPr>
        </p:nvGraphicFramePr>
        <p:xfrm>
          <a:off x="251520" y="1196752"/>
          <a:ext cx="8640960" cy="502680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75593">
                  <a:extLst>
                    <a:ext uri="{9D8B030D-6E8A-4147-A177-3AD203B41FA5}">
                      <a16:colId xmlns:a16="http://schemas.microsoft.com/office/drawing/2014/main" val="2646576905"/>
                    </a:ext>
                  </a:extLst>
                </a:gridCol>
                <a:gridCol w="2552800">
                  <a:extLst>
                    <a:ext uri="{9D8B030D-6E8A-4147-A177-3AD203B41FA5}">
                      <a16:colId xmlns:a16="http://schemas.microsoft.com/office/drawing/2014/main" val="3405819813"/>
                    </a:ext>
                  </a:extLst>
                </a:gridCol>
                <a:gridCol w="996228">
                  <a:extLst>
                    <a:ext uri="{9D8B030D-6E8A-4147-A177-3AD203B41FA5}">
                      <a16:colId xmlns:a16="http://schemas.microsoft.com/office/drawing/2014/main" val="1314802432"/>
                    </a:ext>
                  </a:extLst>
                </a:gridCol>
                <a:gridCol w="612420">
                  <a:extLst>
                    <a:ext uri="{9D8B030D-6E8A-4147-A177-3AD203B41FA5}">
                      <a16:colId xmlns:a16="http://schemas.microsoft.com/office/drawing/2014/main" val="673512179"/>
                    </a:ext>
                  </a:extLst>
                </a:gridCol>
                <a:gridCol w="2458641">
                  <a:extLst>
                    <a:ext uri="{9D8B030D-6E8A-4147-A177-3AD203B41FA5}">
                      <a16:colId xmlns:a16="http://schemas.microsoft.com/office/drawing/2014/main" val="2773005798"/>
                    </a:ext>
                  </a:extLst>
                </a:gridCol>
                <a:gridCol w="1045278">
                  <a:extLst>
                    <a:ext uri="{9D8B030D-6E8A-4147-A177-3AD203B41FA5}">
                      <a16:colId xmlns:a16="http://schemas.microsoft.com/office/drawing/2014/main" val="2318869006"/>
                    </a:ext>
                  </a:extLst>
                </a:gridCol>
              </a:tblGrid>
              <a:tr h="615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개체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타입명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개체 타입 설명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동의어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유의어</a:t>
                      </a:r>
                      <a:endParaRPr lang="ko-KR" altLang="en-US" sz="14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개체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타입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속성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6988"/>
                  </a:ext>
                </a:extLst>
              </a:tr>
              <a:tr h="539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 기본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예약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예매상세코드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고객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ID/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예매일자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579349"/>
                  </a:ext>
                </a:extLst>
              </a:tr>
              <a:tr h="761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 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상세 내역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내역의 세부 내용을 알 수 있는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 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세부내용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내역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예매상세코드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결제코드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관람일자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관람인원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최종금액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취소여부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예매상세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4842"/>
                  </a:ext>
                </a:extLst>
              </a:tr>
              <a:tr h="3858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결제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결제 방법과 금액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행위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결제코드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결제명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결제금액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결제코드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13539"/>
                  </a:ext>
                </a:extLst>
              </a:tr>
              <a:tr h="3858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 자격조건 및 구분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할인율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행위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할인명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할인구분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할인코드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87772"/>
                  </a:ext>
                </a:extLst>
              </a:tr>
              <a:tr h="3858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회원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회원가입 시 기입한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멤버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고객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ID/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회원등급코드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사이트코드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아이디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비밀번호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이름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생년월일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전화번호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고객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ID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891988"/>
                  </a:ext>
                </a:extLst>
              </a:tr>
              <a:tr h="539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사이트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예매를 위해 가입한 사이트의 이름과 주소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사이트코드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사이트이름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사이트주소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사이트코드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15169"/>
                  </a:ext>
                </a:extLst>
              </a:tr>
              <a:tr h="539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회원등급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유료 회원 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연간 회원 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일반 회원 등급과 혜택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회원등급코드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등급명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등급혜택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회원등급 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0389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00192" y="310823"/>
            <a:ext cx="216024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 - </a:t>
            </a:r>
            <a:r>
              <a:rPr lang="ko-KR" altLang="en-US" sz="1600" dirty="0" smtClean="0">
                <a:solidFill>
                  <a:schemeClr val="bg1"/>
                </a:solidFill>
              </a:rPr>
              <a:t>예매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결제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회원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520" y="188640"/>
            <a:ext cx="2808312" cy="5232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개체 정의서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5856" y="223213"/>
            <a:ext cx="4560093" cy="46927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Entity &amp; Attribute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059832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96201"/>
              </p:ext>
            </p:extLst>
          </p:nvPr>
        </p:nvGraphicFramePr>
        <p:xfrm>
          <a:off x="251520" y="823006"/>
          <a:ext cx="8712966" cy="5869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6465769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40581981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3148024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673512179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773005798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318869006"/>
                    </a:ext>
                  </a:extLst>
                </a:gridCol>
              </a:tblGrid>
              <a:tr h="59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개체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타입명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개체 타입 설명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동의어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유의어</a:t>
                      </a:r>
                      <a:endParaRPr lang="ko-KR" altLang="en-US" sz="14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개체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타입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속성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reflection blurRad="6350" stA="55000" endA="300" endPos="45500" dir="5400000" sy="-100000" algn="bl" rotWithShape="0"/>
                          </a:effectLst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회원 주소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회원가입 시 입력한 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주소대분류코드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주소중분류코드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주소소분류코드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상세주소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 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30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도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ko-KR" altLang="en-US" sz="1400" b="1" baseline="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대분류인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시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도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 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대분류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주소대분류코드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주소대분류코드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00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군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 중분류 시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군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 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중분류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주소중분류코드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군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주소중분류코드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8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읍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면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동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 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세부분류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읍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면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동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리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 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소분류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주소소분류코드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읍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면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동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주소소분류코드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 상세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경기의 세부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내역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경기명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경기회차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경기일자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경기시각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상대팀코드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 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57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 구장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경기가 있는 구장의 기본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경기장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구장명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구장주소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구장연락처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구장시설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구장규모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교통편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 상대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 상대 팀의 기본정보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상대팀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상대팀코드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구단명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상대전적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상대팀코드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1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 상세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경기 구장의 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좌석등급코드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좌석열코드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좌석번호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8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 등급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 내 좌석의 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구역정보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좌석등급코드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좌석등급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휠체어가능여부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좌석등급코드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89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 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구장 내 좌석 구역의 열 정보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기본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좌석열코드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좌석열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시야방해여부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좌석열코드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A1D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151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84169" y="313145"/>
            <a:ext cx="2880318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 - </a:t>
            </a:r>
            <a:r>
              <a:rPr lang="ko-KR" altLang="en-US" sz="1600" dirty="0" smtClean="0">
                <a:solidFill>
                  <a:schemeClr val="bg1"/>
                </a:solidFill>
              </a:rPr>
              <a:t>회원 주소 </a:t>
            </a:r>
            <a:r>
              <a:rPr lang="en-US" altLang="ko-KR" sz="1600" dirty="0" smtClean="0">
                <a:solidFill>
                  <a:schemeClr val="bg1"/>
                </a:solidFill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</a:rPr>
              <a:t>경기상세정보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3" name="오른쪽 화살표 2">
            <a:hlinkClick r:id="rId2" action="ppaction://hlinkfile"/>
          </p:cNvPr>
          <p:cNvSpPr/>
          <p:nvPr/>
        </p:nvSpPr>
        <p:spPr>
          <a:xfrm>
            <a:off x="8676456" y="6597352"/>
            <a:ext cx="467544" cy="260648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520" y="188640"/>
            <a:ext cx="2808312" cy="5232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ERD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0" y="223213"/>
            <a:ext cx="4560093" cy="46927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전체 </a:t>
            </a:r>
            <a:r>
              <a:rPr lang="en-US" altLang="ko-KR" sz="2400" dirty="0" smtClean="0">
                <a:solidFill>
                  <a:schemeClr val="bg1"/>
                </a:solidFill>
              </a:rPr>
              <a:t>ERD </a:t>
            </a:r>
            <a:r>
              <a:rPr lang="ko-KR" altLang="en-US" sz="2400" dirty="0" smtClean="0">
                <a:solidFill>
                  <a:schemeClr val="bg1"/>
                </a:solidFill>
              </a:rPr>
              <a:t>캡쳐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475656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42588"/>
            <a:ext cx="8527588" cy="5850986"/>
          </a:xfrm>
        </p:spPr>
      </p:pic>
      <p:sp>
        <p:nvSpPr>
          <p:cNvPr id="2" name="TextBox 1"/>
          <p:cNvSpPr txBox="1"/>
          <p:nvPr/>
        </p:nvSpPr>
        <p:spPr>
          <a:xfrm>
            <a:off x="5868144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60" y="5828223"/>
            <a:ext cx="235935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05026" y="2924944"/>
            <a:ext cx="4933950" cy="707886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  <a:endParaRPr lang="ko-KR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539552" y="2492896"/>
            <a:ext cx="1584176" cy="1584176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8127" y="3023374"/>
            <a:ext cx="1512169" cy="5232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목  차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627784" y="1184563"/>
            <a:ext cx="0" cy="462070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87824" y="1576824"/>
            <a:ext cx="5712221" cy="34163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개체</a:t>
            </a:r>
            <a:endParaRPr lang="en-US" altLang="ko-KR" sz="2400" b="1" dirty="0" smtClean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논리 개체 상세화</a:t>
            </a:r>
            <a:endParaRPr lang="en-US" altLang="ko-KR" sz="2400" b="1" dirty="0" smtClean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정규화</a:t>
            </a:r>
            <a:endParaRPr lang="en-US" altLang="ko-KR" sz="2400" b="1" dirty="0" smtClean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개체 정의서</a:t>
            </a:r>
            <a:endParaRPr lang="en-US" altLang="ko-KR" sz="2400" b="1" dirty="0" smtClean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marL="457200" indent="-457200">
              <a:buAutoNum type="arabicPeriod"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ERD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캡쳐</a:t>
            </a:r>
            <a:endParaRPr lang="en-US" altLang="ko-KR" sz="2400" b="1" dirty="0" smtClean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8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520" y="188640"/>
            <a:ext cx="1872208" cy="5232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개체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223213"/>
            <a:ext cx="4560093" cy="46927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Entity &amp; Attribute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835696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5616" y="1916832"/>
            <a:ext cx="3929883" cy="34163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solidFill>
                  <a:schemeClr val="bg1"/>
                </a:solidFill>
              </a:rPr>
              <a:t>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예매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solidFill>
                  <a:schemeClr val="bg1"/>
                </a:solidFill>
              </a:rPr>
              <a:t>Attribute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예매 코드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(PK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예매 상세 내역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회원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예매 일자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520" y="188640"/>
            <a:ext cx="3384376" cy="5232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논리 개체 상세화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223213"/>
            <a:ext cx="4560093" cy="46927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프로그램 관련 업무 기술서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707904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4032448" cy="21198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76628"/>
            <a:ext cx="4032448" cy="2119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08" y="773400"/>
            <a:ext cx="4572000" cy="3019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16710"/>
            <a:ext cx="4413870" cy="2824877"/>
          </a:xfrm>
          <a:prstGeom prst="rect">
            <a:avLst/>
          </a:prstGeom>
        </p:spPr>
      </p:pic>
      <p:sp>
        <p:nvSpPr>
          <p:cNvPr id="9" name="굽은 화살표 8"/>
          <p:cNvSpPr/>
          <p:nvPr/>
        </p:nvSpPr>
        <p:spPr>
          <a:xfrm flipV="1">
            <a:off x="472114" y="5819345"/>
            <a:ext cx="672075" cy="576064"/>
          </a:xfrm>
          <a:prstGeom prst="ben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7128" y="5855174"/>
            <a:ext cx="360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두산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베어스</a:t>
            </a:r>
            <a:r>
              <a:rPr lang="ko-KR" altLang="en-US" b="1" dirty="0" smtClean="0">
                <a:solidFill>
                  <a:schemeClr val="bg1"/>
                </a:solidFill>
              </a:rPr>
              <a:t> 홈페이지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예매 안내 화면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회원등급</a:t>
            </a:r>
            <a:r>
              <a:rPr lang="en-US" altLang="ko-KR" b="1" dirty="0" smtClean="0">
                <a:solidFill>
                  <a:schemeClr val="bg1"/>
                </a:solidFill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</a:rPr>
              <a:t>좌석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굽은 화살표 16"/>
          <p:cNvSpPr/>
          <p:nvPr/>
        </p:nvSpPr>
        <p:spPr>
          <a:xfrm flipV="1">
            <a:off x="5830829" y="5441587"/>
            <a:ext cx="672075" cy="576064"/>
          </a:xfrm>
          <a:prstGeom prst="ben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9462" y="549617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홈페이지에서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인터파크로 이동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결제</a:t>
            </a:r>
            <a:r>
              <a:rPr lang="en-US" altLang="ko-KR" b="1" dirty="0" smtClean="0">
                <a:solidFill>
                  <a:schemeClr val="bg1"/>
                </a:solidFill>
              </a:rPr>
              <a:t>/</a:t>
            </a:r>
            <a:r>
              <a:rPr lang="ko-KR" altLang="en-US" b="1" dirty="0" err="1" smtClean="0">
                <a:solidFill>
                  <a:schemeClr val="bg1"/>
                </a:solidFill>
              </a:rPr>
              <a:t>경기정보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519" y="188640"/>
            <a:ext cx="3442288" cy="523220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논리 개체 상세화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936" y="223213"/>
            <a:ext cx="4560093" cy="46927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벤치마킹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779912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" y="2790454"/>
            <a:ext cx="5190732" cy="27287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471" y="1340768"/>
            <a:ext cx="5424529" cy="5373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4506" y="169988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인터파크티켓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75580"/>
            <a:ext cx="2808311" cy="4502393"/>
          </a:xfrm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1944216" cy="954107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정규화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	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223213"/>
            <a:ext cx="456009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차 정규화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1739798" y="5768676"/>
            <a:ext cx="5760000" cy="80486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lvl="1"/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개체와 관련된 양식</a:t>
            </a:r>
            <a:r>
              <a:rPr lang="en-US" altLang="ko-KR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, </a:t>
            </a:r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문서</a:t>
            </a:r>
            <a:r>
              <a:rPr lang="en-US" altLang="ko-KR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, </a:t>
            </a:r>
            <a:r>
              <a:rPr lang="ko-KR" altLang="en-US" sz="2000" b="1" dirty="0" err="1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장표를</a:t>
            </a:r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수집</a:t>
            </a:r>
            <a:endParaRPr lang="en-US" altLang="ko-KR" sz="2000" b="1" dirty="0">
              <a:effectLst>
                <a:glow rad="101600">
                  <a:srgbClr val="F8C0C0">
                    <a:alpha val="60000"/>
                  </a:srgbClr>
                </a:glow>
              </a:effectLst>
              <a:highlight>
                <a:scrgbClr r="0" g="0" b="0">
                  <a:alpha val="0"/>
                </a:scrgbClr>
              </a:highlight>
              <a:latin typeface="Liberation Sans" pitchFamily="18"/>
              <a:ea typeface="바탕" pitchFamily="2"/>
              <a:cs typeface="Tahoma" pitchFamily="2"/>
            </a:endParaRPr>
          </a:p>
          <a:p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-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예매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&gt;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예매상세내역</a:t>
            </a:r>
            <a:endParaRPr lang="ko-KR" altLang="en-US" sz="2000" dirty="0">
              <a:effectLst>
                <a:glow rad="101600">
                  <a:srgbClr val="F8C0C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7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81" y="842892"/>
            <a:ext cx="4802057" cy="4732350"/>
          </a:xfrm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1944216" cy="954107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정규화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	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223213"/>
            <a:ext cx="456009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차 정규화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1739798" y="5733256"/>
            <a:ext cx="5760000" cy="1124744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lvl="1"/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개체와 관련된 양식</a:t>
            </a:r>
            <a:r>
              <a:rPr lang="en-US" altLang="ko-KR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, </a:t>
            </a:r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문서</a:t>
            </a:r>
            <a:r>
              <a:rPr lang="en-US" altLang="ko-KR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, </a:t>
            </a:r>
            <a:r>
              <a:rPr lang="ko-KR" altLang="en-US" sz="2000" b="1" dirty="0" err="1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장표를</a:t>
            </a:r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수집</a:t>
            </a:r>
            <a:endParaRPr lang="en-US" altLang="ko-KR" sz="2000" b="1" dirty="0">
              <a:effectLst>
                <a:glow rad="101600">
                  <a:srgbClr val="F8C0C0">
                    <a:alpha val="60000"/>
                  </a:srgbClr>
                </a:glow>
              </a:effectLst>
              <a:highlight>
                <a:scrgbClr r="0" g="0" b="0">
                  <a:alpha val="0"/>
                </a:scrgbClr>
              </a:highlight>
              <a:latin typeface="Liberation Sans" pitchFamily="18"/>
              <a:ea typeface="바탕" pitchFamily="2"/>
              <a:cs typeface="Tahoma" pitchFamily="2"/>
            </a:endParaRPr>
          </a:p>
          <a:p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-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예매 상세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&gt;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경기 상세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&gt;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결제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/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할인</a:t>
            </a:r>
            <a:endParaRPr lang="en-US" altLang="ko-KR" sz="2000" dirty="0" smtClean="0">
              <a:effectLst>
                <a:glow rad="101600">
                  <a:srgbClr val="F8C0C0">
                    <a:alpha val="60000"/>
                  </a:srgbClr>
                </a:glow>
              </a:effectLst>
            </a:endParaRPr>
          </a:p>
          <a:p>
            <a:r>
              <a:rPr lang="en-US" altLang="ko-KR" sz="2000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-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예매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&gt;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회원</a:t>
            </a:r>
            <a:endParaRPr lang="ko-KR" altLang="en-US" sz="2000" dirty="0">
              <a:effectLst>
                <a:glow rad="101600">
                  <a:srgbClr val="F8C0C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3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63" y="819539"/>
            <a:ext cx="5527270" cy="4835514"/>
          </a:xfrm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1944216" cy="954107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정규화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	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223213"/>
            <a:ext cx="456009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차 정규화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1559798" y="5660733"/>
            <a:ext cx="6120000" cy="1202947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/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개체와 관련된 양식</a:t>
            </a:r>
            <a:r>
              <a:rPr lang="en-US" altLang="ko-KR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, </a:t>
            </a:r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문서</a:t>
            </a:r>
            <a:r>
              <a:rPr lang="en-US" altLang="ko-KR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, </a:t>
            </a:r>
            <a:r>
              <a:rPr lang="ko-KR" altLang="en-US" sz="2000" b="1" dirty="0" err="1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장표를</a:t>
            </a:r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수집</a:t>
            </a:r>
            <a:endParaRPr lang="en-US" altLang="ko-KR" sz="2000" b="1" dirty="0">
              <a:effectLst>
                <a:glow rad="101600">
                  <a:srgbClr val="F8C0C0">
                    <a:alpha val="60000"/>
                  </a:srgbClr>
                </a:glow>
              </a:effectLst>
              <a:highlight>
                <a:scrgbClr r="0" g="0" b="0">
                  <a:alpha val="0"/>
                </a:scrgbClr>
              </a:highlight>
              <a:latin typeface="Liberation Sans" pitchFamily="18"/>
              <a:ea typeface="바탕" pitchFamily="2"/>
              <a:cs typeface="Tahoma" pitchFamily="2"/>
            </a:endParaRPr>
          </a:p>
          <a:p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-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회원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&gt;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예매 사이트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/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회원등급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/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주소</a:t>
            </a:r>
            <a:endParaRPr lang="en-US" altLang="ko-KR" sz="2000" dirty="0" smtClean="0">
              <a:effectLst>
                <a:glow rad="101600">
                  <a:srgbClr val="F8C0C0">
                    <a:alpha val="60000"/>
                  </a:srgbClr>
                </a:glow>
              </a:effectLst>
            </a:endParaRPr>
          </a:p>
          <a:p>
            <a:r>
              <a:rPr lang="en-US" altLang="ko-KR" sz="2000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-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경기 상세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&gt;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좌석 상세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/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경기 상대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/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경기 구장</a:t>
            </a:r>
            <a:endParaRPr lang="ko-KR" altLang="en-US" sz="2000" dirty="0">
              <a:effectLst>
                <a:glow rad="101600">
                  <a:srgbClr val="F8C0C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36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87" y="727898"/>
            <a:ext cx="7296422" cy="5004462"/>
          </a:xfrm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1944216" cy="954107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정규화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	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223213"/>
            <a:ext cx="456009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4</a:t>
            </a:r>
            <a:r>
              <a:rPr lang="ko-KR" altLang="en-US" sz="2400" dirty="0" smtClean="0">
                <a:solidFill>
                  <a:schemeClr val="bg1"/>
                </a:solidFill>
              </a:rPr>
              <a:t>차 정규화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270173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1691680" y="5733256"/>
            <a:ext cx="5760640" cy="1124744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lvl="1"/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개체와 관련된 양식</a:t>
            </a:r>
            <a:r>
              <a:rPr lang="en-US" altLang="ko-KR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, </a:t>
            </a:r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문서</a:t>
            </a:r>
            <a:r>
              <a:rPr lang="en-US" altLang="ko-KR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, </a:t>
            </a:r>
            <a:r>
              <a:rPr lang="ko-KR" altLang="en-US" sz="2000" b="1" dirty="0" err="1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장표를</a:t>
            </a:r>
            <a:r>
              <a:rPr lang="ko-KR" altLang="en-US" sz="2000" b="1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수집</a:t>
            </a:r>
            <a:endParaRPr lang="en-US" altLang="ko-KR" sz="2000" b="1" dirty="0">
              <a:effectLst>
                <a:glow rad="101600">
                  <a:srgbClr val="F8C0C0">
                    <a:alpha val="60000"/>
                  </a:srgbClr>
                </a:glow>
              </a:effectLst>
              <a:highlight>
                <a:scrgbClr r="0" g="0" b="0">
                  <a:alpha val="0"/>
                </a:scrgbClr>
              </a:highlight>
              <a:latin typeface="Liberation Sans" pitchFamily="18"/>
              <a:ea typeface="바탕" pitchFamily="2"/>
              <a:cs typeface="Tahoma" pitchFamily="2"/>
            </a:endParaRPr>
          </a:p>
          <a:p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-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주소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&gt; </a:t>
            </a:r>
            <a:r>
              <a:rPr lang="ko-KR" altLang="en-US" sz="2000" dirty="0" err="1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대분류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/ </a:t>
            </a:r>
            <a:r>
              <a:rPr lang="ko-KR" altLang="en-US" sz="2000" dirty="0" err="1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중분루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/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소분류 </a:t>
            </a:r>
            <a:endParaRPr lang="en-US" altLang="ko-KR" sz="2000" dirty="0" smtClean="0">
              <a:effectLst>
                <a:glow rad="101600">
                  <a:srgbClr val="F8C0C0">
                    <a:alpha val="60000"/>
                  </a:srgbClr>
                </a:glow>
              </a:effectLst>
            </a:endParaRPr>
          </a:p>
          <a:p>
            <a:r>
              <a:rPr lang="en-US" altLang="ko-KR" sz="2000" dirty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-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좌석 상세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&gt;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좌석 등급 </a:t>
            </a:r>
            <a:r>
              <a:rPr lang="en-US" altLang="ko-KR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/ </a:t>
            </a:r>
            <a:r>
              <a:rPr lang="ko-KR" altLang="en-US" sz="2000" dirty="0" smtClean="0">
                <a:effectLst>
                  <a:glow rad="101600">
                    <a:srgbClr val="F8C0C0">
                      <a:alpha val="60000"/>
                    </a:srgbClr>
                  </a:glow>
                </a:effectLst>
              </a:rPr>
              <a:t>좌석 열 </a:t>
            </a:r>
            <a:endParaRPr lang="ko-KR" altLang="en-US" sz="2000" dirty="0">
              <a:effectLst>
                <a:glow rad="101600">
                  <a:srgbClr val="F8C0C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2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574</Words>
  <Application>Microsoft Office PowerPoint</Application>
  <PresentationFormat>화면 슬라이드 쇼(4:3)</PresentationFormat>
  <Paragraphs>180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Liberation Sans</vt:lpstr>
      <vt:lpstr>맑은 고딕</vt:lpstr>
      <vt:lpstr>바탕</vt:lpstr>
      <vt:lpstr>Arial</vt:lpstr>
      <vt:lpstr>Arial Rounded MT Bold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1</cp:lastModifiedBy>
  <cp:revision>33</cp:revision>
  <dcterms:created xsi:type="dcterms:W3CDTF">2016-06-16T11:10:19Z</dcterms:created>
  <dcterms:modified xsi:type="dcterms:W3CDTF">2020-01-17T07:19:17Z</dcterms:modified>
</cp:coreProperties>
</file>