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2" r:id="rId4"/>
    <p:sldId id="263" r:id="rId5"/>
    <p:sldId id="269" r:id="rId6"/>
    <p:sldId id="270" r:id="rId7"/>
    <p:sldId id="274" r:id="rId8"/>
    <p:sldId id="266" r:id="rId9"/>
    <p:sldId id="275" r:id="rId10"/>
    <p:sldId id="276" r:id="rId11"/>
    <p:sldId id="264" r:id="rId12"/>
    <p:sldId id="268" r:id="rId13"/>
    <p:sldId id="257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손글씨 미니 손글씨" panose="02000503000000000000" pitchFamily="2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4E2"/>
    <a:srgbClr val="E0E8F0"/>
    <a:srgbClr val="89C4FF"/>
    <a:srgbClr val="C1E3E5"/>
    <a:srgbClr val="A3D1FF"/>
    <a:srgbClr val="D2C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3" autoAdjust="0"/>
  </p:normalViewPr>
  <p:slideViewPr>
    <p:cSldViewPr showGuides="1">
      <p:cViewPr varScale="1">
        <p:scale>
          <a:sx n="106" d="100"/>
          <a:sy n="106" d="100"/>
        </p:scale>
        <p:origin x="1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311-0366-4959-B69A-64B45A1E409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E62A-9020-4AF1-B93C-3E57A2DE5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6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3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C4D4E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E0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55776" y="2636912"/>
            <a:ext cx="3935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물리데이터베이스설계</a:t>
            </a:r>
            <a:endParaRPr lang="en-US" altLang="ko-KR" sz="48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0830" y="6309320"/>
            <a:ext cx="256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2020. 01. 23 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조은별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6413" y="3467909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89C4FF"/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프로야구 구단 정보시스템</a:t>
            </a:r>
            <a:endParaRPr lang="ko-KR" altLang="en-US" sz="3600" b="1" dirty="0">
              <a:solidFill>
                <a:srgbClr val="89C4FF"/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" y="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Vol.5</a:t>
            </a:r>
            <a:endParaRPr lang="ko-KR" altLang="en-US" sz="2000" b="1" i="1" dirty="0"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0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CFE782-C4F6-4AE1-AC24-DEDCD8E2F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79293"/>
              </p:ext>
            </p:extLst>
          </p:nvPr>
        </p:nvGraphicFramePr>
        <p:xfrm>
          <a:off x="596250" y="1124744"/>
          <a:ext cx="7951501" cy="4783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366">
                  <a:extLst>
                    <a:ext uri="{9D8B030D-6E8A-4147-A177-3AD203B41FA5}">
                      <a16:colId xmlns:a16="http://schemas.microsoft.com/office/drawing/2014/main" val="410036482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652127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3922533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3244137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31991990"/>
                    </a:ext>
                  </a:extLst>
                </a:gridCol>
                <a:gridCol w="634568">
                  <a:extLst>
                    <a:ext uri="{9D8B030D-6E8A-4147-A177-3AD203B41FA5}">
                      <a16:colId xmlns:a16="http://schemas.microsoft.com/office/drawing/2014/main" val="3543366745"/>
                    </a:ext>
                  </a:extLst>
                </a:gridCol>
                <a:gridCol w="1252951">
                  <a:extLst>
                    <a:ext uri="{9D8B030D-6E8A-4147-A177-3AD203B41FA5}">
                      <a16:colId xmlns:a16="http://schemas.microsoft.com/office/drawing/2014/main" val="3299699556"/>
                    </a:ext>
                  </a:extLst>
                </a:gridCol>
              </a:tblGrid>
              <a:tr h="36853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데이터 파일 용량 설계서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550245"/>
                  </a:ext>
                </a:extLst>
              </a:tr>
              <a:tr h="368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번호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테이블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이름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타입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크기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갯수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용량 </a:t>
                      </a: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(byte)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99851"/>
                  </a:ext>
                </a:extLst>
              </a:tr>
              <a:tr h="34490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</a:t>
                      </a:r>
                      <a:endParaRPr lang="en-US" altLang="ko-K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STADIUM</a:t>
                      </a:r>
                      <a:endParaRPr lang="en-US" altLang="ko-K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i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stadium_code</a:t>
                      </a:r>
                      <a:endParaRPr lang="ko-KR" altLang="en-US" sz="2000" b="1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ko-KR" altLang="en-US" sz="200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</a:t>
                      </a:r>
                      <a:endParaRPr lang="ko-KR" altLang="en-US" sz="200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ko-KR" altLang="en-US" sz="200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200</a:t>
                      </a:r>
                      <a:endParaRPr lang="ko-KR" altLang="en-US" sz="200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4453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team_code</a:t>
                      </a:r>
                      <a:endParaRPr lang="ko-KR" altLang="en-US" sz="2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ko-KR" altLang="en-US" sz="2000" i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200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509401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stadium_</a:t>
                      </a: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name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ko-KR" alt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4,000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583036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i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stadium_address</a:t>
                      </a:r>
                      <a:endParaRPr lang="ko-KR" altLang="en-US" sz="2000" b="1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50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20,000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14290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stadium_ph</a:t>
                      </a:r>
                      <a:endParaRPr lang="ko-KR" altLang="en-US" sz="2000" b="1" i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VARCHAR2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15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6,000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49969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stadium_fax</a:t>
                      </a:r>
                      <a:endParaRPr lang="ko-KR" altLang="en-US" sz="2000" b="1" i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VARCHAR2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15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6,000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462307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i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stadium_seats</a:t>
                      </a:r>
                      <a:endParaRPr lang="ko-KR" altLang="en-US" sz="2000" b="1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5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500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77920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i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stadium_area</a:t>
                      </a:r>
                      <a:endParaRPr lang="ko-KR" altLang="en-US" sz="2000" b="1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5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500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04468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facility_code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ko-KR" alt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84574"/>
                  </a:ext>
                </a:extLst>
              </a:tr>
              <a:tr h="4252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합계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4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106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1,200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37,600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5953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476672"/>
            <a:ext cx="3289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4.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테이블 스페이스 </a:t>
            </a:r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( 3 )</a:t>
            </a:r>
            <a:endParaRPr lang="ko-KR" altLang="en-US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9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7675" y="2598689"/>
            <a:ext cx="188865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Thank You !</a:t>
            </a:r>
            <a:endParaRPr lang="ko-KR" altLang="en-US" sz="4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34" y="2055250"/>
            <a:ext cx="3168342" cy="338554"/>
          </a:xfrm>
          <a:prstGeom prst="rect">
            <a:avLst/>
          </a:prstGeom>
          <a:solidFill>
            <a:srgbClr val="C1E3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[Vol. 5]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물리데이터베이스설계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13" y="3573016"/>
            <a:ext cx="1728184" cy="400110"/>
          </a:xfrm>
          <a:prstGeom prst="rect">
            <a:avLst/>
          </a:prstGeom>
          <a:solidFill>
            <a:srgbClr val="C4D4E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defRPr>
            </a:lvl1pPr>
          </a:lstStyle>
          <a:p>
            <a:r>
              <a:rPr lang="en-US" altLang="ko-KR" sz="2000" b="1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2020. 01. 23 </a:t>
            </a:r>
            <a:r>
              <a:rPr lang="ko-KR" altLang="en-US" sz="2000" b="1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조은별</a:t>
            </a:r>
            <a:endParaRPr lang="en-US" altLang="ko-KR" sz="2000" b="1" dirty="0"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962" y="464729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3</a:t>
            </a:r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. </a:t>
            </a:r>
            <a:r>
              <a:rPr lang="ko-KR" altLang="en-US" sz="4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테이블화</a:t>
            </a:r>
            <a:endParaRPr lang="en-US" altLang="ko-KR" sz="4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876" y="1564381"/>
            <a:ext cx="510542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3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차 정규화</a:t>
            </a:r>
          </a:p>
        </p:txBody>
      </p:sp>
      <p:sp>
        <p:nvSpPr>
          <p:cNvPr id="4" name="자유형 3"/>
          <p:cNvSpPr/>
          <p:nvPr/>
        </p:nvSpPr>
        <p:spPr>
          <a:xfrm>
            <a:off x="843691" y="1703026"/>
            <a:ext cx="150876" cy="141732"/>
          </a:xfrm>
          <a:custGeom>
            <a:avLst/>
            <a:gdLst>
              <a:gd name="connsiteX0" fmla="*/ 0 w 150876"/>
              <a:gd name="connsiteY0" fmla="*/ 77724 h 141732"/>
              <a:gd name="connsiteX1" fmla="*/ 59436 w 150876"/>
              <a:gd name="connsiteY1" fmla="*/ 141732 h 141732"/>
              <a:gd name="connsiteX2" fmla="*/ 150876 w 150876"/>
              <a:gd name="connsiteY2" fmla="*/ 0 h 14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76" h="141732">
                <a:moveTo>
                  <a:pt x="0" y="77724"/>
                </a:moveTo>
                <a:lnTo>
                  <a:pt x="59436" y="141732"/>
                </a:lnTo>
                <a:lnTo>
                  <a:pt x="150876" y="0"/>
                </a:lnTo>
              </a:path>
            </a:pathLst>
          </a:custGeom>
          <a:ln w="38100" cap="rnd">
            <a:solidFill>
              <a:srgbClr val="C4D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45088" y="2492896"/>
            <a:ext cx="7853825" cy="3260105"/>
            <a:chOff x="735051" y="2276872"/>
            <a:chExt cx="7853825" cy="3260105"/>
          </a:xfrm>
        </p:grpSpPr>
        <p:pic>
          <p:nvPicPr>
            <p:cNvPr id="6" name="Picture 2" descr="http://seattlekcr.com/Pics/Art/%EB%AA%A8%EB%84%A4%ED%95%B4%EB%8F%8B%EC%9D%B4%EC%9D%B8%EC%83%81.jpg">
              <a:extLst>
                <a:ext uri="{FF2B5EF4-FFF2-40B4-BE49-F238E27FC236}">
                  <a16:creationId xmlns:a16="http://schemas.microsoft.com/office/drawing/2014/main" id="{826ED8CC-DAC6-48D9-92F8-1266DA442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51" y="2276872"/>
              <a:ext cx="3769285" cy="2904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ì¬ì¤ì£¼ìì ëí ì´ë¯¸ì§ ê²ìê²°ê³¼">
              <a:extLst>
                <a:ext uri="{FF2B5EF4-FFF2-40B4-BE49-F238E27FC236}">
                  <a16:creationId xmlns:a16="http://schemas.microsoft.com/office/drawing/2014/main" id="{C89A5F6E-9A19-4D45-B7C5-2E265FBF8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276873"/>
              <a:ext cx="3872860" cy="2904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35051" y="5229200"/>
              <a:ext cx="1798890" cy="307777"/>
            </a:xfrm>
            <a:prstGeom prst="rect">
              <a:avLst/>
            </a:prstGeom>
            <a:solidFill>
              <a:srgbClr val="C1E3E5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그림의 제목과 작가를 적어주세요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16016" y="5229199"/>
              <a:ext cx="2610243" cy="307777"/>
            </a:xfrm>
            <a:prstGeom prst="rect">
              <a:avLst/>
            </a:prstGeom>
            <a:solidFill>
              <a:srgbClr val="C4D4E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defRPr>
              </a:lvl1pPr>
            </a:lstStyle>
            <a:p>
              <a:r>
                <a:rPr lang="ko-KR" altLang="en-US" sz="14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그림의 제목과 작가를 적어주세요</a:t>
              </a:r>
              <a:r>
                <a:rPr lang="en-US" altLang="ko-KR" sz="14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43" y="465346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2. </a:t>
            </a:r>
            <a:r>
              <a:rPr lang="ko-KR" altLang="en-US" sz="4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정규화</a:t>
            </a:r>
            <a:endParaRPr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1601" y="1628800"/>
            <a:ext cx="6768752" cy="1490152"/>
            <a:chOff x="971601" y="1628800"/>
            <a:chExt cx="6768752" cy="1490152"/>
          </a:xfrm>
        </p:grpSpPr>
        <p:sp>
          <p:nvSpPr>
            <p:cNvPr id="5" name="타원 4"/>
            <p:cNvSpPr/>
            <p:nvPr/>
          </p:nvSpPr>
          <p:spPr>
            <a:xfrm>
              <a:off x="1030327" y="1700808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1" y="1628800"/>
              <a:ext cx="6768752" cy="149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363">
                <a:lnSpc>
                  <a:spcPts val="2800"/>
                </a:lnSpc>
              </a:pPr>
              <a:r>
                <a:rPr lang="ko-KR" altLang="en-US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민트의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종류</a:t>
              </a:r>
              <a:endPara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447675" indent="-174625">
                <a:lnSpc>
                  <a:spcPts val="2800"/>
                </a:lnSpc>
                <a:buFont typeface="Wingdings" pitchFamily="2" charset="2"/>
                <a:buChar char="§"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가장 널리 쓰이는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민트는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페퍼민트와 스피어민트다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이 외에도 화장품이나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목욕제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등에 주로 쓰이는 ‘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오데코롱민트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’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사과 향이 나는 ‘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애플민트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’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잎가에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노란 띠를 두른 ‘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파인애플민트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’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등이 있다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. </a:t>
              </a:r>
            </a:p>
            <a:p>
              <a:pPr marL="87313">
                <a:lnSpc>
                  <a:spcPts val="2500"/>
                </a:lnSpc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*[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네이버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지식백과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]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민트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(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셰프가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추천하는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54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가지 향신료 수첩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2011. 3. 30.,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우듬지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)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1601" y="3732833"/>
            <a:ext cx="6768752" cy="1169551"/>
            <a:chOff x="971601" y="3426048"/>
            <a:chExt cx="6768752" cy="1169551"/>
          </a:xfrm>
        </p:grpSpPr>
        <p:sp>
          <p:nvSpPr>
            <p:cNvPr id="12" name="타원 11"/>
            <p:cNvSpPr/>
            <p:nvPr/>
          </p:nvSpPr>
          <p:spPr>
            <a:xfrm>
              <a:off x="1030327" y="3498056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2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1601" y="3426048"/>
              <a:ext cx="67687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363">
                <a:lnSpc>
                  <a:spcPts val="2800"/>
                </a:lnSpc>
              </a:pP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두 번째 소제목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447675" indent="-174625">
                <a:lnSpc>
                  <a:spcPts val="2800"/>
                </a:lnSpc>
                <a:buFont typeface="Wingdings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해당하는 내용을 입력해주세요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.</a:t>
              </a:r>
            </a:p>
            <a:p>
              <a:pPr marL="447675" indent="-174625">
                <a:lnSpc>
                  <a:spcPts val="2800"/>
                </a:lnSpc>
                <a:buFont typeface="Wingdings" pitchFamily="2" charset="2"/>
                <a:buChar char="§"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해당하는 내용을 입력해주세요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71601" y="5157192"/>
            <a:ext cx="6768752" cy="810478"/>
            <a:chOff x="1030327" y="4941168"/>
            <a:chExt cx="6768752" cy="810478"/>
          </a:xfrm>
        </p:grpSpPr>
        <p:sp>
          <p:nvSpPr>
            <p:cNvPr id="15" name="타원 14"/>
            <p:cNvSpPr/>
            <p:nvPr/>
          </p:nvSpPr>
          <p:spPr>
            <a:xfrm>
              <a:off x="1089053" y="5013176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0327" y="4941168"/>
              <a:ext cx="67687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363">
                <a:lnSpc>
                  <a:spcPts val="2800"/>
                </a:lnSpc>
              </a:pP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세 번째 소제목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447675" indent="-174625">
                <a:lnSpc>
                  <a:spcPts val="2800"/>
                </a:lnSpc>
                <a:buFont typeface="Wingdings" pitchFamily="2" charset="2"/>
                <a:buChar char="§"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해당하는 내용을 입력해주세요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3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Table of Contents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47664" y="1124743"/>
            <a:ext cx="2193107" cy="584776"/>
            <a:chOff x="1419071" y="1382578"/>
            <a:chExt cx="2193107" cy="58477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19071" y="1967354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19071" y="1382578"/>
              <a:ext cx="1996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1. </a:t>
              </a:r>
              <a:r>
                <a:rPr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개체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508876" y="1709518"/>
            <a:ext cx="2231895" cy="1825120"/>
            <a:chOff x="1380284" y="1629962"/>
            <a:chExt cx="2231895" cy="1825120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80284" y="1629962"/>
              <a:ext cx="1996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2. </a:t>
              </a:r>
              <a:r>
                <a:rPr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정규화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8225" y="2254753"/>
              <a:ext cx="13346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1</a:t>
              </a:r>
              <a:r>
                <a:rPr lang="ko-KR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차 정규화</a:t>
              </a:r>
              <a:endPara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2</a:t>
              </a:r>
              <a:r>
                <a:rPr lang="ko-KR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차 정규화</a:t>
              </a:r>
              <a:endPara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3</a:t>
              </a:r>
              <a:r>
                <a:rPr lang="ko-KR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차 </a:t>
              </a:r>
              <a:r>
                <a:rPr lang="ko-KR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정규화</a:t>
              </a:r>
              <a:endPara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47664" y="3574653"/>
            <a:ext cx="2193107" cy="584775"/>
            <a:chOff x="1419071" y="1382579"/>
            <a:chExt cx="2193107" cy="58477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19071" y="1967354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19071" y="1382579"/>
              <a:ext cx="1996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3. </a:t>
              </a:r>
              <a:r>
                <a:rPr lang="ko-KR" altLang="en-US" sz="3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테이블화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507467" y="4164757"/>
            <a:ext cx="2233305" cy="1829937"/>
            <a:chOff x="1378874" y="1613532"/>
            <a:chExt cx="2233305" cy="182993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378874" y="1613532"/>
              <a:ext cx="2193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4. </a:t>
              </a:r>
              <a:r>
                <a:rPr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테이블스페이스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28224" y="2243140"/>
              <a:ext cx="16455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PLAYER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STADIUM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3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87624" y="482428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1.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개체</a:t>
            </a:r>
            <a:endParaRPr lang="ko-KR" altLang="en-US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25305" y="1772816"/>
            <a:ext cx="2193107" cy="860597"/>
            <a:chOff x="1419072" y="1742969"/>
            <a:chExt cx="2193107" cy="86059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17298" y="1742969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Entity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7454" y="2254753"/>
              <a:ext cx="175649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구단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25588" y="1772816"/>
            <a:ext cx="2193107" cy="850494"/>
            <a:chOff x="1419072" y="1753072"/>
            <a:chExt cx="2193107" cy="85049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17298" y="1753072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Table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61628" y="2254753"/>
              <a:ext cx="175232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37773" y="3181434"/>
            <a:ext cx="2193107" cy="2645858"/>
            <a:chOff x="1419072" y="1753072"/>
            <a:chExt cx="2193107" cy="2645858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17298" y="1753072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Attribute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44986" y="2254753"/>
              <a:ext cx="1768966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구단 코드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구단 명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연고지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구단주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창단 년도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구단 상징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구단 설명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구단 전화번호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525588" y="3176588"/>
            <a:ext cx="2193107" cy="2645858"/>
            <a:chOff x="1419072" y="1753072"/>
            <a:chExt cx="2193107" cy="2645858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17298" y="1753072"/>
              <a:ext cx="1996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Column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1628" y="2254753"/>
              <a:ext cx="1752324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team_code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team_name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team_ht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team_owner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team_fy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team_symbol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team_ex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team_ph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</p:grpSp>
      <p:sp>
        <p:nvSpPr>
          <p:cNvPr id="2" name="등호 1"/>
          <p:cNvSpPr/>
          <p:nvPr/>
        </p:nvSpPr>
        <p:spPr>
          <a:xfrm>
            <a:off x="4110182" y="2960948"/>
            <a:ext cx="936104" cy="936104"/>
          </a:xfrm>
          <a:prstGeom prst="mathEqual">
            <a:avLst/>
          </a:prstGeom>
          <a:solidFill>
            <a:srgbClr val="E0E8F0"/>
          </a:solidFill>
          <a:ln>
            <a:solidFill>
              <a:srgbClr val="C4D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62" y="1420554"/>
            <a:ext cx="7098742" cy="48828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2962" y="464729"/>
            <a:ext cx="188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2.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정규화 </a:t>
            </a:r>
            <a:r>
              <a:rPr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(</a:t>
            </a:r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 1 )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6160296"/>
            <a:ext cx="4232365" cy="369332"/>
          </a:xfrm>
          <a:prstGeom prst="rect">
            <a:avLst/>
          </a:prstGeom>
          <a:solidFill>
            <a:srgbClr val="C4D4E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defRPr>
            </a:lvl1pPr>
          </a:lstStyle>
          <a:p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선수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감독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코칭 스태프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팀 성적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응원단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구장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스폰서</a:t>
            </a:r>
            <a:endParaRPr lang="en-US" altLang="ko-KR" sz="1800" dirty="0"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940152" y="1194338"/>
            <a:ext cx="2394634" cy="707886"/>
            <a:chOff x="5781800" y="1210438"/>
            <a:chExt cx="2394634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5781800" y="1210438"/>
              <a:ext cx="2394634" cy="707886"/>
            </a:xfrm>
            <a:prstGeom prst="rect">
              <a:avLst/>
            </a:prstGeom>
            <a:solidFill>
              <a:srgbClr val="C1E3E5">
                <a:alpha val="42000"/>
              </a:srgbClr>
            </a:solidFill>
          </p:spPr>
          <p:txBody>
            <a:bodyPr wrap="square" rtlCol="0">
              <a:spAutoFit/>
            </a:bodyPr>
            <a:lstStyle/>
            <a:p>
              <a:pPr marL="0" lvl="1"/>
              <a:r>
                <a:rPr lang="ko-KR" altLang="en-US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　</a:t>
              </a:r>
              <a:r>
                <a:rPr lang="en-US" altLang="ko-KR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1</a:t>
              </a:r>
              <a:r>
                <a:rPr lang="ko-KR" altLang="en-US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차 정규화</a:t>
              </a:r>
              <a:endParaRPr lang="en-US" altLang="ko-KR" sz="2400" b="1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0" lvl="1"/>
              <a:r>
                <a:rPr lang="ko-KR" altLang="en-US" sz="1600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개체와 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관련된 양식</a:t>
              </a:r>
              <a:r>
                <a:rPr lang="en-US" altLang="ko-KR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문서</a:t>
              </a:r>
              <a:r>
                <a:rPr lang="en-US" altLang="ko-KR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</a:t>
              </a:r>
              <a:r>
                <a:rPr lang="ko-KR" altLang="en-US" sz="1600" dirty="0" err="1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장표를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</a:t>
              </a:r>
              <a:r>
                <a:rPr lang="ko-KR" altLang="en-US" sz="1600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수집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5909375" y="1422649"/>
              <a:ext cx="150876" cy="141732"/>
            </a:xfrm>
            <a:custGeom>
              <a:avLst/>
              <a:gdLst>
                <a:gd name="connsiteX0" fmla="*/ 0 w 150876"/>
                <a:gd name="connsiteY0" fmla="*/ 77724 h 141732"/>
                <a:gd name="connsiteX1" fmla="*/ 59436 w 150876"/>
                <a:gd name="connsiteY1" fmla="*/ 141732 h 141732"/>
                <a:gd name="connsiteX2" fmla="*/ 150876 w 150876"/>
                <a:gd name="connsiteY2" fmla="*/ 0 h 14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76" h="141732">
                  <a:moveTo>
                    <a:pt x="0" y="77724"/>
                  </a:moveTo>
                  <a:lnTo>
                    <a:pt x="59436" y="141732"/>
                  </a:lnTo>
                  <a:lnTo>
                    <a:pt x="150876" y="0"/>
                  </a:lnTo>
                </a:path>
              </a:pathLst>
            </a:custGeom>
            <a:ln w="38100" cap="rnd">
              <a:solidFill>
                <a:srgbClr val="C4D4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39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62" y="1406549"/>
            <a:ext cx="7081329" cy="48828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2962" y="464729"/>
            <a:ext cx="2010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2.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정규화 </a:t>
            </a:r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( 2 )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6160296"/>
            <a:ext cx="6032565" cy="369332"/>
          </a:xfrm>
          <a:prstGeom prst="rect">
            <a:avLst/>
          </a:prstGeom>
          <a:solidFill>
            <a:srgbClr val="C4D4E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defRPr>
            </a:lvl1pPr>
          </a:lstStyle>
          <a:p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선수 포지션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선수 상태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투수 성적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타자 성적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코칭 포지션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스폰서 협찬 분야 </a:t>
            </a:r>
            <a:r>
              <a:rPr lang="en-US" altLang="ko-KR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/ </a:t>
            </a:r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구장 시설</a:t>
            </a:r>
            <a:endParaRPr lang="en-US" altLang="ko-KR" sz="1800" dirty="0"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940152" y="1194338"/>
            <a:ext cx="2394634" cy="707886"/>
            <a:chOff x="5781800" y="1210438"/>
            <a:chExt cx="2394634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5781800" y="1210438"/>
              <a:ext cx="2394634" cy="707886"/>
            </a:xfrm>
            <a:prstGeom prst="rect">
              <a:avLst/>
            </a:prstGeom>
            <a:solidFill>
              <a:srgbClr val="C1E3E5">
                <a:alpha val="42000"/>
              </a:srgbClr>
            </a:solidFill>
          </p:spPr>
          <p:txBody>
            <a:bodyPr wrap="square" rtlCol="0">
              <a:spAutoFit/>
            </a:bodyPr>
            <a:lstStyle/>
            <a:p>
              <a:pPr marL="0" lvl="1"/>
              <a:r>
                <a:rPr lang="ko-KR" altLang="en-US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　</a:t>
              </a:r>
              <a:r>
                <a:rPr lang="en-US" altLang="ko-KR" sz="2400" b="1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2</a:t>
              </a:r>
              <a:r>
                <a:rPr lang="ko-KR" altLang="en-US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차 정규화</a:t>
              </a:r>
              <a:endParaRPr lang="en-US" altLang="ko-KR" sz="2400" b="1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0" lvl="1"/>
              <a:r>
                <a:rPr lang="ko-KR" altLang="en-US" sz="1600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개체와 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관련된 양식</a:t>
              </a:r>
              <a:r>
                <a:rPr lang="en-US" altLang="ko-KR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문서</a:t>
              </a:r>
              <a:r>
                <a:rPr lang="en-US" altLang="ko-KR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</a:t>
              </a:r>
              <a:r>
                <a:rPr lang="ko-KR" altLang="en-US" sz="1600" dirty="0" err="1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장표를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</a:t>
              </a:r>
              <a:r>
                <a:rPr lang="ko-KR" altLang="en-US" sz="1600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수집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5909375" y="1422649"/>
              <a:ext cx="150876" cy="141732"/>
            </a:xfrm>
            <a:custGeom>
              <a:avLst/>
              <a:gdLst>
                <a:gd name="connsiteX0" fmla="*/ 0 w 150876"/>
                <a:gd name="connsiteY0" fmla="*/ 77724 h 141732"/>
                <a:gd name="connsiteX1" fmla="*/ 59436 w 150876"/>
                <a:gd name="connsiteY1" fmla="*/ 141732 h 141732"/>
                <a:gd name="connsiteX2" fmla="*/ 150876 w 150876"/>
                <a:gd name="connsiteY2" fmla="*/ 0 h 14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76" h="141732">
                  <a:moveTo>
                    <a:pt x="0" y="77724"/>
                  </a:moveTo>
                  <a:lnTo>
                    <a:pt x="59436" y="141732"/>
                  </a:lnTo>
                  <a:lnTo>
                    <a:pt x="150876" y="0"/>
                  </a:lnTo>
                </a:path>
              </a:pathLst>
            </a:custGeom>
            <a:ln w="38100" cap="rnd">
              <a:solidFill>
                <a:srgbClr val="C4D4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5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62" y="1407470"/>
            <a:ext cx="7081329" cy="48810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2962" y="464729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2.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정규화 </a:t>
            </a:r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( 3 )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0296"/>
            <a:ext cx="847989" cy="369332"/>
          </a:xfrm>
          <a:prstGeom prst="rect">
            <a:avLst/>
          </a:prstGeom>
          <a:solidFill>
            <a:srgbClr val="C4D4E2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defRPr>
            </a:lvl1pPr>
          </a:lstStyle>
          <a:p>
            <a:r>
              <a:rPr lang="ko-KR" altLang="en-US" sz="1800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시설 분류</a:t>
            </a:r>
            <a:endParaRPr lang="en-US" altLang="ko-KR" sz="1800" dirty="0"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940152" y="1194338"/>
            <a:ext cx="2394634" cy="707886"/>
            <a:chOff x="5781800" y="1210438"/>
            <a:chExt cx="2394634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5781800" y="1210438"/>
              <a:ext cx="2394634" cy="707886"/>
            </a:xfrm>
            <a:prstGeom prst="rect">
              <a:avLst/>
            </a:prstGeom>
            <a:solidFill>
              <a:srgbClr val="C1E3E5">
                <a:alpha val="42000"/>
              </a:srgbClr>
            </a:solidFill>
          </p:spPr>
          <p:txBody>
            <a:bodyPr wrap="square" rtlCol="0">
              <a:spAutoFit/>
            </a:bodyPr>
            <a:lstStyle/>
            <a:p>
              <a:pPr marL="0" lvl="1"/>
              <a:r>
                <a:rPr lang="ko-KR" altLang="en-US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　</a:t>
              </a:r>
              <a:r>
                <a:rPr lang="en-US" altLang="ko-KR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3</a:t>
              </a:r>
              <a:r>
                <a:rPr lang="ko-KR" altLang="en-US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차 정규화</a:t>
              </a:r>
              <a:endParaRPr lang="en-US" altLang="ko-KR" sz="2400" b="1" dirty="0" smtClean="0"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  <a:p>
              <a:pPr marL="0" lvl="1"/>
              <a:r>
                <a:rPr lang="ko-KR" altLang="en-US" sz="1600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개체와 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관련된 양식</a:t>
              </a:r>
              <a:r>
                <a:rPr lang="en-US" altLang="ko-KR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문서</a:t>
              </a:r>
              <a:r>
                <a:rPr lang="en-US" altLang="ko-KR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, </a:t>
              </a:r>
              <a:r>
                <a:rPr lang="ko-KR" altLang="en-US" sz="1600" dirty="0" err="1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장표를</a:t>
              </a:r>
              <a:r>
                <a:rPr lang="ko-KR" altLang="en-US" sz="1600" dirty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 </a:t>
              </a:r>
              <a:r>
                <a:rPr lang="ko-KR" altLang="en-US" sz="1600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수집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5909375" y="1422649"/>
              <a:ext cx="150876" cy="141732"/>
            </a:xfrm>
            <a:custGeom>
              <a:avLst/>
              <a:gdLst>
                <a:gd name="connsiteX0" fmla="*/ 0 w 150876"/>
                <a:gd name="connsiteY0" fmla="*/ 77724 h 141732"/>
                <a:gd name="connsiteX1" fmla="*/ 59436 w 150876"/>
                <a:gd name="connsiteY1" fmla="*/ 141732 h 141732"/>
                <a:gd name="connsiteX2" fmla="*/ 150876 w 150876"/>
                <a:gd name="connsiteY2" fmla="*/ 0 h 14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76" h="141732">
                  <a:moveTo>
                    <a:pt x="0" y="77724"/>
                  </a:moveTo>
                  <a:lnTo>
                    <a:pt x="59436" y="141732"/>
                  </a:lnTo>
                  <a:lnTo>
                    <a:pt x="150876" y="0"/>
                  </a:lnTo>
                </a:path>
              </a:pathLst>
            </a:custGeom>
            <a:ln w="38100" cap="rnd">
              <a:solidFill>
                <a:srgbClr val="C4D4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9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75" y="1203342"/>
            <a:ext cx="7404673" cy="53537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2962" y="464729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3</a:t>
            </a:r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. </a:t>
            </a:r>
            <a:r>
              <a:rPr lang="ko-KR" altLang="en-US" sz="4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테이블화</a:t>
            </a:r>
            <a:endParaRPr lang="en-US" altLang="ko-KR" sz="4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64088" y="435797"/>
            <a:ext cx="2970698" cy="707886"/>
            <a:chOff x="5205736" y="1210438"/>
            <a:chExt cx="2970698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5205736" y="1210438"/>
              <a:ext cx="2970698" cy="707886"/>
            </a:xfrm>
            <a:prstGeom prst="rect">
              <a:avLst/>
            </a:prstGeom>
            <a:solidFill>
              <a:srgbClr val="C1E3E5">
                <a:alpha val="42000"/>
              </a:srgbClr>
            </a:solidFill>
          </p:spPr>
          <p:txBody>
            <a:bodyPr wrap="square" rtlCol="0">
              <a:spAutoFit/>
            </a:bodyPr>
            <a:lstStyle/>
            <a:p>
              <a:pPr marL="0" lvl="1"/>
              <a:r>
                <a:rPr lang="ko-KR" altLang="en-US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　</a:t>
              </a:r>
              <a:r>
                <a:rPr lang="en-US" altLang="ko-KR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Entity </a:t>
              </a:r>
              <a:r>
                <a:rPr lang="ko-KR" altLang="en-US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→ </a:t>
              </a:r>
              <a:r>
                <a:rPr lang="en-US" altLang="ko-KR" sz="2400" b="1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Table</a:t>
              </a:r>
            </a:p>
            <a:p>
              <a:pPr marL="0" lvl="1"/>
              <a:r>
                <a:rPr lang="ko-KR" altLang="en-US" sz="1600" dirty="0" smtClean="0">
                  <a:latin typeface="나눔손글씨 미니 손글씨" panose="02000503000000000000" pitchFamily="2" charset="-127"/>
                  <a:ea typeface="나눔손글씨 미니 손글씨" panose="02000503000000000000" pitchFamily="2" charset="-127"/>
                </a:rPr>
                <a:t>논리데이터를 물리데이트로 변경 및 데이터 타입 설정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5349752" y="1422649"/>
              <a:ext cx="150876" cy="141732"/>
            </a:xfrm>
            <a:custGeom>
              <a:avLst/>
              <a:gdLst>
                <a:gd name="connsiteX0" fmla="*/ 0 w 150876"/>
                <a:gd name="connsiteY0" fmla="*/ 77724 h 141732"/>
                <a:gd name="connsiteX1" fmla="*/ 59436 w 150876"/>
                <a:gd name="connsiteY1" fmla="*/ 141732 h 141732"/>
                <a:gd name="connsiteX2" fmla="*/ 150876 w 150876"/>
                <a:gd name="connsiteY2" fmla="*/ 0 h 14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76" h="141732">
                  <a:moveTo>
                    <a:pt x="0" y="77724"/>
                  </a:moveTo>
                  <a:lnTo>
                    <a:pt x="59436" y="141732"/>
                  </a:lnTo>
                  <a:lnTo>
                    <a:pt x="150876" y="0"/>
                  </a:lnTo>
                </a:path>
              </a:pathLst>
            </a:custGeom>
            <a:ln w="38100" cap="rnd">
              <a:solidFill>
                <a:srgbClr val="C4D4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1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76672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4.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테이블 스페이스 </a:t>
            </a:r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( 1 )</a:t>
            </a:r>
            <a:endParaRPr lang="ko-KR" altLang="en-US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CFE782-C4F6-4AE1-AC24-DEDCD8E2F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46140"/>
              </p:ext>
            </p:extLst>
          </p:nvPr>
        </p:nvGraphicFramePr>
        <p:xfrm>
          <a:off x="596246" y="1124744"/>
          <a:ext cx="7951501" cy="4741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366">
                  <a:extLst>
                    <a:ext uri="{9D8B030D-6E8A-4147-A177-3AD203B41FA5}">
                      <a16:colId xmlns:a16="http://schemas.microsoft.com/office/drawing/2014/main" val="4100364823"/>
                    </a:ext>
                  </a:extLst>
                </a:gridCol>
                <a:gridCol w="1152132">
                  <a:extLst>
                    <a:ext uri="{9D8B030D-6E8A-4147-A177-3AD203B41FA5}">
                      <a16:colId xmlns:a16="http://schemas.microsoft.com/office/drawing/2014/main" val="22652127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39225333"/>
                    </a:ext>
                  </a:extLst>
                </a:gridCol>
                <a:gridCol w="2016220">
                  <a:extLst>
                    <a:ext uri="{9D8B030D-6E8A-4147-A177-3AD203B41FA5}">
                      <a16:colId xmlns:a16="http://schemas.microsoft.com/office/drawing/2014/main" val="293244137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31991990"/>
                    </a:ext>
                  </a:extLst>
                </a:gridCol>
                <a:gridCol w="634568">
                  <a:extLst>
                    <a:ext uri="{9D8B030D-6E8A-4147-A177-3AD203B41FA5}">
                      <a16:colId xmlns:a16="http://schemas.microsoft.com/office/drawing/2014/main" val="3543366745"/>
                    </a:ext>
                  </a:extLst>
                </a:gridCol>
                <a:gridCol w="1252951">
                  <a:extLst>
                    <a:ext uri="{9D8B030D-6E8A-4147-A177-3AD203B41FA5}">
                      <a16:colId xmlns:a16="http://schemas.microsoft.com/office/drawing/2014/main" val="3299699556"/>
                    </a:ext>
                  </a:extLst>
                </a:gridCol>
              </a:tblGrid>
              <a:tr h="152400"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데이터 파일 용량 설계서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5502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번호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테이블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이름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타입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크기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갯수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용량 </a:t>
                      </a: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(byte)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99851"/>
                  </a:ext>
                </a:extLst>
              </a:tr>
              <a:tr h="427187"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</a:t>
                      </a:r>
                      <a:endParaRPr lang="en-US" altLang="ko-K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</a:t>
                      </a:r>
                      <a:endParaRPr lang="en-US" altLang="ko-K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team_code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4453"/>
                  </a:ext>
                </a:extLst>
              </a:tr>
              <a:tr h="4271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team_name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400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509401"/>
                  </a:ext>
                </a:extLst>
              </a:tr>
              <a:tr h="42718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team_ht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400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583036"/>
                  </a:ext>
                </a:extLst>
              </a:tr>
              <a:tr h="452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team_owner</a:t>
                      </a:r>
                      <a:endParaRPr lang="en-US" altLang="ko-KR" sz="2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04468"/>
                  </a:ext>
                </a:extLst>
              </a:tr>
              <a:tr h="452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team_fy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ko-KR" altLang="en-US" sz="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84574"/>
                  </a:ext>
                </a:extLst>
              </a:tr>
              <a:tr h="452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team_symbol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769485"/>
                  </a:ext>
                </a:extLst>
              </a:tr>
              <a:tr h="4520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team_ex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4,000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06068"/>
                  </a:ext>
                </a:extLst>
              </a:tr>
              <a:tr h="402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team_ph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VARCHAR2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15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6,000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4"/>
                  </a:ext>
                </a:extLst>
              </a:tr>
              <a:tr h="427187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합계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4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160</a:t>
                      </a:r>
                      <a:endParaRPr lang="ko-KR" altLang="en-US" sz="24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80</a:t>
                      </a:r>
                      <a:endParaRPr lang="ko-KR" altLang="en-US" sz="24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24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11,680</a:t>
                      </a:r>
                      <a:endParaRPr lang="ko-KR" altLang="en-US" sz="24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5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4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CFE782-C4F6-4AE1-AC24-DEDCD8E2F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9713"/>
              </p:ext>
            </p:extLst>
          </p:nvPr>
        </p:nvGraphicFramePr>
        <p:xfrm>
          <a:off x="596250" y="1124744"/>
          <a:ext cx="7951501" cy="5606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366">
                  <a:extLst>
                    <a:ext uri="{9D8B030D-6E8A-4147-A177-3AD203B41FA5}">
                      <a16:colId xmlns:a16="http://schemas.microsoft.com/office/drawing/2014/main" val="410036482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652127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3922533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3244137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31991990"/>
                    </a:ext>
                  </a:extLst>
                </a:gridCol>
                <a:gridCol w="634568">
                  <a:extLst>
                    <a:ext uri="{9D8B030D-6E8A-4147-A177-3AD203B41FA5}">
                      <a16:colId xmlns:a16="http://schemas.microsoft.com/office/drawing/2014/main" val="3543366745"/>
                    </a:ext>
                  </a:extLst>
                </a:gridCol>
                <a:gridCol w="1252951">
                  <a:extLst>
                    <a:ext uri="{9D8B030D-6E8A-4147-A177-3AD203B41FA5}">
                      <a16:colId xmlns:a16="http://schemas.microsoft.com/office/drawing/2014/main" val="3299699556"/>
                    </a:ext>
                  </a:extLst>
                </a:gridCol>
              </a:tblGrid>
              <a:tr h="36853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데이터 파일 용량 설계서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550245"/>
                  </a:ext>
                </a:extLst>
              </a:tr>
              <a:tr h="368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번호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테이블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이름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타입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컬럼 크기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갯수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용량 </a:t>
                      </a: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(byte)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99851"/>
                  </a:ext>
                </a:extLst>
              </a:tr>
              <a:tr h="344909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</a:t>
                      </a:r>
                      <a:endParaRPr lang="en-US" altLang="ko-K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</a:t>
                      </a:r>
                      <a:endParaRPr lang="en-US" altLang="ko-K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i="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player_code</a:t>
                      </a:r>
                      <a:endParaRPr lang="ko-KR" altLang="en-US" sz="1800" b="1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ko-KR" altLang="en-US" sz="180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</a:t>
                      </a:r>
                      <a:endParaRPr lang="ko-KR" altLang="en-US" sz="180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ko-KR" altLang="en-US" sz="180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i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300</a:t>
                      </a:r>
                      <a:endParaRPr lang="ko-KR" altLang="en-US" sz="180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4453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Team_code</a:t>
                      </a:r>
                      <a:endParaRPr lang="ko-KR" altLang="en-US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509401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player_name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ko-KR" alt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4,000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583036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player_birth</a:t>
                      </a:r>
                      <a:endParaRPr lang="en-US" altLang="ko-KR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DATE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700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214290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player_height</a:t>
                      </a:r>
                      <a:endParaRPr lang="en-US" altLang="ko-KR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49969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player_weight</a:t>
                      </a:r>
                      <a:endParaRPr lang="en-US" altLang="ko-KR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462307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player_bn</a:t>
                      </a:r>
                      <a:endParaRPr lang="en-US" altLang="ko-KR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77920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pp_code</a:t>
                      </a:r>
                      <a:endParaRPr lang="en-US" altLang="ko-KR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04468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player_career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ko-KR" altLang="en-US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40,000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84574"/>
                  </a:ext>
                </a:extLst>
              </a:tr>
              <a:tr h="290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player_jy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400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769485"/>
                  </a:ext>
                </a:extLst>
              </a:tr>
              <a:tr h="1353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player_nrank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NVARCHAR2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20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8,000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06068"/>
                  </a:ext>
                </a:extLst>
              </a:tr>
              <a:tr h="344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ps_code</a:t>
                      </a:r>
                      <a:endParaRPr lang="ko-KR" altLang="en-US" sz="18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NUMBER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100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4"/>
                  </a:ext>
                </a:extLst>
              </a:tr>
              <a:tr h="4252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합계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4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149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1,200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>
                          <a:latin typeface="나눔손글씨 미니 손글씨" panose="02000503000000000000" pitchFamily="2" charset="-127"/>
                          <a:ea typeface="나눔손글씨 미니 손글씨" panose="02000503000000000000" pitchFamily="2" charset="-127"/>
                        </a:rPr>
                        <a:t>54,600</a:t>
                      </a:r>
                      <a:endParaRPr lang="ko-KR" altLang="en-US" sz="2000" b="1" dirty="0">
                        <a:latin typeface="나눔손글씨 미니 손글씨" panose="02000503000000000000" pitchFamily="2" charset="-127"/>
                        <a:ea typeface="나눔손글씨 미니 손글씨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5953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476672"/>
            <a:ext cx="3331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4. </a:t>
            </a:r>
            <a:r>
              <a:rPr lang="ko-KR" alt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테이블 스페이스 </a:t>
            </a:r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미니 손글씨" panose="02000503000000000000" pitchFamily="2" charset="-127"/>
                <a:ea typeface="나눔손글씨 미니 손글씨" panose="02000503000000000000" pitchFamily="2" charset="-127"/>
              </a:rPr>
              <a:t>( 2 )</a:t>
            </a:r>
            <a:endParaRPr lang="ko-KR" altLang="en-US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손글씨 미니 손글씨" panose="02000503000000000000" pitchFamily="2" charset="-127"/>
              <a:ea typeface="나눔손글씨 미니 손글씨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9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479</Words>
  <Application>Microsoft Office PowerPoint</Application>
  <PresentationFormat>화면 슬라이드 쇼(4:3)</PresentationFormat>
  <Paragraphs>265</Paragraphs>
  <Slides>13</Slides>
  <Notes>4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Wingdings</vt:lpstr>
      <vt:lpstr>맑은 고딕</vt:lpstr>
      <vt:lpstr>Arial</vt:lpstr>
      <vt:lpstr>나눔손글씨 미니 손글씨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1</cp:lastModifiedBy>
  <cp:revision>56</cp:revision>
  <dcterms:created xsi:type="dcterms:W3CDTF">2018-08-08T00:11:21Z</dcterms:created>
  <dcterms:modified xsi:type="dcterms:W3CDTF">2020-01-23T06:05:39Z</dcterms:modified>
</cp:coreProperties>
</file>