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6" r:id="rId4"/>
    <p:sldId id="267" r:id="rId5"/>
    <p:sldId id="268" r:id="rId6"/>
    <p:sldId id="273" r:id="rId7"/>
    <p:sldId id="272" r:id="rId8"/>
    <p:sldId id="275" r:id="rId9"/>
    <p:sldId id="276" r:id="rId10"/>
    <p:sldId id="277" r:id="rId11"/>
    <p:sldId id="278" r:id="rId12"/>
    <p:sldId id="271" r:id="rId13"/>
    <p:sldId id="281" r:id="rId14"/>
    <p:sldId id="287" r:id="rId15"/>
    <p:sldId id="283" r:id="rId16"/>
    <p:sldId id="270" r:id="rId17"/>
    <p:sldId id="284" r:id="rId18"/>
    <p:sldId id="285" r:id="rId19"/>
    <p:sldId id="286" r:id="rId20"/>
    <p:sldId id="280" r:id="rId21"/>
    <p:sldId id="288" r:id="rId22"/>
    <p:sldId id="279" r:id="rId23"/>
    <p:sldId id="289" r:id="rId24"/>
    <p:sldId id="269" r:id="rId25"/>
    <p:sldId id="290" r:id="rId26"/>
    <p:sldId id="291" r:id="rId27"/>
    <p:sldId id="265" r:id="rId28"/>
    <p:sldId id="260" r:id="rId29"/>
    <p:sldId id="261" r:id="rId30"/>
    <p:sldId id="262" r:id="rId31"/>
    <p:sldId id="263" r:id="rId32"/>
    <p:sldId id="264" r:id="rId33"/>
  </p:sldIdLst>
  <p:sldSz cx="12192000" cy="6858000"/>
  <p:notesSz cx="6858000" cy="9144000"/>
  <p:embeddedFontLst>
    <p:embeddedFont>
      <p:font typeface="나눔손글씨 바른히피" panose="02000503000000000000" pitchFamily="2" charset="-127"/>
      <p:regular r:id="rId34"/>
    </p:embeddedFont>
    <p:embeddedFont>
      <p:font typeface="210 언짢은언짜니 R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140"/>
    <a:srgbClr val="FF7C80"/>
    <a:srgbClr val="FE7E82"/>
    <a:srgbClr val="FF9999"/>
    <a:srgbClr val="BE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5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190C8F14-CE83-4101-AC12-0DBFA722C7E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pattFill prst="smGrid">
            <a:fgClr>
              <a:srgbClr val="D4F0F4"/>
            </a:fgClr>
            <a:bgClr>
              <a:srgbClr val="BEE9EF"/>
            </a:bgClr>
          </a:pattFill>
          <a:ln w="28575">
            <a:noFill/>
          </a:ln>
          <a:effectLst>
            <a:outerShdw dist="635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1582341"/>
            <a:ext cx="551815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i="1" kern="0" dirty="0" smtClean="0">
                <a:solidFill>
                  <a:srgbClr val="BEE9EF"/>
                </a:solidFill>
              </a:rPr>
              <a:t>서버 프로그램 구현 </a:t>
            </a:r>
            <a:endParaRPr lang="en-US" altLang="ko-KR" sz="5400" b="1" i="1" kern="0" dirty="0">
              <a:solidFill>
                <a:srgbClr val="BEE9EF"/>
              </a:solidFill>
            </a:endParaRPr>
          </a:p>
          <a:p>
            <a:pPr algn="ctr" latinLnBrk="0">
              <a:defRPr/>
            </a:pPr>
            <a:r>
              <a:rPr lang="en-US" altLang="ko-KR" sz="4000" b="1" i="1" kern="0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i="1" kern="0" dirty="0" smtClean="0">
                <a:solidFill>
                  <a:schemeClr val="bg1"/>
                </a:solidFill>
              </a:rPr>
              <a:t>두산 </a:t>
            </a:r>
            <a:r>
              <a:rPr lang="ko-KR" altLang="en-US" sz="4000" b="1" i="1" kern="0" dirty="0" err="1" smtClean="0">
                <a:solidFill>
                  <a:schemeClr val="bg1"/>
                </a:solidFill>
              </a:rPr>
              <a:t>베어스</a:t>
            </a:r>
            <a:r>
              <a:rPr lang="ko-KR" altLang="en-US" sz="4000" b="1" i="1" kern="0" dirty="0" smtClean="0">
                <a:solidFill>
                  <a:schemeClr val="bg1"/>
                </a:solidFill>
              </a:rPr>
              <a:t> 선수 관리</a:t>
            </a:r>
            <a:endParaRPr lang="en-US" altLang="ko-KR" sz="4000" b="1" i="1" kern="0" dirty="0" smtClean="0">
              <a:solidFill>
                <a:schemeClr val="bg1"/>
              </a:solidFill>
            </a:endParaRPr>
          </a:p>
          <a:p>
            <a:pPr algn="ctr" latinLnBrk="0">
              <a:defRPr/>
            </a:pPr>
            <a:r>
              <a:rPr lang="en-US" altLang="ko-KR" sz="2000" kern="0" dirty="0" smtClean="0">
                <a:solidFill>
                  <a:prstClr val="white"/>
                </a:solidFill>
              </a:rPr>
              <a:t>2020.02.11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63029" y="3859934"/>
            <a:ext cx="1465941" cy="369332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  <a:effectLst>
            <a:outerShdw dist="38100" dir="2700000" algn="tl" rotWithShape="0">
              <a:srgbClr val="FF7C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white"/>
                </a:solidFill>
              </a:rPr>
              <a:t>조은별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6. DB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프로그래밍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- 3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38939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/*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쪼인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~.~ */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PL.P_CODE, PL.P_NAME, TO_CHAR(PL.P_BIRTH, 'YYYY-mm-DD'), PL.P_HEIGHT, PL.P_WEIGHT,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PL.P_BN, PO.PP_NAME, PL.P_JY, PS.PS_STATE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FROM PLAYER PL, P_POSITION PO, P_STATE PS WHERE PL.PP_CODE=PO.PP_CODE AND PL.PS_CODE=PS.PS_CODE;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/*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뷰 *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CREATE OR REPLACE VIEW V_PLAYER AS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PL.P_CODE, PL.P_NAME, PL.P_BIRTH, PL.P_HEIGHT, PL.P_WEIGHT, PL.P_BN, PO.PP_NAME, PL.P_JY, PS.PS_STATE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FROM PLAYER PL, P_POSITION PO, P_STATE PS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WHERE PL.PP_CODE=PO.PP_CODE AND PL.PS_CODE=PS.PS_CODE ORDER BY PL.P_JY;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뷰 확인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V_PLAYER;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뷰 조건 확인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V_PLAYER WHERE PP_NAME =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포수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 ;</a:t>
            </a:r>
          </a:p>
        </p:txBody>
      </p:sp>
    </p:spTree>
    <p:extLst>
      <p:ext uri="{BB962C8B-B14F-4D97-AF65-F5344CB8AC3E}">
        <p14:creationId xmlns:p14="http://schemas.microsoft.com/office/powerpoint/2010/main" val="28173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6. DB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프로그래밍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- 4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38939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/*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포지션 별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조회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</a:rPr>
              <a:t>셀렉트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 문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(SELECT PL.P_CODE, PL.P_NAME, PL.P_BIRTH, PL.P_HEIGHT, PL.P_WEIGHT, PL.P_BN, PO.PP_NAME, PL.P_JY, PS.PS_STATE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FROM PLAYER PL, P_POSITION PO, P_STATE PS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WHERE PL.PP_CODE=PO.PP_CODE AND PL.PS_CODE=PS.PS_CODE) WHERE PP_CODE = 1;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/*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선수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등록*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CREATE SEQUENCE SEQ_P_CODE INCREMENT BY 1 START WITH 1 NOCACHE;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PLAYER VALUES (SEQ_P_CODE.NEXTVAL,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오재원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'19850209', 185, 80, 24, 2, 2007, 1);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INSERT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INTO PLAYER VALUES (SEQ_P_CODE.NEXTVAL, '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</a:rPr>
              <a:t>함덕주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'19950113', 181, 78, 1, 4, 2013, 1);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PLAYER VALUES (SEQ_P_CODE.NEXTVAL,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권혁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'19831106', 192, 100, 19, 4, 2019, 1);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(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중략 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INSERT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INTO PLAYER VALUES (SEQ_P_CODE.NEXTVAL, '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</a:rPr>
              <a:t>전창민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'20000609', 185, 80, 104, 4, 2019, 2);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PLAYER VALUES (SEQ_P_CODE.NEXTVAL,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이민혁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'19980413', 185, 94, 106, 4, 2019, 2);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PLAYER VALUES (SEQ_P_CODE.NEXTVAL, '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</a:rPr>
              <a:t>윤명준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'19890618', 178, 78, 42, 4, 2012, 2);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PLAYER VALUES (SEQ_P_CODE.NEXTVAL, '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</a:rPr>
              <a:t>문대원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'19980822', 187, 91, 59, 4, 2017, 3);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PLAYER VALUES (SEQ_P_CODE.NEXTVAL, '</a:t>
            </a: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</a:rPr>
              <a:t>진재혁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', '19950309', 185, 103, 46, 4, 2018, 3);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9583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7. UI –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선수 등록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000" y="1274165"/>
            <a:ext cx="11620500" cy="5336842"/>
          </a:xfrm>
        </p:spPr>
        <p:txBody>
          <a:bodyPr numCol="3" spcCol="7200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r>
              <a:rPr lang="en-US" altLang="ko-KR" sz="1300" dirty="0">
                <a:solidFill>
                  <a:schemeClr val="bg1"/>
                </a:solidFill>
              </a:rPr>
              <a:t>form action=</a:t>
            </a:r>
            <a:r>
              <a:rPr lang="en-US" altLang="ko-KR" sz="1300" i="1" dirty="0">
                <a:solidFill>
                  <a:schemeClr val="bg1"/>
                </a:solidFill>
              </a:rPr>
              <a:t>"</a:t>
            </a:r>
            <a:r>
              <a:rPr lang="en-US" altLang="ko-KR" sz="1300" i="1" dirty="0" err="1">
                <a:solidFill>
                  <a:schemeClr val="bg1"/>
                </a:solidFill>
              </a:rPr>
              <a:t>p_regist</a:t>
            </a:r>
            <a:r>
              <a:rPr lang="en-US" altLang="ko-KR" sz="1300" i="1" dirty="0">
                <a:solidFill>
                  <a:schemeClr val="bg1"/>
                </a:solidFill>
              </a:rPr>
              <a:t>" method="post"&gt;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&lt;section class=</a:t>
            </a:r>
            <a:r>
              <a:rPr lang="en-US" altLang="ko-KR" sz="1300" i="1" dirty="0">
                <a:solidFill>
                  <a:schemeClr val="bg1"/>
                </a:solidFill>
              </a:rPr>
              <a:t>"res"&gt;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&lt;h1 style="text-align: </a:t>
            </a:r>
            <a:r>
              <a:rPr lang="en-US" altLang="ko-KR" sz="1300" i="1" dirty="0">
                <a:solidFill>
                  <a:schemeClr val="bg1"/>
                </a:solidFill>
              </a:rPr>
              <a:t>center; font-size: 33px;"&gt;- </a:t>
            </a:r>
            <a:r>
              <a:rPr lang="ko-KR" altLang="en-US" sz="1300" i="1" dirty="0">
                <a:solidFill>
                  <a:schemeClr val="bg1"/>
                </a:solidFill>
              </a:rPr>
              <a:t>선수등록 </a:t>
            </a:r>
            <a:r>
              <a:rPr lang="en-US" altLang="ko-KR" sz="1300" i="1" dirty="0">
                <a:solidFill>
                  <a:schemeClr val="bg1"/>
                </a:solidFill>
              </a:rPr>
              <a:t>-&lt;/h1&gt;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&lt;</a:t>
            </a:r>
            <a:r>
              <a:rPr lang="en-US" altLang="ko-KR" sz="1300" dirty="0" err="1">
                <a:solidFill>
                  <a:schemeClr val="bg1"/>
                </a:solidFill>
              </a:rPr>
              <a:t>fieldset</a:t>
            </a:r>
            <a:r>
              <a:rPr lang="en-US" altLang="ko-KR" sz="1300" dirty="0">
                <a:solidFill>
                  <a:schemeClr val="bg1"/>
                </a:solidFill>
              </a:rPr>
              <a:t> style="padding: </a:t>
            </a:r>
            <a:r>
              <a:rPr lang="en-US" altLang="ko-KR" sz="1300" i="1" dirty="0">
                <a:solidFill>
                  <a:schemeClr val="bg1"/>
                </a:solidFill>
              </a:rPr>
              <a:t>10px 0 10px 10px;"&gt;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&lt;legend&gt;&lt;b&gt;</a:t>
            </a:r>
            <a:r>
              <a:rPr lang="ko-KR" altLang="en-US" sz="1300" dirty="0">
                <a:solidFill>
                  <a:schemeClr val="bg1"/>
                </a:solidFill>
              </a:rPr>
              <a:t>정보 입력</a:t>
            </a:r>
            <a:r>
              <a:rPr lang="en-US" altLang="ko-KR" sz="1300" dirty="0">
                <a:solidFill>
                  <a:schemeClr val="bg1"/>
                </a:solidFill>
              </a:rPr>
              <a:t>&lt;/b&gt;&lt;/legend&gt;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300" dirty="0" err="1">
                <a:solidFill>
                  <a:schemeClr val="bg1"/>
                </a:solidFill>
              </a:rPr>
              <a:t>th</a:t>
            </a:r>
            <a:r>
              <a:rPr lang="en-US" altLang="ko-KR" sz="1300" dirty="0">
                <a:solidFill>
                  <a:schemeClr val="bg1"/>
                </a:solidFill>
              </a:rPr>
              <a:t> class=</a:t>
            </a:r>
            <a:r>
              <a:rPr lang="en-US" altLang="ko-KR" sz="1300" i="1" dirty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>
                <a:solidFill>
                  <a:schemeClr val="bg1"/>
                </a:solidFill>
              </a:rPr>
              <a:t>성명</a:t>
            </a:r>
            <a:r>
              <a:rPr lang="en-US" altLang="ko-KR" sz="1300" i="1" dirty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>
                <a:solidFill>
                  <a:schemeClr val="bg1"/>
                </a:solidFill>
              </a:rPr>
              <a:t>th</a:t>
            </a:r>
            <a:r>
              <a:rPr lang="en-US" altLang="ko-KR" sz="13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&lt;td</a:t>
            </a:r>
            <a:r>
              <a:rPr lang="en-US" altLang="ko-KR" sz="13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300" dirty="0">
                <a:solidFill>
                  <a:schemeClr val="bg1"/>
                </a:solidFill>
              </a:rPr>
              <a:t>input type=</a:t>
            </a:r>
            <a:r>
              <a:rPr lang="en-US" altLang="ko-KR" sz="1300" i="1" dirty="0">
                <a:solidFill>
                  <a:schemeClr val="bg1"/>
                </a:solidFill>
              </a:rPr>
              <a:t>"text" name="</a:t>
            </a:r>
            <a:r>
              <a:rPr lang="en-US" altLang="ko-KR" sz="1300" i="1" dirty="0" err="1">
                <a:solidFill>
                  <a:schemeClr val="bg1"/>
                </a:solidFill>
              </a:rPr>
              <a:t>p_name</a:t>
            </a:r>
            <a:r>
              <a:rPr lang="en-US" altLang="ko-KR" sz="1300" i="1" dirty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>
                <a:solidFill>
                  <a:schemeClr val="bg1"/>
                </a:solidFill>
              </a:rPr>
              <a:t>p_name</a:t>
            </a:r>
            <a:r>
              <a:rPr lang="en-US" altLang="ko-KR" sz="1300" i="1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    style="width: </a:t>
            </a:r>
            <a:r>
              <a:rPr lang="en-US" altLang="ko-KR" sz="1300" i="1" dirty="0">
                <a:solidFill>
                  <a:schemeClr val="bg1"/>
                </a:solidFill>
              </a:rPr>
              <a:t>100px;" required="required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"&gt;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 smtClean="0">
                <a:solidFill>
                  <a:schemeClr val="bg1"/>
                </a:solidFill>
              </a:rPr>
              <a:t>&gt; </a:t>
            </a:r>
            <a:r>
              <a:rPr lang="en-US" altLang="ko-KR" sz="1300" dirty="0">
                <a:solidFill>
                  <a:schemeClr val="bg1"/>
                </a:solidFill>
              </a:rPr>
              <a:t>&lt;</a:t>
            </a:r>
            <a:r>
              <a:rPr lang="en-US" altLang="ko-KR" sz="1300" dirty="0" err="1">
                <a:solidFill>
                  <a:schemeClr val="bg1"/>
                </a:solidFill>
              </a:rPr>
              <a:t>th</a:t>
            </a:r>
            <a:r>
              <a:rPr lang="en-US" altLang="ko-KR" sz="1300" dirty="0">
                <a:solidFill>
                  <a:schemeClr val="bg1"/>
                </a:solidFill>
              </a:rPr>
              <a:t> class=</a:t>
            </a:r>
            <a:r>
              <a:rPr lang="en-US" altLang="ko-KR" sz="1300" i="1" dirty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>
                <a:solidFill>
                  <a:schemeClr val="bg1"/>
                </a:solidFill>
              </a:rPr>
              <a:t>생년월일</a:t>
            </a:r>
            <a:r>
              <a:rPr lang="en-US" altLang="ko-KR" sz="1300" i="1" dirty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>
                <a:solidFill>
                  <a:schemeClr val="bg1"/>
                </a:solidFill>
              </a:rPr>
              <a:t>th</a:t>
            </a:r>
            <a:r>
              <a:rPr lang="en-US" altLang="ko-KR" sz="13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&lt;td&gt;&lt;input type=</a:t>
            </a:r>
            <a:r>
              <a:rPr lang="en-US" altLang="ko-KR" sz="1300" i="1" dirty="0">
                <a:solidFill>
                  <a:schemeClr val="bg1"/>
                </a:solidFill>
              </a:rPr>
              <a:t>"date" name="</a:t>
            </a:r>
            <a:r>
              <a:rPr lang="en-US" altLang="ko-KR" sz="1300" i="1" dirty="0" err="1">
                <a:solidFill>
                  <a:schemeClr val="bg1"/>
                </a:solidFill>
              </a:rPr>
              <a:t>p_birth</a:t>
            </a:r>
            <a:r>
              <a:rPr lang="en-US" altLang="ko-KR" sz="1300" i="1" dirty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>
                <a:solidFill>
                  <a:schemeClr val="bg1"/>
                </a:solidFill>
              </a:rPr>
              <a:t>p_birth</a:t>
            </a:r>
            <a:r>
              <a:rPr lang="en-US" altLang="ko-KR" sz="1300" i="1" dirty="0">
                <a:solidFill>
                  <a:schemeClr val="bg1"/>
                </a:solidFill>
              </a:rPr>
              <a:t>" style="width: 150;"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    max=</a:t>
            </a:r>
            <a:r>
              <a:rPr lang="en-US" altLang="ko-KR" sz="1300" i="1" dirty="0">
                <a:solidFill>
                  <a:schemeClr val="bg1"/>
                </a:solidFill>
              </a:rPr>
              <a:t>"2019-12-31" min="1900-01-01" required="required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"&gt;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300" dirty="0" err="1">
                <a:solidFill>
                  <a:schemeClr val="bg1"/>
                </a:solidFill>
              </a:rPr>
              <a:t>th</a:t>
            </a:r>
            <a:r>
              <a:rPr lang="en-US" altLang="ko-KR" sz="1300" dirty="0">
                <a:solidFill>
                  <a:schemeClr val="bg1"/>
                </a:solidFill>
              </a:rPr>
              <a:t> class=</a:t>
            </a:r>
            <a:r>
              <a:rPr lang="en-US" altLang="ko-KR" sz="1300" i="1" dirty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>
                <a:solidFill>
                  <a:schemeClr val="bg1"/>
                </a:solidFill>
              </a:rPr>
              <a:t>신장</a:t>
            </a:r>
            <a:r>
              <a:rPr lang="en-US" altLang="ko-KR" sz="1300" i="1" dirty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>
                <a:solidFill>
                  <a:schemeClr val="bg1"/>
                </a:solidFill>
              </a:rPr>
              <a:t>th</a:t>
            </a:r>
            <a:r>
              <a:rPr lang="en-US" altLang="ko-KR" sz="13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&lt;td</a:t>
            </a:r>
            <a:r>
              <a:rPr lang="en-US" altLang="ko-KR" sz="13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300" dirty="0">
                <a:solidFill>
                  <a:schemeClr val="bg1"/>
                </a:solidFill>
              </a:rPr>
              <a:t>input type=</a:t>
            </a:r>
            <a:r>
              <a:rPr lang="en-US" altLang="ko-KR" sz="1300" i="1" dirty="0">
                <a:solidFill>
                  <a:schemeClr val="bg1"/>
                </a:solidFill>
              </a:rPr>
              <a:t>"text" name="</a:t>
            </a:r>
            <a:r>
              <a:rPr lang="en-US" altLang="ko-KR" sz="1300" i="1" dirty="0" err="1">
                <a:solidFill>
                  <a:schemeClr val="bg1"/>
                </a:solidFill>
              </a:rPr>
              <a:t>p_height</a:t>
            </a:r>
            <a:r>
              <a:rPr lang="en-US" altLang="ko-KR" sz="1300" i="1" dirty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>
                <a:solidFill>
                  <a:schemeClr val="bg1"/>
                </a:solidFill>
              </a:rPr>
              <a:t>p_height</a:t>
            </a:r>
            <a:r>
              <a:rPr lang="en-US" altLang="ko-KR" sz="1300" i="1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    pattern=</a:t>
            </a:r>
            <a:r>
              <a:rPr lang="en-US" altLang="ko-KR" sz="1300" i="1" dirty="0">
                <a:solidFill>
                  <a:schemeClr val="bg1"/>
                </a:solidFill>
              </a:rPr>
              <a:t>"[0-9]{3}" style="width: 75px;" required="required"&gt; </a:t>
            </a:r>
            <a:r>
              <a:rPr lang="en-US" altLang="ko-KR" sz="1300" i="1" u="sng" dirty="0" smtClean="0">
                <a:solidFill>
                  <a:schemeClr val="bg1"/>
                </a:solidFill>
              </a:rPr>
              <a:t>cm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</a:t>
            </a:r>
            <a:r>
              <a:rPr lang="en-US" altLang="ko-KR" sz="1300" dirty="0" smtClean="0">
                <a:solidFill>
                  <a:schemeClr val="bg1"/>
                </a:solidFill>
              </a:rPr>
              <a:t>&lt;</a:t>
            </a:r>
            <a:r>
              <a:rPr lang="en-US" altLang="ko-KR" sz="13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3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300" dirty="0" err="1" smtClean="0">
                <a:solidFill>
                  <a:schemeClr val="bg1"/>
                </a:solidFill>
              </a:rPr>
              <a:t>th</a:t>
            </a:r>
            <a:r>
              <a:rPr lang="en-US" altLang="ko-KR" sz="1300" dirty="0" smtClean="0">
                <a:solidFill>
                  <a:schemeClr val="bg1"/>
                </a:solidFill>
              </a:rPr>
              <a:t> class=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 smtClean="0">
                <a:solidFill>
                  <a:schemeClr val="bg1"/>
                </a:solidFill>
              </a:rPr>
              <a:t>체중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 smtClean="0">
                <a:solidFill>
                  <a:schemeClr val="bg1"/>
                </a:solidFill>
              </a:rPr>
              <a:t>th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 smtClean="0">
                <a:solidFill>
                  <a:schemeClr val="bg1"/>
                </a:solidFill>
              </a:rPr>
              <a:t>                                &lt;td&gt; &lt;input type=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"text" name="</a:t>
            </a:r>
            <a:r>
              <a:rPr lang="en-US" altLang="ko-KR" sz="1300" i="1" dirty="0" err="1" smtClean="0">
                <a:solidFill>
                  <a:schemeClr val="bg1"/>
                </a:solidFill>
              </a:rPr>
              <a:t>p_weight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 smtClean="0">
                <a:solidFill>
                  <a:schemeClr val="bg1"/>
                </a:solidFill>
              </a:rPr>
              <a:t>p_weight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 smtClean="0">
                <a:solidFill>
                  <a:schemeClr val="bg1"/>
                </a:solidFill>
              </a:rPr>
              <a:t>                                    pattern=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"[0-9]{2,3}" style="width: 75px;" required="required"&gt; </a:t>
            </a:r>
            <a:r>
              <a:rPr lang="en-US" altLang="ko-KR" sz="1300" i="1" u="sng" dirty="0" smtClean="0">
                <a:solidFill>
                  <a:schemeClr val="bg1"/>
                </a:solidFill>
              </a:rPr>
              <a:t>kg</a:t>
            </a:r>
            <a:r>
              <a:rPr lang="en-US" altLang="ko-KR" sz="1300" dirty="0" smtClean="0">
                <a:solidFill>
                  <a:schemeClr val="bg1"/>
                </a:solidFill>
              </a:rPr>
              <a:t> 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 smtClean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3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3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 smtClean="0">
                <a:solidFill>
                  <a:schemeClr val="bg1"/>
                </a:solidFill>
              </a:rPr>
              <a:t>	 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&gt;&lt;</a:t>
            </a:r>
            <a:r>
              <a:rPr lang="en-US" altLang="ko-KR" sz="1300" dirty="0" err="1">
                <a:solidFill>
                  <a:schemeClr val="bg1"/>
                </a:solidFill>
              </a:rPr>
              <a:t>th</a:t>
            </a:r>
            <a:r>
              <a:rPr lang="en-US" altLang="ko-KR" sz="1300" dirty="0">
                <a:solidFill>
                  <a:schemeClr val="bg1"/>
                </a:solidFill>
              </a:rPr>
              <a:t> class=</a:t>
            </a:r>
            <a:r>
              <a:rPr lang="en-US" altLang="ko-KR" sz="1300" i="1" dirty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>
                <a:solidFill>
                  <a:schemeClr val="bg1"/>
                </a:solidFill>
              </a:rPr>
              <a:t>등번호</a:t>
            </a:r>
            <a:r>
              <a:rPr lang="en-US" altLang="ko-KR" sz="1300" i="1" dirty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>
                <a:solidFill>
                  <a:schemeClr val="bg1"/>
                </a:solidFill>
              </a:rPr>
              <a:t>th</a:t>
            </a:r>
            <a:r>
              <a:rPr lang="en-US" altLang="ko-KR" sz="13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    &lt;input type=</a:t>
            </a:r>
            <a:r>
              <a:rPr lang="en-US" altLang="ko-KR" sz="1300" i="1" dirty="0">
                <a:solidFill>
                  <a:schemeClr val="bg1"/>
                </a:solidFill>
              </a:rPr>
              <a:t>"text" name="</a:t>
            </a:r>
            <a:r>
              <a:rPr lang="en-US" altLang="ko-KR" sz="1300" i="1" dirty="0" err="1">
                <a:solidFill>
                  <a:schemeClr val="bg1"/>
                </a:solidFill>
              </a:rPr>
              <a:t>p_bn</a:t>
            </a:r>
            <a:r>
              <a:rPr lang="en-US" altLang="ko-KR" sz="1300" i="1" dirty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>
                <a:solidFill>
                  <a:schemeClr val="bg1"/>
                </a:solidFill>
              </a:rPr>
              <a:t>p_bn</a:t>
            </a:r>
            <a:r>
              <a:rPr lang="en-US" altLang="ko-KR" sz="1300" i="1" dirty="0">
                <a:solidFill>
                  <a:schemeClr val="bg1"/>
                </a:solidFill>
              </a:rPr>
              <a:t>" required="required"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    pattern=</a:t>
            </a:r>
            <a:r>
              <a:rPr lang="en-US" altLang="ko-KR" sz="1300" i="1" dirty="0">
                <a:solidFill>
                  <a:schemeClr val="bg1"/>
                </a:solidFill>
              </a:rPr>
              <a:t>"[0-9]{1,2,3}" style="width: 75px;"&gt; </a:t>
            </a:r>
            <a:r>
              <a:rPr lang="en-US" altLang="ko-KR" sz="1300" dirty="0">
                <a:solidFill>
                  <a:schemeClr val="bg1"/>
                </a:solidFill>
              </a:rPr>
              <a:t>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3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	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 &lt;</a:t>
            </a:r>
            <a:r>
              <a:rPr lang="en-US" altLang="ko-KR" sz="1300" dirty="0" err="1">
                <a:solidFill>
                  <a:schemeClr val="bg1"/>
                </a:solidFill>
              </a:rPr>
              <a:t>th</a:t>
            </a:r>
            <a:r>
              <a:rPr lang="en-US" altLang="ko-KR" sz="1300" dirty="0">
                <a:solidFill>
                  <a:schemeClr val="bg1"/>
                </a:solidFill>
              </a:rPr>
              <a:t> class=</a:t>
            </a:r>
            <a:r>
              <a:rPr lang="en-US" altLang="ko-KR" sz="1300" i="1" dirty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>
                <a:solidFill>
                  <a:schemeClr val="bg1"/>
                </a:solidFill>
              </a:rPr>
              <a:t>포지션</a:t>
            </a:r>
            <a:r>
              <a:rPr lang="en-US" altLang="ko-KR" sz="1300" i="1" dirty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>
                <a:solidFill>
                  <a:schemeClr val="bg1"/>
                </a:solidFill>
              </a:rPr>
              <a:t>th</a:t>
            </a:r>
            <a:r>
              <a:rPr lang="en-US" altLang="ko-KR" sz="13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&lt;td&gt;&lt;div&gt;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&lt;select name=</a:t>
            </a:r>
            <a:r>
              <a:rPr lang="en-US" altLang="ko-KR" sz="1300" i="1" dirty="0">
                <a:solidFill>
                  <a:schemeClr val="bg1"/>
                </a:solidFill>
              </a:rPr>
              <a:t>"</a:t>
            </a:r>
            <a:r>
              <a:rPr lang="en-US" altLang="ko-KR" sz="1300" i="1" dirty="0" err="1">
                <a:solidFill>
                  <a:schemeClr val="bg1"/>
                </a:solidFill>
              </a:rPr>
              <a:t>pp_name</a:t>
            </a:r>
            <a:r>
              <a:rPr lang="en-US" altLang="ko-KR" sz="1300" i="1" dirty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>
                <a:solidFill>
                  <a:schemeClr val="bg1"/>
                </a:solidFill>
              </a:rPr>
              <a:t>pp_name</a:t>
            </a:r>
            <a:r>
              <a:rPr lang="en-US" altLang="ko-KR" sz="1300" i="1" dirty="0">
                <a:solidFill>
                  <a:schemeClr val="bg1"/>
                </a:solidFill>
              </a:rPr>
              <a:t>" 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&lt;option value=</a:t>
            </a:r>
            <a:r>
              <a:rPr lang="en-US" altLang="ko-KR" sz="1300" i="1" dirty="0">
                <a:solidFill>
                  <a:schemeClr val="bg1"/>
                </a:solidFill>
              </a:rPr>
              <a:t>"none"&gt;== </a:t>
            </a:r>
            <a:r>
              <a:rPr lang="ko-KR" altLang="en-US" sz="1300" i="1" dirty="0">
                <a:solidFill>
                  <a:schemeClr val="bg1"/>
                </a:solidFill>
              </a:rPr>
              <a:t>선택 </a:t>
            </a:r>
            <a:r>
              <a:rPr lang="en-US" altLang="ko-KR" sz="1300" i="1" dirty="0">
                <a:solidFill>
                  <a:schemeClr val="bg1"/>
                </a:solidFill>
              </a:rPr>
              <a:t>==&lt;/option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&gt;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&lt;option value="1"&gt;</a:t>
            </a:r>
            <a:r>
              <a:rPr lang="ko-KR" altLang="en-US" sz="1300" dirty="0">
                <a:solidFill>
                  <a:schemeClr val="bg1"/>
                </a:solidFill>
              </a:rPr>
              <a:t>포수</a:t>
            </a:r>
            <a:r>
              <a:rPr lang="en-US" altLang="ko-KR" sz="1300" dirty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&lt;option value="2"&gt;</a:t>
            </a:r>
            <a:r>
              <a:rPr lang="ko-KR" altLang="en-US" sz="1300" dirty="0">
                <a:solidFill>
                  <a:schemeClr val="bg1"/>
                </a:solidFill>
              </a:rPr>
              <a:t>내야수</a:t>
            </a:r>
            <a:r>
              <a:rPr lang="en-US" altLang="ko-KR" sz="1300" dirty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&lt;option value="3"&gt;</a:t>
            </a:r>
            <a:r>
              <a:rPr lang="ko-KR" altLang="en-US" sz="1300" dirty="0">
                <a:solidFill>
                  <a:schemeClr val="bg1"/>
                </a:solidFill>
              </a:rPr>
              <a:t>외야수</a:t>
            </a:r>
            <a:r>
              <a:rPr lang="en-US" altLang="ko-KR" sz="1300" dirty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&lt;option value="4"&gt;</a:t>
            </a:r>
            <a:r>
              <a:rPr lang="ko-KR" altLang="en-US" sz="1300" dirty="0">
                <a:solidFill>
                  <a:schemeClr val="bg1"/>
                </a:solidFill>
              </a:rPr>
              <a:t>투수</a:t>
            </a:r>
            <a:r>
              <a:rPr lang="en-US" altLang="ko-KR" sz="1300" dirty="0">
                <a:solidFill>
                  <a:schemeClr val="bg1"/>
                </a:solidFill>
              </a:rPr>
              <a:t>&lt;/option&gt;</a:t>
            </a:r>
            <a:r>
              <a:rPr lang="en-US" altLang="ko-KR" sz="1300" dirty="0" smtClean="0">
                <a:solidFill>
                  <a:schemeClr val="bg1"/>
                </a:solidFill>
              </a:rPr>
              <a:t>  </a:t>
            </a:r>
            <a:r>
              <a:rPr lang="en-US" altLang="ko-KR" sz="1300" dirty="0">
                <a:solidFill>
                  <a:schemeClr val="bg1"/>
                </a:solidFill>
              </a:rPr>
              <a:t>&lt;/div&gt;  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 &lt;</a:t>
            </a:r>
            <a:r>
              <a:rPr lang="en-US" altLang="ko-KR" sz="1300" dirty="0" err="1">
                <a:solidFill>
                  <a:schemeClr val="bg1"/>
                </a:solidFill>
              </a:rPr>
              <a:t>th</a:t>
            </a:r>
            <a:r>
              <a:rPr lang="en-US" altLang="ko-KR" sz="1300" dirty="0">
                <a:solidFill>
                  <a:schemeClr val="bg1"/>
                </a:solidFill>
              </a:rPr>
              <a:t> class=</a:t>
            </a:r>
            <a:r>
              <a:rPr lang="en-US" altLang="ko-KR" sz="1300" i="1" dirty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 err="1">
                <a:solidFill>
                  <a:schemeClr val="bg1"/>
                </a:solidFill>
              </a:rPr>
              <a:t>입단년도</a:t>
            </a:r>
            <a:r>
              <a:rPr lang="en-US" altLang="ko-KR" sz="1300" i="1" dirty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>
                <a:solidFill>
                  <a:schemeClr val="bg1"/>
                </a:solidFill>
              </a:rPr>
              <a:t>th</a:t>
            </a:r>
            <a:r>
              <a:rPr lang="en-US" altLang="ko-KR" sz="13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&lt;td&gt;&lt;input type=</a:t>
            </a:r>
            <a:r>
              <a:rPr lang="en-US" altLang="ko-KR" sz="1300" i="1" dirty="0">
                <a:solidFill>
                  <a:schemeClr val="bg1"/>
                </a:solidFill>
              </a:rPr>
              <a:t>"text" name="</a:t>
            </a:r>
            <a:r>
              <a:rPr lang="en-US" altLang="ko-KR" sz="1300" i="1" dirty="0" err="1">
                <a:solidFill>
                  <a:schemeClr val="bg1"/>
                </a:solidFill>
              </a:rPr>
              <a:t>p_jy</a:t>
            </a:r>
            <a:r>
              <a:rPr lang="en-US" altLang="ko-KR" sz="1300" i="1" dirty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>
                <a:solidFill>
                  <a:schemeClr val="bg1"/>
                </a:solidFill>
              </a:rPr>
              <a:t>p_jy</a:t>
            </a:r>
            <a:r>
              <a:rPr lang="en-US" altLang="ko-KR" sz="1300" i="1" dirty="0">
                <a:solidFill>
                  <a:schemeClr val="bg1"/>
                </a:solidFill>
              </a:rPr>
              <a:t>" style="width: 75px;"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    pattern=</a:t>
            </a:r>
            <a:r>
              <a:rPr lang="en-US" altLang="ko-KR" sz="1300" i="1" dirty="0">
                <a:solidFill>
                  <a:schemeClr val="bg1"/>
                </a:solidFill>
              </a:rPr>
              <a:t>"[0-9]{4}" required="required"&gt; </a:t>
            </a:r>
            <a:r>
              <a:rPr lang="ko-KR" altLang="en-US" sz="1300" i="1" dirty="0">
                <a:solidFill>
                  <a:schemeClr val="bg1"/>
                </a:solidFill>
              </a:rPr>
              <a:t>년 </a:t>
            </a:r>
            <a:r>
              <a:rPr lang="en-US" altLang="ko-KR" sz="1300" dirty="0">
                <a:solidFill>
                  <a:schemeClr val="bg1"/>
                </a:solidFill>
              </a:rPr>
              <a:t>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&gt;&lt;</a:t>
            </a:r>
            <a:r>
              <a:rPr lang="en-US" altLang="ko-KR" sz="1300" dirty="0" err="1">
                <a:solidFill>
                  <a:schemeClr val="bg1"/>
                </a:solidFill>
              </a:rPr>
              <a:t>th</a:t>
            </a:r>
            <a:r>
              <a:rPr lang="en-US" altLang="ko-KR" sz="1300" dirty="0">
                <a:solidFill>
                  <a:schemeClr val="bg1"/>
                </a:solidFill>
              </a:rPr>
              <a:t> class=</a:t>
            </a:r>
            <a:r>
              <a:rPr lang="en-US" altLang="ko-KR" sz="1300" i="1" dirty="0">
                <a:solidFill>
                  <a:schemeClr val="bg1"/>
                </a:solidFill>
              </a:rPr>
              <a:t>"t01"&gt;</a:t>
            </a:r>
            <a:r>
              <a:rPr lang="ko-KR" altLang="en-US" sz="1300" i="1" dirty="0" err="1">
                <a:solidFill>
                  <a:schemeClr val="bg1"/>
                </a:solidFill>
              </a:rPr>
              <a:t>선수상태</a:t>
            </a:r>
            <a:r>
              <a:rPr lang="ko-KR" altLang="en-US" sz="1300" i="1" dirty="0">
                <a:solidFill>
                  <a:schemeClr val="bg1"/>
                </a:solidFill>
              </a:rPr>
              <a:t> </a:t>
            </a:r>
            <a:r>
              <a:rPr lang="en-US" altLang="ko-KR" sz="1300" i="1" dirty="0">
                <a:solidFill>
                  <a:schemeClr val="bg1"/>
                </a:solidFill>
              </a:rPr>
              <a:t>&lt;/</a:t>
            </a:r>
            <a:r>
              <a:rPr lang="en-US" altLang="ko-KR" sz="1300" i="1" dirty="0" err="1">
                <a:solidFill>
                  <a:schemeClr val="bg1"/>
                </a:solidFill>
              </a:rPr>
              <a:t>th</a:t>
            </a:r>
            <a:r>
              <a:rPr lang="en-US" altLang="ko-KR" sz="13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&lt;td&gt; &lt;div&gt;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&lt;select name=</a:t>
            </a:r>
            <a:r>
              <a:rPr lang="en-US" altLang="ko-KR" sz="1300" i="1" dirty="0">
                <a:solidFill>
                  <a:schemeClr val="bg1"/>
                </a:solidFill>
              </a:rPr>
              <a:t>"</a:t>
            </a:r>
            <a:r>
              <a:rPr lang="en-US" altLang="ko-KR" sz="1300" i="1" dirty="0" err="1">
                <a:solidFill>
                  <a:schemeClr val="bg1"/>
                </a:solidFill>
              </a:rPr>
              <a:t>ps_name</a:t>
            </a:r>
            <a:r>
              <a:rPr lang="en-US" altLang="ko-KR" sz="1300" i="1" dirty="0">
                <a:solidFill>
                  <a:schemeClr val="bg1"/>
                </a:solidFill>
              </a:rPr>
              <a:t>" id="</a:t>
            </a:r>
            <a:r>
              <a:rPr lang="en-US" altLang="ko-KR" sz="1300" i="1" dirty="0" err="1">
                <a:solidFill>
                  <a:schemeClr val="bg1"/>
                </a:solidFill>
              </a:rPr>
              <a:t>ps_name</a:t>
            </a:r>
            <a:r>
              <a:rPr lang="en-US" altLang="ko-KR" sz="13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    &lt;option value=</a:t>
            </a:r>
            <a:r>
              <a:rPr lang="en-US" altLang="ko-KR" sz="1300" i="1" dirty="0">
                <a:solidFill>
                  <a:schemeClr val="bg1"/>
                </a:solidFill>
              </a:rPr>
              <a:t>"none"&gt;== </a:t>
            </a:r>
            <a:r>
              <a:rPr lang="ko-KR" altLang="en-US" sz="1300" i="1" dirty="0">
                <a:solidFill>
                  <a:schemeClr val="bg1"/>
                </a:solidFill>
              </a:rPr>
              <a:t>선택 </a:t>
            </a:r>
            <a:r>
              <a:rPr lang="en-US" altLang="ko-KR" sz="1300" i="1" dirty="0">
                <a:solidFill>
                  <a:schemeClr val="bg1"/>
                </a:solidFill>
              </a:rPr>
              <a:t>==&lt;/option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i="1" dirty="0">
                <a:solidFill>
                  <a:schemeClr val="bg1"/>
                </a:solidFill>
              </a:rPr>
              <a:t>	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	&lt;</a:t>
            </a:r>
            <a:r>
              <a:rPr lang="en-US" altLang="ko-KR" sz="1300" i="1" dirty="0">
                <a:solidFill>
                  <a:schemeClr val="bg1"/>
                </a:solidFill>
              </a:rPr>
              <a:t>option value="none"&gt;= </a:t>
            </a:r>
            <a:r>
              <a:rPr lang="ko-KR" altLang="en-US" sz="1300" i="1" dirty="0" err="1">
                <a:solidFill>
                  <a:schemeClr val="bg1"/>
                </a:solidFill>
              </a:rPr>
              <a:t>선수상태</a:t>
            </a:r>
            <a:r>
              <a:rPr lang="ko-KR" altLang="en-US" sz="1300" i="1" dirty="0">
                <a:solidFill>
                  <a:schemeClr val="bg1"/>
                </a:solidFill>
              </a:rPr>
              <a:t> </a:t>
            </a:r>
            <a:r>
              <a:rPr lang="en-US" altLang="ko-KR" sz="1300" i="1" dirty="0">
                <a:solidFill>
                  <a:schemeClr val="bg1"/>
                </a:solidFill>
              </a:rPr>
              <a:t>=&lt;/option&gt;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i="1" dirty="0">
                <a:solidFill>
                  <a:schemeClr val="bg1"/>
                </a:solidFill>
              </a:rPr>
              <a:t>                	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	&lt;</a:t>
            </a:r>
            <a:r>
              <a:rPr lang="en-US" altLang="ko-KR" sz="1300" i="1" dirty="0">
                <a:solidFill>
                  <a:schemeClr val="bg1"/>
                </a:solidFill>
              </a:rPr>
              <a:t>option value="1"&gt;1</a:t>
            </a:r>
            <a:r>
              <a:rPr lang="ko-KR" altLang="en-US" sz="1300" i="1" dirty="0">
                <a:solidFill>
                  <a:schemeClr val="bg1"/>
                </a:solidFill>
              </a:rPr>
              <a:t>군</a:t>
            </a:r>
            <a:r>
              <a:rPr lang="en-US" altLang="ko-KR" sz="1300" i="1" dirty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i="1" dirty="0">
                <a:solidFill>
                  <a:schemeClr val="bg1"/>
                </a:solidFill>
              </a:rPr>
              <a:t>                   	&lt;option value="2"&gt;2</a:t>
            </a:r>
            <a:r>
              <a:rPr lang="ko-KR" altLang="en-US" sz="1300" i="1" dirty="0">
                <a:solidFill>
                  <a:schemeClr val="bg1"/>
                </a:solidFill>
              </a:rPr>
              <a:t>군</a:t>
            </a:r>
            <a:r>
              <a:rPr lang="en-US" altLang="ko-KR" sz="1300" i="1" dirty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i="1" dirty="0">
                <a:solidFill>
                  <a:schemeClr val="bg1"/>
                </a:solidFill>
              </a:rPr>
              <a:t>	               </a:t>
            </a:r>
            <a:r>
              <a:rPr lang="en-US" altLang="ko-KR" sz="1300" i="1" dirty="0" smtClean="0">
                <a:solidFill>
                  <a:schemeClr val="bg1"/>
                </a:solidFill>
              </a:rPr>
              <a:t>   </a:t>
            </a:r>
            <a:r>
              <a:rPr lang="en-US" altLang="ko-KR" sz="1300" i="1" dirty="0">
                <a:solidFill>
                  <a:schemeClr val="bg1"/>
                </a:solidFill>
              </a:rPr>
              <a:t>&lt;option value="3"&gt;</a:t>
            </a:r>
            <a:r>
              <a:rPr lang="ko-KR" altLang="en-US" sz="1300" i="1" dirty="0">
                <a:solidFill>
                  <a:schemeClr val="bg1"/>
                </a:solidFill>
              </a:rPr>
              <a:t>군입대</a:t>
            </a:r>
            <a:r>
              <a:rPr lang="en-US" altLang="ko-KR" sz="1300" i="1" dirty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i="1" dirty="0">
                <a:solidFill>
                  <a:schemeClr val="bg1"/>
                </a:solidFill>
              </a:rPr>
              <a:t>                    	&lt;option value="4"&gt;</a:t>
            </a:r>
            <a:r>
              <a:rPr lang="ko-KR" altLang="en-US" sz="1300" i="1" dirty="0">
                <a:solidFill>
                  <a:schemeClr val="bg1"/>
                </a:solidFill>
              </a:rPr>
              <a:t>부상</a:t>
            </a:r>
            <a:r>
              <a:rPr lang="en-US" altLang="ko-KR" sz="1300" i="1" dirty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i="1" dirty="0">
                <a:solidFill>
                  <a:schemeClr val="bg1"/>
                </a:solidFill>
              </a:rPr>
              <a:t>			&lt;option value="5"&gt;</a:t>
            </a:r>
            <a:r>
              <a:rPr lang="ko-KR" altLang="en-US" sz="1300" i="1" dirty="0">
                <a:solidFill>
                  <a:schemeClr val="bg1"/>
                </a:solidFill>
              </a:rPr>
              <a:t>육성</a:t>
            </a:r>
            <a:r>
              <a:rPr lang="en-US" altLang="ko-KR" sz="1300" i="1" dirty="0">
                <a:solidFill>
                  <a:schemeClr val="bg1"/>
                </a:solidFill>
              </a:rPr>
              <a:t>&lt;/option&gt;</a:t>
            </a:r>
            <a:endParaRPr lang="en-US" altLang="ko-KR" sz="1300" i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altLang="ko-KR" sz="1300" dirty="0">
                <a:solidFill>
                  <a:schemeClr val="bg1"/>
                </a:solidFill>
              </a:rPr>
              <a:t>&lt;/div&gt;&lt;/td&gt;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  <a:endParaRPr lang="ko-KR" alt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&lt;/table&gt;&lt;/</a:t>
            </a:r>
            <a:r>
              <a:rPr lang="en-US" altLang="ko-KR" sz="1300" dirty="0" err="1">
                <a:solidFill>
                  <a:schemeClr val="bg1"/>
                </a:solidFill>
              </a:rPr>
              <a:t>fieldset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&lt;/section&gt;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&lt;section class=</a:t>
            </a:r>
            <a:r>
              <a:rPr lang="en-US" altLang="ko-KR" sz="1300" i="1" dirty="0">
                <a:solidFill>
                  <a:schemeClr val="bg1"/>
                </a:solidFill>
              </a:rPr>
              <a:t>"res"&gt;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&lt;table class=</a:t>
            </a:r>
            <a:r>
              <a:rPr lang="en-US" altLang="ko-KR" sz="1300" i="1" dirty="0">
                <a:solidFill>
                  <a:schemeClr val="bg1"/>
                </a:solidFill>
              </a:rPr>
              <a:t>"</a:t>
            </a:r>
            <a:r>
              <a:rPr lang="en-US" altLang="ko-KR" sz="1300" i="1" dirty="0" err="1">
                <a:solidFill>
                  <a:schemeClr val="bg1"/>
                </a:solidFill>
              </a:rPr>
              <a:t>finBtn</a:t>
            </a:r>
            <a:r>
              <a:rPr lang="en-US" altLang="ko-KR" sz="1300" i="1" dirty="0">
                <a:solidFill>
                  <a:schemeClr val="bg1"/>
                </a:solidFill>
              </a:rPr>
              <a:t>" 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&lt;td&gt;&lt;button type=</a:t>
            </a:r>
            <a:r>
              <a:rPr lang="en-US" altLang="ko-KR" sz="1300" i="1" dirty="0">
                <a:solidFill>
                  <a:schemeClr val="bg1"/>
                </a:solidFill>
              </a:rPr>
              <a:t>"reset" </a:t>
            </a:r>
            <a:r>
              <a:rPr lang="en-US" altLang="ko-KR" sz="1300" i="1" dirty="0" err="1">
                <a:solidFill>
                  <a:schemeClr val="bg1"/>
                </a:solidFill>
              </a:rPr>
              <a:t>onclick</a:t>
            </a:r>
            <a:r>
              <a:rPr lang="en-US" altLang="ko-KR" sz="1300" i="1" dirty="0">
                <a:solidFill>
                  <a:schemeClr val="bg1"/>
                </a:solidFill>
              </a:rPr>
              <a:t>="alert('</a:t>
            </a:r>
            <a:r>
              <a:rPr lang="ko-KR" altLang="en-US" sz="1300" i="1" dirty="0" err="1">
                <a:solidFill>
                  <a:schemeClr val="bg1"/>
                </a:solidFill>
              </a:rPr>
              <a:t>작성내용</a:t>
            </a:r>
            <a:r>
              <a:rPr lang="ko-KR" altLang="en-US" sz="1300" i="1" dirty="0">
                <a:solidFill>
                  <a:schemeClr val="bg1"/>
                </a:solidFill>
              </a:rPr>
              <a:t> 초기화 </a:t>
            </a:r>
            <a:r>
              <a:rPr lang="en-US" altLang="ko-KR" sz="1300" i="1" dirty="0">
                <a:solidFill>
                  <a:schemeClr val="bg1"/>
                </a:solidFill>
              </a:rPr>
              <a:t>!')"&gt;</a:t>
            </a:r>
            <a:r>
              <a:rPr lang="ko-KR" altLang="en-US" sz="1300" i="1" dirty="0">
                <a:solidFill>
                  <a:schemeClr val="bg1"/>
                </a:solidFill>
              </a:rPr>
              <a:t>초기화</a:t>
            </a:r>
            <a:r>
              <a:rPr lang="en-US" altLang="ko-KR" sz="1300" i="1" dirty="0">
                <a:solidFill>
                  <a:schemeClr val="bg1"/>
                </a:solidFill>
              </a:rPr>
              <a:t>&lt;/button&gt;&lt;/td&gt;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    &lt;td&gt;&lt;button type=</a:t>
            </a:r>
            <a:r>
              <a:rPr lang="en-US" altLang="ko-KR" sz="1300" i="1" dirty="0">
                <a:solidFill>
                  <a:schemeClr val="bg1"/>
                </a:solidFill>
              </a:rPr>
              <a:t>"submit" </a:t>
            </a:r>
            <a:r>
              <a:rPr lang="en-US" altLang="ko-KR" sz="1300" i="1" dirty="0" err="1">
                <a:solidFill>
                  <a:schemeClr val="bg1"/>
                </a:solidFill>
              </a:rPr>
              <a:t>onclick</a:t>
            </a:r>
            <a:r>
              <a:rPr lang="en-US" altLang="ko-KR" sz="1300" i="1" dirty="0">
                <a:solidFill>
                  <a:schemeClr val="bg1"/>
                </a:solidFill>
              </a:rPr>
              <a:t>="alert('</a:t>
            </a:r>
            <a:r>
              <a:rPr lang="ko-KR" altLang="en-US" sz="1300" i="1" dirty="0">
                <a:solidFill>
                  <a:schemeClr val="bg1"/>
                </a:solidFill>
              </a:rPr>
              <a:t>등록 완료 </a:t>
            </a:r>
            <a:r>
              <a:rPr lang="en-US" altLang="ko-KR" sz="1300" i="1" dirty="0">
                <a:solidFill>
                  <a:schemeClr val="bg1"/>
                </a:solidFill>
              </a:rPr>
              <a:t>!')"&gt;</a:t>
            </a:r>
            <a:r>
              <a:rPr lang="ko-KR" altLang="en-US" sz="1300" i="1" dirty="0">
                <a:solidFill>
                  <a:schemeClr val="bg1"/>
                </a:solidFill>
              </a:rPr>
              <a:t>등록</a:t>
            </a:r>
            <a:r>
              <a:rPr lang="en-US" altLang="ko-KR" sz="1300" i="1" dirty="0">
                <a:solidFill>
                  <a:schemeClr val="bg1"/>
                </a:solidFill>
              </a:rPr>
              <a:t>&lt;/button&gt;&lt;/td&gt;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    &lt;/</a:t>
            </a:r>
            <a:r>
              <a:rPr lang="en-US" altLang="ko-KR" sz="1300" dirty="0" err="1">
                <a:solidFill>
                  <a:schemeClr val="bg1"/>
                </a:solidFill>
              </a:rPr>
              <a:t>tr</a:t>
            </a:r>
            <a:r>
              <a:rPr lang="en-US" altLang="ko-KR" sz="13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    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     &lt;/section&gt;&lt;/form&gt;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300" dirty="0">
                <a:solidFill>
                  <a:schemeClr val="bg1"/>
                </a:solidFill>
              </a:rPr>
              <a:t>       &lt;/main&gt;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3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20104" y="1274163"/>
            <a:ext cx="4974021" cy="5336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"/>
              </a:lnSpc>
              <a:buNone/>
            </a:pPr>
            <a:endParaRPr lang="en-US" altLang="ko-KR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7. UI –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선수 조회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560" y="1274164"/>
            <a:ext cx="10786240" cy="5336843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&lt;main class=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pl_main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&lt;!-- </a:t>
            </a:r>
            <a:r>
              <a:rPr lang="ko-KR" altLang="en-US" sz="1600" dirty="0">
                <a:solidFill>
                  <a:schemeClr val="bg1"/>
                </a:solidFill>
              </a:rPr>
              <a:t>컨텐츠 </a:t>
            </a:r>
            <a:r>
              <a:rPr lang="en-US" altLang="ko-KR" sz="1600" dirty="0">
                <a:solidFill>
                  <a:schemeClr val="bg1"/>
                </a:solidFill>
              </a:rPr>
              <a:t>--&gt;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&lt;section class=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pl_li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&lt;h1 style="text-align: </a:t>
            </a:r>
            <a:r>
              <a:rPr lang="en-US" altLang="ko-KR" sz="1600" i="1" dirty="0">
                <a:solidFill>
                  <a:schemeClr val="bg1"/>
                </a:solidFill>
              </a:rPr>
              <a:t>center; font-size: 33px;"&gt;- </a:t>
            </a:r>
            <a:r>
              <a:rPr lang="ko-KR" altLang="en-US" sz="1600" i="1" dirty="0">
                <a:solidFill>
                  <a:schemeClr val="bg1"/>
                </a:solidFill>
              </a:rPr>
              <a:t>선수 목록 </a:t>
            </a:r>
            <a:r>
              <a:rPr lang="en-US" altLang="ko-KR" sz="1600" i="1" dirty="0">
                <a:solidFill>
                  <a:schemeClr val="bg1"/>
                </a:solidFill>
              </a:rPr>
              <a:t>-&lt;/h1&gt;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chemeClr val="bg1"/>
                </a:solidFill>
              </a:rPr>
              <a:t>&lt;h3 style="text-align: </a:t>
            </a:r>
            <a:r>
              <a:rPr lang="en-US" altLang="ko-KR" sz="1600" i="1" dirty="0">
                <a:solidFill>
                  <a:schemeClr val="bg1"/>
                </a:solidFill>
              </a:rPr>
              <a:t>right;"&gt;</a:t>
            </a:r>
            <a:r>
              <a:rPr lang="ko-KR" altLang="en-US" sz="1600" i="1" dirty="0">
                <a:solidFill>
                  <a:schemeClr val="bg1"/>
                </a:solidFill>
              </a:rPr>
              <a:t>선수 전체 목록을 확인합니다</a:t>
            </a:r>
            <a:r>
              <a:rPr lang="en-US" altLang="ko-KR" sz="1600" i="1" dirty="0">
                <a:solidFill>
                  <a:schemeClr val="bg1"/>
                </a:solidFill>
              </a:rPr>
              <a:t>&lt;/h3&gt;&lt;</a:t>
            </a:r>
            <a:r>
              <a:rPr lang="en-US" altLang="ko-KR" sz="1600" i="1" dirty="0" err="1">
                <a:solidFill>
                  <a:schemeClr val="bg1"/>
                </a:solidFill>
              </a:rPr>
              <a:t>br</a:t>
            </a:r>
            <a:r>
              <a:rPr lang="en-US" altLang="ko-KR" sz="16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&lt;article&gt;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&lt;table id=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이름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생년월일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신장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체중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등번</a:t>
            </a:r>
            <a:r>
              <a:rPr lang="en-US" altLang="ko-KR" sz="1600" dirty="0" smtClean="0">
                <a:solidFill>
                  <a:schemeClr val="bg1"/>
                </a:solidFill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</a:rPr>
              <a:t>호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포지션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 err="1">
                <a:solidFill>
                  <a:schemeClr val="bg1"/>
                </a:solidFill>
              </a:rPr>
              <a:t>입단년도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상태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&gt;&lt;td&gt;1&lt;/td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</a:t>
            </a:r>
            <a:r>
              <a:rPr lang="ko-KR" altLang="en-US" sz="1600" dirty="0">
                <a:solidFill>
                  <a:schemeClr val="bg1"/>
                </a:solidFill>
              </a:rPr>
              <a:t>오재원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td&gt;1985-02-09&lt;/</a:t>
            </a:r>
            <a:r>
              <a:rPr lang="en-US" altLang="ko-KR" sz="1600" dirty="0" smtClean="0">
                <a:solidFill>
                  <a:schemeClr val="bg1"/>
                </a:solidFill>
              </a:rPr>
              <a:t>td&gt;&lt;</a:t>
            </a:r>
            <a:r>
              <a:rPr lang="en-US" altLang="ko-KR" sz="1600" dirty="0">
                <a:solidFill>
                  <a:schemeClr val="bg1"/>
                </a:solidFill>
              </a:rPr>
              <a:t>td&gt;185&lt;/td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td&gt;80&lt;/td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td&gt;24&lt;/td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</a:t>
            </a:r>
            <a:r>
              <a:rPr lang="ko-KR" altLang="en-US" sz="1600" dirty="0">
                <a:solidFill>
                  <a:schemeClr val="bg1"/>
                </a:solidFill>
              </a:rPr>
              <a:t>내야수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td&gt;2007&lt;/td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</a:t>
            </a:r>
            <a:r>
              <a:rPr lang="ko-KR" altLang="en-US" sz="1600" dirty="0">
                <a:solidFill>
                  <a:schemeClr val="bg1"/>
                </a:solidFill>
              </a:rPr>
              <a:t>군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&gt;&lt;td&gt;2&lt;/</a:t>
            </a:r>
            <a:r>
              <a:rPr lang="en-US" altLang="ko-KR" sz="1600" dirty="0" smtClean="0">
                <a:solidFill>
                  <a:schemeClr val="bg1"/>
                </a:solidFill>
              </a:rPr>
              <a:t>td&lt;td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김재호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td&gt;1985-03-21&lt;/td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td&gt;181&lt;/</a:t>
            </a:r>
            <a:r>
              <a:rPr lang="en-US" altLang="ko-KR" sz="1600" dirty="0" smtClean="0">
                <a:solidFill>
                  <a:schemeClr val="bg1"/>
                </a:solidFill>
              </a:rPr>
              <a:t>td&lt;td&gt;76</a:t>
            </a:r>
            <a:r>
              <a:rPr lang="en-US" altLang="ko-KR" sz="1600" dirty="0">
                <a:solidFill>
                  <a:schemeClr val="bg1"/>
                </a:solidFill>
              </a:rPr>
              <a:t>&lt;/td&gt;  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>
                <a:solidFill>
                  <a:schemeClr val="bg1"/>
                </a:solidFill>
              </a:rPr>
              <a:t>td&gt;52&lt;/td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</a:t>
            </a:r>
            <a:r>
              <a:rPr lang="ko-KR" altLang="en-US" sz="1600" dirty="0">
                <a:solidFill>
                  <a:schemeClr val="bg1"/>
                </a:solidFill>
              </a:rPr>
              <a:t>내야수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td&gt;2004&lt;/td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</a:t>
            </a:r>
            <a:r>
              <a:rPr lang="ko-KR" altLang="en-US" sz="1600" dirty="0">
                <a:solidFill>
                  <a:schemeClr val="bg1"/>
                </a:solidFill>
              </a:rPr>
              <a:t>군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&gt;&lt;td&gt;3&lt;/td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en-US" altLang="ko-KR" sz="1600" dirty="0">
                <a:solidFill>
                  <a:schemeClr val="bg1"/>
                </a:solidFill>
              </a:rPr>
              <a:t>	&lt;td&gt;</a:t>
            </a:r>
            <a:r>
              <a:rPr lang="ko-KR" altLang="en-US" sz="1600" dirty="0">
                <a:solidFill>
                  <a:schemeClr val="bg1"/>
                </a:solidFill>
              </a:rPr>
              <a:t>오재일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smtClean="0">
                <a:solidFill>
                  <a:schemeClr val="bg1"/>
                </a:solidFill>
              </a:rPr>
              <a:t>td&gt;&lt;td&gt;1986-10-29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td&gt;188&lt;/td&gt;  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>
                <a:solidFill>
                  <a:schemeClr val="bg1"/>
                </a:solidFill>
              </a:rPr>
              <a:t>td&gt;95&lt;/td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td&gt;36&lt;/td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</a:t>
            </a:r>
            <a:r>
              <a:rPr lang="ko-KR" altLang="en-US" sz="1600" dirty="0">
                <a:solidFill>
                  <a:schemeClr val="bg1"/>
                </a:solidFill>
              </a:rPr>
              <a:t>내야수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td&gt;2005&lt;/td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</a:t>
            </a:r>
            <a:r>
              <a:rPr lang="ko-KR" altLang="en-US" sz="1600" dirty="0">
                <a:solidFill>
                  <a:schemeClr val="bg1"/>
                </a:solidFill>
              </a:rPr>
              <a:t>군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&gt;&lt;td&gt;4&lt;/td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</a:t>
            </a:r>
            <a:r>
              <a:rPr lang="ko-KR" altLang="en-US" sz="1600" dirty="0">
                <a:solidFill>
                  <a:schemeClr val="bg1"/>
                </a:solidFill>
              </a:rPr>
              <a:t>최주환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smtClean="0">
                <a:solidFill>
                  <a:schemeClr val="bg1"/>
                </a:solidFill>
              </a:rPr>
              <a:t>td&gt;&lt;td&gt;1988-02-28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td&gt;178&lt;/td&gt; 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&lt;td&gt;73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td&gt;53&lt;/td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</a:t>
            </a:r>
            <a:r>
              <a:rPr lang="ko-KR" altLang="en-US" sz="1600" dirty="0">
                <a:solidFill>
                  <a:schemeClr val="bg1"/>
                </a:solidFill>
              </a:rPr>
              <a:t>내야수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td&gt;2006&lt;/td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</a:t>
            </a:r>
            <a:r>
              <a:rPr lang="en-US" altLang="ko-KR" sz="1600" dirty="0">
                <a:solidFill>
                  <a:schemeClr val="bg1"/>
                </a:solidFill>
              </a:rPr>
              <a:t>td&gt;1</a:t>
            </a:r>
            <a:r>
              <a:rPr lang="ko-KR" altLang="en-US" sz="1600" dirty="0">
                <a:solidFill>
                  <a:schemeClr val="bg1"/>
                </a:solidFill>
              </a:rPr>
              <a:t>군</a:t>
            </a:r>
            <a:r>
              <a:rPr lang="en-US" altLang="ko-KR" sz="1600" dirty="0">
                <a:solidFill>
                  <a:schemeClr val="bg1"/>
                </a:solidFill>
              </a:rPr>
              <a:t>&lt;/td</a:t>
            </a:r>
            <a:r>
              <a:rPr lang="en-US" altLang="ko-KR" sz="1600" dirty="0" smtClean="0">
                <a:solidFill>
                  <a:schemeClr val="bg1"/>
                </a:solidFill>
              </a:rPr>
              <a:t>&gt;&lt;/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&lt;table id=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pageList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"&gt;[1]&lt;/a&gt;&lt;/td&gt;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"&gt;[2]&lt;/a&gt;&lt;/td&gt;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"&gt;[3]&lt;/a&gt;&lt;/td&gt;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"&gt;[4]&lt;/a&gt;&lt;/td&gt;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"&gt;[5]&lt;/a&gt;&lt;/td&gt;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"&gt;[6]&lt;/a&gt;&lt;/td&gt;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"&gt;[7]&lt;/a&gt;&lt;/td&gt;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"&gt;[8]&lt;/a&gt;&lt;/td&gt;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"&gt;[9]&lt;/a&gt;&lt;/td&gt;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"&gt;[10]&lt;/a&gt;&lt;/td&gt;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 title="</a:t>
            </a:r>
            <a:r>
              <a:rPr lang="ko-KR" altLang="en-US" sz="1600" i="1" dirty="0">
                <a:solidFill>
                  <a:schemeClr val="bg1"/>
                </a:solidFill>
              </a:rPr>
              <a:t>다음 페이지로 이동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  <a:r>
              <a:rPr lang="ko-KR" altLang="en-US" sz="1600" i="1" dirty="0">
                <a:solidFill>
                  <a:schemeClr val="bg1"/>
                </a:solidFill>
              </a:rPr>
              <a:t>다음 ▶</a:t>
            </a:r>
            <a:r>
              <a:rPr lang="en-US" altLang="ko-KR" sz="1600" i="1" dirty="0">
                <a:solidFill>
                  <a:schemeClr val="bg1"/>
                </a:solidFill>
              </a:rPr>
              <a:t>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&lt;/article&gt;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&lt;/section&gt;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&lt;/main&gt;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7. UI –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주요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CSS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560" y="1274164"/>
            <a:ext cx="10786240" cy="5336843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/* </a:t>
            </a:r>
            <a:r>
              <a:rPr lang="ko-KR" altLang="en-US" sz="1600" dirty="0" err="1">
                <a:solidFill>
                  <a:srgbClr val="FF9999"/>
                </a:solidFill>
              </a:rPr>
              <a:t>등록페이지</a:t>
            </a:r>
            <a:r>
              <a:rPr lang="ko-KR" altLang="en-US" sz="1600" dirty="0">
                <a:solidFill>
                  <a:srgbClr val="FF9999"/>
                </a:solidFill>
              </a:rPr>
              <a:t> *</a:t>
            </a:r>
            <a:r>
              <a:rPr lang="en-US" altLang="ko-KR" sz="1600" dirty="0">
                <a:solidFill>
                  <a:srgbClr val="FF9999"/>
                </a:solidFill>
              </a:rPr>
              <a:t>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.res </a:t>
            </a:r>
            <a:r>
              <a:rPr lang="en-US" altLang="ko-KR" sz="1600" b="1" i="1" dirty="0">
                <a:solidFill>
                  <a:schemeClr val="bg1"/>
                </a:solidFill>
              </a:rPr>
              <a:t>button, 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mem_main</a:t>
            </a:r>
            <a:r>
              <a:rPr lang="en-US" altLang="ko-KR" sz="1600" b="1" i="1" dirty="0">
                <a:solidFill>
                  <a:schemeClr val="bg1"/>
                </a:solidFill>
              </a:rPr>
              <a:t> button { width: 100px; height: 40px; background-color: #EAEAEA;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color: </a:t>
            </a:r>
            <a:r>
              <a:rPr lang="en-US" altLang="ko-KR" sz="1600" i="1" dirty="0">
                <a:solidFill>
                  <a:schemeClr val="bg1"/>
                </a:solidFill>
              </a:rPr>
              <a:t>#ED1C24; font-size: 16px;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.res </a:t>
            </a:r>
            <a:r>
              <a:rPr lang="en-US" altLang="ko-KR" sz="1600" b="1" i="1" dirty="0">
                <a:solidFill>
                  <a:schemeClr val="bg1"/>
                </a:solidFill>
              </a:rPr>
              <a:t>input, 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mem_main</a:t>
            </a:r>
            <a:r>
              <a:rPr lang="en-US" altLang="ko-KR" sz="1600" b="1" i="1" dirty="0">
                <a:solidFill>
                  <a:schemeClr val="bg1"/>
                </a:solidFill>
              </a:rPr>
              <a:t> input {width: 180px; height: 25px;}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.res </a:t>
            </a:r>
            <a:r>
              <a:rPr lang="en-US" altLang="ko-KR" sz="1600" b="1" i="1" dirty="0">
                <a:solidFill>
                  <a:schemeClr val="bg1"/>
                </a:solidFill>
              </a:rPr>
              <a:t>input[type=radio], #fav, #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uCl</a:t>
            </a:r>
            <a:r>
              <a:rPr lang="en-US" altLang="ko-KR" sz="1600" b="1" i="1" dirty="0">
                <a:solidFill>
                  <a:schemeClr val="bg1"/>
                </a:solidFill>
              </a:rPr>
              <a:t>, 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mem_main</a:t>
            </a:r>
            <a:r>
              <a:rPr lang="en-US" altLang="ko-KR" sz="1600" b="1" i="1" dirty="0">
                <a:solidFill>
                  <a:schemeClr val="bg1"/>
                </a:solidFill>
              </a:rPr>
              <a:t> input[type=radio]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{width: </a:t>
            </a:r>
            <a:r>
              <a:rPr lang="en-US" altLang="ko-KR" sz="1600" i="1" dirty="0">
                <a:solidFill>
                  <a:schemeClr val="bg1"/>
                </a:solidFill>
              </a:rPr>
              <a:t>auto; height: auto;}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.res #</a:t>
            </a:r>
            <a:r>
              <a:rPr lang="en-US" altLang="ko-KR" sz="1600" i="1" dirty="0" err="1">
                <a:solidFill>
                  <a:schemeClr val="bg1"/>
                </a:solidFill>
              </a:rPr>
              <a:t>uCn</a:t>
            </a:r>
            <a:r>
              <a:rPr lang="en-US" altLang="ko-KR" sz="1600" i="1" dirty="0">
                <a:solidFill>
                  <a:schemeClr val="bg1"/>
                </a:solidFill>
              </a:rPr>
              <a:t> {width: 70px; height: 25px;}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.res </a:t>
            </a:r>
            <a:r>
              <a:rPr lang="en-US" altLang="ko-KR" sz="1600" b="1" i="1" dirty="0">
                <a:solidFill>
                  <a:schemeClr val="bg1"/>
                </a:solidFill>
              </a:rPr>
              <a:t>input[type=button], 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mem_main</a:t>
            </a:r>
            <a:r>
              <a:rPr lang="en-US" altLang="ko-KR" sz="1600" b="1" i="1" dirty="0">
                <a:solidFill>
                  <a:schemeClr val="bg1"/>
                </a:solidFill>
              </a:rPr>
              <a:t> input[type=button]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{ background-color: </a:t>
            </a:r>
            <a:r>
              <a:rPr lang="en-US" altLang="ko-KR" sz="1600" i="1" dirty="0">
                <a:solidFill>
                  <a:schemeClr val="bg1"/>
                </a:solidFill>
              </a:rPr>
              <a:t>#EAEAEA; color: #ED1C24; width: 75px;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height: </a:t>
            </a:r>
            <a:r>
              <a:rPr lang="en-US" altLang="ko-KR" sz="1600" i="1" dirty="0">
                <a:solidFill>
                  <a:schemeClr val="bg1"/>
                </a:solidFill>
              </a:rPr>
              <a:t>35px; padding: 1px; border: none; border-radius: 4px; cursor: pointer;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.res </a:t>
            </a:r>
            <a:r>
              <a:rPr lang="en-US" altLang="ko-KR" sz="1600" b="1" i="1" dirty="0">
                <a:solidFill>
                  <a:schemeClr val="bg1"/>
                </a:solidFill>
              </a:rPr>
              <a:t>input[type=button]:hover, 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mem_main</a:t>
            </a:r>
            <a:r>
              <a:rPr lang="en-US" altLang="ko-KR" sz="1600" b="1" i="1" dirty="0">
                <a:solidFill>
                  <a:schemeClr val="bg1"/>
                </a:solidFill>
              </a:rPr>
              <a:t> input[type=button]:hover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{ background-color: </a:t>
            </a:r>
            <a:r>
              <a:rPr lang="en-US" altLang="ko-KR" sz="1600" i="1" dirty="0">
                <a:solidFill>
                  <a:schemeClr val="bg1"/>
                </a:solidFill>
              </a:rPr>
              <a:t>#131230; color: </a:t>
            </a:r>
            <a:r>
              <a:rPr lang="en-US" altLang="ko-KR" sz="1600" i="1" dirty="0" err="1">
                <a:solidFill>
                  <a:schemeClr val="bg1"/>
                </a:solidFill>
              </a:rPr>
              <a:t>whitesmoke</a:t>
            </a:r>
            <a:r>
              <a:rPr lang="en-US" altLang="ko-KR" sz="1600" i="1" dirty="0">
                <a:solidFill>
                  <a:schemeClr val="bg1"/>
                </a:solidFill>
              </a:rPr>
              <a:t>; padding: 1px; border: none;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border-radius: </a:t>
            </a:r>
            <a:r>
              <a:rPr lang="en-US" altLang="ko-KR" sz="1600" i="1" dirty="0">
                <a:solidFill>
                  <a:schemeClr val="bg1"/>
                </a:solidFill>
              </a:rPr>
              <a:t>4px; cursor: pointer;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.res </a:t>
            </a:r>
            <a:r>
              <a:rPr lang="en-US" altLang="ko-KR" sz="1600" b="1" i="1" dirty="0">
                <a:solidFill>
                  <a:schemeClr val="bg1"/>
                </a:solidFill>
              </a:rPr>
              <a:t>input[type=checkbox] { width: auto;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finBtn</a:t>
            </a:r>
            <a:r>
              <a:rPr lang="en-US" altLang="ko-KR" sz="1600" i="1" dirty="0">
                <a:solidFill>
                  <a:schemeClr val="bg1"/>
                </a:solidFill>
              </a:rPr>
              <a:t> { text-align: center; margin: auto;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finBtn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tr</a:t>
            </a:r>
            <a:r>
              <a:rPr lang="en-US" altLang="ko-KR" sz="1600" b="1" i="1" dirty="0">
                <a:solidFill>
                  <a:schemeClr val="bg1"/>
                </a:solidFill>
              </a:rPr>
              <a:t> { width: 100%; text-align: center;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finBtn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>
                <a:solidFill>
                  <a:schemeClr val="bg1"/>
                </a:solidFill>
              </a:rPr>
              <a:t>td { width: auto;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finBtn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>
                <a:solidFill>
                  <a:schemeClr val="bg1"/>
                </a:solidFill>
              </a:rPr>
              <a:t>button { width: 200px;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#</a:t>
            </a:r>
            <a:r>
              <a:rPr lang="en-US" altLang="ko-KR" sz="1600" i="1" dirty="0" err="1">
                <a:solidFill>
                  <a:schemeClr val="bg1"/>
                </a:solidFill>
              </a:rPr>
              <a:t>ps_name</a:t>
            </a:r>
            <a:r>
              <a:rPr lang="en-US" altLang="ko-KR" sz="1600" b="1" i="1" dirty="0">
                <a:solidFill>
                  <a:schemeClr val="bg1"/>
                </a:solidFill>
              </a:rPr>
              <a:t>, #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b="1" i="1" dirty="0">
                <a:solidFill>
                  <a:schemeClr val="bg1"/>
                </a:solidFill>
              </a:rPr>
              <a:t> { width: 100px; height: 25px; padding: 2px; margin: 2px; 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smtClean="0">
                <a:solidFill>
                  <a:srgbClr val="FF9999"/>
                </a:solidFill>
              </a:rPr>
              <a:t>/* </a:t>
            </a:r>
            <a:r>
              <a:rPr lang="ko-KR" altLang="en-US" sz="1600" dirty="0" err="1">
                <a:solidFill>
                  <a:srgbClr val="FF9999"/>
                </a:solidFill>
              </a:rPr>
              <a:t>목록페이지</a:t>
            </a:r>
            <a:r>
              <a:rPr lang="ko-KR" altLang="en-US" sz="1600" dirty="0">
                <a:solidFill>
                  <a:srgbClr val="FF9999"/>
                </a:solidFill>
              </a:rPr>
              <a:t> 테이블 *</a:t>
            </a:r>
            <a:r>
              <a:rPr lang="en-US" altLang="ko-KR" sz="1600" dirty="0">
                <a:solidFill>
                  <a:srgbClr val="FF9999"/>
                </a:solidFill>
              </a:rPr>
              <a:t>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pl_li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>
                <a:solidFill>
                  <a:schemeClr val="bg1"/>
                </a:solidFill>
              </a:rPr>
              <a:t>table { border-collapse: collapse; width: 100%; padding-left: 10;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pl_li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th</a:t>
            </a:r>
            <a:r>
              <a:rPr lang="en-US" altLang="ko-KR" sz="1600" b="1" i="1" dirty="0">
                <a:solidFill>
                  <a:schemeClr val="bg1"/>
                </a:solidFill>
              </a:rPr>
              <a:t>, 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pl_li</a:t>
            </a:r>
            <a:r>
              <a:rPr lang="en-US" altLang="ko-KR" sz="1600" b="1" i="1" dirty="0">
                <a:solidFill>
                  <a:schemeClr val="bg1"/>
                </a:solidFill>
              </a:rPr>
              <a:t> td { text-align: center; padding: 8px;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pl_li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th</a:t>
            </a:r>
            <a:r>
              <a:rPr lang="en-US" altLang="ko-KR" sz="1600" b="1" i="1" dirty="0">
                <a:solidFill>
                  <a:schemeClr val="bg1"/>
                </a:solidFill>
              </a:rPr>
              <a:t> { border-top: black 3px solid; border-bottom: solid 1px black;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background-color: </a:t>
            </a:r>
            <a:r>
              <a:rPr lang="en-US" altLang="ko-KR" sz="1600" i="1" dirty="0">
                <a:solidFill>
                  <a:schemeClr val="bg1"/>
                </a:solidFill>
              </a:rPr>
              <a:t>#131230; color: white; font-size: 14px;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text-shadow: </a:t>
            </a:r>
            <a:r>
              <a:rPr lang="en-US" altLang="ko-KR" sz="1600" i="1" dirty="0">
                <a:solidFill>
                  <a:schemeClr val="bg1"/>
                </a:solidFill>
              </a:rPr>
              <a:t>#ED1C24 0px </a:t>
            </a:r>
            <a:r>
              <a:rPr lang="en-US" altLang="ko-KR" sz="1600" i="1" dirty="0" err="1">
                <a:solidFill>
                  <a:schemeClr val="bg1"/>
                </a:solidFill>
              </a:rPr>
              <a:t>0px</a:t>
            </a:r>
            <a:r>
              <a:rPr lang="en-US" altLang="ko-KR" sz="1600" i="1" dirty="0">
                <a:solidFill>
                  <a:schemeClr val="bg1"/>
                </a:solidFill>
              </a:rPr>
              <a:t>; padding: 10px 0px;}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pl_li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tr:nth-child</a:t>
            </a:r>
            <a:r>
              <a:rPr lang="en-US" altLang="ko-KR" sz="1600" b="1" i="1" dirty="0">
                <a:solidFill>
                  <a:schemeClr val="bg1"/>
                </a:solidFill>
              </a:rPr>
              <a:t>(even){ background-color: #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eaeaea</a:t>
            </a:r>
            <a:r>
              <a:rPr lang="en-US" altLang="ko-KR" sz="1600" b="1" i="1" dirty="0">
                <a:solidFill>
                  <a:schemeClr val="bg1"/>
                </a:solidFill>
              </a:rPr>
              <a:t>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r>
              <a:rPr lang="en-US" altLang="ko-KR" sz="1600" i="1" dirty="0" err="1">
                <a:solidFill>
                  <a:schemeClr val="bg1"/>
                </a:solidFill>
              </a:rPr>
              <a:t>pl_li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>
                <a:solidFill>
                  <a:schemeClr val="bg1"/>
                </a:solidFill>
              </a:rPr>
              <a:t>td { font-size: 13px;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#</a:t>
            </a:r>
            <a:r>
              <a:rPr lang="en-US" altLang="ko-KR" sz="1600" i="1" dirty="0" err="1">
                <a:solidFill>
                  <a:schemeClr val="bg1"/>
                </a:solidFill>
              </a:rPr>
              <a:t>pageList</a:t>
            </a:r>
            <a:r>
              <a:rPr lang="en-US" altLang="ko-KR" sz="1600" i="1" dirty="0">
                <a:solidFill>
                  <a:schemeClr val="bg1"/>
                </a:solidFill>
              </a:rPr>
              <a:t> { width: auto; text-align: center; margin: auto;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i="1" dirty="0">
                <a:solidFill>
                  <a:schemeClr val="bg1"/>
                </a:solidFill>
              </a:rPr>
              <a:t>#</a:t>
            </a:r>
            <a:r>
              <a:rPr lang="en-US" altLang="ko-KR" sz="1600" i="1" dirty="0" err="1">
                <a:solidFill>
                  <a:schemeClr val="bg1"/>
                </a:solidFill>
              </a:rPr>
              <a:t>pageList</a:t>
            </a:r>
            <a:r>
              <a:rPr lang="en-US" altLang="ko-KR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>
                <a:solidFill>
                  <a:schemeClr val="bg1"/>
                </a:solidFill>
              </a:rPr>
              <a:t>a { padding: 0px; margin: 0px; text-align: center; width: 10px;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text-decoration: </a:t>
            </a:r>
            <a:r>
              <a:rPr lang="en-US" altLang="ko-KR" sz="1600" i="1" dirty="0">
                <a:solidFill>
                  <a:schemeClr val="bg1"/>
                </a:solidFill>
              </a:rPr>
              <a:t>none; color: black; }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44486"/>
            <a:ext cx="10515600" cy="9302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BEE9EF"/>
                </a:solidFill>
                <a:latin typeface="+mj-ea"/>
              </a:rPr>
              <a:t>7. UI </a:t>
            </a:r>
            <a:r>
              <a:rPr lang="ko-KR" altLang="en-US" sz="4000" dirty="0">
                <a:solidFill>
                  <a:srgbClr val="BEE9EF"/>
                </a:solidFill>
                <a:latin typeface="+mj-ea"/>
              </a:rPr>
              <a:t>캡쳐</a:t>
            </a:r>
            <a:endParaRPr lang="ko-KR" altLang="en-US" sz="4000" dirty="0">
              <a:solidFill>
                <a:srgbClr val="BEE9E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363661"/>
            <a:ext cx="5157787" cy="53657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9999"/>
                </a:solidFill>
              </a:rPr>
              <a:t>1) </a:t>
            </a:r>
            <a:r>
              <a:rPr lang="ko-KR" altLang="en-US" dirty="0" smtClean="0">
                <a:solidFill>
                  <a:srgbClr val="FF9999"/>
                </a:solidFill>
              </a:rPr>
              <a:t>선수 등록</a:t>
            </a:r>
            <a:endParaRPr lang="ko-KR" altLang="en-US" dirty="0">
              <a:solidFill>
                <a:srgbClr val="FF9999"/>
              </a:solidFill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0" y="2286000"/>
            <a:ext cx="5425285" cy="390366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363661"/>
            <a:ext cx="5183188" cy="53657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9999"/>
                </a:solidFill>
              </a:rPr>
              <a:t>2) </a:t>
            </a:r>
            <a:r>
              <a:rPr lang="ko-KR" altLang="en-US" dirty="0" smtClean="0">
                <a:solidFill>
                  <a:srgbClr val="FF9999"/>
                </a:solidFill>
              </a:rPr>
              <a:t>선수 조회</a:t>
            </a:r>
            <a:endParaRPr lang="ko-KR" altLang="en-US" dirty="0">
              <a:solidFill>
                <a:srgbClr val="FF9999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0"/>
            <a:ext cx="5425286" cy="3903663"/>
          </a:xfrm>
        </p:spPr>
      </p:pic>
    </p:spTree>
    <p:extLst>
      <p:ext uri="{BB962C8B-B14F-4D97-AF65-F5344CB8AC3E}">
        <p14:creationId xmlns:p14="http://schemas.microsoft.com/office/powerpoint/2010/main" val="38211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8. DAO / SERVICE </a:t>
            </a:r>
            <a:r>
              <a:rPr lang="en-US" altLang="ko-KR" sz="2800" dirty="0">
                <a:solidFill>
                  <a:srgbClr val="BEE9EF"/>
                </a:solidFill>
                <a:latin typeface="+mj-ea"/>
              </a:rPr>
              <a:t>-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포지션 </a:t>
            </a:r>
            <a:r>
              <a:rPr lang="en-US" altLang="ko-KR" sz="2800" dirty="0">
                <a:solidFill>
                  <a:srgbClr val="BEE9EF"/>
                </a:solidFill>
                <a:latin typeface="+mj-ea"/>
              </a:rPr>
              <a:t>/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상태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1. </a:t>
            </a:r>
            <a:r>
              <a:rPr lang="ko-KR" altLang="en-US" sz="1800" dirty="0">
                <a:solidFill>
                  <a:srgbClr val="FF9999"/>
                </a:solidFill>
              </a:rPr>
              <a:t>포지션 불러오기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public static String </a:t>
            </a:r>
            <a:r>
              <a:rPr lang="en-US" altLang="ko-KR" sz="1800" b="1" dirty="0" err="1">
                <a:solidFill>
                  <a:schemeClr val="bg1"/>
                </a:solidFill>
              </a:rPr>
              <a:t>selPos</a:t>
            </a:r>
            <a:r>
              <a:rPr lang="en-US" altLang="ko-KR" sz="1800" b="1" dirty="0">
                <a:solidFill>
                  <a:schemeClr val="bg1"/>
                </a:solidFill>
              </a:rPr>
              <a:t>() throws </a:t>
            </a:r>
            <a:r>
              <a:rPr lang="en-US" altLang="ko-KR" sz="18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8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>
                <a:solidFill>
                  <a:srgbClr val="FF9999"/>
                </a:solidFill>
              </a:rPr>
              <a:t>변수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StringBuffer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pOp</a:t>
            </a:r>
            <a:r>
              <a:rPr lang="en-US" altLang="ko-KR" sz="1800" dirty="0">
                <a:solidFill>
                  <a:schemeClr val="bg1"/>
                </a:solidFill>
              </a:rPr>
              <a:t> = </a:t>
            </a:r>
            <a:r>
              <a:rPr lang="en-US" altLang="ko-KR" sz="1800" b="1" dirty="0">
                <a:solidFill>
                  <a:schemeClr val="bg1"/>
                </a:solidFill>
              </a:rPr>
              <a:t>new </a:t>
            </a:r>
            <a:r>
              <a:rPr lang="en-US" altLang="ko-KR" sz="1800" b="1" dirty="0" err="1">
                <a:solidFill>
                  <a:schemeClr val="bg1"/>
                </a:solidFill>
              </a:rPr>
              <a:t>StringBuffer</a:t>
            </a:r>
            <a:r>
              <a:rPr lang="en-US" altLang="ko-KR" sz="18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ResultSet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pPos</a:t>
            </a:r>
            <a:r>
              <a:rPr lang="en-US" altLang="ko-KR" sz="1800" dirty="0">
                <a:solidFill>
                  <a:schemeClr val="bg1"/>
                </a:solidFill>
              </a:rPr>
              <a:t> = </a:t>
            </a:r>
            <a:r>
              <a:rPr lang="en-US" altLang="ko-KR" sz="1800" dirty="0" err="1">
                <a:solidFill>
                  <a:schemeClr val="bg1"/>
                </a:solidFill>
              </a:rPr>
              <a:t>Cdb.</a:t>
            </a:r>
            <a:r>
              <a:rPr lang="en-US" altLang="ko-KR" sz="1800" i="1" dirty="0" err="1">
                <a:solidFill>
                  <a:schemeClr val="bg1"/>
                </a:solidFill>
              </a:rPr>
              <a:t>executeQuery</a:t>
            </a:r>
            <a:r>
              <a:rPr lang="en-US" altLang="ko-KR" sz="1800" i="1" dirty="0">
                <a:solidFill>
                  <a:schemeClr val="bg1"/>
                </a:solidFill>
              </a:rPr>
              <a:t>("SELECT * FROM P_POSITION");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 err="1">
                <a:solidFill>
                  <a:srgbClr val="FF9999"/>
                </a:solidFill>
              </a:rPr>
              <a:t>옵션밸류</a:t>
            </a:r>
            <a:r>
              <a:rPr lang="ko-KR" altLang="en-US" sz="1800" dirty="0">
                <a:solidFill>
                  <a:srgbClr val="FF9999"/>
                </a:solidFill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while (</a:t>
            </a:r>
            <a:r>
              <a:rPr lang="en-US" altLang="ko-KR" sz="1800" b="1" dirty="0" err="1">
                <a:solidFill>
                  <a:schemeClr val="bg1"/>
                </a:solidFill>
              </a:rPr>
              <a:t>pPos.next</a:t>
            </a:r>
            <a:r>
              <a:rPr lang="en-US" altLang="ko-KR" sz="1800" b="1" dirty="0">
                <a:solidFill>
                  <a:schemeClr val="bg1"/>
                </a:solidFill>
              </a:rPr>
              <a:t>())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pOp.append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String.</a:t>
            </a:r>
            <a:r>
              <a:rPr lang="en-US" altLang="ko-KR" sz="1800" i="1" dirty="0" err="1">
                <a:solidFill>
                  <a:schemeClr val="bg1"/>
                </a:solidFill>
              </a:rPr>
              <a:t>format</a:t>
            </a:r>
            <a:r>
              <a:rPr lang="en-US" altLang="ko-KR" sz="1800" i="1" dirty="0">
                <a:solidFill>
                  <a:schemeClr val="bg1"/>
                </a:solidFill>
              </a:rPr>
              <a:t>("&lt;option value=%s&gt;%s&lt;/option&gt;",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pPos.getString</a:t>
            </a:r>
            <a:r>
              <a:rPr lang="en-US" altLang="ko-KR" sz="1800" dirty="0">
                <a:solidFill>
                  <a:schemeClr val="bg1"/>
                </a:solidFill>
              </a:rPr>
              <a:t>("PP_CODE"), </a:t>
            </a:r>
            <a:r>
              <a:rPr lang="en-US" altLang="ko-KR" sz="1800" dirty="0" err="1">
                <a:solidFill>
                  <a:schemeClr val="bg1"/>
                </a:solidFill>
              </a:rPr>
              <a:t>pPos.getString</a:t>
            </a:r>
            <a:r>
              <a:rPr lang="en-US" altLang="ko-KR" sz="1800" dirty="0">
                <a:solidFill>
                  <a:schemeClr val="bg1"/>
                </a:solidFill>
              </a:rPr>
              <a:t>("PP_NAME")));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return </a:t>
            </a:r>
            <a:r>
              <a:rPr lang="en-US" altLang="ko-KR" sz="1800" b="1" dirty="0" err="1">
                <a:solidFill>
                  <a:schemeClr val="bg1"/>
                </a:solidFill>
              </a:rPr>
              <a:t>pOp.toString</a:t>
            </a:r>
            <a:r>
              <a:rPr lang="en-US" altLang="ko-KR" sz="18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solidFill>
                  <a:srgbClr val="FF9999"/>
                </a:solidFill>
              </a:rPr>
              <a:t>// </a:t>
            </a:r>
            <a:r>
              <a:rPr lang="en-US" altLang="ko-KR" sz="1800" dirty="0">
                <a:solidFill>
                  <a:srgbClr val="FF9999"/>
                </a:solidFill>
              </a:rPr>
              <a:t>2. </a:t>
            </a:r>
            <a:r>
              <a:rPr lang="ko-KR" altLang="en-US" sz="1800" dirty="0">
                <a:solidFill>
                  <a:srgbClr val="FF9999"/>
                </a:solidFill>
              </a:rPr>
              <a:t>상태 불러오기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public static String </a:t>
            </a:r>
            <a:r>
              <a:rPr lang="en-US" altLang="ko-KR" sz="1800" b="1" dirty="0" err="1">
                <a:solidFill>
                  <a:schemeClr val="bg1"/>
                </a:solidFill>
              </a:rPr>
              <a:t>selSt</a:t>
            </a:r>
            <a:r>
              <a:rPr lang="en-US" altLang="ko-KR" sz="1800" b="1" dirty="0">
                <a:solidFill>
                  <a:schemeClr val="bg1"/>
                </a:solidFill>
              </a:rPr>
              <a:t>() throws </a:t>
            </a:r>
            <a:r>
              <a:rPr lang="en-US" altLang="ko-KR" sz="18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8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>
                <a:solidFill>
                  <a:srgbClr val="FF9999"/>
                </a:solidFill>
              </a:rPr>
              <a:t>변수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StringBuffer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pOs</a:t>
            </a:r>
            <a:r>
              <a:rPr lang="en-US" altLang="ko-KR" sz="1800" dirty="0">
                <a:solidFill>
                  <a:schemeClr val="bg1"/>
                </a:solidFill>
              </a:rPr>
              <a:t> = </a:t>
            </a:r>
            <a:r>
              <a:rPr lang="en-US" altLang="ko-KR" sz="1800" b="1" dirty="0">
                <a:solidFill>
                  <a:schemeClr val="bg1"/>
                </a:solidFill>
              </a:rPr>
              <a:t>new </a:t>
            </a:r>
            <a:r>
              <a:rPr lang="en-US" altLang="ko-KR" sz="1800" b="1" dirty="0" err="1">
                <a:solidFill>
                  <a:schemeClr val="bg1"/>
                </a:solidFill>
              </a:rPr>
              <a:t>StringBuffer</a:t>
            </a:r>
            <a:r>
              <a:rPr lang="en-US" altLang="ko-KR" sz="18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ResultSet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pSt</a:t>
            </a:r>
            <a:r>
              <a:rPr lang="en-US" altLang="ko-KR" sz="1800" dirty="0">
                <a:solidFill>
                  <a:schemeClr val="bg1"/>
                </a:solidFill>
              </a:rPr>
              <a:t> = </a:t>
            </a:r>
            <a:r>
              <a:rPr lang="en-US" altLang="ko-KR" sz="1800" dirty="0" err="1">
                <a:solidFill>
                  <a:schemeClr val="bg1"/>
                </a:solidFill>
              </a:rPr>
              <a:t>Cdb.</a:t>
            </a:r>
            <a:r>
              <a:rPr lang="en-US" altLang="ko-KR" sz="1800" i="1" dirty="0" err="1">
                <a:solidFill>
                  <a:schemeClr val="bg1"/>
                </a:solidFill>
              </a:rPr>
              <a:t>executeQuery</a:t>
            </a:r>
            <a:r>
              <a:rPr lang="en-US" altLang="ko-KR" sz="1800" i="1" dirty="0">
                <a:solidFill>
                  <a:schemeClr val="bg1"/>
                </a:solidFill>
              </a:rPr>
              <a:t>("SELECT * FROM P_STATE");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 err="1">
                <a:solidFill>
                  <a:srgbClr val="FF9999"/>
                </a:solidFill>
              </a:rPr>
              <a:t>옵션밸류</a:t>
            </a:r>
            <a:r>
              <a:rPr lang="ko-KR" altLang="en-US" sz="1800" dirty="0">
                <a:solidFill>
                  <a:srgbClr val="FF9999"/>
                </a:solidFill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while (</a:t>
            </a:r>
            <a:r>
              <a:rPr lang="en-US" altLang="ko-KR" sz="1800" b="1" dirty="0" err="1">
                <a:solidFill>
                  <a:schemeClr val="bg1"/>
                </a:solidFill>
              </a:rPr>
              <a:t>pSt.next</a:t>
            </a:r>
            <a:r>
              <a:rPr lang="en-US" altLang="ko-KR" sz="1800" b="1" dirty="0">
                <a:solidFill>
                  <a:schemeClr val="bg1"/>
                </a:solidFill>
              </a:rPr>
              <a:t>())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pOs.append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String.</a:t>
            </a:r>
            <a:r>
              <a:rPr lang="en-US" altLang="ko-KR" sz="1800" i="1" dirty="0" err="1">
                <a:solidFill>
                  <a:schemeClr val="bg1"/>
                </a:solidFill>
              </a:rPr>
              <a:t>format</a:t>
            </a:r>
            <a:r>
              <a:rPr lang="en-US" altLang="ko-KR" sz="1800" i="1" dirty="0">
                <a:solidFill>
                  <a:schemeClr val="bg1"/>
                </a:solidFill>
              </a:rPr>
              <a:t>("&lt;option value=%s&gt;%s&lt;/option&gt;",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pSt.getString</a:t>
            </a:r>
            <a:r>
              <a:rPr lang="en-US" altLang="ko-KR" sz="1800" dirty="0">
                <a:solidFill>
                  <a:schemeClr val="bg1"/>
                </a:solidFill>
              </a:rPr>
              <a:t>("PS_CODE"), </a:t>
            </a:r>
            <a:r>
              <a:rPr lang="en-US" altLang="ko-KR" sz="1800" dirty="0" err="1">
                <a:solidFill>
                  <a:schemeClr val="bg1"/>
                </a:solidFill>
              </a:rPr>
              <a:t>pSt.getString</a:t>
            </a:r>
            <a:r>
              <a:rPr lang="en-US" altLang="ko-KR" sz="1800" dirty="0">
                <a:solidFill>
                  <a:schemeClr val="bg1"/>
                </a:solidFill>
              </a:rPr>
              <a:t>("PS_STATE")));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return </a:t>
            </a:r>
            <a:r>
              <a:rPr lang="en-US" altLang="ko-KR" sz="1800" b="1" dirty="0" err="1">
                <a:solidFill>
                  <a:schemeClr val="bg1"/>
                </a:solidFill>
              </a:rPr>
              <a:t>pOs.toString</a:t>
            </a:r>
            <a:r>
              <a:rPr lang="en-US" altLang="ko-KR" sz="18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8. DAO / SERVICE </a:t>
            </a:r>
            <a:r>
              <a:rPr lang="en-US" altLang="ko-KR" sz="2800" dirty="0">
                <a:solidFill>
                  <a:srgbClr val="BEE9EF"/>
                </a:solidFill>
                <a:latin typeface="+mj-ea"/>
              </a:rPr>
              <a:t>-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선수 목록 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(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전체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)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3. </a:t>
            </a:r>
            <a:r>
              <a:rPr lang="ko-KR" altLang="en-US" sz="1800" dirty="0" err="1">
                <a:solidFill>
                  <a:srgbClr val="FF9999"/>
                </a:solidFill>
              </a:rPr>
              <a:t>선수목록</a:t>
            </a:r>
            <a:r>
              <a:rPr lang="ko-KR" altLang="en-US" sz="1800" dirty="0">
                <a:solidFill>
                  <a:srgbClr val="FF9999"/>
                </a:solidFill>
              </a:rPr>
              <a:t> 불러오기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public static String </a:t>
            </a:r>
            <a:r>
              <a:rPr lang="en-US" altLang="ko-KR" sz="1800" b="1" dirty="0" err="1">
                <a:solidFill>
                  <a:schemeClr val="bg1"/>
                </a:solidFill>
              </a:rPr>
              <a:t>liPl</a:t>
            </a:r>
            <a:r>
              <a:rPr lang="en-US" altLang="ko-KR" sz="1800" b="1" dirty="0">
                <a:solidFill>
                  <a:schemeClr val="bg1"/>
                </a:solidFill>
              </a:rPr>
              <a:t>() throws </a:t>
            </a:r>
            <a:r>
              <a:rPr lang="en-US" altLang="ko-KR" sz="18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8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>
                <a:solidFill>
                  <a:srgbClr val="FF9999"/>
                </a:solidFill>
              </a:rPr>
              <a:t>변수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StringBuffer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pPl</a:t>
            </a:r>
            <a:r>
              <a:rPr lang="en-US" altLang="ko-KR" sz="1800" dirty="0">
                <a:solidFill>
                  <a:schemeClr val="bg1"/>
                </a:solidFill>
              </a:rPr>
              <a:t> = </a:t>
            </a:r>
            <a:r>
              <a:rPr lang="en-US" altLang="ko-KR" sz="1800" b="1" dirty="0">
                <a:solidFill>
                  <a:schemeClr val="bg1"/>
                </a:solidFill>
              </a:rPr>
              <a:t>new </a:t>
            </a:r>
            <a:r>
              <a:rPr lang="en-US" altLang="ko-KR" sz="1800" b="1" dirty="0" err="1">
                <a:solidFill>
                  <a:schemeClr val="bg1"/>
                </a:solidFill>
              </a:rPr>
              <a:t>StringBuffer</a:t>
            </a:r>
            <a:r>
              <a:rPr lang="en-US" altLang="ko-KR" sz="18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ResultSet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</a:rPr>
              <a:t>pSp</a:t>
            </a:r>
            <a:r>
              <a:rPr lang="en-US" altLang="ko-KR" sz="1800" dirty="0">
                <a:solidFill>
                  <a:schemeClr val="bg1"/>
                </a:solidFill>
              </a:rPr>
              <a:t> = </a:t>
            </a:r>
            <a:r>
              <a:rPr lang="en-US" altLang="ko-KR" sz="1800" dirty="0" err="1">
                <a:solidFill>
                  <a:schemeClr val="bg1"/>
                </a:solidFill>
              </a:rPr>
              <a:t>Cdb.</a:t>
            </a:r>
            <a:r>
              <a:rPr lang="en-US" altLang="ko-KR" sz="1800" i="1" dirty="0" err="1">
                <a:solidFill>
                  <a:schemeClr val="bg1"/>
                </a:solidFill>
              </a:rPr>
              <a:t>executeQuery</a:t>
            </a:r>
            <a:r>
              <a:rPr lang="en-US" altLang="ko-KR" sz="1800" i="1" dirty="0">
                <a:solidFill>
                  <a:schemeClr val="bg1"/>
                </a:solidFill>
              </a:rPr>
              <a:t>(</a:t>
            </a:r>
            <a:r>
              <a:rPr lang="en-US" altLang="ko-KR" sz="1800" i="1" dirty="0" err="1">
                <a:solidFill>
                  <a:schemeClr val="bg1"/>
                </a:solidFill>
              </a:rPr>
              <a:t>String.format</a:t>
            </a:r>
            <a:r>
              <a:rPr lang="en-US" altLang="ko-KR" sz="1800" i="1" dirty="0">
                <a:solidFill>
                  <a:schemeClr val="bg1"/>
                </a:solidFill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"SELECT PL.P_CODE, PL.P_NAME, PL.P_BIRTH, PL.P_HEIGHT, PL.P_WEIGHT, PL.P_BN, PO.PP_NAME, PL.P_JY, PS.PS_STATE " +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"FROM PLAYER PL, P_POSITION PO, P_STATE PS " +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"WHERE PL.PP_CODE=PO.PP_CODE AND PL.PS_CODE=PS.PS_CODE ORDER BY PL.P_JY"));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 err="1">
                <a:solidFill>
                  <a:srgbClr val="FF9999"/>
                </a:solidFill>
              </a:rPr>
              <a:t>옵션밸류</a:t>
            </a:r>
            <a:r>
              <a:rPr lang="ko-KR" altLang="en-US" sz="1800" dirty="0">
                <a:solidFill>
                  <a:srgbClr val="FF9999"/>
                </a:solidFill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while (</a:t>
            </a:r>
            <a:r>
              <a:rPr lang="en-US" altLang="ko-KR" sz="1800" b="1" dirty="0" err="1">
                <a:solidFill>
                  <a:schemeClr val="bg1"/>
                </a:solidFill>
              </a:rPr>
              <a:t>pSp.next</a:t>
            </a:r>
            <a:r>
              <a:rPr lang="en-US" altLang="ko-KR" sz="1800" b="1" dirty="0">
                <a:solidFill>
                  <a:schemeClr val="bg1"/>
                </a:solidFill>
              </a:rPr>
              <a:t>())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</a:t>
            </a:r>
            <a:r>
              <a:rPr lang="en-US" altLang="ko-KR" sz="1800" dirty="0" err="1">
                <a:solidFill>
                  <a:schemeClr val="bg1"/>
                </a:solidFill>
              </a:rPr>
              <a:t>tr</a:t>
            </a:r>
            <a:r>
              <a:rPr lang="en-US" altLang="ko-KR" sz="18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("P_NAME"));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("P_BIRTH"));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("P_HEIGHT"));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("cm&lt;/td&gt;");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("P_WEIGHT"));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("kg&lt;/td&gt;");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("P_BN"));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("PP_NAME"));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("P_JY"));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</a:t>
            </a:r>
            <a:r>
              <a:rPr lang="ko-KR" altLang="en-US" sz="1800" dirty="0">
                <a:solidFill>
                  <a:schemeClr val="bg1"/>
                </a:solidFill>
              </a:rPr>
              <a:t>년</a:t>
            </a:r>
            <a:r>
              <a:rPr lang="en-US" altLang="ko-KR" sz="1800" dirty="0">
                <a:solidFill>
                  <a:schemeClr val="bg1"/>
                </a:solidFill>
              </a:rPr>
              <a:t>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800" dirty="0">
                <a:solidFill>
                  <a:schemeClr val="bg1"/>
                </a:solidFill>
              </a:rPr>
              <a:t>("PS_STATE"));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pPl.append</a:t>
            </a:r>
            <a:r>
              <a:rPr lang="en-US" altLang="ko-KR" sz="1800" dirty="0">
                <a:solidFill>
                  <a:schemeClr val="bg1"/>
                </a:solidFill>
              </a:rPr>
              <a:t>("&lt;/</a:t>
            </a:r>
            <a:r>
              <a:rPr lang="en-US" altLang="ko-KR" sz="1800" dirty="0" err="1">
                <a:solidFill>
                  <a:schemeClr val="bg1"/>
                </a:solidFill>
              </a:rPr>
              <a:t>tr</a:t>
            </a:r>
            <a:r>
              <a:rPr lang="en-US" altLang="ko-KR" sz="18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return </a:t>
            </a:r>
            <a:r>
              <a:rPr lang="en-US" altLang="ko-KR" sz="1800" b="1" dirty="0" err="1">
                <a:solidFill>
                  <a:schemeClr val="bg1"/>
                </a:solidFill>
              </a:rPr>
              <a:t>pPl.toString</a:t>
            </a:r>
            <a:r>
              <a:rPr lang="en-US" altLang="ko-KR" sz="18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8. DAO / SERVICE</a:t>
            </a:r>
            <a:r>
              <a:rPr lang="en-US" altLang="ko-KR" sz="4000" dirty="0">
                <a:solidFill>
                  <a:srgbClr val="BEE9EF"/>
                </a:solidFill>
                <a:latin typeface="+mj-ea"/>
              </a:rPr>
              <a:t> </a:t>
            </a:r>
            <a:r>
              <a:rPr lang="en-US" altLang="ko-KR" sz="2800" dirty="0">
                <a:solidFill>
                  <a:srgbClr val="BEE9EF"/>
                </a:solidFill>
                <a:latin typeface="+mj-ea"/>
              </a:rPr>
              <a:t>-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 </a:t>
            </a:r>
            <a:r>
              <a:rPr lang="ko-KR" altLang="en-US" sz="2800" dirty="0">
                <a:solidFill>
                  <a:srgbClr val="BEE9EF"/>
                </a:solidFill>
                <a:latin typeface="+mj-ea"/>
              </a:rPr>
              <a:t>선수 목록 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(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포지션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)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// 3-1 </a:t>
            </a:r>
            <a:r>
              <a:rPr lang="ko-KR" altLang="en-US" sz="1600" dirty="0" smtClean="0">
                <a:solidFill>
                  <a:srgbClr val="FF9999"/>
                </a:solidFill>
              </a:rPr>
              <a:t>선수 목록 포지션 별 불러오기</a:t>
            </a:r>
            <a:endParaRPr lang="en-US" altLang="ko-KR" sz="1600" dirty="0">
              <a:solidFill>
                <a:srgbClr val="FF9999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public static String liPl2(</a:t>
            </a:r>
            <a:r>
              <a:rPr lang="en-US" altLang="ko-KR" sz="1600" b="1" dirty="0" err="1">
                <a:solidFill>
                  <a:schemeClr val="bg1"/>
                </a:solidFill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pocode</a:t>
            </a:r>
            <a:r>
              <a:rPr lang="en-US" altLang="ko-KR" sz="1600" b="1" dirty="0">
                <a:solidFill>
                  <a:schemeClr val="bg1"/>
                </a:solidFill>
              </a:rPr>
              <a:t>) throws </a:t>
            </a:r>
            <a:r>
              <a:rPr lang="en-US" altLang="ko-KR" sz="16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6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// </a:t>
            </a:r>
            <a:r>
              <a:rPr lang="ko-KR" altLang="en-US" sz="1600" dirty="0">
                <a:solidFill>
                  <a:srgbClr val="FF9999"/>
                </a:solidFill>
              </a:rPr>
              <a:t>변수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StringBuffer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pPl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>
                <a:solidFill>
                  <a:schemeClr val="bg1"/>
                </a:solidFill>
              </a:rPr>
              <a:t>new </a:t>
            </a:r>
            <a:r>
              <a:rPr lang="en-US" altLang="ko-KR" sz="1600" b="1" dirty="0" err="1">
                <a:solidFill>
                  <a:schemeClr val="bg1"/>
                </a:solidFill>
              </a:rPr>
              <a:t>StringBuffer</a:t>
            </a:r>
            <a:r>
              <a:rPr lang="en-US" altLang="ko-KR" sz="16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ResultSet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pSp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Cdb.</a:t>
            </a:r>
            <a:r>
              <a:rPr lang="en-US" altLang="ko-KR" sz="1600" i="1" dirty="0" err="1">
                <a:solidFill>
                  <a:schemeClr val="bg1"/>
                </a:solidFill>
              </a:rPr>
              <a:t>executeQuery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en-US" altLang="ko-KR" sz="1600" i="1" dirty="0" err="1">
                <a:solidFill>
                  <a:schemeClr val="bg1"/>
                </a:solidFill>
              </a:rPr>
              <a:t>String.format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"SELECT * FROM PLAYER P " +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fr-FR" altLang="ko-KR" sz="1600" dirty="0">
                <a:solidFill>
                  <a:schemeClr val="bg1"/>
                </a:solidFill>
              </a:rPr>
              <a:t>"INNER JOIN P_POSITION PO ON P.PP_CODE = PO.PP_CODE " +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"INNER JOIN P_STATE PS ON P.PS_CODE = PS.PS_CODE " +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"WHERE PO.PP_CODE= %s ORDER BY P_JY", </a:t>
            </a:r>
            <a:r>
              <a:rPr lang="en-US" altLang="ko-KR" sz="1600" dirty="0" err="1">
                <a:solidFill>
                  <a:schemeClr val="bg1"/>
                </a:solidFill>
              </a:rPr>
              <a:t>pocode</a:t>
            </a:r>
            <a:r>
              <a:rPr lang="en-US" altLang="ko-KR" sz="1600" dirty="0">
                <a:solidFill>
                  <a:schemeClr val="bg1"/>
                </a:solidFill>
              </a:rPr>
              <a:t>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// </a:t>
            </a:r>
            <a:r>
              <a:rPr lang="ko-KR" altLang="en-US" sz="1600" dirty="0" err="1">
                <a:solidFill>
                  <a:srgbClr val="FF9999"/>
                </a:solidFill>
              </a:rPr>
              <a:t>옵션밸류</a:t>
            </a:r>
            <a:r>
              <a:rPr lang="ko-KR" altLang="en-US" sz="1600" dirty="0">
                <a:solidFill>
                  <a:srgbClr val="FF9999"/>
                </a:solidFill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while (</a:t>
            </a:r>
            <a:r>
              <a:rPr lang="en-US" altLang="ko-KR" sz="1600" b="1" dirty="0" err="1">
                <a:solidFill>
                  <a:schemeClr val="bg1"/>
                </a:solidFill>
              </a:rPr>
              <a:t>pSp.next</a:t>
            </a:r>
            <a:r>
              <a:rPr lang="en-US" altLang="ko-KR" sz="1600" b="1" dirty="0">
                <a:solidFill>
                  <a:schemeClr val="bg1"/>
                </a:solidFill>
              </a:rPr>
              <a:t>())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("P_NAME"));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("P_BIRTH"));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("P_HEIGHT"));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("cm&lt;/td&gt;");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("P_WEIGHT"));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("kg&lt;/td&gt;");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("P_BN"));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("PP_NAME"));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("P_JY"));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ko-KR" altLang="en-US" sz="1600" dirty="0">
                <a:solidFill>
                  <a:schemeClr val="bg1"/>
                </a:solidFill>
              </a:rPr>
              <a:t>년</a:t>
            </a:r>
            <a:r>
              <a:rPr lang="en-US" altLang="ko-KR" sz="1600" dirty="0">
                <a:solidFill>
                  <a:schemeClr val="bg1"/>
                </a:solidFill>
              </a:rPr>
              <a:t>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pSp.getString</a:t>
            </a:r>
            <a:r>
              <a:rPr lang="en-US" altLang="ko-KR" sz="1600" dirty="0">
                <a:solidFill>
                  <a:schemeClr val="bg1"/>
                </a:solidFill>
              </a:rPr>
              <a:t>("PS_STATE"));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("&lt;/td&gt;");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pPl.append</a:t>
            </a:r>
            <a:r>
              <a:rPr lang="en-US" altLang="ko-KR" sz="1600" dirty="0">
                <a:solidFill>
                  <a:schemeClr val="bg1"/>
                </a:solidFill>
              </a:rPr>
              <a:t>("&lt;/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return </a:t>
            </a:r>
            <a:r>
              <a:rPr lang="en-US" altLang="ko-KR" sz="1600" b="1" dirty="0" err="1">
                <a:solidFill>
                  <a:schemeClr val="bg1"/>
                </a:solidFill>
              </a:rPr>
              <a:t>pPl.toString</a:t>
            </a:r>
            <a:r>
              <a:rPr lang="en-US" altLang="ko-KR" sz="1600" b="1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8. DAO / SERVICE 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- </a:t>
            </a:r>
            <a:r>
              <a:rPr lang="ko-KR" altLang="en-US" sz="2800" dirty="0">
                <a:solidFill>
                  <a:srgbClr val="BEE9EF"/>
                </a:solidFill>
                <a:latin typeface="+mj-ea"/>
              </a:rPr>
              <a:t>선수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등록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4. </a:t>
            </a:r>
            <a:r>
              <a:rPr lang="ko-KR" altLang="en-US" sz="1800" dirty="0">
                <a:solidFill>
                  <a:srgbClr val="FF9999"/>
                </a:solidFill>
              </a:rPr>
              <a:t>선수 등록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public static void </a:t>
            </a:r>
            <a:r>
              <a:rPr lang="en-US" altLang="ko-KR" sz="1800" b="1" dirty="0" err="1">
                <a:solidFill>
                  <a:schemeClr val="bg1"/>
                </a:solidFill>
              </a:rPr>
              <a:t>inPl</a:t>
            </a:r>
            <a:r>
              <a:rPr lang="en-US" altLang="ko-KR" sz="1800" b="1" dirty="0">
                <a:solidFill>
                  <a:schemeClr val="bg1"/>
                </a:solidFill>
              </a:rPr>
              <a:t>(String </a:t>
            </a:r>
            <a:r>
              <a:rPr lang="en-US" altLang="ko-KR" sz="1800" b="1" dirty="0" err="1">
                <a:solidFill>
                  <a:schemeClr val="bg1"/>
                </a:solidFill>
              </a:rPr>
              <a:t>p_name</a:t>
            </a:r>
            <a:r>
              <a:rPr lang="en-US" altLang="ko-KR" sz="1800" b="1" dirty="0">
                <a:solidFill>
                  <a:schemeClr val="bg1"/>
                </a:solidFill>
              </a:rPr>
              <a:t>, String </a:t>
            </a:r>
            <a:r>
              <a:rPr lang="en-US" altLang="ko-KR" sz="1800" b="1" dirty="0" err="1">
                <a:solidFill>
                  <a:schemeClr val="bg1"/>
                </a:solidFill>
              </a:rPr>
              <a:t>p_birth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int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p_height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int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p_weight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p_bn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int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pp_code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int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p_jy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int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ps_code</a:t>
            </a:r>
            <a:r>
              <a:rPr lang="en-US" altLang="ko-KR" sz="1800" b="1" dirty="0">
                <a:solidFill>
                  <a:schemeClr val="bg1"/>
                </a:solidFill>
              </a:rPr>
              <a:t>) throws </a:t>
            </a:r>
            <a:r>
              <a:rPr lang="en-US" altLang="ko-KR" sz="18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8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>
                <a:solidFill>
                  <a:srgbClr val="FF9999"/>
                </a:solidFill>
              </a:rPr>
              <a:t>변수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String </a:t>
            </a:r>
            <a:r>
              <a:rPr lang="en-US" altLang="ko-KR" sz="1800" dirty="0" err="1">
                <a:solidFill>
                  <a:schemeClr val="bg1"/>
                </a:solidFill>
              </a:rPr>
              <a:t>sql</a:t>
            </a:r>
            <a:r>
              <a:rPr lang="en-US" altLang="ko-KR" sz="1800" dirty="0">
                <a:solidFill>
                  <a:schemeClr val="bg1"/>
                </a:solidFill>
              </a:rPr>
              <a:t> = </a:t>
            </a:r>
            <a:r>
              <a:rPr lang="en-US" altLang="ko-KR" sz="1800" dirty="0" err="1">
                <a:solidFill>
                  <a:schemeClr val="bg1"/>
                </a:solidFill>
              </a:rPr>
              <a:t>String.</a:t>
            </a:r>
            <a:r>
              <a:rPr lang="en-US" altLang="ko-KR" sz="1800" i="1" dirty="0" err="1">
                <a:solidFill>
                  <a:schemeClr val="bg1"/>
                </a:solidFill>
              </a:rPr>
              <a:t>format</a:t>
            </a:r>
            <a:r>
              <a:rPr lang="en-US" altLang="ko-KR" sz="1800" i="1" dirty="0">
                <a:solidFill>
                  <a:schemeClr val="bg1"/>
                </a:solidFill>
              </a:rPr>
              <a:t>(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"INSERT INTO PLAYER VALUES (SEQ_P_CODE.NEXTVAL, '%s', '%s', %s, %s, %s, %s, %s, %s)"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p_name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p_birth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p_height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p_weight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p_bn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pp_code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p_jy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</a:rPr>
              <a:t>ps_code</a:t>
            </a:r>
            <a:r>
              <a:rPr lang="en-US" altLang="ko-KR" sz="1800" dirty="0">
                <a:solidFill>
                  <a:schemeClr val="bg1"/>
                </a:solidFill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>
                <a:solidFill>
                  <a:srgbClr val="FF9999"/>
                </a:solidFill>
              </a:rPr>
              <a:t>인서트 실행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Cdb.</a:t>
            </a:r>
            <a:r>
              <a:rPr lang="en-US" altLang="ko-KR" sz="1800" i="1" dirty="0" err="1">
                <a:solidFill>
                  <a:schemeClr val="bg1"/>
                </a:solidFill>
              </a:rPr>
              <a:t>executeUpdate</a:t>
            </a:r>
            <a:r>
              <a:rPr lang="en-US" altLang="ko-KR" sz="1800" i="1" dirty="0">
                <a:solidFill>
                  <a:schemeClr val="bg1"/>
                </a:solidFill>
              </a:rPr>
              <a:t>(</a:t>
            </a:r>
            <a:r>
              <a:rPr lang="en-US" altLang="ko-KR" sz="1800" i="1" dirty="0" err="1">
                <a:solidFill>
                  <a:schemeClr val="bg1"/>
                </a:solidFill>
              </a:rPr>
              <a:t>sql</a:t>
            </a:r>
            <a:r>
              <a:rPr lang="en-US" altLang="ko-KR" sz="1800" i="1" dirty="0">
                <a:solidFill>
                  <a:schemeClr val="bg1"/>
                </a:solidFill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8394" y="208150"/>
            <a:ext cx="5518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i="1" kern="0" dirty="0" smtClean="0">
                <a:solidFill>
                  <a:srgbClr val="BEE9EF"/>
                </a:solidFill>
              </a:rPr>
              <a:t>목차</a:t>
            </a:r>
            <a:r>
              <a:rPr lang="en-US" altLang="ko-KR" sz="2400" b="1" i="1" kern="0" dirty="0">
                <a:solidFill>
                  <a:srgbClr val="D1CAC9"/>
                </a:solidFill>
              </a:rPr>
              <a:t> </a:t>
            </a:r>
            <a:r>
              <a:rPr lang="en-US" altLang="ko-KR" sz="2400" b="1" i="1" kern="0" dirty="0" smtClean="0">
                <a:solidFill>
                  <a:srgbClr val="D1CAC9"/>
                </a:solidFill>
              </a:rPr>
              <a:t>- </a:t>
            </a:r>
            <a:r>
              <a:rPr lang="en-US" altLang="ko-KR" sz="2000" b="1" i="1" kern="0" dirty="0" smtClean="0">
                <a:solidFill>
                  <a:srgbClr val="D1CAC9"/>
                </a:solidFill>
              </a:rPr>
              <a:t>INDEX</a:t>
            </a:r>
            <a:r>
              <a:rPr lang="en-US" altLang="ko-KR" sz="2400" b="1" i="1" kern="0" dirty="0" smtClean="0">
                <a:solidFill>
                  <a:srgbClr val="D1CAC9"/>
                </a:solidFill>
              </a:rPr>
              <a:t> </a:t>
            </a:r>
            <a:endParaRPr lang="en-US" altLang="ko-KR" sz="2400" b="1" i="1" kern="0" dirty="0">
              <a:solidFill>
                <a:srgbClr val="BEE9EF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9DA231-C4FD-4DE3-A960-772D67C88D6B}"/>
              </a:ext>
            </a:extLst>
          </p:cNvPr>
          <p:cNvGrpSpPr/>
          <p:nvPr/>
        </p:nvGrpSpPr>
        <p:grpSpPr>
          <a:xfrm>
            <a:off x="704780" y="3312625"/>
            <a:ext cx="10782440" cy="443982"/>
            <a:chOff x="1290319" y="3192845"/>
            <a:chExt cx="9522762" cy="392113"/>
          </a:xfrm>
          <a:gradFill flip="none" rotWithShape="1">
            <a:gsLst>
              <a:gs pos="45000">
                <a:srgbClr val="FF9999"/>
              </a:gs>
              <a:gs pos="50000">
                <a:schemeClr val="bg1"/>
              </a:gs>
            </a:gsLst>
            <a:lin ang="0" scaled="1"/>
            <a:tileRect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46194C-79D0-4B4B-AB11-125E513F90FD}"/>
                </a:ext>
              </a:extLst>
            </p:cNvPr>
            <p:cNvSpPr/>
            <p:nvPr/>
          </p:nvSpPr>
          <p:spPr>
            <a:xfrm>
              <a:off x="1398758" y="3374999"/>
              <a:ext cx="932624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36FD3B-5A83-40A4-B4EC-B6DB951E1515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7F6320-4845-4BE0-9F87-C941E3B16B72}"/>
                </a:ext>
              </a:extLst>
            </p:cNvPr>
            <p:cNvSpPr/>
            <p:nvPr/>
          </p:nvSpPr>
          <p:spPr>
            <a:xfrm>
              <a:off x="2207975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1F9EC9-E6E0-4616-A7D0-3176876AC382}"/>
                </a:ext>
              </a:extLst>
            </p:cNvPr>
            <p:cNvSpPr/>
            <p:nvPr/>
          </p:nvSpPr>
          <p:spPr>
            <a:xfrm>
              <a:off x="3123915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811259-8019-48BF-B550-B3BBB7F62E6E}"/>
                </a:ext>
              </a:extLst>
            </p:cNvPr>
            <p:cNvSpPr/>
            <p:nvPr/>
          </p:nvSpPr>
          <p:spPr>
            <a:xfrm>
              <a:off x="4039855" y="3192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B0F8965-7327-429E-BDF7-F08465F2C890}"/>
                </a:ext>
              </a:extLst>
            </p:cNvPr>
            <p:cNvSpPr/>
            <p:nvPr/>
          </p:nvSpPr>
          <p:spPr>
            <a:xfrm>
              <a:off x="4955351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1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371B7CD-61E6-4CB5-9073-CF26D27B6134}"/>
                </a:ext>
              </a:extLst>
            </p:cNvPr>
            <p:cNvSpPr/>
            <p:nvPr/>
          </p:nvSpPr>
          <p:spPr>
            <a:xfrm>
              <a:off x="5870847" y="3220648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</a:rPr>
                <a:t>6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371B7CD-61E6-4CB5-9073-CF26D27B6134}"/>
                </a:ext>
              </a:extLst>
            </p:cNvPr>
            <p:cNvSpPr/>
            <p:nvPr/>
          </p:nvSpPr>
          <p:spPr>
            <a:xfrm>
              <a:off x="6787231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4B4140"/>
                  </a:solidFill>
                </a:rPr>
                <a:t>7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371B7CD-61E6-4CB5-9073-CF26D27B6134}"/>
                </a:ext>
              </a:extLst>
            </p:cNvPr>
            <p:cNvSpPr/>
            <p:nvPr/>
          </p:nvSpPr>
          <p:spPr>
            <a:xfrm>
              <a:off x="770228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4B4140"/>
                  </a:solidFill>
                </a:rPr>
                <a:t>8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71B7CD-61E6-4CB5-9073-CF26D27B6134}"/>
                </a:ext>
              </a:extLst>
            </p:cNvPr>
            <p:cNvSpPr/>
            <p:nvPr/>
          </p:nvSpPr>
          <p:spPr>
            <a:xfrm>
              <a:off x="8617335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</a:rPr>
                <a:t>9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371B7CD-61E6-4CB5-9073-CF26D27B6134}"/>
                </a:ext>
              </a:extLst>
            </p:cNvPr>
            <p:cNvSpPr/>
            <p:nvPr/>
          </p:nvSpPr>
          <p:spPr>
            <a:xfrm>
              <a:off x="9532387" y="3192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4B4140"/>
                  </a:solidFill>
                </a:rPr>
                <a:t>10</a:t>
              </a:r>
              <a:endParaRPr lang="ko-KR" altLang="en-US" sz="1000" b="1" dirty="0">
                <a:solidFill>
                  <a:srgbClr val="4B414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371B7CD-61E6-4CB5-9073-CF26D27B6134}"/>
                </a:ext>
              </a:extLst>
            </p:cNvPr>
            <p:cNvSpPr/>
            <p:nvPr/>
          </p:nvSpPr>
          <p:spPr>
            <a:xfrm>
              <a:off x="10448771" y="3195606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4B4140"/>
                  </a:solidFill>
                </a:rPr>
                <a:t>11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391508" y="1861082"/>
            <a:ext cx="10390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</a:rPr>
              <a:t>1. </a:t>
            </a:r>
            <a:r>
              <a:rPr lang="ko-KR" altLang="en-US" b="1" dirty="0" smtClean="0">
                <a:solidFill>
                  <a:srgbClr val="D1CAC9"/>
                </a:solidFill>
              </a:rPr>
              <a:t>기본조건</a:t>
            </a:r>
            <a:endParaRPr lang="en-US" altLang="ko-KR" b="1" dirty="0">
              <a:solidFill>
                <a:srgbClr val="D1CAC9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95071" y="4400238"/>
            <a:ext cx="21100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2. </a:t>
            </a:r>
            <a:r>
              <a:rPr lang="ko-KR" altLang="en-US" b="1" dirty="0" smtClean="0">
                <a:solidFill>
                  <a:srgbClr val="D1CAC9"/>
                </a:solidFill>
                <a:latin typeface="+mn-ea"/>
              </a:rPr>
              <a:t>데이터베이스 논리 설계</a:t>
            </a:r>
            <a:endParaRPr lang="ko-KR" altLang="en-US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2258103" y="1901984"/>
            <a:ext cx="14581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</a:rPr>
              <a:t>3. </a:t>
            </a:r>
            <a:r>
              <a:rPr lang="ko-KR" altLang="en-US" b="1" dirty="0" smtClean="0">
                <a:solidFill>
                  <a:srgbClr val="D1CAC9"/>
                </a:solidFill>
              </a:rPr>
              <a:t>개요</a:t>
            </a:r>
            <a:endParaRPr lang="en-US" altLang="ko-KR" b="1" dirty="0">
              <a:solidFill>
                <a:srgbClr val="D1CAC9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447830" y="4392264"/>
            <a:ext cx="11528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4. </a:t>
            </a:r>
            <a:r>
              <a:rPr lang="ko-KR" altLang="en-US" b="1" dirty="0" smtClean="0">
                <a:solidFill>
                  <a:srgbClr val="D1CAC9"/>
                </a:solidFill>
                <a:latin typeface="+mn-ea"/>
              </a:rPr>
              <a:t>물리 설계</a:t>
            </a: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 </a:t>
            </a:r>
            <a:endParaRPr lang="ko-KR" altLang="en-US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4331803" y="1901984"/>
            <a:ext cx="14581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5. </a:t>
            </a:r>
            <a:r>
              <a:rPr lang="ko-KR" altLang="en-US" b="1" dirty="0" smtClean="0">
                <a:solidFill>
                  <a:srgbClr val="D1CAC9"/>
                </a:solidFill>
                <a:latin typeface="+mn-ea"/>
              </a:rPr>
              <a:t>메뉴 선정</a:t>
            </a:r>
            <a:endParaRPr lang="en-US" altLang="ko-KR" b="1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6406006" y="1901984"/>
            <a:ext cx="145814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7. UI</a:t>
            </a:r>
            <a:endParaRPr lang="en-US" altLang="ko-KR" b="1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8477694" y="1901984"/>
            <a:ext cx="145814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9. </a:t>
            </a:r>
            <a:r>
              <a:rPr lang="ko-KR" altLang="en-US" b="1" dirty="0" err="1" smtClean="0">
                <a:solidFill>
                  <a:srgbClr val="D1CAC9"/>
                </a:solidFill>
                <a:latin typeface="+mn-ea"/>
              </a:rPr>
              <a:t>서블릿</a:t>
            </a:r>
            <a:endParaRPr lang="en-US" altLang="ko-KR" b="1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10551897" y="1901984"/>
            <a:ext cx="145814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11. </a:t>
            </a:r>
            <a:r>
              <a:rPr lang="ko-KR" altLang="en-US" b="1" dirty="0" smtClean="0">
                <a:solidFill>
                  <a:srgbClr val="D1CAC9"/>
                </a:solidFill>
                <a:latin typeface="+mn-ea"/>
              </a:rPr>
              <a:t>화면 캡쳐</a:t>
            </a:r>
            <a:endParaRPr lang="en-US" altLang="ko-KR" b="1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399104" y="4392264"/>
            <a:ext cx="14168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6. DB </a:t>
            </a:r>
            <a:r>
              <a:rPr lang="ko-KR" altLang="en-US" b="1" dirty="0" smtClean="0">
                <a:solidFill>
                  <a:srgbClr val="D1CAC9"/>
                </a:solidFill>
                <a:latin typeface="+mn-ea"/>
              </a:rPr>
              <a:t>프로그래밍</a:t>
            </a:r>
            <a:endParaRPr lang="ko-KR" altLang="en-US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11172" y="4392264"/>
            <a:ext cx="17200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8. DAO / Service</a:t>
            </a:r>
            <a:endParaRPr lang="ko-KR" altLang="en-US" dirty="0">
              <a:solidFill>
                <a:srgbClr val="D1CAC9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451528" y="4392264"/>
            <a:ext cx="15836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D1CAC9"/>
                </a:solidFill>
                <a:latin typeface="+mn-ea"/>
              </a:rPr>
              <a:t>10. VIEW </a:t>
            </a:r>
            <a:r>
              <a:rPr lang="ko-KR" altLang="en-US" b="1" dirty="0" smtClean="0">
                <a:solidFill>
                  <a:srgbClr val="D1CAC9"/>
                </a:solidFill>
                <a:latin typeface="+mn-ea"/>
              </a:rPr>
              <a:t>등록</a:t>
            </a:r>
            <a:endParaRPr lang="ko-KR" altLang="en-US" dirty="0">
              <a:solidFill>
                <a:srgbClr val="D1CAC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7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9. </a:t>
            </a:r>
            <a:r>
              <a:rPr lang="ko-KR" altLang="en-US" sz="4000" dirty="0" err="1" smtClean="0">
                <a:solidFill>
                  <a:srgbClr val="BEE9EF"/>
                </a:solidFill>
                <a:latin typeface="+mj-ea"/>
              </a:rPr>
              <a:t>서블릿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 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–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선수 등록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protected void </a:t>
            </a:r>
            <a:r>
              <a:rPr lang="en-US" altLang="ko-KR" sz="1600" b="1" dirty="0" err="1">
                <a:solidFill>
                  <a:schemeClr val="bg1"/>
                </a:solidFill>
              </a:rPr>
              <a:t>doGet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</a:rPr>
              <a:t>HttpServletRequest</a:t>
            </a:r>
            <a:r>
              <a:rPr lang="en-US" altLang="ko-KR" sz="1600" b="1" dirty="0">
                <a:solidFill>
                  <a:schemeClr val="bg1"/>
                </a:solidFill>
              </a:rPr>
              <a:t> request, </a:t>
            </a:r>
            <a:r>
              <a:rPr lang="en-US" altLang="ko-KR" sz="1600" b="1" dirty="0" err="1">
                <a:solidFill>
                  <a:schemeClr val="bg1"/>
                </a:solidFill>
              </a:rPr>
              <a:t>HttpServletResponse</a:t>
            </a:r>
            <a:r>
              <a:rPr lang="en-US" altLang="ko-KR" sz="1600" b="1" dirty="0">
                <a:solidFill>
                  <a:schemeClr val="bg1"/>
                </a:solidFill>
              </a:rPr>
              <a:t> response) throws </a:t>
            </a:r>
            <a:r>
              <a:rPr lang="en-US" altLang="ko-KR" sz="1600" b="1" dirty="0" err="1">
                <a:solidFill>
                  <a:schemeClr val="bg1"/>
                </a:solidFill>
              </a:rPr>
              <a:t>ServletException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6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request.setAttribute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en-US" altLang="ko-KR" sz="1600" dirty="0" err="1">
                <a:solidFill>
                  <a:schemeClr val="bg1"/>
                </a:solidFill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", </a:t>
            </a:r>
            <a:r>
              <a:rPr lang="en-US" altLang="ko-KR" sz="1600" dirty="0" err="1">
                <a:solidFill>
                  <a:schemeClr val="bg1"/>
                </a:solidFill>
              </a:rPr>
              <a:t>Doo_DaoService.</a:t>
            </a:r>
            <a:r>
              <a:rPr lang="en-US" altLang="ko-KR" sz="1600" i="1" dirty="0" err="1">
                <a:solidFill>
                  <a:schemeClr val="bg1"/>
                </a:solidFill>
              </a:rPr>
              <a:t>selPos</a:t>
            </a:r>
            <a:r>
              <a:rPr lang="en-US" altLang="ko-KR" sz="1600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request.setAttribute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en-US" altLang="ko-KR" sz="1600" dirty="0" err="1">
                <a:solidFill>
                  <a:schemeClr val="bg1"/>
                </a:solidFill>
              </a:rPr>
              <a:t>pOs</a:t>
            </a:r>
            <a:r>
              <a:rPr lang="en-US" altLang="ko-KR" sz="1600" dirty="0">
                <a:solidFill>
                  <a:schemeClr val="bg1"/>
                </a:solidFill>
              </a:rPr>
              <a:t>", </a:t>
            </a:r>
            <a:r>
              <a:rPr lang="en-US" altLang="ko-KR" sz="1600" dirty="0" err="1">
                <a:solidFill>
                  <a:schemeClr val="bg1"/>
                </a:solidFill>
              </a:rPr>
              <a:t>Doo_DaoService.</a:t>
            </a:r>
            <a:r>
              <a:rPr lang="en-US" altLang="ko-KR" sz="1600" i="1" dirty="0" err="1">
                <a:solidFill>
                  <a:schemeClr val="bg1"/>
                </a:solidFill>
              </a:rPr>
              <a:t>selSt</a:t>
            </a:r>
            <a:r>
              <a:rPr lang="en-US" altLang="ko-KR" sz="1600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}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600" b="1" dirty="0">
                <a:solidFill>
                  <a:schemeClr val="bg1"/>
                </a:solidFill>
              </a:rPr>
              <a:t> e)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System.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D_Players</a:t>
            </a:r>
            <a:r>
              <a:rPr lang="en-US" altLang="ko-KR" sz="1600" b="1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doGet</a:t>
            </a:r>
            <a:r>
              <a:rPr lang="ko-KR" altLang="en-US" sz="1600" b="1" i="1" dirty="0">
                <a:solidFill>
                  <a:schemeClr val="bg1"/>
                </a:solidFill>
              </a:rPr>
              <a:t>예외</a:t>
            </a:r>
            <a:r>
              <a:rPr lang="en-US" altLang="ko-KR" sz="1600" b="1" i="1" dirty="0">
                <a:solidFill>
                  <a:schemeClr val="bg1"/>
                </a:solidFill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// </a:t>
            </a:r>
            <a:r>
              <a:rPr lang="en-US" altLang="ko-KR" sz="1600" u="sng" dirty="0" err="1">
                <a:solidFill>
                  <a:srgbClr val="FF9999"/>
                </a:solidFill>
              </a:rPr>
              <a:t>fw</a:t>
            </a:r>
            <a:endParaRPr lang="en-US" altLang="ko-KR" sz="1600" u="sng" dirty="0">
              <a:solidFill>
                <a:srgbClr val="FF9999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request.getRequestDispatcher</a:t>
            </a:r>
            <a:r>
              <a:rPr lang="en-US" altLang="ko-KR" sz="1600" dirty="0">
                <a:solidFill>
                  <a:schemeClr val="bg1"/>
                </a:solidFill>
              </a:rPr>
              <a:t>("/</a:t>
            </a:r>
            <a:r>
              <a:rPr lang="en-US" altLang="ko-KR" sz="1600" dirty="0" err="1">
                <a:solidFill>
                  <a:schemeClr val="bg1"/>
                </a:solidFill>
              </a:rPr>
              <a:t>d_player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</a:rPr>
              <a:t>p_regist.jsp</a:t>
            </a:r>
            <a:r>
              <a:rPr lang="en-US" altLang="ko-KR" sz="1600" dirty="0">
                <a:solidFill>
                  <a:schemeClr val="bg1"/>
                </a:solidFill>
              </a:rPr>
              <a:t>").forward(request, response);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ko-KR" alt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/**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 * </a:t>
            </a:r>
            <a:r>
              <a:rPr lang="en-US" altLang="ko-KR" sz="1600" b="1" dirty="0">
                <a:solidFill>
                  <a:srgbClr val="FF9999"/>
                </a:solidFill>
              </a:rPr>
              <a:t>@see </a:t>
            </a:r>
            <a:r>
              <a:rPr lang="en-US" altLang="ko-KR" sz="1600" b="1" dirty="0" err="1">
                <a:solidFill>
                  <a:srgbClr val="FF9999"/>
                </a:solidFill>
              </a:rPr>
              <a:t>HttpServlet#doPost</a:t>
            </a:r>
            <a:r>
              <a:rPr lang="en-US" altLang="ko-KR" sz="1600" b="1" dirty="0">
                <a:solidFill>
                  <a:srgbClr val="FF9999"/>
                </a:solidFill>
              </a:rPr>
              <a:t>(</a:t>
            </a:r>
            <a:r>
              <a:rPr lang="en-US" altLang="ko-KR" sz="1600" b="1" dirty="0" err="1">
                <a:solidFill>
                  <a:srgbClr val="FF9999"/>
                </a:solidFill>
              </a:rPr>
              <a:t>HttpServletRequest</a:t>
            </a:r>
            <a:r>
              <a:rPr lang="en-US" altLang="ko-KR" sz="1600" b="1" dirty="0">
                <a:solidFill>
                  <a:srgbClr val="FF9999"/>
                </a:solidFill>
              </a:rPr>
              <a:t> request, </a:t>
            </a:r>
            <a:r>
              <a:rPr lang="en-US" altLang="ko-KR" sz="1600" b="1" dirty="0" err="1">
                <a:solidFill>
                  <a:srgbClr val="FF9999"/>
                </a:solidFill>
              </a:rPr>
              <a:t>HttpServletResponse</a:t>
            </a:r>
            <a:r>
              <a:rPr lang="en-US" altLang="ko-KR" sz="1600" b="1" dirty="0">
                <a:solidFill>
                  <a:srgbClr val="FF9999"/>
                </a:solidFill>
              </a:rPr>
              <a:t> response)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600" dirty="0">
                <a:solidFill>
                  <a:srgbClr val="FF9999"/>
                </a:solidFill>
              </a:rPr>
              <a:t> *</a:t>
            </a:r>
            <a:r>
              <a:rPr lang="en-US" altLang="ko-KR" sz="1600" dirty="0">
                <a:solidFill>
                  <a:srgbClr val="FF9999"/>
                </a:solidFill>
              </a:rPr>
              <a:t>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protected void </a:t>
            </a:r>
            <a:r>
              <a:rPr lang="en-US" altLang="ko-KR" sz="1600" b="1" dirty="0" err="1">
                <a:solidFill>
                  <a:schemeClr val="bg1"/>
                </a:solidFill>
              </a:rPr>
              <a:t>doPost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</a:rPr>
              <a:t>HttpServletRequest</a:t>
            </a:r>
            <a:r>
              <a:rPr lang="en-US" altLang="ko-KR" sz="1600" b="1" dirty="0">
                <a:solidFill>
                  <a:schemeClr val="bg1"/>
                </a:solidFill>
              </a:rPr>
              <a:t> request, </a:t>
            </a:r>
            <a:r>
              <a:rPr lang="en-US" altLang="ko-KR" sz="1600" b="1" dirty="0" err="1">
                <a:solidFill>
                  <a:schemeClr val="bg1"/>
                </a:solidFill>
              </a:rPr>
              <a:t>HttpServletResponse</a:t>
            </a:r>
            <a:r>
              <a:rPr lang="en-US" altLang="ko-KR" sz="1600" b="1" dirty="0">
                <a:solidFill>
                  <a:schemeClr val="bg1"/>
                </a:solidFill>
              </a:rPr>
              <a:t> response) throws </a:t>
            </a:r>
            <a:r>
              <a:rPr lang="en-US" altLang="ko-KR" sz="1600" b="1" dirty="0" err="1">
                <a:solidFill>
                  <a:schemeClr val="bg1"/>
                </a:solidFill>
              </a:rPr>
              <a:t>ServletException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// </a:t>
            </a:r>
            <a:r>
              <a:rPr lang="ko-KR" altLang="en-US" sz="1600" dirty="0">
                <a:solidFill>
                  <a:srgbClr val="FF9999"/>
                </a:solidFill>
              </a:rPr>
              <a:t>등록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request.setCharacterEncoding</a:t>
            </a:r>
            <a:r>
              <a:rPr lang="en-US" altLang="ko-KR" sz="1600" dirty="0">
                <a:solidFill>
                  <a:schemeClr val="bg1"/>
                </a:solidFill>
              </a:rPr>
              <a:t>("utf-8");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p_name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en-US" altLang="ko-KR" sz="1600" dirty="0" err="1">
                <a:solidFill>
                  <a:schemeClr val="bg1"/>
                </a:solidFill>
              </a:rPr>
              <a:t>p_name</a:t>
            </a:r>
            <a:r>
              <a:rPr lang="en-US" altLang="ko-KR" sz="1600" dirty="0">
                <a:solidFill>
                  <a:schemeClr val="bg1"/>
                </a:solidFill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p_birth</a:t>
            </a:r>
            <a:r>
              <a:rPr lang="en-US" altLang="ko-KR" sz="1600" dirty="0">
                <a:solidFill>
                  <a:schemeClr val="bg1"/>
                </a:solidFill>
              </a:rPr>
              <a:t> = </a:t>
            </a:r>
            <a:r>
              <a:rPr lang="en-US" altLang="ko-KR" sz="1600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en-US" altLang="ko-KR" sz="1600" dirty="0" err="1">
                <a:solidFill>
                  <a:schemeClr val="bg1"/>
                </a:solidFill>
              </a:rPr>
              <a:t>p_birth</a:t>
            </a:r>
            <a:r>
              <a:rPr lang="en-US" altLang="ko-KR" sz="1600" dirty="0">
                <a:solidFill>
                  <a:schemeClr val="bg1"/>
                </a:solidFill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 err="1">
                <a:solidFill>
                  <a:schemeClr val="bg1"/>
                </a:solidFill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p_height</a:t>
            </a:r>
            <a:r>
              <a:rPr lang="en-US" altLang="ko-KR" sz="1600" b="1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 err="1">
                <a:solidFill>
                  <a:schemeClr val="bg1"/>
                </a:solidFill>
              </a:rPr>
              <a:t>Integer.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parseInt</a:t>
            </a:r>
            <a:r>
              <a:rPr lang="en-US" altLang="ko-KR" sz="1600" b="1" i="1" dirty="0">
                <a:solidFill>
                  <a:schemeClr val="bg1"/>
                </a:solidFill>
              </a:rPr>
              <a:t>(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p_height</a:t>
            </a:r>
            <a:r>
              <a:rPr lang="en-US" altLang="ko-KR" sz="1600" b="1" i="1" dirty="0">
                <a:solidFill>
                  <a:schemeClr val="bg1"/>
                </a:solidFill>
              </a:rPr>
              <a:t>").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toString</a:t>
            </a:r>
            <a:r>
              <a:rPr lang="en-US" altLang="ko-KR" sz="16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 err="1">
                <a:solidFill>
                  <a:schemeClr val="bg1"/>
                </a:solidFill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p_weight</a:t>
            </a:r>
            <a:r>
              <a:rPr lang="en-US" altLang="ko-KR" sz="1600" b="1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 err="1">
                <a:solidFill>
                  <a:schemeClr val="bg1"/>
                </a:solidFill>
              </a:rPr>
              <a:t>Integer.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parseInt</a:t>
            </a:r>
            <a:r>
              <a:rPr lang="en-US" altLang="ko-KR" sz="1600" b="1" i="1" dirty="0">
                <a:solidFill>
                  <a:schemeClr val="bg1"/>
                </a:solidFill>
              </a:rPr>
              <a:t>(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p_weight</a:t>
            </a:r>
            <a:r>
              <a:rPr lang="en-US" altLang="ko-KR" sz="1600" b="1" i="1" dirty="0">
                <a:solidFill>
                  <a:schemeClr val="bg1"/>
                </a:solidFill>
              </a:rPr>
              <a:t>").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toString</a:t>
            </a:r>
            <a:r>
              <a:rPr lang="en-US" altLang="ko-KR" sz="16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 err="1">
                <a:solidFill>
                  <a:schemeClr val="bg1"/>
                </a:solidFill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p_bn</a:t>
            </a:r>
            <a:r>
              <a:rPr lang="en-US" altLang="ko-KR" sz="1600" b="1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 err="1">
                <a:solidFill>
                  <a:schemeClr val="bg1"/>
                </a:solidFill>
              </a:rPr>
              <a:t>Integer.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parseInt</a:t>
            </a:r>
            <a:r>
              <a:rPr lang="en-US" altLang="ko-KR" sz="1600" b="1" i="1" dirty="0">
                <a:solidFill>
                  <a:schemeClr val="bg1"/>
                </a:solidFill>
              </a:rPr>
              <a:t>(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p_bn</a:t>
            </a:r>
            <a:r>
              <a:rPr lang="en-US" altLang="ko-KR" sz="1600" b="1" i="1" dirty="0">
                <a:solidFill>
                  <a:schemeClr val="bg1"/>
                </a:solidFill>
              </a:rPr>
              <a:t>").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toString</a:t>
            </a:r>
            <a:r>
              <a:rPr lang="en-US" altLang="ko-KR" sz="16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 err="1">
                <a:solidFill>
                  <a:schemeClr val="bg1"/>
                </a:solidFill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b="1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 err="1">
                <a:solidFill>
                  <a:schemeClr val="bg1"/>
                </a:solidFill>
              </a:rPr>
              <a:t>Integer.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parseInt</a:t>
            </a:r>
            <a:r>
              <a:rPr lang="en-US" altLang="ko-KR" sz="1600" b="1" i="1" dirty="0">
                <a:solidFill>
                  <a:schemeClr val="bg1"/>
                </a:solidFill>
              </a:rPr>
              <a:t>(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b="1" i="1" dirty="0">
                <a:solidFill>
                  <a:schemeClr val="bg1"/>
                </a:solidFill>
              </a:rPr>
              <a:t>").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toString</a:t>
            </a:r>
            <a:r>
              <a:rPr lang="en-US" altLang="ko-KR" sz="16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 err="1">
                <a:solidFill>
                  <a:schemeClr val="bg1"/>
                </a:solidFill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p_jy</a:t>
            </a:r>
            <a:r>
              <a:rPr lang="en-US" altLang="ko-KR" sz="1600" b="1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 err="1">
                <a:solidFill>
                  <a:schemeClr val="bg1"/>
                </a:solidFill>
              </a:rPr>
              <a:t>Integer.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parseInt</a:t>
            </a:r>
            <a:r>
              <a:rPr lang="en-US" altLang="ko-KR" sz="1600" b="1" i="1" dirty="0">
                <a:solidFill>
                  <a:schemeClr val="bg1"/>
                </a:solidFill>
              </a:rPr>
              <a:t>(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p_jy</a:t>
            </a:r>
            <a:r>
              <a:rPr lang="en-US" altLang="ko-KR" sz="1600" b="1" i="1" dirty="0">
                <a:solidFill>
                  <a:schemeClr val="bg1"/>
                </a:solidFill>
              </a:rPr>
              <a:t>").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toString</a:t>
            </a:r>
            <a:r>
              <a:rPr lang="en-US" altLang="ko-KR" sz="16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 err="1">
                <a:solidFill>
                  <a:schemeClr val="bg1"/>
                </a:solidFill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</a:rPr>
              <a:t>ps_name</a:t>
            </a:r>
            <a:r>
              <a:rPr lang="en-US" altLang="ko-KR" sz="1600" b="1" dirty="0">
                <a:solidFill>
                  <a:schemeClr val="bg1"/>
                </a:solidFill>
              </a:rPr>
              <a:t> = </a:t>
            </a:r>
            <a:r>
              <a:rPr lang="en-US" altLang="ko-KR" sz="1600" b="1" dirty="0" err="1">
                <a:solidFill>
                  <a:schemeClr val="bg1"/>
                </a:solidFill>
              </a:rPr>
              <a:t>Integer.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parseInt</a:t>
            </a:r>
            <a:r>
              <a:rPr lang="en-US" altLang="ko-KR" sz="1600" b="1" i="1" dirty="0">
                <a:solidFill>
                  <a:schemeClr val="bg1"/>
                </a:solidFill>
              </a:rPr>
              <a:t>(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ps_name</a:t>
            </a:r>
            <a:r>
              <a:rPr lang="en-US" altLang="ko-KR" sz="1600" b="1" i="1" dirty="0">
                <a:solidFill>
                  <a:schemeClr val="bg1"/>
                </a:solidFill>
              </a:rPr>
              <a:t>").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toString</a:t>
            </a:r>
            <a:r>
              <a:rPr lang="en-US" altLang="ko-KR" sz="16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endParaRPr lang="ko-KR" alt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try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Doo_DaoService.</a:t>
            </a:r>
            <a:r>
              <a:rPr lang="en-US" altLang="ko-KR" sz="1600" i="1" dirty="0" err="1">
                <a:solidFill>
                  <a:schemeClr val="bg1"/>
                </a:solidFill>
              </a:rPr>
              <a:t>inPl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en-US" altLang="ko-KR" sz="1600" i="1" dirty="0" err="1">
                <a:solidFill>
                  <a:schemeClr val="bg1"/>
                </a:solidFill>
              </a:rPr>
              <a:t>p_name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en-US" altLang="ko-KR" sz="1600" i="1" dirty="0" err="1">
                <a:solidFill>
                  <a:schemeClr val="bg1"/>
                </a:solidFill>
              </a:rPr>
              <a:t>p_birth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en-US" altLang="ko-KR" sz="1600" i="1" dirty="0" err="1">
                <a:solidFill>
                  <a:schemeClr val="bg1"/>
                </a:solidFill>
              </a:rPr>
              <a:t>p_height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en-US" altLang="ko-KR" sz="1600" i="1" dirty="0" err="1">
                <a:solidFill>
                  <a:schemeClr val="bg1"/>
                </a:solidFill>
              </a:rPr>
              <a:t>p_weight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en-US" altLang="ko-KR" sz="1600" i="1" dirty="0" err="1">
                <a:solidFill>
                  <a:schemeClr val="bg1"/>
                </a:solidFill>
              </a:rPr>
              <a:t>p_bn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en-US" altLang="ko-KR" sz="1600" i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en-US" altLang="ko-KR" sz="1600" i="1" dirty="0" err="1">
                <a:solidFill>
                  <a:schemeClr val="bg1"/>
                </a:solidFill>
              </a:rPr>
              <a:t>p_jy</a:t>
            </a:r>
            <a:r>
              <a:rPr lang="en-US" altLang="ko-KR" sz="1600" i="1" dirty="0">
                <a:solidFill>
                  <a:schemeClr val="bg1"/>
                </a:solidFill>
              </a:rPr>
              <a:t>, </a:t>
            </a:r>
            <a:r>
              <a:rPr lang="en-US" altLang="ko-KR" sz="1600" i="1" dirty="0" err="1">
                <a:solidFill>
                  <a:schemeClr val="bg1"/>
                </a:solidFill>
              </a:rPr>
              <a:t>ps_name</a:t>
            </a:r>
            <a:r>
              <a:rPr lang="en-US" altLang="ko-KR" sz="1600" i="1" dirty="0">
                <a:solidFill>
                  <a:schemeClr val="bg1"/>
                </a:solidFill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} </a:t>
            </a:r>
            <a:r>
              <a:rPr lang="en-US" altLang="ko-KR" sz="1600" b="1" dirty="0">
                <a:solidFill>
                  <a:schemeClr val="bg1"/>
                </a:solidFill>
              </a:rPr>
              <a:t>catch (</a:t>
            </a:r>
            <a:r>
              <a:rPr lang="en-US" altLang="ko-KR" sz="16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600" b="1" dirty="0">
                <a:solidFill>
                  <a:schemeClr val="bg1"/>
                </a:solidFill>
              </a:rPr>
              <a:t> e)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System.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out.println</a:t>
            </a:r>
            <a:r>
              <a:rPr lang="en-US" altLang="ko-KR" sz="1600" b="1" i="1" dirty="0">
                <a:solidFill>
                  <a:schemeClr val="bg1"/>
                </a:solidFill>
              </a:rPr>
              <a:t>("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D_Player</a:t>
            </a:r>
            <a:r>
              <a:rPr lang="en-US" altLang="ko-KR" sz="1600" b="1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doPost</a:t>
            </a:r>
            <a:r>
              <a:rPr lang="en-US" altLang="ko-KR" sz="1600" b="1" i="1" dirty="0">
                <a:solidFill>
                  <a:schemeClr val="bg1"/>
                </a:solidFill>
              </a:rPr>
              <a:t> </a:t>
            </a:r>
            <a:r>
              <a:rPr lang="ko-KR" altLang="en-US" sz="1600" b="1" i="1" dirty="0">
                <a:solidFill>
                  <a:schemeClr val="bg1"/>
                </a:solidFill>
              </a:rPr>
              <a:t>예외 </a:t>
            </a:r>
            <a:r>
              <a:rPr lang="en-US" altLang="ko-KR" sz="1600" b="1" i="1" dirty="0">
                <a:solidFill>
                  <a:schemeClr val="bg1"/>
                </a:solidFill>
              </a:rPr>
              <a:t>: "</a:t>
            </a:r>
            <a:r>
              <a:rPr lang="ko-KR" altLang="en-US" sz="1600" b="1" i="1" dirty="0">
                <a:solidFill>
                  <a:schemeClr val="bg1"/>
                </a:solidFill>
              </a:rPr>
              <a:t> </a:t>
            </a:r>
            <a:r>
              <a:rPr lang="en-US" altLang="ko-KR" sz="1600" b="1" i="1" dirty="0">
                <a:solidFill>
                  <a:schemeClr val="bg1"/>
                </a:solidFill>
              </a:rPr>
              <a:t>+ </a:t>
            </a:r>
            <a:r>
              <a:rPr lang="en-US" altLang="ko-KR" sz="1600" b="1" i="1" dirty="0" err="1">
                <a:solidFill>
                  <a:schemeClr val="bg1"/>
                </a:solidFill>
              </a:rPr>
              <a:t>e.getMessage</a:t>
            </a:r>
            <a:r>
              <a:rPr lang="en-US" altLang="ko-KR" sz="16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rgbClr val="FF9999"/>
                </a:solidFill>
              </a:rPr>
              <a:t>// </a:t>
            </a:r>
            <a:r>
              <a:rPr lang="ko-KR" altLang="en-US" sz="1600" dirty="0">
                <a:solidFill>
                  <a:srgbClr val="FF9999"/>
                </a:solidFill>
              </a:rPr>
              <a:t>등록 초기화 이동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response.sendRedirect</a:t>
            </a:r>
            <a:r>
              <a:rPr lang="en-US" altLang="ko-KR" sz="1600" dirty="0">
                <a:solidFill>
                  <a:schemeClr val="bg1"/>
                </a:solidFill>
              </a:rPr>
              <a:t>("</a:t>
            </a:r>
            <a:r>
              <a:rPr lang="en-US" altLang="ko-KR" sz="1600" dirty="0" err="1">
                <a:solidFill>
                  <a:schemeClr val="bg1"/>
                </a:solidFill>
              </a:rPr>
              <a:t>p_regist</a:t>
            </a:r>
            <a:r>
              <a:rPr lang="en-US" altLang="ko-KR" sz="1600" dirty="0">
                <a:solidFill>
                  <a:schemeClr val="bg1"/>
                </a:solidFill>
              </a:rPr>
              <a:t>");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50000"/>
              </a:lnSpc>
              <a:buNone/>
            </a:pP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9. </a:t>
            </a:r>
            <a:r>
              <a:rPr lang="ko-KR" altLang="en-US" sz="4000" dirty="0" err="1" smtClean="0">
                <a:solidFill>
                  <a:srgbClr val="BEE9EF"/>
                </a:solidFill>
                <a:latin typeface="+mj-ea"/>
              </a:rPr>
              <a:t>서블릿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 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–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선수 조회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/**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 * </a:t>
            </a:r>
            <a:r>
              <a:rPr lang="en-US" altLang="ko-KR" sz="1800" b="1" dirty="0">
                <a:solidFill>
                  <a:srgbClr val="FF9999"/>
                </a:solidFill>
              </a:rPr>
              <a:t>@see </a:t>
            </a:r>
            <a:r>
              <a:rPr lang="en-US" altLang="ko-KR" sz="1800" b="1" dirty="0" err="1">
                <a:solidFill>
                  <a:srgbClr val="FF9999"/>
                </a:solidFill>
              </a:rPr>
              <a:t>HttpServlet#doGet</a:t>
            </a:r>
            <a:r>
              <a:rPr lang="en-US" altLang="ko-KR" sz="1800" b="1" dirty="0">
                <a:solidFill>
                  <a:srgbClr val="FF9999"/>
                </a:solidFill>
              </a:rPr>
              <a:t>(</a:t>
            </a:r>
            <a:r>
              <a:rPr lang="en-US" altLang="ko-KR" sz="1800" b="1" dirty="0" err="1">
                <a:solidFill>
                  <a:srgbClr val="FF9999"/>
                </a:solidFill>
              </a:rPr>
              <a:t>HttpServletRequest</a:t>
            </a:r>
            <a:r>
              <a:rPr lang="en-US" altLang="ko-KR" sz="1800" b="1" dirty="0">
                <a:solidFill>
                  <a:srgbClr val="FF9999"/>
                </a:solidFill>
              </a:rPr>
              <a:t> request, </a:t>
            </a:r>
            <a:r>
              <a:rPr lang="en-US" altLang="ko-KR" sz="1800" b="1" dirty="0" err="1">
                <a:solidFill>
                  <a:srgbClr val="FF9999"/>
                </a:solidFill>
              </a:rPr>
              <a:t>HttpServletResponse</a:t>
            </a:r>
            <a:r>
              <a:rPr lang="en-US" altLang="ko-KR" sz="1800" b="1" dirty="0">
                <a:solidFill>
                  <a:srgbClr val="FF9999"/>
                </a:solidFill>
              </a:rPr>
              <a:t> response)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800" dirty="0">
                <a:solidFill>
                  <a:srgbClr val="FF9999"/>
                </a:solidFill>
              </a:rPr>
              <a:t> *</a:t>
            </a:r>
            <a:r>
              <a:rPr lang="en-US" altLang="ko-KR" sz="1800" dirty="0">
                <a:solidFill>
                  <a:srgbClr val="FF9999"/>
                </a:solidFill>
              </a:rPr>
              <a:t>/ </a:t>
            </a:r>
            <a:endParaRPr lang="en-US" altLang="ko-KR" sz="1800" dirty="0" smtClean="0">
              <a:solidFill>
                <a:srgbClr val="FF9999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</a:rPr>
              <a:t>protected </a:t>
            </a:r>
            <a:r>
              <a:rPr lang="en-US" altLang="ko-KR" sz="1800" b="1" dirty="0">
                <a:solidFill>
                  <a:schemeClr val="bg1"/>
                </a:solidFill>
              </a:rPr>
              <a:t>void </a:t>
            </a:r>
            <a:r>
              <a:rPr lang="en-US" altLang="ko-KR" sz="1800" b="1" dirty="0" err="1">
                <a:solidFill>
                  <a:schemeClr val="bg1"/>
                </a:solidFill>
              </a:rPr>
              <a:t>doGet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en-US" altLang="ko-KR" sz="1800" b="1" dirty="0" err="1">
                <a:solidFill>
                  <a:schemeClr val="bg1"/>
                </a:solidFill>
              </a:rPr>
              <a:t>HttpServletRequest</a:t>
            </a:r>
            <a:r>
              <a:rPr lang="en-US" altLang="ko-KR" sz="1800" b="1" dirty="0">
                <a:solidFill>
                  <a:schemeClr val="bg1"/>
                </a:solidFill>
              </a:rPr>
              <a:t> request, </a:t>
            </a:r>
            <a:r>
              <a:rPr lang="en-US" altLang="ko-KR" sz="1800" b="1" dirty="0" err="1">
                <a:solidFill>
                  <a:schemeClr val="bg1"/>
                </a:solidFill>
              </a:rPr>
              <a:t>HttpServletResponse</a:t>
            </a:r>
            <a:r>
              <a:rPr lang="en-US" altLang="ko-KR" sz="1800" b="1" dirty="0">
                <a:solidFill>
                  <a:schemeClr val="bg1"/>
                </a:solidFill>
              </a:rPr>
              <a:t> response) throws </a:t>
            </a:r>
            <a:r>
              <a:rPr lang="en-US" altLang="ko-KR" sz="1800" b="1" dirty="0" err="1">
                <a:solidFill>
                  <a:schemeClr val="bg1"/>
                </a:solidFill>
              </a:rPr>
              <a:t>ServletException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8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try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request.setAttribute</a:t>
            </a:r>
            <a:r>
              <a:rPr lang="en-US" altLang="ko-KR" sz="1800" dirty="0">
                <a:solidFill>
                  <a:schemeClr val="bg1"/>
                </a:solidFill>
              </a:rPr>
              <a:t>("</a:t>
            </a:r>
            <a:r>
              <a:rPr lang="en-US" altLang="ko-KR" sz="1800" dirty="0" err="1">
                <a:solidFill>
                  <a:schemeClr val="bg1"/>
                </a:solidFill>
              </a:rPr>
              <a:t>pOp</a:t>
            </a:r>
            <a:r>
              <a:rPr lang="en-US" altLang="ko-KR" sz="1800" dirty="0">
                <a:solidFill>
                  <a:schemeClr val="bg1"/>
                </a:solidFill>
              </a:rPr>
              <a:t>", </a:t>
            </a:r>
            <a:r>
              <a:rPr lang="en-US" altLang="ko-KR" sz="1800" dirty="0" err="1">
                <a:solidFill>
                  <a:schemeClr val="bg1"/>
                </a:solidFill>
              </a:rPr>
              <a:t>Doo_DaoService.</a:t>
            </a:r>
            <a:r>
              <a:rPr lang="en-US" altLang="ko-KR" sz="1800" i="1" dirty="0" err="1">
                <a:solidFill>
                  <a:schemeClr val="bg1"/>
                </a:solidFill>
              </a:rPr>
              <a:t>selPos</a:t>
            </a:r>
            <a:r>
              <a:rPr lang="en-US" altLang="ko-KR" sz="1800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request.setAttribute</a:t>
            </a:r>
            <a:r>
              <a:rPr lang="en-US" altLang="ko-KR" sz="1800" dirty="0">
                <a:solidFill>
                  <a:schemeClr val="bg1"/>
                </a:solidFill>
              </a:rPr>
              <a:t>("</a:t>
            </a:r>
            <a:r>
              <a:rPr lang="en-US" altLang="ko-KR" sz="1800" dirty="0" err="1">
                <a:solidFill>
                  <a:schemeClr val="bg1"/>
                </a:solidFill>
              </a:rPr>
              <a:t>pPl</a:t>
            </a:r>
            <a:r>
              <a:rPr lang="en-US" altLang="ko-KR" sz="1800" dirty="0">
                <a:solidFill>
                  <a:schemeClr val="bg1"/>
                </a:solidFill>
              </a:rPr>
              <a:t>", </a:t>
            </a:r>
            <a:r>
              <a:rPr lang="en-US" altLang="ko-KR" sz="1800" dirty="0" err="1">
                <a:solidFill>
                  <a:schemeClr val="bg1"/>
                </a:solidFill>
              </a:rPr>
              <a:t>Doo_DaoService.</a:t>
            </a:r>
            <a:r>
              <a:rPr lang="en-US" altLang="ko-KR" sz="1800" i="1" dirty="0" err="1">
                <a:solidFill>
                  <a:schemeClr val="bg1"/>
                </a:solidFill>
              </a:rPr>
              <a:t>liPl</a:t>
            </a:r>
            <a:r>
              <a:rPr lang="en-US" altLang="ko-KR" sz="1800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endParaRPr lang="ko-KR" altLang="en-US" sz="18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 </a:t>
            </a:r>
            <a:r>
              <a:rPr lang="en-US" altLang="ko-KR" sz="1800" b="1" dirty="0">
                <a:solidFill>
                  <a:schemeClr val="bg1"/>
                </a:solidFill>
              </a:rPr>
              <a:t>catch (</a:t>
            </a:r>
            <a:r>
              <a:rPr lang="en-US" altLang="ko-KR" sz="18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800" b="1" dirty="0">
                <a:solidFill>
                  <a:schemeClr val="bg1"/>
                </a:solidFill>
              </a:rPr>
              <a:t> e)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System.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out.println</a:t>
            </a:r>
            <a:r>
              <a:rPr lang="en-US" altLang="ko-KR" sz="1800" b="1" i="1" dirty="0">
                <a:solidFill>
                  <a:schemeClr val="bg1"/>
                </a:solidFill>
              </a:rPr>
              <a:t>("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P_Inq</a:t>
            </a:r>
            <a:r>
              <a:rPr lang="en-US" altLang="ko-KR" sz="1800" b="1" i="1" dirty="0">
                <a:solidFill>
                  <a:schemeClr val="bg1"/>
                </a:solidFill>
              </a:rPr>
              <a:t> 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doGet</a:t>
            </a:r>
            <a:r>
              <a:rPr lang="ko-KR" altLang="en-US" sz="1800" b="1" i="1" dirty="0">
                <a:solidFill>
                  <a:schemeClr val="bg1"/>
                </a:solidFill>
              </a:rPr>
              <a:t>예외</a:t>
            </a:r>
            <a:r>
              <a:rPr lang="en-US" altLang="ko-KR" sz="1800" b="1" i="1" dirty="0">
                <a:solidFill>
                  <a:schemeClr val="bg1"/>
                </a:solidFill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en-US" altLang="ko-KR" sz="1800" u="sng" dirty="0" err="1">
                <a:solidFill>
                  <a:srgbClr val="FF9999"/>
                </a:solidFill>
              </a:rPr>
              <a:t>fw</a:t>
            </a:r>
            <a:endParaRPr lang="en-US" altLang="ko-KR" sz="1800" u="sng" dirty="0">
              <a:solidFill>
                <a:srgbClr val="FF9999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request.getRequestDispatcher</a:t>
            </a:r>
            <a:r>
              <a:rPr lang="en-US" altLang="ko-KR" sz="1800" dirty="0">
                <a:solidFill>
                  <a:schemeClr val="bg1"/>
                </a:solidFill>
              </a:rPr>
              <a:t>("/</a:t>
            </a:r>
            <a:r>
              <a:rPr lang="en-US" altLang="ko-KR" sz="1800" dirty="0" err="1">
                <a:solidFill>
                  <a:schemeClr val="bg1"/>
                </a:solidFill>
              </a:rPr>
              <a:t>d_player</a:t>
            </a:r>
            <a:r>
              <a:rPr lang="en-US" altLang="ko-KR" sz="1800" dirty="0">
                <a:solidFill>
                  <a:schemeClr val="bg1"/>
                </a:solidFill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</a:rPr>
              <a:t>p_inq.jsp</a:t>
            </a:r>
            <a:r>
              <a:rPr lang="en-US" altLang="ko-KR" sz="1800" dirty="0">
                <a:solidFill>
                  <a:schemeClr val="bg1"/>
                </a:solidFill>
              </a:rPr>
              <a:t>").forward(request, response);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smtClean="0">
                <a:solidFill>
                  <a:srgbClr val="FF9999"/>
                </a:solidFill>
              </a:rPr>
              <a:t>/**</a:t>
            </a:r>
            <a:endParaRPr lang="en-US" altLang="ko-KR" sz="1800" dirty="0">
              <a:solidFill>
                <a:srgbClr val="FF9999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 * </a:t>
            </a:r>
            <a:r>
              <a:rPr lang="en-US" altLang="ko-KR" sz="1800" b="1" dirty="0">
                <a:solidFill>
                  <a:srgbClr val="FF9999"/>
                </a:solidFill>
              </a:rPr>
              <a:t>@see </a:t>
            </a:r>
            <a:r>
              <a:rPr lang="en-US" altLang="ko-KR" sz="1800" b="1" dirty="0" err="1">
                <a:solidFill>
                  <a:srgbClr val="FF9999"/>
                </a:solidFill>
              </a:rPr>
              <a:t>HttpServlet#doPost</a:t>
            </a:r>
            <a:r>
              <a:rPr lang="en-US" altLang="ko-KR" sz="1800" b="1" dirty="0">
                <a:solidFill>
                  <a:srgbClr val="FF9999"/>
                </a:solidFill>
              </a:rPr>
              <a:t>(</a:t>
            </a:r>
            <a:r>
              <a:rPr lang="en-US" altLang="ko-KR" sz="1800" b="1" dirty="0" err="1">
                <a:solidFill>
                  <a:srgbClr val="FF9999"/>
                </a:solidFill>
              </a:rPr>
              <a:t>HttpServletRequest</a:t>
            </a:r>
            <a:r>
              <a:rPr lang="en-US" altLang="ko-KR" sz="1800" b="1" dirty="0">
                <a:solidFill>
                  <a:srgbClr val="FF9999"/>
                </a:solidFill>
              </a:rPr>
              <a:t> request, </a:t>
            </a:r>
            <a:r>
              <a:rPr lang="en-US" altLang="ko-KR" sz="1800" b="1" dirty="0" err="1">
                <a:solidFill>
                  <a:srgbClr val="FF9999"/>
                </a:solidFill>
              </a:rPr>
              <a:t>HttpServletResponse</a:t>
            </a:r>
            <a:r>
              <a:rPr lang="en-US" altLang="ko-KR" sz="1800" b="1" dirty="0">
                <a:solidFill>
                  <a:srgbClr val="FF9999"/>
                </a:solidFill>
              </a:rPr>
              <a:t> response)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800" dirty="0">
                <a:solidFill>
                  <a:srgbClr val="FF9999"/>
                </a:solidFill>
              </a:rPr>
              <a:t> *</a:t>
            </a:r>
            <a:r>
              <a:rPr lang="en-US" altLang="ko-KR" sz="1800" dirty="0">
                <a:solidFill>
                  <a:srgbClr val="FF9999"/>
                </a:solidFill>
              </a:rPr>
              <a:t>/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protected void </a:t>
            </a:r>
            <a:r>
              <a:rPr lang="en-US" altLang="ko-KR" sz="1800" b="1" dirty="0" err="1">
                <a:solidFill>
                  <a:schemeClr val="bg1"/>
                </a:solidFill>
              </a:rPr>
              <a:t>doPost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en-US" altLang="ko-KR" sz="1800" b="1" dirty="0" err="1">
                <a:solidFill>
                  <a:schemeClr val="bg1"/>
                </a:solidFill>
              </a:rPr>
              <a:t>HttpServletRequest</a:t>
            </a:r>
            <a:r>
              <a:rPr lang="en-US" altLang="ko-KR" sz="1800" b="1" dirty="0">
                <a:solidFill>
                  <a:schemeClr val="bg1"/>
                </a:solidFill>
              </a:rPr>
              <a:t> request, </a:t>
            </a:r>
            <a:r>
              <a:rPr lang="en-US" altLang="ko-KR" sz="1800" b="1" dirty="0" err="1">
                <a:solidFill>
                  <a:schemeClr val="bg1"/>
                </a:solidFill>
              </a:rPr>
              <a:t>HttpServletResponse</a:t>
            </a:r>
            <a:r>
              <a:rPr lang="en-US" altLang="ko-KR" sz="1800" b="1" dirty="0">
                <a:solidFill>
                  <a:schemeClr val="bg1"/>
                </a:solidFill>
              </a:rPr>
              <a:t> response) throws </a:t>
            </a:r>
            <a:r>
              <a:rPr lang="en-US" altLang="ko-KR" sz="1800" b="1" dirty="0" err="1">
                <a:solidFill>
                  <a:schemeClr val="bg1"/>
                </a:solidFill>
              </a:rPr>
              <a:t>ServletException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IOException</a:t>
            </a:r>
            <a:r>
              <a:rPr lang="en-US" altLang="ko-KR" sz="18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request.setCharacterEncoding</a:t>
            </a:r>
            <a:r>
              <a:rPr lang="en-US" altLang="ko-KR" sz="1800" dirty="0">
                <a:solidFill>
                  <a:schemeClr val="bg1"/>
                </a:solidFill>
              </a:rPr>
              <a:t>("utf-8");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int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pocode</a:t>
            </a:r>
            <a:r>
              <a:rPr lang="en-US" altLang="ko-KR" sz="1800" b="1" dirty="0">
                <a:solidFill>
                  <a:schemeClr val="bg1"/>
                </a:solidFill>
              </a:rPr>
              <a:t> = </a:t>
            </a:r>
            <a:r>
              <a:rPr lang="en-US" altLang="ko-KR" sz="1800" b="1" dirty="0" err="1">
                <a:solidFill>
                  <a:schemeClr val="bg1"/>
                </a:solidFill>
              </a:rPr>
              <a:t>Integer.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parseInt</a:t>
            </a:r>
            <a:r>
              <a:rPr lang="en-US" altLang="ko-KR" sz="1800" b="1" i="1" dirty="0">
                <a:solidFill>
                  <a:schemeClr val="bg1"/>
                </a:solidFill>
              </a:rPr>
              <a:t>(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request.getParameter</a:t>
            </a:r>
            <a:r>
              <a:rPr lang="en-US" altLang="ko-KR" sz="1800" b="1" i="1" dirty="0">
                <a:solidFill>
                  <a:schemeClr val="bg1"/>
                </a:solidFill>
              </a:rPr>
              <a:t>("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pp_name</a:t>
            </a:r>
            <a:r>
              <a:rPr lang="en-US" altLang="ko-KR" sz="1800" b="1" i="1" dirty="0">
                <a:solidFill>
                  <a:schemeClr val="bg1"/>
                </a:solidFill>
              </a:rPr>
              <a:t>").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toString</a:t>
            </a:r>
            <a:r>
              <a:rPr lang="en-US" altLang="ko-KR" sz="18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try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request.setAttribute</a:t>
            </a:r>
            <a:r>
              <a:rPr lang="en-US" altLang="ko-KR" sz="1800" dirty="0">
                <a:solidFill>
                  <a:schemeClr val="bg1"/>
                </a:solidFill>
              </a:rPr>
              <a:t>("</a:t>
            </a:r>
            <a:r>
              <a:rPr lang="en-US" altLang="ko-KR" sz="1800" dirty="0" err="1">
                <a:solidFill>
                  <a:schemeClr val="bg1"/>
                </a:solidFill>
              </a:rPr>
              <a:t>pOp</a:t>
            </a:r>
            <a:r>
              <a:rPr lang="en-US" altLang="ko-KR" sz="1800" dirty="0">
                <a:solidFill>
                  <a:schemeClr val="bg1"/>
                </a:solidFill>
              </a:rPr>
              <a:t>", </a:t>
            </a:r>
            <a:r>
              <a:rPr lang="en-US" altLang="ko-KR" sz="1800" dirty="0" err="1">
                <a:solidFill>
                  <a:schemeClr val="bg1"/>
                </a:solidFill>
              </a:rPr>
              <a:t>Doo_DaoService.</a:t>
            </a:r>
            <a:r>
              <a:rPr lang="en-US" altLang="ko-KR" sz="1800" i="1" dirty="0" err="1">
                <a:solidFill>
                  <a:schemeClr val="bg1"/>
                </a:solidFill>
              </a:rPr>
              <a:t>selPos</a:t>
            </a:r>
            <a:r>
              <a:rPr lang="en-US" altLang="ko-KR" sz="1800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request.setAttribute</a:t>
            </a:r>
            <a:r>
              <a:rPr lang="en-US" altLang="ko-KR" sz="1800" dirty="0">
                <a:solidFill>
                  <a:schemeClr val="bg1"/>
                </a:solidFill>
              </a:rPr>
              <a:t>("</a:t>
            </a:r>
            <a:r>
              <a:rPr lang="en-US" altLang="ko-KR" sz="1800" dirty="0" err="1">
                <a:solidFill>
                  <a:schemeClr val="bg1"/>
                </a:solidFill>
              </a:rPr>
              <a:t>plpo</a:t>
            </a:r>
            <a:r>
              <a:rPr lang="en-US" altLang="ko-KR" sz="1800" dirty="0">
                <a:solidFill>
                  <a:schemeClr val="bg1"/>
                </a:solidFill>
              </a:rPr>
              <a:t>", Doo_DaoService.</a:t>
            </a:r>
            <a:r>
              <a:rPr lang="en-US" altLang="ko-KR" sz="1800" i="1" dirty="0">
                <a:solidFill>
                  <a:schemeClr val="bg1"/>
                </a:solidFill>
              </a:rPr>
              <a:t>liPl2(</a:t>
            </a:r>
            <a:r>
              <a:rPr lang="en-US" altLang="ko-KR" sz="1800" i="1" dirty="0" err="1">
                <a:solidFill>
                  <a:schemeClr val="bg1"/>
                </a:solidFill>
              </a:rPr>
              <a:t>pocode</a:t>
            </a:r>
            <a:r>
              <a:rPr lang="en-US" altLang="ko-KR" sz="1800" i="1" dirty="0">
                <a:solidFill>
                  <a:schemeClr val="bg1"/>
                </a:solidFill>
              </a:rPr>
              <a:t>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 </a:t>
            </a:r>
            <a:r>
              <a:rPr lang="en-US" altLang="ko-KR" sz="1800" b="1" dirty="0">
                <a:solidFill>
                  <a:schemeClr val="bg1"/>
                </a:solidFill>
              </a:rPr>
              <a:t>catch (</a:t>
            </a:r>
            <a:r>
              <a:rPr lang="en-US" altLang="ko-KR" sz="18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800" b="1" dirty="0">
                <a:solidFill>
                  <a:schemeClr val="bg1"/>
                </a:solidFill>
              </a:rPr>
              <a:t> e)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en-US" altLang="ko-KR" sz="1800" b="1" dirty="0">
                <a:solidFill>
                  <a:srgbClr val="FF9999"/>
                </a:solidFill>
              </a:rPr>
              <a:t>TODO Auto-generated catch block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e.printStackTrace</a:t>
            </a:r>
            <a:r>
              <a:rPr lang="en-US" altLang="ko-KR" sz="18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</a:rPr>
              <a:t>System.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out.println</a:t>
            </a:r>
            <a:r>
              <a:rPr lang="en-US" altLang="ko-KR" sz="1800" b="1" i="1" dirty="0">
                <a:solidFill>
                  <a:schemeClr val="bg1"/>
                </a:solidFill>
              </a:rPr>
              <a:t>("select 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doPost</a:t>
            </a:r>
            <a:r>
              <a:rPr lang="en-US" altLang="ko-KR" sz="1800" b="1" i="1" dirty="0">
                <a:solidFill>
                  <a:schemeClr val="bg1"/>
                </a:solidFill>
              </a:rPr>
              <a:t> </a:t>
            </a:r>
            <a:r>
              <a:rPr lang="ko-KR" altLang="en-US" sz="1800" b="1" i="1" dirty="0">
                <a:solidFill>
                  <a:schemeClr val="bg1"/>
                </a:solidFill>
              </a:rPr>
              <a:t>예외 </a:t>
            </a:r>
            <a:r>
              <a:rPr lang="en-US" altLang="ko-KR" sz="1800" b="1" i="1" dirty="0">
                <a:solidFill>
                  <a:schemeClr val="bg1"/>
                </a:solidFill>
              </a:rPr>
              <a:t>: "</a:t>
            </a:r>
            <a:r>
              <a:rPr lang="ko-KR" altLang="en-US" sz="1800" b="1" i="1" dirty="0">
                <a:solidFill>
                  <a:schemeClr val="bg1"/>
                </a:solidFill>
              </a:rPr>
              <a:t> </a:t>
            </a:r>
            <a:r>
              <a:rPr lang="en-US" altLang="ko-KR" sz="1800" b="1" i="1" dirty="0">
                <a:solidFill>
                  <a:schemeClr val="bg1"/>
                </a:solidFill>
              </a:rPr>
              <a:t>+ </a:t>
            </a:r>
            <a:r>
              <a:rPr lang="en-US" altLang="ko-KR" sz="1800" b="1" i="1" dirty="0" err="1">
                <a:solidFill>
                  <a:schemeClr val="bg1"/>
                </a:solidFill>
              </a:rPr>
              <a:t>e.getMessage</a:t>
            </a:r>
            <a:r>
              <a:rPr lang="en-US" altLang="ko-KR" sz="1800" b="1" i="1" dirty="0">
                <a:solidFill>
                  <a:schemeClr val="bg1"/>
                </a:solidFill>
              </a:rPr>
              <a:t>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800" dirty="0">
                <a:solidFill>
                  <a:srgbClr val="FF9999"/>
                </a:solidFill>
              </a:rPr>
              <a:t> </a:t>
            </a:r>
            <a:r>
              <a:rPr lang="en-US" altLang="ko-KR" sz="1800" dirty="0">
                <a:solidFill>
                  <a:srgbClr val="FF9999"/>
                </a:solidFill>
              </a:rPr>
              <a:t>// </a:t>
            </a:r>
            <a:r>
              <a:rPr lang="ko-KR" altLang="en-US" sz="1800" dirty="0">
                <a:solidFill>
                  <a:srgbClr val="FF9999"/>
                </a:solidFill>
              </a:rPr>
              <a:t>등록 초기화 이동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</a:rPr>
              <a:t>request.getRequestDispatcher</a:t>
            </a:r>
            <a:r>
              <a:rPr lang="en-US" altLang="ko-KR" sz="1800" dirty="0">
                <a:solidFill>
                  <a:schemeClr val="bg1"/>
                </a:solidFill>
              </a:rPr>
              <a:t>("</a:t>
            </a:r>
            <a:r>
              <a:rPr lang="en-US" altLang="ko-KR" sz="1800" dirty="0" err="1">
                <a:solidFill>
                  <a:schemeClr val="bg1"/>
                </a:solidFill>
              </a:rPr>
              <a:t>p_inq.jsp</a:t>
            </a:r>
            <a:r>
              <a:rPr lang="en-US" altLang="ko-KR" sz="1800" dirty="0">
                <a:solidFill>
                  <a:schemeClr val="bg1"/>
                </a:solidFill>
              </a:rPr>
              <a:t>").forward(request, response);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}</a:t>
            </a:r>
            <a:endParaRPr lang="en-US" altLang="ko-KR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10. VIEW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등록 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–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선수 등록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(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생략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600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50000"/>
              </a:lnSpc>
              <a:buNone/>
            </a:pPr>
            <a:endParaRPr lang="ko-KR" alt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 class=</a:t>
            </a:r>
            <a:r>
              <a:rPr lang="en-US" altLang="ko-KR" sz="1600" i="1" dirty="0">
                <a:solidFill>
                  <a:schemeClr val="bg1"/>
                </a:solidFill>
              </a:rPr>
              <a:t>"t01"&gt;</a:t>
            </a:r>
            <a:r>
              <a:rPr lang="ko-KR" altLang="en-US" sz="1600" i="1" dirty="0">
                <a:solidFill>
                  <a:schemeClr val="bg1"/>
                </a:solidFill>
              </a:rPr>
              <a:t>포지션</a:t>
            </a:r>
            <a:r>
              <a:rPr lang="en-US" altLang="ko-KR" sz="1600" i="1" dirty="0">
                <a:solidFill>
                  <a:schemeClr val="bg1"/>
                </a:solidFill>
              </a:rPr>
              <a:t>&lt;/</a:t>
            </a:r>
            <a:r>
              <a:rPr lang="en-US" altLang="ko-KR" sz="1600" i="1" dirty="0" err="1">
                <a:solidFill>
                  <a:schemeClr val="bg1"/>
                </a:solidFill>
              </a:rPr>
              <a:t>th</a:t>
            </a:r>
            <a:r>
              <a:rPr lang="en-US" altLang="ko-KR" sz="16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&lt;select name=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i="1" dirty="0">
                <a:solidFill>
                  <a:schemeClr val="bg1"/>
                </a:solidFill>
              </a:rPr>
              <a:t>" id="</a:t>
            </a:r>
            <a:r>
              <a:rPr lang="en-US" altLang="ko-KR" sz="1600" i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i="1" dirty="0">
                <a:solidFill>
                  <a:schemeClr val="bg1"/>
                </a:solidFill>
              </a:rPr>
              <a:t>" 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&lt;option value=</a:t>
            </a:r>
            <a:r>
              <a:rPr lang="en-US" altLang="ko-KR" sz="1600" i="1" dirty="0">
                <a:solidFill>
                  <a:schemeClr val="bg1"/>
                </a:solidFill>
              </a:rPr>
              <a:t>"none"&gt;== </a:t>
            </a:r>
            <a:r>
              <a:rPr lang="ko-KR" altLang="en-US" sz="1600" i="1" dirty="0">
                <a:solidFill>
                  <a:schemeClr val="bg1"/>
                </a:solidFill>
              </a:rPr>
              <a:t>선택 </a:t>
            </a:r>
            <a:r>
              <a:rPr lang="en-US" altLang="ko-KR" sz="1600" i="1" dirty="0">
                <a:solidFill>
                  <a:schemeClr val="bg1"/>
                </a:solidFill>
              </a:rPr>
              <a:t>==&lt;/option&gt;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                    ${</a:t>
            </a:r>
            <a:r>
              <a:rPr lang="en-US" altLang="ko-KR" sz="1600" u="sng" dirty="0" err="1">
                <a:solidFill>
                  <a:srgbClr val="FF9999"/>
                </a:solidFill>
              </a:rPr>
              <a:t>pOp</a:t>
            </a:r>
            <a:r>
              <a:rPr lang="en-US" altLang="ko-KR" sz="1600" u="sng" dirty="0">
                <a:solidFill>
                  <a:srgbClr val="FF9999"/>
                </a:solidFill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                    &lt;/select&gt;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&lt;/div&gt;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 class=</a:t>
            </a:r>
            <a:r>
              <a:rPr lang="en-US" altLang="ko-KR" sz="1600" i="1" dirty="0">
                <a:solidFill>
                  <a:schemeClr val="bg1"/>
                </a:solidFill>
              </a:rPr>
              <a:t>"t01"&gt;</a:t>
            </a:r>
            <a:r>
              <a:rPr lang="ko-KR" altLang="en-US" sz="1600" i="1" dirty="0" err="1">
                <a:solidFill>
                  <a:schemeClr val="bg1"/>
                </a:solidFill>
              </a:rPr>
              <a:t>입단년도</a:t>
            </a:r>
            <a:r>
              <a:rPr lang="en-US" altLang="ko-KR" sz="1600" i="1" dirty="0">
                <a:solidFill>
                  <a:schemeClr val="bg1"/>
                </a:solidFill>
              </a:rPr>
              <a:t>&lt;/</a:t>
            </a:r>
            <a:r>
              <a:rPr lang="en-US" altLang="ko-KR" sz="1600" i="1" dirty="0" err="1">
                <a:solidFill>
                  <a:schemeClr val="bg1"/>
                </a:solidFill>
              </a:rPr>
              <a:t>th</a:t>
            </a:r>
            <a:r>
              <a:rPr lang="en-US" altLang="ko-KR" sz="16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&lt;td&gt;&lt;input type=</a:t>
            </a:r>
            <a:r>
              <a:rPr lang="en-US" altLang="ko-KR" sz="1600" i="1" dirty="0">
                <a:solidFill>
                  <a:schemeClr val="bg1"/>
                </a:solidFill>
              </a:rPr>
              <a:t>"text" name="</a:t>
            </a:r>
            <a:r>
              <a:rPr lang="en-US" altLang="ko-KR" sz="1600" i="1" dirty="0" err="1">
                <a:solidFill>
                  <a:schemeClr val="bg1"/>
                </a:solidFill>
              </a:rPr>
              <a:t>p_jy</a:t>
            </a:r>
            <a:r>
              <a:rPr lang="en-US" altLang="ko-KR" sz="1600" i="1" dirty="0">
                <a:solidFill>
                  <a:schemeClr val="bg1"/>
                </a:solidFill>
              </a:rPr>
              <a:t>" id="</a:t>
            </a:r>
            <a:r>
              <a:rPr lang="en-US" altLang="ko-KR" sz="1600" i="1" dirty="0" err="1">
                <a:solidFill>
                  <a:schemeClr val="bg1"/>
                </a:solidFill>
              </a:rPr>
              <a:t>p_jy</a:t>
            </a:r>
            <a:r>
              <a:rPr lang="en-US" altLang="ko-KR" sz="1600" i="1" dirty="0">
                <a:solidFill>
                  <a:schemeClr val="bg1"/>
                </a:solidFill>
              </a:rPr>
              <a:t>" style="width: 75px;"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    pattern=</a:t>
            </a:r>
            <a:r>
              <a:rPr lang="en-US" altLang="ko-KR" sz="1600" i="1" dirty="0">
                <a:solidFill>
                  <a:schemeClr val="bg1"/>
                </a:solidFill>
              </a:rPr>
              <a:t>"[0-9]{4}" required="required"&gt; </a:t>
            </a:r>
            <a:r>
              <a:rPr lang="ko-KR" altLang="en-US" sz="1600" i="1" dirty="0">
                <a:solidFill>
                  <a:schemeClr val="bg1"/>
                </a:solidFill>
              </a:rPr>
              <a:t>년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 class=</a:t>
            </a:r>
            <a:r>
              <a:rPr lang="en-US" altLang="ko-KR" sz="1600" i="1" dirty="0">
                <a:solidFill>
                  <a:schemeClr val="bg1"/>
                </a:solidFill>
              </a:rPr>
              <a:t>"t01"&gt;</a:t>
            </a:r>
            <a:r>
              <a:rPr lang="ko-KR" altLang="en-US" sz="1600" i="1" dirty="0" err="1">
                <a:solidFill>
                  <a:schemeClr val="bg1"/>
                </a:solidFill>
              </a:rPr>
              <a:t>선수상태</a:t>
            </a:r>
            <a:r>
              <a:rPr lang="ko-KR" altLang="en-US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</a:rPr>
              <a:t>&lt;/</a:t>
            </a:r>
            <a:r>
              <a:rPr lang="en-US" altLang="ko-KR" sz="1600" i="1" dirty="0" err="1">
                <a:solidFill>
                  <a:schemeClr val="bg1"/>
                </a:solidFill>
              </a:rPr>
              <a:t>th</a:t>
            </a:r>
            <a:r>
              <a:rPr lang="en-US" altLang="ko-KR" sz="16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&lt;select name=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ps_name</a:t>
            </a:r>
            <a:r>
              <a:rPr lang="en-US" altLang="ko-KR" sz="1600" i="1" dirty="0">
                <a:solidFill>
                  <a:schemeClr val="bg1"/>
                </a:solidFill>
              </a:rPr>
              <a:t>" id="</a:t>
            </a:r>
            <a:r>
              <a:rPr lang="en-US" altLang="ko-KR" sz="1600" i="1" dirty="0" err="1">
                <a:solidFill>
                  <a:schemeClr val="bg1"/>
                </a:solidFill>
              </a:rPr>
              <a:t>ps_name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&lt;option value=</a:t>
            </a:r>
            <a:r>
              <a:rPr lang="en-US" altLang="ko-KR" sz="1600" i="1" dirty="0">
                <a:solidFill>
                  <a:schemeClr val="bg1"/>
                </a:solidFill>
              </a:rPr>
              <a:t>"none"&gt;== </a:t>
            </a:r>
            <a:r>
              <a:rPr lang="ko-KR" altLang="en-US" sz="1600" i="1" dirty="0">
                <a:solidFill>
                  <a:schemeClr val="bg1"/>
                </a:solidFill>
              </a:rPr>
              <a:t>선택 </a:t>
            </a:r>
            <a:r>
              <a:rPr lang="en-US" altLang="ko-KR" sz="1600" i="1" dirty="0">
                <a:solidFill>
                  <a:schemeClr val="bg1"/>
                </a:solidFill>
              </a:rPr>
              <a:t>==&lt;/option&gt;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                    ${</a:t>
            </a:r>
            <a:r>
              <a:rPr lang="en-US" altLang="ko-KR" sz="1600" u="sng" dirty="0" err="1">
                <a:solidFill>
                  <a:srgbClr val="FF9999"/>
                </a:solidFill>
              </a:rPr>
              <a:t>pOs</a:t>
            </a:r>
            <a:r>
              <a:rPr lang="en-US" altLang="ko-KR" sz="1600" u="sng" dirty="0">
                <a:solidFill>
                  <a:srgbClr val="FF9999"/>
                </a:solidFill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                    &lt;/select&gt;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&lt;/div&gt;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    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    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10. VIEW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등록 </a:t>
            </a:r>
            <a:r>
              <a:rPr lang="en-US" altLang="ko-KR" sz="2800" dirty="0" smtClean="0">
                <a:solidFill>
                  <a:srgbClr val="BEE9EF"/>
                </a:solidFill>
                <a:latin typeface="+mj-ea"/>
              </a:rPr>
              <a:t>– </a:t>
            </a:r>
            <a:r>
              <a:rPr lang="ko-KR" altLang="en-US" sz="2800" dirty="0" smtClean="0">
                <a:solidFill>
                  <a:srgbClr val="BEE9EF"/>
                </a:solidFill>
                <a:latin typeface="+mj-ea"/>
              </a:rPr>
              <a:t>선수 목록</a:t>
            </a:r>
            <a:endParaRPr lang="ko-KR" altLang="en-US" sz="28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&lt;form action=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p_inq</a:t>
            </a:r>
            <a:r>
              <a:rPr lang="en-US" altLang="ko-KR" sz="1600" i="1" dirty="0">
                <a:solidFill>
                  <a:schemeClr val="bg1"/>
                </a:solidFill>
              </a:rPr>
              <a:t>" method="post"&gt;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&lt;h1 style="text-align: </a:t>
            </a:r>
            <a:r>
              <a:rPr lang="en-US" altLang="ko-KR" sz="1600" i="1" dirty="0">
                <a:solidFill>
                  <a:schemeClr val="bg1"/>
                </a:solidFill>
              </a:rPr>
              <a:t>center; font-size: 33px;"&gt;- </a:t>
            </a:r>
            <a:r>
              <a:rPr lang="ko-KR" altLang="en-US" sz="1600" i="1" dirty="0">
                <a:solidFill>
                  <a:schemeClr val="bg1"/>
                </a:solidFill>
              </a:rPr>
              <a:t>선수 목록 </a:t>
            </a:r>
            <a:r>
              <a:rPr lang="en-US" altLang="ko-KR" sz="1600" i="1" dirty="0">
                <a:solidFill>
                  <a:schemeClr val="bg1"/>
                </a:solidFill>
              </a:rPr>
              <a:t>-&lt;/h1&gt;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            </a:t>
            </a:r>
            <a:r>
              <a:rPr lang="en-US" altLang="ko-KR" sz="1600" dirty="0">
                <a:solidFill>
                  <a:schemeClr val="bg1"/>
                </a:solidFill>
              </a:rPr>
              <a:t>&lt;h3 style="text-align: </a:t>
            </a:r>
            <a:r>
              <a:rPr lang="en-US" altLang="ko-KR" sz="1600" i="1" dirty="0">
                <a:solidFill>
                  <a:schemeClr val="bg1"/>
                </a:solidFill>
              </a:rPr>
              <a:t>right;"&gt;</a:t>
            </a:r>
            <a:r>
              <a:rPr lang="ko-KR" altLang="en-US" sz="1600" i="1" dirty="0" err="1">
                <a:solidFill>
                  <a:schemeClr val="bg1"/>
                </a:solidFill>
              </a:rPr>
              <a:t>포지션별</a:t>
            </a:r>
            <a:r>
              <a:rPr lang="ko-KR" altLang="en-US" sz="1600" i="1" dirty="0">
                <a:solidFill>
                  <a:schemeClr val="bg1"/>
                </a:solidFill>
              </a:rPr>
              <a:t> 선수 목록을 확인합니다</a:t>
            </a:r>
            <a:r>
              <a:rPr lang="en-US" altLang="ko-KR" sz="1600" i="1" dirty="0">
                <a:solidFill>
                  <a:schemeClr val="bg1"/>
                </a:solidFill>
              </a:rPr>
              <a:t>&lt;/h3&gt;&lt;</a:t>
            </a:r>
            <a:r>
              <a:rPr lang="en-US" altLang="ko-KR" sz="1600" i="1" dirty="0" err="1">
                <a:solidFill>
                  <a:schemeClr val="bg1"/>
                </a:solidFill>
              </a:rPr>
              <a:t>br</a:t>
            </a:r>
            <a:r>
              <a:rPr lang="en-US" altLang="ko-KR" sz="1600" i="1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&lt;select name=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i="1" dirty="0">
                <a:solidFill>
                  <a:schemeClr val="bg1"/>
                </a:solidFill>
              </a:rPr>
              <a:t>" id="</a:t>
            </a:r>
            <a:r>
              <a:rPr lang="en-US" altLang="ko-KR" sz="1600" i="1" dirty="0" err="1">
                <a:solidFill>
                  <a:schemeClr val="bg1"/>
                </a:solidFill>
              </a:rPr>
              <a:t>pp_name</a:t>
            </a:r>
            <a:r>
              <a:rPr lang="en-US" altLang="ko-KR" sz="1600" i="1" dirty="0">
                <a:solidFill>
                  <a:schemeClr val="bg1"/>
                </a:solidFill>
              </a:rPr>
              <a:t>" 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&lt;option value=</a:t>
            </a:r>
            <a:r>
              <a:rPr lang="en-US" altLang="ko-KR" sz="1600" i="1" dirty="0">
                <a:solidFill>
                  <a:schemeClr val="bg1"/>
                </a:solidFill>
              </a:rPr>
              <a:t>"none" &gt;== </a:t>
            </a:r>
            <a:r>
              <a:rPr lang="ko-KR" altLang="en-US" sz="1600" i="1" dirty="0">
                <a:solidFill>
                  <a:schemeClr val="bg1"/>
                </a:solidFill>
              </a:rPr>
              <a:t>포지션 </a:t>
            </a:r>
            <a:r>
              <a:rPr lang="en-US" altLang="ko-KR" sz="1600" i="1" dirty="0">
                <a:solidFill>
                  <a:schemeClr val="bg1"/>
                </a:solidFill>
              </a:rPr>
              <a:t>==&lt;/option&gt;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    ${</a:t>
            </a:r>
            <a:r>
              <a:rPr lang="en-US" altLang="ko-KR" sz="1600" u="sng" dirty="0" err="1">
                <a:solidFill>
                  <a:srgbClr val="FF9999"/>
                </a:solidFill>
              </a:rPr>
              <a:t>pOp</a:t>
            </a:r>
            <a:r>
              <a:rPr lang="en-US" altLang="ko-KR" sz="1600" u="sng" dirty="0">
                <a:solidFill>
                  <a:srgbClr val="FF9999"/>
                </a:solidFill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&lt;/select&gt;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&lt;button type=</a:t>
            </a:r>
            <a:r>
              <a:rPr lang="en-US" altLang="ko-KR" sz="1600" i="1" dirty="0">
                <a:solidFill>
                  <a:schemeClr val="bg1"/>
                </a:solidFill>
              </a:rPr>
              <a:t>"submit" style="width: 50px; height: 25px;"&gt;</a:t>
            </a:r>
            <a:r>
              <a:rPr lang="ko-KR" altLang="en-US" sz="1600" i="1" dirty="0">
                <a:solidFill>
                  <a:schemeClr val="bg1"/>
                </a:solidFill>
              </a:rPr>
              <a:t>조회</a:t>
            </a:r>
            <a:r>
              <a:rPr lang="en-US" altLang="ko-KR" sz="1600" i="1" dirty="0">
                <a:solidFill>
                  <a:schemeClr val="bg1"/>
                </a:solidFill>
              </a:rPr>
              <a:t>&lt;/button&gt;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&lt;/form&gt;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&lt;article&gt;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&lt;table id=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이름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생년월일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신장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체중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등번호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포지션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 err="1">
                <a:solidFill>
                  <a:schemeClr val="bg1"/>
                </a:solidFill>
              </a:rPr>
              <a:t>입단년도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r>
              <a:rPr lang="ko-KR" altLang="en-US" sz="1600" dirty="0">
                <a:solidFill>
                  <a:schemeClr val="bg1"/>
                </a:solidFill>
              </a:rPr>
              <a:t>상태</a:t>
            </a:r>
            <a:r>
              <a:rPr lang="en-US" altLang="ko-KR" sz="1600" dirty="0">
                <a:solidFill>
                  <a:schemeClr val="bg1"/>
                </a:solidFill>
              </a:rPr>
              <a:t>&lt;/</a:t>
            </a:r>
            <a:r>
              <a:rPr lang="en-US" altLang="ko-KR" sz="1600" dirty="0" err="1">
                <a:solidFill>
                  <a:schemeClr val="bg1"/>
                </a:solidFill>
              </a:rPr>
              <a:t>th</a:t>
            </a:r>
            <a:r>
              <a:rPr lang="en-US" altLang="ko-KR" sz="1600" dirty="0">
                <a:solidFill>
                  <a:schemeClr val="bg1"/>
                </a:solidFill>
              </a:rPr>
              <a:t>&gt;&lt;/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        ${</a:t>
            </a:r>
            <a:r>
              <a:rPr lang="en-US" altLang="ko-KR" sz="1600" u="sng" dirty="0" err="1">
                <a:solidFill>
                  <a:srgbClr val="FF9999"/>
                </a:solidFill>
              </a:rPr>
              <a:t>plpo</a:t>
            </a:r>
            <a:r>
              <a:rPr lang="en-US" altLang="ko-KR" sz="1600" u="sng" dirty="0">
                <a:solidFill>
                  <a:srgbClr val="FF9999"/>
                </a:solidFill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u="sng" dirty="0">
                <a:solidFill>
                  <a:srgbClr val="FF9999"/>
                </a:solidFill>
              </a:rPr>
              <a:t>                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&lt;table id=</a:t>
            </a:r>
            <a:r>
              <a:rPr lang="en-US" altLang="ko-KR" sz="1600" i="1" dirty="0">
                <a:solidFill>
                  <a:schemeClr val="bg1"/>
                </a:solidFill>
              </a:rPr>
              <a:t>"</a:t>
            </a:r>
            <a:r>
              <a:rPr lang="en-US" altLang="ko-KR" sz="1600" i="1" dirty="0" err="1">
                <a:solidFill>
                  <a:schemeClr val="bg1"/>
                </a:solidFill>
              </a:rPr>
              <a:t>pageList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&lt;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"&gt;[1]&lt;/a&gt;&lt;/td&gt;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"&gt;[2]&lt;/a&gt;&lt;/td&gt;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"&gt;[3]&lt;/a&gt;&lt;/td&gt;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"&gt;[4]&lt;/a&gt;&lt;/td&gt;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"&gt;[5]&lt;/a&gt;&lt;/td&gt;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"&gt;[6]&lt;/a&gt;&lt;/td&gt;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"&gt;[7]&lt;/a&gt;&lt;/td&gt;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u="sng" dirty="0">
                <a:solidFill>
                  <a:schemeClr val="bg1"/>
                </a:solidFill>
              </a:rPr>
              <a:t>"#</a:t>
            </a:r>
            <a:r>
              <a:rPr lang="en-US" altLang="ko-KR" sz="1600" i="1" u="sng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u="sng" dirty="0">
                <a:solidFill>
                  <a:schemeClr val="bg1"/>
                </a:solidFill>
              </a:rPr>
              <a:t>"&gt;[8]&lt;/a&gt;&lt;/td&gt;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"&gt;[9]&lt;/a&gt;&lt;/td&gt;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"&gt;[10]&lt;/a&gt;&lt;/td&gt;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    &lt;td&gt;&lt;a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</a:t>
            </a:r>
            <a:r>
              <a:rPr lang="en-US" altLang="ko-KR" sz="1600" i="1" dirty="0">
                <a:solidFill>
                  <a:schemeClr val="bg1"/>
                </a:solidFill>
              </a:rPr>
              <a:t>"#</a:t>
            </a:r>
            <a:r>
              <a:rPr lang="en-US" altLang="ko-KR" sz="1600" i="1" dirty="0" err="1">
                <a:solidFill>
                  <a:schemeClr val="bg1"/>
                </a:solidFill>
              </a:rPr>
              <a:t>memList</a:t>
            </a:r>
            <a:r>
              <a:rPr lang="en-US" altLang="ko-KR" sz="1600" i="1" dirty="0">
                <a:solidFill>
                  <a:schemeClr val="bg1"/>
                </a:solidFill>
              </a:rPr>
              <a:t>" title="</a:t>
            </a:r>
            <a:r>
              <a:rPr lang="ko-KR" altLang="en-US" sz="1600" i="1" dirty="0">
                <a:solidFill>
                  <a:schemeClr val="bg1"/>
                </a:solidFill>
              </a:rPr>
              <a:t>다음 페이지로 이동</a:t>
            </a:r>
            <a:r>
              <a:rPr lang="en-US" altLang="ko-KR" sz="1600" i="1" dirty="0">
                <a:solidFill>
                  <a:schemeClr val="bg1"/>
                </a:solidFill>
              </a:rPr>
              <a:t>"&gt;</a:t>
            </a:r>
            <a:r>
              <a:rPr lang="ko-KR" altLang="en-US" sz="1600" i="1" dirty="0">
                <a:solidFill>
                  <a:schemeClr val="bg1"/>
                </a:solidFill>
              </a:rPr>
              <a:t>다음 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	</a:t>
            </a:r>
            <a:r>
              <a:rPr lang="ko-KR" altLang="en-US" sz="1600" i="1" dirty="0" smtClean="0">
                <a:solidFill>
                  <a:schemeClr val="bg1"/>
                </a:solidFill>
              </a:rPr>
              <a:t>▶</a:t>
            </a:r>
            <a:r>
              <a:rPr lang="en-US" altLang="ko-KR" sz="1600" i="1" dirty="0">
                <a:solidFill>
                  <a:schemeClr val="bg1"/>
                </a:solidFill>
              </a:rPr>
              <a:t>&lt;/a&gt;&lt;/td&gt;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    &lt;/</a:t>
            </a:r>
            <a:r>
              <a:rPr lang="en-US" altLang="ko-KR" sz="1600" dirty="0" err="1">
                <a:solidFill>
                  <a:schemeClr val="bg1"/>
                </a:solidFill>
              </a:rPr>
              <a:t>tr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    &lt;/table&gt;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            &lt;/article&gt;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11.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화면 캡쳐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–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선수 등록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 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17" y="1274763"/>
            <a:ext cx="6363166" cy="4902200"/>
          </a:xfrm>
        </p:spPr>
      </p:pic>
    </p:spTree>
    <p:extLst>
      <p:ext uri="{BB962C8B-B14F-4D97-AF65-F5344CB8AC3E}">
        <p14:creationId xmlns:p14="http://schemas.microsoft.com/office/powerpoint/2010/main" val="24550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11.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화면 캡쳐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–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선수 목록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 (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포지션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)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17" y="1274763"/>
            <a:ext cx="6363166" cy="4902200"/>
          </a:xfrm>
        </p:spPr>
      </p:pic>
    </p:spTree>
    <p:extLst>
      <p:ext uri="{BB962C8B-B14F-4D97-AF65-F5344CB8AC3E}">
        <p14:creationId xmlns:p14="http://schemas.microsoft.com/office/powerpoint/2010/main" val="36420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11.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화면 캡쳐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–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선수 목록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 (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전체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)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17" y="1274763"/>
            <a:ext cx="6363166" cy="4902200"/>
          </a:xfrm>
        </p:spPr>
      </p:pic>
    </p:spTree>
    <p:extLst>
      <p:ext uri="{BB962C8B-B14F-4D97-AF65-F5344CB8AC3E}">
        <p14:creationId xmlns:p14="http://schemas.microsoft.com/office/powerpoint/2010/main" val="8128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190C8F14-CE83-4101-AC12-0DBFA722C7E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pattFill prst="smGrid">
            <a:fgClr>
              <a:srgbClr val="D4F0F4"/>
            </a:fgClr>
            <a:bgClr>
              <a:srgbClr val="BEE9EF"/>
            </a:bgClr>
          </a:pattFill>
          <a:ln w="28575">
            <a:noFill/>
          </a:ln>
          <a:effectLst>
            <a:outerShdw dist="635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dirty="0" smtClean="0">
                <a:solidFill>
                  <a:srgbClr val="4B4140"/>
                </a:solidFill>
              </a:rPr>
              <a:t>https://192.168.0.55:8080/fjsp/d_player/p_regist</a:t>
            </a:r>
            <a:endParaRPr lang="ko-KR" altLang="en-US" dirty="0">
              <a:solidFill>
                <a:srgbClr val="4B414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074760"/>
            <a:ext cx="551815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 smtClean="0">
                <a:solidFill>
                  <a:srgbClr val="BEE9EF"/>
                </a:solidFill>
              </a:rPr>
              <a:t>Thank You !</a:t>
            </a:r>
          </a:p>
          <a:p>
            <a:pPr algn="ctr" latinLnBrk="0">
              <a:defRPr/>
            </a:pPr>
            <a:r>
              <a:rPr lang="en-US" altLang="ko-KR" sz="2000" kern="0" dirty="0" smtClean="0">
                <a:solidFill>
                  <a:prstClr val="white"/>
                </a:solidFill>
              </a:rPr>
              <a:t>- 2020.02.11 -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63029" y="3859934"/>
            <a:ext cx="1465941" cy="369332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  <a:effectLst>
            <a:outerShdw dist="38100" dir="2700000" algn="tl" rotWithShape="0">
              <a:srgbClr val="FF7C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white"/>
                </a:solidFill>
              </a:rPr>
              <a:t>조은별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473515" y="482667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A4CCD935-EA5C-4430-9D45-4EE5766CAA96}"/>
              </a:ext>
            </a:extLst>
          </p:cNvPr>
          <p:cNvSpPr/>
          <p:nvPr/>
        </p:nvSpPr>
        <p:spPr>
          <a:xfrm flipH="1">
            <a:off x="1963384" y="3774003"/>
            <a:ext cx="360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14D662-2FD4-4019-854E-54BB9B30C998}"/>
              </a:ext>
            </a:extLst>
          </p:cNvPr>
          <p:cNvCxnSpPr>
            <a:cxnSpLocks/>
          </p:cNvCxnSpPr>
          <p:nvPr/>
        </p:nvCxnSpPr>
        <p:spPr>
          <a:xfrm flipH="1">
            <a:off x="3889494" y="2674075"/>
            <a:ext cx="1" cy="828000"/>
          </a:xfrm>
          <a:prstGeom prst="line">
            <a:avLst/>
          </a:prstGeom>
          <a:ln w="12700">
            <a:solidFill>
              <a:srgbClr val="BEE9E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8254FB-A4AE-4B93-B624-B4F942EEBB6E}"/>
              </a:ext>
            </a:extLst>
          </p:cNvPr>
          <p:cNvSpPr/>
          <p:nvPr/>
        </p:nvSpPr>
        <p:spPr>
          <a:xfrm>
            <a:off x="3463736" y="1877293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54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A4CCD935-EA5C-4430-9D45-4EE5766CAA96}"/>
              </a:ext>
            </a:extLst>
          </p:cNvPr>
          <p:cNvSpPr/>
          <p:nvPr/>
        </p:nvSpPr>
        <p:spPr>
          <a:xfrm flipH="1">
            <a:off x="1963383" y="4117737"/>
            <a:ext cx="1944000" cy="376266"/>
          </a:xfrm>
          <a:prstGeom prst="rtTriangle">
            <a:avLst/>
          </a:pr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A4CCD935-EA5C-4430-9D45-4EE5766CAA96}"/>
              </a:ext>
            </a:extLst>
          </p:cNvPr>
          <p:cNvSpPr/>
          <p:nvPr/>
        </p:nvSpPr>
        <p:spPr>
          <a:xfrm>
            <a:off x="6722095" y="3774003"/>
            <a:ext cx="360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A4CCD935-EA5C-4430-9D45-4EE5766CAA96}"/>
              </a:ext>
            </a:extLst>
          </p:cNvPr>
          <p:cNvSpPr/>
          <p:nvPr/>
        </p:nvSpPr>
        <p:spPr>
          <a:xfrm>
            <a:off x="7766095" y="3982028"/>
            <a:ext cx="2556000" cy="511975"/>
          </a:xfrm>
          <a:prstGeom prst="rtTriangl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55691" y="1628913"/>
            <a:ext cx="1045162" cy="1045162"/>
          </a:xfrm>
          <a:prstGeom prst="ellipse">
            <a:avLst/>
          </a:prstGeom>
          <a:noFill/>
          <a:ln>
            <a:solidFill>
              <a:srgbClr val="BE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14D662-2FD4-4019-854E-54BB9B30C998}"/>
              </a:ext>
            </a:extLst>
          </p:cNvPr>
          <p:cNvCxnSpPr>
            <a:cxnSpLocks/>
          </p:cNvCxnSpPr>
          <p:nvPr/>
        </p:nvCxnSpPr>
        <p:spPr>
          <a:xfrm flipH="1">
            <a:off x="7801847" y="2674075"/>
            <a:ext cx="1" cy="828000"/>
          </a:xfrm>
          <a:prstGeom prst="line">
            <a:avLst/>
          </a:prstGeom>
          <a:ln w="12700">
            <a:solidFill>
              <a:srgbClr val="FF999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8254FB-A4AE-4B93-B624-B4F942EEBB6E}"/>
              </a:ext>
            </a:extLst>
          </p:cNvPr>
          <p:cNvSpPr/>
          <p:nvPr/>
        </p:nvSpPr>
        <p:spPr>
          <a:xfrm>
            <a:off x="7386509" y="1877293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71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268044" y="1628913"/>
            <a:ext cx="1045162" cy="1045162"/>
          </a:xfrm>
          <a:prstGeom prst="ellipse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72251" y="482667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753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flipH="1">
            <a:off x="4075152" y="1870438"/>
            <a:ext cx="1569597" cy="3600001"/>
            <a:chOff x="4076781" y="1667238"/>
            <a:chExt cx="1569597" cy="3600001"/>
          </a:xfrm>
        </p:grpSpPr>
        <p:sp>
          <p:nvSpPr>
            <p:cNvPr id="7" name="사각형: 둥근 대각선 방향 모서리 8">
              <a:extLst>
                <a:ext uri="{FF2B5EF4-FFF2-40B4-BE49-F238E27FC236}">
                  <a16:creationId xmlns:a16="http://schemas.microsoft.com/office/drawing/2014/main" id="{F6479954-59FB-4D6D-A0DE-EA739485D9B0}"/>
                </a:ext>
              </a:extLst>
            </p:cNvPr>
            <p:cNvSpPr/>
            <p:nvPr/>
          </p:nvSpPr>
          <p:spPr>
            <a:xfrm>
              <a:off x="4076781" y="1667238"/>
              <a:ext cx="1569593" cy="3600000"/>
            </a:xfrm>
            <a:prstGeom prst="round2DiagRect">
              <a:avLst>
                <a:gd name="adj1" fmla="val 22973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11">
              <a:extLst>
                <a:ext uri="{FF2B5EF4-FFF2-40B4-BE49-F238E27FC236}">
                  <a16:creationId xmlns:a16="http://schemas.microsoft.com/office/drawing/2014/main" id="{70C03EE2-4834-4D8B-8893-DEC01564537E}"/>
                </a:ext>
              </a:extLst>
            </p:cNvPr>
            <p:cNvSpPr/>
            <p:nvPr/>
          </p:nvSpPr>
          <p:spPr>
            <a:xfrm>
              <a:off x="4076783" y="2523673"/>
              <a:ext cx="1569595" cy="2743566"/>
            </a:xfrm>
            <a:prstGeom prst="round2DiagRect">
              <a:avLst>
                <a:gd name="adj1" fmla="val 23292"/>
                <a:gd name="adj2" fmla="val 0"/>
              </a:avLst>
            </a:prstGeom>
            <a:solidFill>
              <a:srgbClr val="FF999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대각선 방향 모서리 12">
            <a:extLst>
              <a:ext uri="{FF2B5EF4-FFF2-40B4-BE49-F238E27FC236}">
                <a16:creationId xmlns:a16="http://schemas.microsoft.com/office/drawing/2014/main" id="{31888F59-3205-44B4-A38F-495D1A193A0F}"/>
              </a:ext>
            </a:extLst>
          </p:cNvPr>
          <p:cNvSpPr/>
          <p:nvPr/>
        </p:nvSpPr>
        <p:spPr>
          <a:xfrm>
            <a:off x="6342909" y="1870438"/>
            <a:ext cx="1569593" cy="3600000"/>
          </a:xfrm>
          <a:prstGeom prst="round2DiagRect">
            <a:avLst>
              <a:gd name="adj1" fmla="val 22973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: 도형 13">
            <a:extLst>
              <a:ext uri="{FF2B5EF4-FFF2-40B4-BE49-F238E27FC236}">
                <a16:creationId xmlns:a16="http://schemas.microsoft.com/office/drawing/2014/main" id="{190C8F14-CE83-4101-AC12-0DBFA722C7EA}"/>
              </a:ext>
            </a:extLst>
          </p:cNvPr>
          <p:cNvSpPr/>
          <p:nvPr/>
        </p:nvSpPr>
        <p:spPr>
          <a:xfrm>
            <a:off x="6342908" y="3529532"/>
            <a:ext cx="1569594" cy="1944000"/>
          </a:xfrm>
          <a:prstGeom prst="round2DiagRect">
            <a:avLst>
              <a:gd name="adj1" fmla="val 21394"/>
              <a:gd name="adj2" fmla="val 0"/>
            </a:avLst>
          </a:prstGeom>
          <a:solidFill>
            <a:srgbClr val="BEE9E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7663" y="33957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1919327" y="2855091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28"/>
          <p:cNvGrpSpPr>
            <a:grpSpLocks noChangeAspect="1"/>
          </p:cNvGrpSpPr>
          <p:nvPr/>
        </p:nvGrpSpPr>
        <p:grpSpPr bwMode="auto">
          <a:xfrm>
            <a:off x="9731066" y="2855091"/>
            <a:ext cx="304929" cy="266873"/>
            <a:chOff x="496" y="4251"/>
            <a:chExt cx="641" cy="561"/>
          </a:xfrm>
          <a:solidFill>
            <a:schemeClr val="bg1"/>
          </a:solidFill>
        </p:grpSpPr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1715505" y="26724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22960" y="3399667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타원 18"/>
          <p:cNvSpPr/>
          <p:nvPr/>
        </p:nvSpPr>
        <p:spPr>
          <a:xfrm>
            <a:off x="9560802" y="2676375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8254FB-A4AE-4B93-B624-B4F942EEBB6E}"/>
              </a:ext>
            </a:extLst>
          </p:cNvPr>
          <p:cNvSpPr/>
          <p:nvPr/>
        </p:nvSpPr>
        <p:spPr>
          <a:xfrm>
            <a:off x="4444610" y="2064266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9999"/>
                </a:solidFill>
              </a:rPr>
              <a:t>76</a:t>
            </a:r>
            <a:r>
              <a:rPr lang="en-US" altLang="ko-KR" sz="1600" dirty="0">
                <a:solidFill>
                  <a:srgbClr val="FF9999"/>
                </a:solidFill>
              </a:rPr>
              <a:t>%</a:t>
            </a:r>
            <a:endParaRPr lang="ko-KR" altLang="en-US" sz="3200" dirty="0">
              <a:solidFill>
                <a:srgbClr val="FF999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8254FB-A4AE-4B93-B624-B4F942EEBB6E}"/>
              </a:ext>
            </a:extLst>
          </p:cNvPr>
          <p:cNvSpPr/>
          <p:nvPr/>
        </p:nvSpPr>
        <p:spPr>
          <a:xfrm>
            <a:off x="6747357" y="2733127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6BC8C8"/>
                </a:solidFill>
              </a:rPr>
              <a:t>54</a:t>
            </a:r>
            <a:r>
              <a:rPr lang="en-US" altLang="ko-KR" sz="1600" dirty="0">
                <a:solidFill>
                  <a:srgbClr val="6BC8C8"/>
                </a:solidFill>
              </a:rPr>
              <a:t>%</a:t>
            </a:r>
            <a:endParaRPr lang="ko-KR" altLang="en-US" sz="3200" dirty="0">
              <a:solidFill>
                <a:srgbClr val="6B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1.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기본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조건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테이블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개 이상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PLAYER / P_POSITION / P_STATE</a:t>
            </a: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주요 테이블 컬럼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개 이상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P_CODE </a:t>
            </a:r>
            <a:r>
              <a:rPr lang="en-US" altLang="ko-KR" dirty="0" smtClean="0">
                <a:solidFill>
                  <a:srgbClr val="FF9999"/>
                </a:solidFill>
              </a:rPr>
              <a:t>(PK)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 P_NAME / P_BIRTH / P_HEIGHT / P_WEIGHT / P_BN / P_JY / </a:t>
            </a:r>
          </a:p>
          <a:p>
            <a:pPr marL="457200" lvl="1" indent="0">
              <a:buNone/>
            </a:pP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PP_CODE </a:t>
            </a:r>
            <a:r>
              <a:rPr lang="en-US" altLang="ko-KR" dirty="0" smtClean="0">
                <a:solidFill>
                  <a:srgbClr val="FF9999"/>
                </a:solidFill>
              </a:rPr>
              <a:t>(FK)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/ PS_CODE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FF9999"/>
                </a:solidFill>
              </a:rPr>
              <a:t>(FK</a:t>
            </a:r>
            <a:r>
              <a:rPr lang="en-US" altLang="ko-KR" dirty="0" smtClean="0">
                <a:solidFill>
                  <a:srgbClr val="FF9999"/>
                </a:solidFill>
              </a:rPr>
              <a:t>)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등록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조회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PLAYER –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선수 등록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/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선수 조회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전체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/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선수 조회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포지션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파일 구성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JAVA : DAO Service</a:t>
            </a:r>
          </a:p>
          <a:p>
            <a:pPr lvl="1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서블릿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P_Regist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P_Inq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P_InqA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뷰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(JSP) :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p_regist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p_inq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p_inqA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20" name="자유형: 도형 5">
            <a:extLst>
              <a:ext uri="{FF2B5EF4-FFF2-40B4-BE49-F238E27FC236}">
                <a16:creationId xmlns:a16="http://schemas.microsoft.com/office/drawing/2014/main" id="{6F5E1E4D-D295-4118-BFB8-E8492728E9E0}"/>
              </a:ext>
            </a:extLst>
          </p:cNvPr>
          <p:cNvSpPr/>
          <p:nvPr/>
        </p:nvSpPr>
        <p:spPr>
          <a:xfrm rot="5400000">
            <a:off x="5207416" y="1406806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: 도형 7">
            <a:extLst>
              <a:ext uri="{FF2B5EF4-FFF2-40B4-BE49-F238E27FC236}">
                <a16:creationId xmlns:a16="http://schemas.microsoft.com/office/drawing/2014/main" id="{51ECDE33-A028-4647-BA7A-215C969F776E}"/>
              </a:ext>
            </a:extLst>
          </p:cNvPr>
          <p:cNvSpPr/>
          <p:nvPr/>
        </p:nvSpPr>
        <p:spPr>
          <a:xfrm>
            <a:off x="3882048" y="2530074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id="{5A835530-96D1-40B4-923E-E6E4ECDE3CD8}"/>
              </a:ext>
            </a:extLst>
          </p:cNvPr>
          <p:cNvSpPr/>
          <p:nvPr/>
        </p:nvSpPr>
        <p:spPr>
          <a:xfrm rot="16200000">
            <a:off x="4971109" y="3864002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: 도형 9">
            <a:extLst>
              <a:ext uri="{FF2B5EF4-FFF2-40B4-BE49-F238E27FC236}">
                <a16:creationId xmlns:a16="http://schemas.microsoft.com/office/drawing/2014/main" id="{7C27CBAB-63B6-49BD-8C80-5424D04690A8}"/>
              </a:ext>
            </a:extLst>
          </p:cNvPr>
          <p:cNvSpPr/>
          <p:nvPr/>
        </p:nvSpPr>
        <p:spPr>
          <a:xfrm rot="10800000">
            <a:off x="6311903" y="2774940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6134" y="2807647"/>
            <a:ext cx="11554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4B4140"/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srgbClr val="4B4140"/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4B4140"/>
                </a:solidFill>
              </a:rPr>
              <a:t>강점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0651" y="1812644"/>
            <a:ext cx="14151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W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Weakness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약점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5129" y="4496557"/>
            <a:ext cx="13714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4B4140"/>
                </a:solidFill>
              </a:rPr>
              <a:t>O</a:t>
            </a:r>
          </a:p>
          <a:p>
            <a:pPr algn="ctr"/>
            <a:r>
              <a:rPr lang="en-US" altLang="ko-KR" sz="1000" dirty="0">
                <a:solidFill>
                  <a:srgbClr val="4B4140"/>
                </a:solidFill>
              </a:rPr>
              <a:t>Opportunity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4B4140"/>
                </a:solidFill>
              </a:rPr>
              <a:t>기회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43938" y="3569887"/>
            <a:ext cx="12943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T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Threat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위협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27436" y="5065943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1503" y="3058805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96857" y="1542215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41758" y="3448104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6804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88554" y="1478140"/>
          <a:ext cx="10814892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336921" y="5620055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D1CAC9"/>
                </a:solidFill>
              </a:rPr>
              <a:t>Enjoy your stylish business and campus life with BIZCAM</a:t>
            </a:r>
            <a:endParaRPr lang="en-US" altLang="ko-KR" sz="11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D1CAC9"/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D1CAC9"/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2279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88554" y="1681341"/>
          <a:ext cx="10814892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2.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데이터베이스 논리 설계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 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선수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선수코드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FF9999"/>
                </a:solidFill>
              </a:rPr>
              <a:t>(PK</a:t>
            </a:r>
            <a:r>
              <a:rPr lang="en-US" altLang="ko-KR" dirty="0" smtClean="0">
                <a:solidFill>
                  <a:srgbClr val="FF9999"/>
                </a:solidFill>
              </a:rPr>
              <a:t>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이름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생년월일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신장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체중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등번호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입단년도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포지션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포지션코드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FF9999"/>
                </a:solidFill>
              </a:rPr>
              <a:t>(PK)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포지션명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상태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상태코드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FF9999"/>
                </a:solidFill>
              </a:rPr>
              <a:t>(PK)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상태명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363488"/>
            <a:ext cx="6962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3.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시스템 개요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주제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두산베어스의 소속 선수를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관리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기능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선수의 등록 및 조회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등록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선수의 기본정보 및 상태 등록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조회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 전체 목록 조회 및 포지션 별 조회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4.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데이터베이스 물리 설계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PLAYER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P_CODE </a:t>
            </a:r>
            <a:r>
              <a:rPr lang="en-US" altLang="ko-KR" dirty="0">
                <a:solidFill>
                  <a:srgbClr val="FF9999"/>
                </a:solidFill>
              </a:rPr>
              <a:t>(PK</a:t>
            </a:r>
            <a:r>
              <a:rPr lang="en-US" altLang="ko-KR" dirty="0" smtClean="0">
                <a:solidFill>
                  <a:srgbClr val="FF9999"/>
                </a:solidFill>
              </a:rPr>
              <a:t>)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P_NAME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P_BIRTH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P_HEIGHT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P_WEIGHT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P_BN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P_JY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P_POSITION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PP_CODE </a:t>
            </a:r>
            <a:r>
              <a:rPr lang="en-US" altLang="ko-KR" dirty="0">
                <a:solidFill>
                  <a:srgbClr val="FF9999"/>
                </a:solidFill>
              </a:rPr>
              <a:t>(PK</a:t>
            </a:r>
            <a:r>
              <a:rPr lang="en-US" altLang="ko-KR" dirty="0" smtClean="0">
                <a:solidFill>
                  <a:srgbClr val="FF9999"/>
                </a:solidFill>
              </a:rPr>
              <a:t>)</a:t>
            </a:r>
            <a:endParaRPr lang="en-US" altLang="ko-KR" dirty="0">
              <a:solidFill>
                <a:srgbClr val="FF9999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PP_NAME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P_STATE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PS_CODE </a:t>
            </a:r>
            <a:r>
              <a:rPr lang="en-US" altLang="ko-KR" dirty="0" smtClean="0">
                <a:solidFill>
                  <a:srgbClr val="FF9999"/>
                </a:solidFill>
              </a:rPr>
              <a:t>(</a:t>
            </a:r>
            <a:r>
              <a:rPr lang="en-US" altLang="ko-KR" dirty="0">
                <a:solidFill>
                  <a:srgbClr val="FF9999"/>
                </a:solidFill>
              </a:rPr>
              <a:t>PK</a:t>
            </a:r>
            <a:r>
              <a:rPr lang="en-US" altLang="ko-KR" dirty="0" smtClean="0">
                <a:solidFill>
                  <a:srgbClr val="FF9999"/>
                </a:solidFill>
              </a:rPr>
              <a:t>)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PS_NAME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20626"/>
            <a:ext cx="8077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5.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메뉴 선정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endParaRPr lang="en-US" altLang="ko-KR" sz="4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</a:rPr>
              <a:t>Player</a:t>
            </a: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 등록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 등록 페이지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 조회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포지션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 명단 포지션 별 조회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 조회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전체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2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선수 명단 전체 조회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4" y="1771296"/>
            <a:ext cx="2207172" cy="39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6. DB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프로그래밍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– 1 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38939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/*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선수관리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altLang="ko-KR" sz="1800" dirty="0" err="1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 */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PLAYER;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/* 1.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포지션 코드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P_POSITION;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포지션 등록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-- 1)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시퀀스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CREATE SEQUENCE SEQ_P_POSITION INCREMENT BY 1 START WITH 1 NOCACHE;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-- 2)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입력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P_POSITION VALUES (SEQ_P_POSITION.NEXTVAL,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포수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P_POSITION VALUES (SEQ_P_POSITION.NEXTVAL,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내야수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P_POSITION VALUES (SEQ_P_POSITION.NEXTVAL,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외야수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P_POSITION VALUES (SEQ_P_POSITION.NEXTVAL,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투수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COMMIT;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확인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P_POSITION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6. DB </a:t>
            </a:r>
            <a:r>
              <a:rPr lang="ko-KR" altLang="en-US" sz="4000" dirty="0" smtClean="0">
                <a:solidFill>
                  <a:srgbClr val="BEE9EF"/>
                </a:solidFill>
                <a:latin typeface="+mj-ea"/>
              </a:rPr>
              <a:t>프로그래밍 </a:t>
            </a:r>
            <a:r>
              <a:rPr lang="en-US" altLang="ko-KR" sz="4000" dirty="0" smtClean="0">
                <a:solidFill>
                  <a:srgbClr val="BEE9EF"/>
                </a:solidFill>
                <a:latin typeface="+mj-ea"/>
              </a:rPr>
              <a:t>- 2</a:t>
            </a:r>
            <a:endParaRPr lang="ko-KR" altLang="en-US" sz="4000" dirty="0">
              <a:solidFill>
                <a:srgbClr val="BEE9EF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38939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/*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선수 상태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P_STATE;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상태 등록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-- 1)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시퀀스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CREATE SEQUENCE SEQ_P_STATE INCREMENT BY 1 START WITH 1 NOCACHE;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DROP SEQUENCE SEQ_P_STATE;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 SEQ_P_STATE.CURRVAL FROM DUAL;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-- 2)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입력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P_STATE VALUES (SEQ_P_STATE.NEXTVAL, '1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군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P_STATE VALUES (SEQ_P_STATE.NEXTVAL, '2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군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P_STATE VALUES (SEQ_P_STATE.NEXTVAL,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군입대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P_STATE VALUES (SEQ_P_STATE.NEXTVAL,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부상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INSERT INTO P_STATE VALUES (SEQ_P_STATE.NEXTVAL, '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육성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COMMIT;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--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확인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SELECT * FROM P_STATE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껼">
      <a:majorFont>
        <a:latin typeface="210 언짢은언짜니 R"/>
        <a:ea typeface="나눔손글씨 바른히피"/>
        <a:cs typeface=""/>
      </a:majorFont>
      <a:minorFont>
        <a:latin typeface="210 언짢은언짜니 R"/>
        <a:ea typeface="나눔손글씨 바른히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3383</Words>
  <Application>Microsoft Office PowerPoint</Application>
  <PresentationFormat>와이드스크린</PresentationFormat>
  <Paragraphs>670</Paragraphs>
  <Slides>32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나눔손글씨 바른히피</vt:lpstr>
      <vt:lpstr>Arial</vt:lpstr>
      <vt:lpstr>210 언짢은언짜니 R</vt:lpstr>
      <vt:lpstr>Wingdings</vt:lpstr>
      <vt:lpstr>1_Office 테마</vt:lpstr>
      <vt:lpstr>PowerPoint 프레젠테이션</vt:lpstr>
      <vt:lpstr>PowerPoint 프레젠테이션</vt:lpstr>
      <vt:lpstr>1. 기본 조건</vt:lpstr>
      <vt:lpstr>2. 데이터베이스 논리 설계  </vt:lpstr>
      <vt:lpstr>3. 시스템 개요</vt:lpstr>
      <vt:lpstr>4. 데이터베이스 물리 설계</vt:lpstr>
      <vt:lpstr>5. 메뉴 선정</vt:lpstr>
      <vt:lpstr>6. DB 프로그래밍 – 1 </vt:lpstr>
      <vt:lpstr>6. DB 프로그래밍 - 2</vt:lpstr>
      <vt:lpstr>6. DB 프로그래밍 - 3</vt:lpstr>
      <vt:lpstr>6. DB 프로그래밍 - 4</vt:lpstr>
      <vt:lpstr>7. UI – 선수 등록</vt:lpstr>
      <vt:lpstr>7. UI – 선수 조회</vt:lpstr>
      <vt:lpstr>7. UI – 주요 CSS</vt:lpstr>
      <vt:lpstr>7. UI 캡쳐</vt:lpstr>
      <vt:lpstr>8. DAO / SERVICE - 포지션 / 상태</vt:lpstr>
      <vt:lpstr>8. DAO / SERVICE - 선수 목록 (전체)</vt:lpstr>
      <vt:lpstr>8. DAO / SERVICE - 선수 목록 (포지션)</vt:lpstr>
      <vt:lpstr>8. DAO / SERVICE - 선수 등록</vt:lpstr>
      <vt:lpstr>9. 서블릿 – 선수 등록</vt:lpstr>
      <vt:lpstr>9. 서블릿 – 선수 조회</vt:lpstr>
      <vt:lpstr>10. VIEW 등록 – 선수 등록</vt:lpstr>
      <vt:lpstr>10. VIEW 등록 – 선수 목록</vt:lpstr>
      <vt:lpstr>11. 화면 캡쳐 – 선수 등록 </vt:lpstr>
      <vt:lpstr>11. 화면 캡쳐 – 선수 목록 (포지션)</vt:lpstr>
      <vt:lpstr>11. 화면 캡쳐 – 선수 목록 (전체)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h1</cp:lastModifiedBy>
  <cp:revision>19</cp:revision>
  <dcterms:created xsi:type="dcterms:W3CDTF">2019-07-15T03:23:51Z</dcterms:created>
  <dcterms:modified xsi:type="dcterms:W3CDTF">2020-02-18T00:19:16Z</dcterms:modified>
</cp:coreProperties>
</file>