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305" r:id="rId3"/>
    <p:sldId id="308" r:id="rId4"/>
    <p:sldId id="311" r:id="rId5"/>
    <p:sldId id="310" r:id="rId6"/>
    <p:sldId id="309" r:id="rId7"/>
    <p:sldId id="307" r:id="rId8"/>
    <p:sldId id="306" r:id="rId9"/>
    <p:sldId id="312" r:id="rId10"/>
    <p:sldId id="313" r:id="rId11"/>
    <p:sldId id="314" r:id="rId12"/>
    <p:sldId id="315" r:id="rId13"/>
    <p:sldId id="316" r:id="rId14"/>
    <p:sldId id="304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F6647C"/>
    <a:srgbClr val="418595"/>
    <a:srgbClr val="80B9C4"/>
    <a:srgbClr val="1BADA6"/>
    <a:srgbClr val="63BDC9"/>
    <a:srgbClr val="A8D8D7"/>
    <a:srgbClr val="62A9BA"/>
    <a:srgbClr val="82CFDE"/>
    <a:srgbClr val="82B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561" autoAdjust="0"/>
  </p:normalViewPr>
  <p:slideViewPr>
    <p:cSldViewPr snapToGrid="0">
      <p:cViewPr varScale="1">
        <p:scale>
          <a:sx n="91" d="100"/>
          <a:sy n="91" d="100"/>
        </p:scale>
        <p:origin x="738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55:8000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01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441274" y="2566820"/>
            <a:ext cx="591478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spc="-15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영화 장르별 키워드 분석</a:t>
            </a:r>
            <a:endParaRPr lang="en-US" altLang="ko-KR" sz="5000" spc="-150" dirty="0" smtClean="0">
              <a:solidFill>
                <a:schemeClr val="accent2">
                  <a:lumMod val="20000"/>
                  <a:lumOff val="8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58526" y="3531755"/>
            <a:ext cx="43313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spc="-15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2001020906_17v1 . </a:t>
            </a:r>
            <a:r>
              <a:rPr lang="ko-KR" altLang="en-US" sz="2000" spc="-15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빅데이터 분석 시스템 개발</a:t>
            </a:r>
            <a:endParaRPr lang="en-US" altLang="ko-KR" sz="2000" spc="-150" dirty="0" smtClean="0">
              <a:solidFill>
                <a:schemeClr val="accent2">
                  <a:lumMod val="20000"/>
                  <a:lumOff val="80000"/>
                </a:schemeClr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873041" y="5583898"/>
            <a:ext cx="14866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ko-KR" sz="1500" spc="-15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2020.05.07</a:t>
            </a:r>
          </a:p>
          <a:p>
            <a:pPr algn="dist"/>
            <a:r>
              <a:rPr lang="ko-KR" altLang="en-US" sz="1500" spc="-15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조은별</a:t>
            </a:r>
            <a:endParaRPr lang="en-US" altLang="ko-KR" sz="1500" spc="-150" dirty="0" smtClean="0">
              <a:solidFill>
                <a:schemeClr val="accent2">
                  <a:lumMod val="20000"/>
                  <a:lumOff val="80000"/>
                </a:scheme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1" y="-10506"/>
            <a:ext cx="8361261" cy="68685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10</a:t>
            </a:r>
            <a:endParaRPr lang="en-US" altLang="ko-KR" sz="3000" spc="-150" dirty="0" smtClean="0">
              <a:solidFill>
                <a:srgbClr val="52BDD2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 </a:t>
            </a:r>
            <a:r>
              <a:rPr lang="en-US" altLang="ko-KR" sz="2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(movie_graph_pie.html)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17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23" y="1310410"/>
            <a:ext cx="6042202" cy="317635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88" y="3581452"/>
            <a:ext cx="6042202" cy="3176352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11</a:t>
            </a:r>
            <a:endParaRPr lang="en-US" altLang="ko-KR" sz="3000" spc="-150" dirty="0" smtClean="0">
              <a:solidFill>
                <a:srgbClr val="52BDD2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65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b="9811"/>
          <a:stretch/>
        </p:blipFill>
        <p:spPr>
          <a:xfrm>
            <a:off x="3499738" y="3917234"/>
            <a:ext cx="6202555" cy="29407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23" y="707886"/>
            <a:ext cx="6202555" cy="3260649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12</a:t>
            </a:r>
            <a:endParaRPr lang="en-US" altLang="ko-KR" sz="3000" spc="-150" dirty="0" smtClean="0">
              <a:solidFill>
                <a:srgbClr val="52BDD2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화면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3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13</a:t>
            </a:r>
            <a:endParaRPr lang="en-US" altLang="ko-KR" sz="3000" spc="-150" dirty="0" smtClean="0">
              <a:solidFill>
                <a:srgbClr val="52BDD2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6687" y="1857867"/>
            <a:ext cx="9572625" cy="3436554"/>
            <a:chOff x="166687" y="1857867"/>
            <a:chExt cx="9572625" cy="343655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489"/>
            <a:stretch/>
          </p:blipFill>
          <p:spPr>
            <a:xfrm>
              <a:off x="166687" y="1857867"/>
              <a:ext cx="9572625" cy="343655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166687" y="2427890"/>
              <a:ext cx="1082565" cy="147144"/>
            </a:xfrm>
            <a:prstGeom prst="rect">
              <a:avLst/>
            </a:prstGeom>
            <a:noFill/>
            <a:ln w="28575">
              <a:solidFill>
                <a:srgbClr val="F66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66687" y="3429000"/>
              <a:ext cx="1082565" cy="147144"/>
            </a:xfrm>
            <a:prstGeom prst="rect">
              <a:avLst/>
            </a:prstGeom>
            <a:noFill/>
            <a:ln w="28575">
              <a:solidFill>
                <a:srgbClr val="F664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꺾인 연결선 17"/>
          <p:cNvCxnSpPr>
            <a:stCxn id="7" idx="3"/>
          </p:cNvCxnSpPr>
          <p:nvPr/>
        </p:nvCxnSpPr>
        <p:spPr>
          <a:xfrm flipV="1">
            <a:off x="1249252" y="2207172"/>
            <a:ext cx="926389" cy="294290"/>
          </a:xfrm>
          <a:prstGeom prst="bentConnector3">
            <a:avLst/>
          </a:prstGeom>
          <a:ln w="9525" cap="flat" cmpd="sng" algn="ctr">
            <a:solidFill>
              <a:srgbClr val="F6647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641" y="1754734"/>
            <a:ext cx="1943100" cy="904875"/>
          </a:xfrm>
          <a:prstGeom prst="rect">
            <a:avLst/>
          </a:prstGeom>
          <a:ln>
            <a:solidFill>
              <a:srgbClr val="F6647C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641" y="2922484"/>
            <a:ext cx="4333875" cy="657225"/>
          </a:xfrm>
          <a:prstGeom prst="rect">
            <a:avLst/>
          </a:prstGeom>
          <a:ln>
            <a:solidFill>
              <a:srgbClr val="F6647C"/>
            </a:solidFill>
          </a:ln>
        </p:spPr>
      </p:pic>
      <p:cxnSp>
        <p:nvCxnSpPr>
          <p:cNvPr id="21" name="꺾인 연결선 20"/>
          <p:cNvCxnSpPr/>
          <p:nvPr/>
        </p:nvCxnSpPr>
        <p:spPr>
          <a:xfrm flipV="1">
            <a:off x="1249252" y="3247531"/>
            <a:ext cx="926389" cy="260214"/>
          </a:xfrm>
          <a:prstGeom prst="bentConnector3">
            <a:avLst/>
          </a:prstGeom>
          <a:ln w="9525" cap="flat" cmpd="sng" algn="ctr">
            <a:solidFill>
              <a:srgbClr val="F6647C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5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구름 2">
            <a:hlinkClick r:id="rId3"/>
          </p:cNvPr>
          <p:cNvSpPr/>
          <p:nvPr/>
        </p:nvSpPr>
        <p:spPr>
          <a:xfrm>
            <a:off x="8162196" y="5547766"/>
            <a:ext cx="1390366" cy="897606"/>
          </a:xfrm>
          <a:prstGeom prst="cloud">
            <a:avLst/>
          </a:prstGeom>
          <a:ln>
            <a:solidFill>
              <a:srgbClr val="80B9C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>
                <a:solidFill>
                  <a:srgbClr val="418595"/>
                </a:solidFill>
                <a:ea typeface="아리따-돋움(TTF)-Bold" panose="02020603020101020101" pitchFamily="18" charset="-127"/>
              </a:rPr>
              <a:t>Link</a:t>
            </a:r>
            <a:endParaRPr lang="en-US" altLang="ko-KR" spc="-150" dirty="0">
              <a:solidFill>
                <a:srgbClr val="418595"/>
              </a:solidFill>
              <a:ea typeface="아리따-돋움(TTF)-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14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441274" y="2519412"/>
            <a:ext cx="397965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감사합니다</a:t>
            </a:r>
            <a:endParaRPr lang="en-US" altLang="ko-KR" sz="5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  <a:p>
            <a:r>
              <a:rPr lang="en-US" altLang="ko-KR" sz="5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Thank You.</a:t>
            </a:r>
            <a:endParaRPr lang="en-US" altLang="ko-KR" sz="5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7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57209" y="2311856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개요</a:t>
            </a:r>
            <a:endParaRPr lang="en-US" altLang="ko-KR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757867" y="1645717"/>
            <a:ext cx="1872208" cy="1872208"/>
          </a:xfrm>
          <a:prstGeom prst="ellipse">
            <a:avLst/>
          </a:prstGeom>
          <a:noFill/>
          <a:ln w="12700">
            <a:solidFill>
              <a:srgbClr val="62A9B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3356544" y="1651471"/>
            <a:ext cx="1872208" cy="1872208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959974" y="1631336"/>
            <a:ext cx="1872208" cy="1872208"/>
          </a:xfrm>
          <a:prstGeom prst="ellipse">
            <a:avLst/>
          </a:prstGeom>
          <a:noFill/>
          <a:ln w="12700">
            <a:solidFill>
              <a:srgbClr val="62A9B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6562827" y="1637090"/>
            <a:ext cx="1872208" cy="1872208"/>
          </a:xfrm>
          <a:prstGeom prst="ellipse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45111" y="2302147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418595"/>
                </a:solidFill>
                <a:latin typeface="+mj-ea"/>
                <a:ea typeface="+mj-ea"/>
              </a:rPr>
              <a:t>2. </a:t>
            </a:r>
            <a:r>
              <a:rPr lang="ko-KR" altLang="en-US" sz="2000" dirty="0" smtClean="0">
                <a:solidFill>
                  <a:srgbClr val="418595"/>
                </a:solidFill>
                <a:latin typeface="+mj-ea"/>
                <a:ea typeface="+mj-ea"/>
              </a:rPr>
              <a:t>설명</a:t>
            </a:r>
            <a:endParaRPr lang="en-US" altLang="ko-KR" sz="2000" dirty="0" smtClean="0">
              <a:solidFill>
                <a:srgbClr val="418595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80613" y="227826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j-ea"/>
                <a:ea typeface="+mj-ea"/>
              </a:rPr>
              <a:t>코드</a:t>
            </a:r>
            <a:endParaRPr lang="en-US" altLang="ko-KR" sz="2000" dirty="0" smtClean="0">
              <a:solidFill>
                <a:schemeClr val="accent2">
                  <a:lumMod val="20000"/>
                  <a:lumOff val="8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68515" y="226856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418595"/>
                </a:solidFill>
                <a:latin typeface="+mj-ea"/>
                <a:ea typeface="+mj-ea"/>
              </a:rPr>
              <a:t>4. </a:t>
            </a:r>
            <a:r>
              <a:rPr lang="ko-KR" altLang="en-US" sz="2000" dirty="0" smtClean="0">
                <a:solidFill>
                  <a:srgbClr val="418595"/>
                </a:solidFill>
                <a:latin typeface="+mj-ea"/>
                <a:ea typeface="+mj-ea"/>
              </a:rPr>
              <a:t>화면</a:t>
            </a:r>
            <a:endParaRPr lang="en-US" altLang="ko-KR" sz="2000" dirty="0" smtClean="0">
              <a:solidFill>
                <a:srgbClr val="418595"/>
              </a:solidFill>
              <a:latin typeface="+mj-ea"/>
              <a:ea typeface="+mj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81038" y="4130342"/>
            <a:ext cx="8543925" cy="1325563"/>
          </a:xfrm>
        </p:spPr>
        <p:txBody>
          <a:bodyPr/>
          <a:lstStyle/>
          <a:p>
            <a:pPr algn="ctr"/>
            <a:r>
              <a:rPr lang="ko-KR" altLang="en-US" dirty="0" smtClean="0">
                <a:solidFill>
                  <a:srgbClr val="FBE5D6"/>
                </a:solidFill>
              </a:rPr>
              <a:t>목차</a:t>
            </a:r>
            <a:endParaRPr lang="ko-KR" altLang="en-US" dirty="0">
              <a:solidFill>
                <a:srgbClr val="FBE5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03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1.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  <a:endParaRPr lang="en-US" altLang="ko-KR" sz="4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영화의 </a:t>
            </a:r>
            <a:r>
              <a:rPr lang="ko-KR" altLang="en-US" dirty="0" smtClean="0">
                <a:solidFill>
                  <a:schemeClr val="bg1"/>
                </a:solidFill>
              </a:rPr>
              <a:t>장르 별로 </a:t>
            </a:r>
            <a:r>
              <a:rPr lang="ko-KR" altLang="en-US" dirty="0">
                <a:solidFill>
                  <a:schemeClr val="bg1"/>
                </a:solidFill>
              </a:rPr>
              <a:t>키워드 및 빈도수를 </a:t>
            </a:r>
            <a:r>
              <a:rPr lang="ko-KR" altLang="en-US" dirty="0" smtClean="0">
                <a:solidFill>
                  <a:schemeClr val="bg1"/>
                </a:solidFill>
              </a:rPr>
              <a:t>검색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키워드의 빈도수를 </a:t>
            </a:r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r>
              <a:rPr lang="ko-KR" altLang="en-US" dirty="0" smtClean="0">
                <a:solidFill>
                  <a:schemeClr val="bg1"/>
                </a:solidFill>
              </a:rPr>
              <a:t>종의 그래프로 표시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검색된 </a:t>
            </a:r>
            <a:r>
              <a:rPr lang="ko-KR" altLang="en-US" dirty="0" smtClean="0">
                <a:solidFill>
                  <a:schemeClr val="bg1"/>
                </a:solidFill>
              </a:rPr>
              <a:t>키워드 및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빈도수를 데이터베이스에 </a:t>
            </a:r>
            <a:r>
              <a:rPr lang="ko-KR" altLang="en-US" dirty="0" smtClean="0">
                <a:solidFill>
                  <a:schemeClr val="bg1"/>
                </a:solidFill>
              </a:rPr>
              <a:t>저장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04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2.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설명</a:t>
            </a:r>
            <a:endParaRPr lang="en-US" altLang="ko-KR" sz="4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78423" y="4731221"/>
            <a:ext cx="2604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사용 언어 </a:t>
            </a:r>
            <a:endParaRPr lang="en-US" altLang="ko-KR" b="1" spc="3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ko-KR" spc="3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Python</a:t>
            </a:r>
            <a:endParaRPr lang="en-US" altLang="ko-KR" spc="3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07274"/>
              </p:ext>
            </p:extLst>
          </p:nvPr>
        </p:nvGraphicFramePr>
        <p:xfrm>
          <a:off x="2472446" y="3269065"/>
          <a:ext cx="5457168" cy="198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9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8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8D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D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3BDC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ADA6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BAD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연결선 18"/>
          <p:cNvCxnSpPr/>
          <p:nvPr/>
        </p:nvCxnSpPr>
        <p:spPr>
          <a:xfrm>
            <a:off x="2949430" y="3736492"/>
            <a:ext cx="0" cy="819510"/>
          </a:xfrm>
          <a:prstGeom prst="line">
            <a:avLst/>
          </a:prstGeom>
          <a:ln w="12700" cap="rnd">
            <a:solidFill>
              <a:srgbClr val="4185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87095" y="4734282"/>
            <a:ext cx="2604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rgbClr val="418595"/>
                </a:solidFill>
              </a:rPr>
              <a:t>데이터 출처 </a:t>
            </a:r>
            <a:endParaRPr lang="en-US" altLang="ko-KR" b="1" spc="300" dirty="0" smtClean="0">
              <a:solidFill>
                <a:srgbClr val="418595"/>
              </a:solidFill>
            </a:endParaRPr>
          </a:p>
          <a:p>
            <a:r>
              <a:rPr lang="ko-KR" altLang="en-US" spc="300" dirty="0" smtClean="0">
                <a:solidFill>
                  <a:srgbClr val="418595"/>
                </a:solidFill>
              </a:rPr>
              <a:t>네이버 오픈 </a:t>
            </a:r>
            <a:r>
              <a:rPr lang="en-US" altLang="ko-KR" spc="300" dirty="0" smtClean="0">
                <a:solidFill>
                  <a:srgbClr val="418595"/>
                </a:solidFill>
              </a:rPr>
              <a:t>API</a:t>
            </a:r>
            <a:endParaRPr lang="en-US" altLang="ko-KR" spc="300" dirty="0" smtClean="0">
              <a:solidFill>
                <a:srgbClr val="418595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4758102" y="3739553"/>
            <a:ext cx="0" cy="819510"/>
          </a:xfrm>
          <a:prstGeom prst="line">
            <a:avLst/>
          </a:prstGeom>
          <a:ln w="12700" cap="rnd">
            <a:solidFill>
              <a:srgbClr val="4185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5661000" y="2252936"/>
            <a:ext cx="0" cy="819510"/>
          </a:xfrm>
          <a:prstGeom prst="line">
            <a:avLst/>
          </a:prstGeom>
          <a:ln w="12700" cap="rnd">
            <a:solidFill>
              <a:srgbClr val="4185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5124499" y="1556404"/>
            <a:ext cx="2604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rgbClr val="418595"/>
                </a:solidFill>
              </a:rPr>
              <a:t>데이터베이스</a:t>
            </a:r>
            <a:endParaRPr lang="en-US" altLang="ko-KR" b="1" spc="300" dirty="0" smtClean="0">
              <a:solidFill>
                <a:srgbClr val="418595"/>
              </a:solidFill>
            </a:endParaRPr>
          </a:p>
          <a:p>
            <a:r>
              <a:rPr lang="en-US" altLang="ko-KR" spc="300" dirty="0" smtClean="0">
                <a:solidFill>
                  <a:srgbClr val="418595"/>
                </a:solidFill>
              </a:rPr>
              <a:t>Mongo DB</a:t>
            </a:r>
            <a:endParaRPr lang="en-US" altLang="ko-KR" spc="300" dirty="0" smtClean="0">
              <a:solidFill>
                <a:srgbClr val="418595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7530058" y="2252936"/>
            <a:ext cx="0" cy="819510"/>
          </a:xfrm>
          <a:prstGeom prst="line">
            <a:avLst/>
          </a:prstGeom>
          <a:ln w="12700" cap="rnd">
            <a:solidFill>
              <a:srgbClr val="41859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018812" y="1556404"/>
            <a:ext cx="2604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spc="3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서버 </a:t>
            </a:r>
            <a:endParaRPr lang="en-US" altLang="ko-KR" b="1" spc="300" dirty="0" smtClean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altLang="ko-KR" spc="3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2503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8" y="1085850"/>
            <a:ext cx="8582025" cy="57721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05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 </a:t>
            </a:r>
            <a:r>
              <a:rPr lang="en-US" altLang="ko-KR" sz="2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(urls.py)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21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06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20" y="619702"/>
            <a:ext cx="6260161" cy="623829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 </a:t>
            </a:r>
            <a:r>
              <a:rPr lang="en-US" altLang="ko-KR" sz="2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(views.py)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98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07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 </a:t>
            </a:r>
            <a:r>
              <a:rPr lang="en-US" altLang="ko-KR" sz="2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(apimongo.py)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6" y="803536"/>
            <a:ext cx="9914132" cy="60478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numCol="2" rtlCol="0">
            <a:spAutoFit/>
          </a:bodyPr>
          <a:lstStyle/>
          <a:p>
            <a:endParaRPr lang="en-US" altLang="ko-KR" sz="900" dirty="0" smtClean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 smtClean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 smtClean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 err="1" smtClean="0">
                <a:solidFill>
                  <a:schemeClr val="bg1"/>
                </a:solidFill>
              </a:rPr>
              <a:t>def</a:t>
            </a:r>
            <a:r>
              <a:rPr lang="en-US" altLang="ko-KR" sz="900" dirty="0">
                <a:solidFill>
                  <a:schemeClr val="bg1"/>
                </a:solidFill>
              </a:rPr>
              <a:t> </a:t>
            </a:r>
            <a:r>
              <a:rPr lang="en-US" altLang="ko-KR" sz="900" dirty="0" err="1">
                <a:solidFill>
                  <a:schemeClr val="bg1"/>
                </a:solidFill>
              </a:rPr>
              <a:t>doNavMov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mKey</a:t>
            </a:r>
            <a:r>
              <a:rPr lang="en-US" altLang="ko-KR" sz="900" dirty="0">
                <a:solidFill>
                  <a:schemeClr val="bg1"/>
                </a:solidFill>
              </a:rPr>
              <a:t>, </a:t>
            </a:r>
            <a:r>
              <a:rPr lang="en-US" altLang="ko-KR" sz="900" dirty="0" err="1">
                <a:solidFill>
                  <a:schemeClr val="bg1"/>
                </a:solidFill>
              </a:rPr>
              <a:t>mColname</a:t>
            </a:r>
            <a:r>
              <a:rPr lang="en-US" altLang="ko-KR" sz="900" dirty="0">
                <a:solidFill>
                  <a:schemeClr val="bg1"/>
                </a:solidFill>
              </a:rPr>
              <a:t>):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words = []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>    # </a:t>
            </a:r>
            <a:r>
              <a:rPr lang="ko-KR" altLang="en-US" sz="900" dirty="0">
                <a:solidFill>
                  <a:srgbClr val="F6647C"/>
                </a:solidFill>
              </a:rPr>
              <a:t>스트링을 받아 </a:t>
            </a:r>
            <a:r>
              <a:rPr lang="ko-KR" altLang="en-US" sz="900" dirty="0" err="1">
                <a:solidFill>
                  <a:srgbClr val="F6647C"/>
                </a:solidFill>
              </a:rPr>
              <a:t>특정기호를</a:t>
            </a:r>
            <a:r>
              <a:rPr lang="ko-KR" altLang="en-US" sz="900" dirty="0">
                <a:solidFill>
                  <a:srgbClr val="F6647C"/>
                </a:solidFill>
              </a:rPr>
              <a:t> 제거해 주는 함수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</a:t>
            </a:r>
            <a:r>
              <a:rPr lang="en-US" altLang="ko-KR" sz="900" dirty="0" err="1">
                <a:solidFill>
                  <a:schemeClr val="bg1"/>
                </a:solidFill>
              </a:rPr>
              <a:t>def</a:t>
            </a:r>
            <a:r>
              <a:rPr lang="en-US" altLang="ko-KR" sz="900" dirty="0">
                <a:solidFill>
                  <a:schemeClr val="bg1"/>
                </a:solidFill>
              </a:rPr>
              <a:t> </a:t>
            </a:r>
            <a:r>
              <a:rPr lang="en-US" altLang="ko-KR" sz="900" dirty="0" err="1">
                <a:solidFill>
                  <a:schemeClr val="bg1"/>
                </a:solidFill>
              </a:rPr>
              <a:t>remove_any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mTarget</a:t>
            </a:r>
            <a:r>
              <a:rPr lang="en-US" altLang="ko-KR" sz="900" dirty="0">
                <a:solidFill>
                  <a:schemeClr val="bg1"/>
                </a:solidFill>
              </a:rPr>
              <a:t>, </a:t>
            </a:r>
            <a:r>
              <a:rPr lang="en-US" altLang="ko-KR" sz="900" dirty="0" err="1">
                <a:solidFill>
                  <a:schemeClr val="bg1"/>
                </a:solidFill>
              </a:rPr>
              <a:t>mChars</a:t>
            </a:r>
            <a:r>
              <a:rPr lang="en-US" altLang="ko-KR" sz="900" dirty="0">
                <a:solidFill>
                  <a:schemeClr val="bg1"/>
                </a:solidFill>
              </a:rPr>
              <a:t>):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for c in </a:t>
            </a:r>
            <a:r>
              <a:rPr lang="en-US" altLang="ko-KR" sz="900" dirty="0" err="1">
                <a:solidFill>
                  <a:schemeClr val="bg1"/>
                </a:solidFill>
              </a:rPr>
              <a:t>mChars</a:t>
            </a:r>
            <a:r>
              <a:rPr lang="en-US" altLang="ko-KR" sz="900" dirty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mTarget</a:t>
            </a:r>
            <a:r>
              <a:rPr lang="en-US" altLang="ko-KR" sz="900" dirty="0">
                <a:solidFill>
                  <a:schemeClr val="bg1"/>
                </a:solidFill>
              </a:rPr>
              <a:t> = </a:t>
            </a:r>
            <a:r>
              <a:rPr lang="en-US" altLang="ko-KR" sz="900" dirty="0" err="1">
                <a:solidFill>
                  <a:schemeClr val="bg1"/>
                </a:solidFill>
              </a:rPr>
              <a:t>mTarget.replace</a:t>
            </a:r>
            <a:r>
              <a:rPr lang="en-US" altLang="ko-KR" sz="900" dirty="0">
                <a:solidFill>
                  <a:schemeClr val="bg1"/>
                </a:solidFill>
              </a:rPr>
              <a:t>(c, '')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return </a:t>
            </a:r>
            <a:r>
              <a:rPr lang="en-US" altLang="ko-KR" sz="900" dirty="0" err="1">
                <a:solidFill>
                  <a:schemeClr val="bg1"/>
                </a:solidFill>
              </a:rPr>
              <a:t>mTarget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# </a:t>
            </a:r>
            <a:r>
              <a:rPr lang="ko-KR" altLang="en-US" sz="900" dirty="0">
                <a:solidFill>
                  <a:srgbClr val="F6647C"/>
                </a:solidFill>
              </a:rPr>
              <a:t>네이버에서 가져온 데이터를 단어로 분리해 배열로 리턴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</a:t>
            </a:r>
            <a:r>
              <a:rPr lang="en-US" altLang="ko-KR" sz="900" dirty="0" err="1">
                <a:solidFill>
                  <a:schemeClr val="bg1"/>
                </a:solidFill>
              </a:rPr>
              <a:t>def</a:t>
            </a:r>
            <a:r>
              <a:rPr lang="en-US" altLang="ko-KR" sz="900" dirty="0">
                <a:solidFill>
                  <a:schemeClr val="bg1"/>
                </a:solidFill>
              </a:rPr>
              <a:t> </a:t>
            </a:r>
            <a:r>
              <a:rPr lang="en-US" altLang="ko-KR" sz="900" dirty="0" err="1">
                <a:solidFill>
                  <a:schemeClr val="bg1"/>
                </a:solidFill>
              </a:rPr>
              <a:t>getNavMov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mKey</a:t>
            </a:r>
            <a:r>
              <a:rPr lang="en-US" altLang="ko-KR" sz="900" dirty="0">
                <a:solidFill>
                  <a:schemeClr val="bg1"/>
                </a:solidFill>
              </a:rPr>
              <a:t>):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client_id</a:t>
            </a:r>
            <a:r>
              <a:rPr lang="en-US" altLang="ko-KR" sz="900" dirty="0">
                <a:solidFill>
                  <a:schemeClr val="bg1"/>
                </a:solidFill>
              </a:rPr>
              <a:t> = "ARmOA74jXwrC79uUhwdp"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client_secret</a:t>
            </a:r>
            <a:r>
              <a:rPr lang="en-US" altLang="ko-KR" sz="900" dirty="0">
                <a:solidFill>
                  <a:schemeClr val="bg1"/>
                </a:solidFill>
              </a:rPr>
              <a:t> = "y2HM_tbj9T"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    # </a:t>
            </a:r>
            <a:r>
              <a:rPr lang="ko-KR" altLang="en-US" sz="900" dirty="0" err="1">
                <a:solidFill>
                  <a:srgbClr val="F6647C"/>
                </a:solidFill>
              </a:rPr>
              <a:t>파라미터</a:t>
            </a:r>
            <a:endParaRPr lang="ko-KR" altLang="en-US" sz="900" dirty="0">
              <a:solidFill>
                <a:srgbClr val="F6647C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encText</a:t>
            </a:r>
            <a:r>
              <a:rPr lang="en-US" altLang="ko-KR" sz="900" dirty="0">
                <a:solidFill>
                  <a:schemeClr val="bg1"/>
                </a:solidFill>
              </a:rPr>
              <a:t> = "&amp;".join(["query="+</a:t>
            </a:r>
            <a:r>
              <a:rPr lang="en-US" altLang="ko-KR" sz="900" dirty="0" err="1">
                <a:solidFill>
                  <a:schemeClr val="bg1"/>
                </a:solidFill>
              </a:rPr>
              <a:t>urllib.parse.quote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mKey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, "display=100"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, "start=1"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])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url</a:t>
            </a:r>
            <a:r>
              <a:rPr lang="en-US" altLang="ko-KR" sz="900" dirty="0">
                <a:solidFill>
                  <a:schemeClr val="bg1"/>
                </a:solidFill>
              </a:rPr>
              <a:t> = "https://openapi.naver.com/v1/search/movie?" + </a:t>
            </a:r>
            <a:r>
              <a:rPr lang="en-US" altLang="ko-KR" sz="900" dirty="0" err="1">
                <a:solidFill>
                  <a:schemeClr val="bg1"/>
                </a:solidFill>
              </a:rPr>
              <a:t>encText</a:t>
            </a:r>
            <a:endParaRPr lang="en-US" altLang="ko-KR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    # </a:t>
            </a:r>
            <a:r>
              <a:rPr lang="en-US" altLang="ko-KR" sz="900" dirty="0" err="1">
                <a:solidFill>
                  <a:srgbClr val="F6647C"/>
                </a:solidFill>
              </a:rPr>
              <a:t>json</a:t>
            </a:r>
            <a:r>
              <a:rPr lang="en-US" altLang="ko-KR" sz="900" dirty="0">
                <a:solidFill>
                  <a:srgbClr val="F6647C"/>
                </a:solidFill>
              </a:rPr>
              <a:t> </a:t>
            </a:r>
            <a:r>
              <a:rPr lang="ko-KR" altLang="en-US" sz="900" dirty="0">
                <a:solidFill>
                  <a:srgbClr val="F6647C"/>
                </a:solidFill>
              </a:rPr>
              <a:t>결과</a:t>
            </a:r>
          </a:p>
          <a:p>
            <a:r>
              <a:rPr lang="ko-KR" altLang="en-US" sz="900" dirty="0">
                <a:solidFill>
                  <a:srgbClr val="F6647C"/>
                </a:solidFill>
              </a:rPr>
              <a:t>        </a:t>
            </a:r>
            <a:r>
              <a:rPr lang="en-US" altLang="ko-KR" sz="900" dirty="0">
                <a:solidFill>
                  <a:srgbClr val="F6647C"/>
                </a:solidFill>
              </a:rPr>
              <a:t># </a:t>
            </a:r>
            <a:r>
              <a:rPr lang="en-US" altLang="ko-KR" sz="900" dirty="0" err="1">
                <a:solidFill>
                  <a:srgbClr val="F6647C"/>
                </a:solidFill>
              </a:rPr>
              <a:t>url</a:t>
            </a:r>
            <a:r>
              <a:rPr lang="en-US" altLang="ko-KR" sz="900" dirty="0">
                <a:solidFill>
                  <a:srgbClr val="F6647C"/>
                </a:solidFill>
              </a:rPr>
              <a:t> = "https://openapi.naver.com/v1/search/</a:t>
            </a:r>
            <a:r>
              <a:rPr lang="en-US" altLang="ko-KR" sz="900" dirty="0" err="1">
                <a:solidFill>
                  <a:srgbClr val="F6647C"/>
                </a:solidFill>
              </a:rPr>
              <a:t>blog.xml?query</a:t>
            </a:r>
            <a:r>
              <a:rPr lang="en-US" altLang="ko-KR" sz="900" dirty="0">
                <a:solidFill>
                  <a:srgbClr val="F6647C"/>
                </a:solidFill>
              </a:rPr>
              <a:t>=" + </a:t>
            </a:r>
            <a:r>
              <a:rPr lang="en-US" altLang="ko-KR" sz="900" dirty="0" err="1">
                <a:solidFill>
                  <a:srgbClr val="F6647C"/>
                </a:solidFill>
              </a:rPr>
              <a:t>encText</a:t>
            </a:r>
            <a:r>
              <a:rPr lang="en-US" altLang="ko-KR" sz="900" dirty="0">
                <a:solidFill>
                  <a:srgbClr val="F6647C"/>
                </a:solidFill>
              </a:rPr>
              <a:t> # xml </a:t>
            </a:r>
            <a:r>
              <a:rPr lang="ko-KR" altLang="en-US" sz="900" dirty="0">
                <a:solidFill>
                  <a:srgbClr val="F6647C"/>
                </a:solidFill>
              </a:rPr>
              <a:t>결과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>
                <a:solidFill>
                  <a:schemeClr val="bg1"/>
                </a:solidFill>
              </a:rPr>
              <a:t>request = </a:t>
            </a:r>
            <a:r>
              <a:rPr lang="en-US" altLang="ko-KR" sz="900" dirty="0" err="1">
                <a:solidFill>
                  <a:schemeClr val="bg1"/>
                </a:solidFill>
              </a:rPr>
              <a:t>urllib.request.Request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url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request.add_header</a:t>
            </a:r>
            <a:r>
              <a:rPr lang="en-US" altLang="ko-KR" sz="900" dirty="0">
                <a:solidFill>
                  <a:schemeClr val="bg1"/>
                </a:solidFill>
              </a:rPr>
              <a:t>("X-</a:t>
            </a:r>
            <a:r>
              <a:rPr lang="en-US" altLang="ko-KR" sz="900" dirty="0" err="1">
                <a:solidFill>
                  <a:schemeClr val="bg1"/>
                </a:solidFill>
              </a:rPr>
              <a:t>Naver</a:t>
            </a:r>
            <a:r>
              <a:rPr lang="en-US" altLang="ko-KR" sz="900" dirty="0">
                <a:solidFill>
                  <a:schemeClr val="bg1"/>
                </a:solidFill>
              </a:rPr>
              <a:t>-Client-Id",</a:t>
            </a:r>
            <a:r>
              <a:rPr lang="en-US" altLang="ko-KR" sz="900" dirty="0" err="1">
                <a:solidFill>
                  <a:schemeClr val="bg1"/>
                </a:solidFill>
              </a:rPr>
              <a:t>client_id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request.add_header</a:t>
            </a:r>
            <a:r>
              <a:rPr lang="en-US" altLang="ko-KR" sz="900" dirty="0">
                <a:solidFill>
                  <a:schemeClr val="bg1"/>
                </a:solidFill>
              </a:rPr>
              <a:t>("X-</a:t>
            </a:r>
            <a:r>
              <a:rPr lang="en-US" altLang="ko-KR" sz="900" dirty="0" err="1">
                <a:solidFill>
                  <a:schemeClr val="bg1"/>
                </a:solidFill>
              </a:rPr>
              <a:t>Naver</a:t>
            </a:r>
            <a:r>
              <a:rPr lang="en-US" altLang="ko-KR" sz="900" dirty="0">
                <a:solidFill>
                  <a:schemeClr val="bg1"/>
                </a:solidFill>
              </a:rPr>
              <a:t>-Client-Secret",</a:t>
            </a:r>
            <a:r>
              <a:rPr lang="en-US" altLang="ko-KR" sz="900" dirty="0" err="1">
                <a:solidFill>
                  <a:schemeClr val="bg1"/>
                </a:solidFill>
              </a:rPr>
              <a:t>client_secret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response = </a:t>
            </a:r>
            <a:r>
              <a:rPr lang="en-US" altLang="ko-KR" sz="900" dirty="0" err="1">
                <a:solidFill>
                  <a:schemeClr val="bg1"/>
                </a:solidFill>
              </a:rPr>
              <a:t>urllib.request.urlopen</a:t>
            </a:r>
            <a:r>
              <a:rPr lang="en-US" altLang="ko-KR" sz="900" dirty="0">
                <a:solidFill>
                  <a:schemeClr val="bg1"/>
                </a:solidFill>
              </a:rPr>
              <a:t>(request)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rescode</a:t>
            </a:r>
            <a:r>
              <a:rPr lang="en-US" altLang="ko-KR" sz="900" dirty="0">
                <a:solidFill>
                  <a:schemeClr val="bg1"/>
                </a:solidFill>
              </a:rPr>
              <a:t> = </a:t>
            </a:r>
            <a:r>
              <a:rPr lang="en-US" altLang="ko-KR" sz="900" dirty="0" err="1">
                <a:solidFill>
                  <a:schemeClr val="bg1"/>
                </a:solidFill>
              </a:rPr>
              <a:t>response.getcode</a:t>
            </a:r>
            <a:r>
              <a:rPr lang="en-US" altLang="ko-KR" sz="9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/>
            </a:r>
            <a:br>
              <a:rPr lang="en-US" altLang="ko-KR" sz="900" dirty="0">
                <a:solidFill>
                  <a:schemeClr val="bg1"/>
                </a:solidFill>
              </a:rPr>
            </a:br>
            <a:r>
              <a:rPr lang="en-US" altLang="ko-KR" sz="900" dirty="0">
                <a:solidFill>
                  <a:schemeClr val="bg1"/>
                </a:solidFill>
              </a:rPr>
              <a:t>        if(</a:t>
            </a:r>
            <a:r>
              <a:rPr lang="en-US" altLang="ko-KR" sz="900" dirty="0" err="1">
                <a:solidFill>
                  <a:schemeClr val="bg1"/>
                </a:solidFill>
              </a:rPr>
              <a:t>rescode</a:t>
            </a:r>
            <a:r>
              <a:rPr lang="en-US" altLang="ko-KR" sz="900" dirty="0">
                <a:solidFill>
                  <a:schemeClr val="bg1"/>
                </a:solidFill>
              </a:rPr>
              <a:t>==200):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response_body</a:t>
            </a:r>
            <a:r>
              <a:rPr lang="en-US" altLang="ko-KR" sz="900" dirty="0">
                <a:solidFill>
                  <a:schemeClr val="bg1"/>
                </a:solidFill>
              </a:rPr>
              <a:t> = </a:t>
            </a:r>
            <a:r>
              <a:rPr lang="en-US" altLang="ko-KR" sz="900" dirty="0" err="1">
                <a:solidFill>
                  <a:schemeClr val="bg1"/>
                </a:solidFill>
              </a:rPr>
              <a:t>response.read</a:t>
            </a:r>
            <a:r>
              <a:rPr lang="en-US" altLang="ko-KR" sz="900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>            #print(</a:t>
            </a:r>
            <a:r>
              <a:rPr lang="en-US" altLang="ko-KR" sz="900" dirty="0" err="1">
                <a:solidFill>
                  <a:srgbClr val="F6647C"/>
                </a:solidFill>
              </a:rPr>
              <a:t>response_body.decode</a:t>
            </a:r>
            <a:r>
              <a:rPr lang="en-US" altLang="ko-KR" sz="900" dirty="0">
                <a:solidFill>
                  <a:srgbClr val="F6647C"/>
                </a:solidFill>
              </a:rPr>
              <a:t>('utf-8'))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>            # </a:t>
            </a:r>
            <a:r>
              <a:rPr lang="en-US" altLang="ko-KR" sz="900" dirty="0" err="1">
                <a:solidFill>
                  <a:srgbClr val="F6647C"/>
                </a:solidFill>
              </a:rPr>
              <a:t>json</a:t>
            </a:r>
            <a:endParaRPr lang="en-US" altLang="ko-KR" sz="900" dirty="0">
              <a:solidFill>
                <a:srgbClr val="F6647C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u8_json = </a:t>
            </a:r>
            <a:r>
              <a:rPr lang="en-US" altLang="ko-KR" sz="900" dirty="0" err="1">
                <a:solidFill>
                  <a:schemeClr val="bg1"/>
                </a:solidFill>
              </a:rPr>
              <a:t>response_body.decode</a:t>
            </a:r>
            <a:r>
              <a:rPr lang="en-US" altLang="ko-KR" sz="900" dirty="0">
                <a:solidFill>
                  <a:schemeClr val="bg1"/>
                </a:solidFill>
              </a:rPr>
              <a:t>('utf-8')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>            # </a:t>
            </a:r>
            <a:r>
              <a:rPr lang="ko-KR" altLang="en-US" sz="900" dirty="0" err="1">
                <a:solidFill>
                  <a:srgbClr val="F6647C"/>
                </a:solidFill>
              </a:rPr>
              <a:t>파이썬</a:t>
            </a:r>
            <a:r>
              <a:rPr lang="ko-KR" altLang="en-US" sz="900" dirty="0">
                <a:solidFill>
                  <a:srgbClr val="F6647C"/>
                </a:solidFill>
              </a:rPr>
              <a:t> </a:t>
            </a:r>
            <a:r>
              <a:rPr lang="en-US" altLang="ko-KR" sz="900" dirty="0" err="1">
                <a:solidFill>
                  <a:srgbClr val="F6647C"/>
                </a:solidFill>
              </a:rPr>
              <a:t>json</a:t>
            </a:r>
            <a:r>
              <a:rPr lang="en-US" altLang="ko-KR" sz="900" dirty="0">
                <a:solidFill>
                  <a:srgbClr val="F6647C"/>
                </a:solidFill>
              </a:rPr>
              <a:t> </a:t>
            </a:r>
            <a:r>
              <a:rPr lang="ko-KR" altLang="en-US" sz="900" dirty="0">
                <a:solidFill>
                  <a:srgbClr val="F6647C"/>
                </a:solidFill>
              </a:rPr>
              <a:t>객체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    </a:t>
            </a:r>
            <a:r>
              <a:rPr lang="en-US" altLang="ko-KR" sz="900" dirty="0">
                <a:solidFill>
                  <a:schemeClr val="bg1"/>
                </a:solidFill>
              </a:rPr>
              <a:t>j = </a:t>
            </a:r>
            <a:r>
              <a:rPr lang="en-US" altLang="ko-KR" sz="900" dirty="0" err="1">
                <a:solidFill>
                  <a:schemeClr val="bg1"/>
                </a:solidFill>
              </a:rPr>
              <a:t>json.loads</a:t>
            </a:r>
            <a:r>
              <a:rPr lang="en-US" altLang="ko-KR" sz="900" dirty="0">
                <a:solidFill>
                  <a:schemeClr val="bg1"/>
                </a:solidFill>
              </a:rPr>
              <a:t>(u8_json)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        # </a:t>
            </a:r>
            <a:r>
              <a:rPr lang="ko-KR" altLang="en-US" sz="900" dirty="0" err="1">
                <a:solidFill>
                  <a:srgbClr val="F6647C"/>
                </a:solidFill>
              </a:rPr>
              <a:t>반복문으로</a:t>
            </a:r>
            <a:r>
              <a:rPr lang="ko-KR" altLang="en-US" sz="900" dirty="0">
                <a:solidFill>
                  <a:srgbClr val="F6647C"/>
                </a:solidFill>
              </a:rPr>
              <a:t> 출력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/>
            </a:r>
            <a:br>
              <a:rPr lang="ko-KR" altLang="en-US" sz="900" dirty="0">
                <a:solidFill>
                  <a:schemeClr val="bg1"/>
                </a:solidFill>
              </a:rPr>
            </a:br>
            <a:r>
              <a:rPr lang="ko-KR" altLang="en-US" sz="900" dirty="0">
                <a:solidFill>
                  <a:schemeClr val="bg1"/>
                </a:solidFill>
              </a:rPr>
              <a:t>            </a:t>
            </a:r>
            <a:r>
              <a:rPr lang="en-US" altLang="ko-KR" sz="900" dirty="0">
                <a:solidFill>
                  <a:schemeClr val="bg1"/>
                </a:solidFill>
              </a:rPr>
              <a:t>word = []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for it in j["items"]: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    word = </a:t>
            </a:r>
            <a:r>
              <a:rPr lang="en-US" altLang="ko-KR" sz="900" dirty="0" err="1">
                <a:solidFill>
                  <a:schemeClr val="bg1"/>
                </a:solidFill>
              </a:rPr>
              <a:t>remove_any</a:t>
            </a:r>
            <a:r>
              <a:rPr lang="en-US" altLang="ko-KR" sz="900" dirty="0">
                <a:solidFill>
                  <a:schemeClr val="bg1"/>
                </a:solidFill>
              </a:rPr>
              <a:t>(it["title"], ['\n','&amp;</a:t>
            </a:r>
            <a:r>
              <a:rPr lang="en-US" altLang="ko-KR" sz="900" dirty="0" err="1">
                <a:solidFill>
                  <a:schemeClr val="bg1"/>
                </a:solidFill>
              </a:rPr>
              <a:t>quot</a:t>
            </a:r>
            <a:r>
              <a:rPr lang="en-US" altLang="ko-KR" sz="900" dirty="0">
                <a:solidFill>
                  <a:schemeClr val="bg1"/>
                </a:solidFill>
              </a:rPr>
              <a:t>;','.',',',',',"'","‘","’","[","]","→","/","&amp;</a:t>
            </a:r>
            <a:r>
              <a:rPr lang="en-US" altLang="ko-KR" sz="900" dirty="0" err="1">
                <a:solidFill>
                  <a:schemeClr val="bg1"/>
                </a:solidFill>
              </a:rPr>
              <a:t>gt</a:t>
            </a:r>
            <a:r>
              <a:rPr lang="en-US" altLang="ko-KR" sz="900" dirty="0">
                <a:solidFill>
                  <a:schemeClr val="bg1"/>
                </a:solidFill>
              </a:rPr>
              <a:t>","…","·",'“','”','&amp;</a:t>
            </a:r>
            <a:r>
              <a:rPr lang="en-US" altLang="ko-KR" sz="900" dirty="0" err="1">
                <a:solidFill>
                  <a:schemeClr val="bg1"/>
                </a:solidFill>
              </a:rPr>
              <a:t>lt</a:t>
            </a:r>
            <a:r>
              <a:rPr lang="en-US" altLang="ko-KR" sz="900" dirty="0">
                <a:solidFill>
                  <a:schemeClr val="bg1"/>
                </a:solidFill>
              </a:rPr>
              <a:t>;',';','!','?','&lt;/b&gt;','&lt;b&gt;','(',')','⑫','...','-',""])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words.extend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word.split</a:t>
            </a:r>
            <a:r>
              <a:rPr lang="en-US" altLang="ko-KR" sz="900" dirty="0">
                <a:solidFill>
                  <a:schemeClr val="bg1"/>
                </a:solidFill>
              </a:rPr>
              <a:t>(' '))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print(words)           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return words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else: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    print("Error Code:" + </a:t>
            </a:r>
            <a:r>
              <a:rPr lang="en-US" altLang="ko-KR" sz="900" dirty="0" err="1">
                <a:solidFill>
                  <a:schemeClr val="bg1"/>
                </a:solidFill>
              </a:rPr>
              <a:t>rescode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</a:t>
            </a:r>
            <a:r>
              <a:rPr lang="en-US" altLang="ko-KR" sz="900" dirty="0" err="1">
                <a:solidFill>
                  <a:schemeClr val="bg1"/>
                </a:solidFill>
              </a:rPr>
              <a:t>def</a:t>
            </a:r>
            <a:r>
              <a:rPr lang="en-US" altLang="ko-KR" sz="900" dirty="0">
                <a:solidFill>
                  <a:schemeClr val="bg1"/>
                </a:solidFill>
              </a:rPr>
              <a:t> </a:t>
            </a:r>
            <a:r>
              <a:rPr lang="en-US" altLang="ko-KR" sz="900" dirty="0" err="1">
                <a:solidFill>
                  <a:schemeClr val="bg1"/>
                </a:solidFill>
              </a:rPr>
              <a:t>insertMongo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mWords</a:t>
            </a:r>
            <a:r>
              <a:rPr lang="en-US" altLang="ko-KR" sz="900" dirty="0">
                <a:solidFill>
                  <a:schemeClr val="bg1"/>
                </a:solidFill>
              </a:rPr>
              <a:t>):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    # </a:t>
            </a:r>
            <a:r>
              <a:rPr lang="ko-KR" altLang="en-US" sz="900" dirty="0" err="1">
                <a:solidFill>
                  <a:srgbClr val="F6647C"/>
                </a:solidFill>
              </a:rPr>
              <a:t>몽고디비</a:t>
            </a:r>
            <a:r>
              <a:rPr lang="ko-KR" altLang="en-US" sz="900" dirty="0">
                <a:solidFill>
                  <a:srgbClr val="F6647C"/>
                </a:solidFill>
              </a:rPr>
              <a:t> 연결 클라이언트</a:t>
            </a:r>
          </a:p>
          <a:p>
            <a:r>
              <a:rPr lang="ko-KR" altLang="en-US" sz="900" dirty="0">
                <a:solidFill>
                  <a:srgbClr val="F6647C"/>
                </a:solidFill>
              </a:rPr>
              <a:t>        </a:t>
            </a:r>
            <a:r>
              <a:rPr lang="en-US" altLang="ko-KR" sz="900" dirty="0">
                <a:solidFill>
                  <a:srgbClr val="F6647C"/>
                </a:solidFill>
              </a:rPr>
              <a:t># 1.</a:t>
            </a:r>
            <a:r>
              <a:rPr lang="ko-KR" altLang="en-US" sz="900" dirty="0" err="1">
                <a:solidFill>
                  <a:srgbClr val="F6647C"/>
                </a:solidFill>
              </a:rPr>
              <a:t>몽고디비</a:t>
            </a:r>
            <a:r>
              <a:rPr lang="ko-KR" altLang="en-US" sz="900" dirty="0">
                <a:solidFill>
                  <a:srgbClr val="F6647C"/>
                </a:solidFill>
              </a:rPr>
              <a:t> 클라이언트 </a:t>
            </a:r>
            <a:r>
              <a:rPr lang="ko-KR" altLang="en-US" sz="900" dirty="0" err="1">
                <a:solidFill>
                  <a:srgbClr val="F6647C"/>
                </a:solidFill>
              </a:rPr>
              <a:t>연결객체</a:t>
            </a:r>
            <a:r>
              <a:rPr lang="ko-KR" altLang="en-US" sz="900" dirty="0">
                <a:solidFill>
                  <a:srgbClr val="F6647C"/>
                </a:solidFill>
              </a:rPr>
              <a:t> 생성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>
                <a:solidFill>
                  <a:schemeClr val="bg1"/>
                </a:solidFill>
              </a:rPr>
              <a:t>client = </a:t>
            </a:r>
            <a:r>
              <a:rPr lang="en-US" altLang="ko-KR" sz="900" dirty="0" err="1">
                <a:solidFill>
                  <a:schemeClr val="bg1"/>
                </a:solidFill>
              </a:rPr>
              <a:t>MongoClient</a:t>
            </a:r>
            <a:r>
              <a:rPr lang="en-US" altLang="ko-KR" sz="900" dirty="0">
                <a:solidFill>
                  <a:schemeClr val="bg1"/>
                </a:solidFill>
              </a:rPr>
              <a:t>('</a:t>
            </a:r>
            <a:r>
              <a:rPr lang="en-US" altLang="ko-KR" sz="900" dirty="0" err="1">
                <a:solidFill>
                  <a:schemeClr val="bg1"/>
                </a:solidFill>
              </a:rPr>
              <a:t>mongodb</a:t>
            </a:r>
            <a:r>
              <a:rPr lang="en-US" altLang="ko-KR" sz="900" dirty="0">
                <a:solidFill>
                  <a:schemeClr val="bg1"/>
                </a:solidFill>
              </a:rPr>
              <a:t>://localhost:27017/')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>        # -- </a:t>
            </a:r>
            <a:r>
              <a:rPr lang="ko-KR" altLang="en-US" sz="900" dirty="0">
                <a:solidFill>
                  <a:srgbClr val="F6647C"/>
                </a:solidFill>
              </a:rPr>
              <a:t>객체생성확인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>
                <a:solidFill>
                  <a:schemeClr val="bg1"/>
                </a:solidFill>
              </a:rPr>
              <a:t>print('</a:t>
            </a:r>
            <a:r>
              <a:rPr lang="en-US" altLang="ko-KR" sz="900" dirty="0" err="1">
                <a:solidFill>
                  <a:schemeClr val="bg1"/>
                </a:solidFill>
              </a:rPr>
              <a:t>client.HOST</a:t>
            </a:r>
            <a:r>
              <a:rPr lang="en-US" altLang="ko-KR" sz="900" dirty="0">
                <a:solidFill>
                  <a:schemeClr val="bg1"/>
                </a:solidFill>
              </a:rPr>
              <a:t>: {0}'.format(</a:t>
            </a:r>
            <a:r>
              <a:rPr lang="en-US" altLang="ko-KR" sz="900" dirty="0" err="1">
                <a:solidFill>
                  <a:schemeClr val="bg1"/>
                </a:solidFill>
              </a:rPr>
              <a:t>client.HOST</a:t>
            </a:r>
            <a:r>
              <a:rPr lang="en-US" altLang="ko-KR" sz="900" dirty="0">
                <a:solidFill>
                  <a:schemeClr val="bg1"/>
                </a:solidFill>
              </a:rPr>
              <a:t>))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    # 2. </a:t>
            </a:r>
            <a:r>
              <a:rPr lang="ko-KR" altLang="en-US" sz="900" dirty="0">
                <a:solidFill>
                  <a:srgbClr val="F6647C"/>
                </a:solidFill>
              </a:rPr>
              <a:t>데이터베이스 생성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gdb</a:t>
            </a:r>
            <a:r>
              <a:rPr lang="en-US" altLang="ko-KR" sz="900" dirty="0">
                <a:solidFill>
                  <a:schemeClr val="bg1"/>
                </a:solidFill>
              </a:rPr>
              <a:t> = client['</a:t>
            </a:r>
            <a:r>
              <a:rPr lang="en-US" altLang="ko-KR" sz="900" dirty="0" err="1">
                <a:solidFill>
                  <a:schemeClr val="bg1"/>
                </a:solidFill>
              </a:rPr>
              <a:t>gdb_m_py</a:t>
            </a:r>
            <a:r>
              <a:rPr lang="en-US" altLang="ko-KR" sz="900" dirty="0">
                <a:solidFill>
                  <a:schemeClr val="bg1"/>
                </a:solidFill>
              </a:rPr>
              <a:t>']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>        # -- </a:t>
            </a:r>
            <a:r>
              <a:rPr lang="ko-KR" altLang="en-US" sz="900" dirty="0" err="1">
                <a:solidFill>
                  <a:srgbClr val="F6647C"/>
                </a:solidFill>
              </a:rPr>
              <a:t>디비</a:t>
            </a:r>
            <a:r>
              <a:rPr lang="ko-KR" altLang="en-US" sz="900" dirty="0">
                <a:solidFill>
                  <a:srgbClr val="F6647C"/>
                </a:solidFill>
              </a:rPr>
              <a:t> 생성 확인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>
                <a:solidFill>
                  <a:schemeClr val="bg1"/>
                </a:solidFill>
              </a:rPr>
              <a:t>print(</a:t>
            </a:r>
            <a:r>
              <a:rPr lang="en-US" altLang="ko-KR" sz="900" dirty="0" err="1">
                <a:solidFill>
                  <a:schemeClr val="bg1"/>
                </a:solidFill>
              </a:rPr>
              <a:t>gdb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    # 3. </a:t>
            </a:r>
            <a:r>
              <a:rPr lang="ko-KR" altLang="en-US" sz="900" dirty="0">
                <a:solidFill>
                  <a:srgbClr val="F6647C"/>
                </a:solidFill>
              </a:rPr>
              <a:t>컬렉션 객체 생성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gdb</a:t>
            </a:r>
            <a:r>
              <a:rPr lang="en-US" altLang="ko-KR" sz="900" dirty="0">
                <a:solidFill>
                  <a:schemeClr val="bg1"/>
                </a:solidFill>
              </a:rPr>
              <a:t>[</a:t>
            </a:r>
            <a:r>
              <a:rPr lang="en-US" altLang="ko-KR" sz="900" dirty="0" err="1">
                <a:solidFill>
                  <a:schemeClr val="bg1"/>
                </a:solidFill>
              </a:rPr>
              <a:t>mColname</a:t>
            </a:r>
            <a:r>
              <a:rPr lang="en-US" altLang="ko-KR" sz="900" dirty="0">
                <a:solidFill>
                  <a:schemeClr val="bg1"/>
                </a:solidFill>
              </a:rPr>
              <a:t>].remove()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keys = </a:t>
            </a:r>
            <a:r>
              <a:rPr lang="en-US" altLang="ko-KR" sz="900" dirty="0" err="1">
                <a:solidFill>
                  <a:schemeClr val="bg1"/>
                </a:solidFill>
              </a:rPr>
              <a:t>gdb</a:t>
            </a:r>
            <a:r>
              <a:rPr lang="en-US" altLang="ko-KR" sz="900" dirty="0">
                <a:solidFill>
                  <a:schemeClr val="bg1"/>
                </a:solidFill>
              </a:rPr>
              <a:t>[</a:t>
            </a:r>
            <a:r>
              <a:rPr lang="en-US" altLang="ko-KR" sz="900" dirty="0" err="1">
                <a:solidFill>
                  <a:schemeClr val="bg1"/>
                </a:solidFill>
              </a:rPr>
              <a:t>mColname</a:t>
            </a:r>
            <a:r>
              <a:rPr lang="en-US" altLang="ko-KR" sz="900" dirty="0">
                <a:solidFill>
                  <a:schemeClr val="bg1"/>
                </a:solidFill>
              </a:rPr>
              <a:t>]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/>
            </a:r>
            <a:br>
              <a:rPr lang="en-US" altLang="ko-KR" sz="900" dirty="0">
                <a:solidFill>
                  <a:schemeClr val="bg1"/>
                </a:solidFill>
              </a:rPr>
            </a:br>
            <a:r>
              <a:rPr lang="en-US" altLang="ko-KR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keys_ms</a:t>
            </a:r>
            <a:r>
              <a:rPr lang="en-US" altLang="ko-KR" sz="900" dirty="0">
                <a:solidFill>
                  <a:schemeClr val="bg1"/>
                </a:solidFill>
              </a:rPr>
              <a:t> = [ {'words': </a:t>
            </a:r>
            <a:r>
              <a:rPr lang="en-US" altLang="ko-KR" sz="900" dirty="0" err="1">
                <a:solidFill>
                  <a:schemeClr val="bg1"/>
                </a:solidFill>
              </a:rPr>
              <a:t>mWords</a:t>
            </a:r>
            <a:r>
              <a:rPr lang="en-US" altLang="ko-KR" sz="900" dirty="0">
                <a:solidFill>
                  <a:schemeClr val="bg1"/>
                </a:solidFill>
              </a:rPr>
              <a:t>} ]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    #5. </a:t>
            </a:r>
            <a:r>
              <a:rPr lang="ko-KR" altLang="en-US" sz="900" dirty="0" err="1">
                <a:solidFill>
                  <a:srgbClr val="F6647C"/>
                </a:solidFill>
              </a:rPr>
              <a:t>여러개의</a:t>
            </a:r>
            <a:r>
              <a:rPr lang="ko-KR" altLang="en-US" sz="900" dirty="0">
                <a:solidFill>
                  <a:srgbClr val="F6647C"/>
                </a:solidFill>
              </a:rPr>
              <a:t> 데이터 입력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    </a:t>
            </a:r>
            <a:r>
              <a:rPr lang="en-US" altLang="ko-KR" sz="900" dirty="0" err="1">
                <a:solidFill>
                  <a:schemeClr val="bg1"/>
                </a:solidFill>
              </a:rPr>
              <a:t>r_keys</a:t>
            </a:r>
            <a:r>
              <a:rPr lang="en-US" altLang="ko-KR" sz="900" dirty="0">
                <a:solidFill>
                  <a:schemeClr val="bg1"/>
                </a:solidFill>
              </a:rPr>
              <a:t> = </a:t>
            </a:r>
            <a:r>
              <a:rPr lang="en-US" altLang="ko-KR" sz="900" dirty="0" err="1">
                <a:solidFill>
                  <a:schemeClr val="bg1"/>
                </a:solidFill>
              </a:rPr>
              <a:t>keys.insert_many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keys_ms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    print(</a:t>
            </a:r>
            <a:r>
              <a:rPr lang="en-US" altLang="ko-KR" sz="900" dirty="0" err="1">
                <a:solidFill>
                  <a:schemeClr val="bg1"/>
                </a:solidFill>
              </a:rPr>
              <a:t>r_keys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rgbClr val="F6647C"/>
                </a:solidFill>
              </a:rPr>
              <a:t/>
            </a:r>
            <a:br>
              <a:rPr lang="en-US" altLang="ko-KR" sz="900" dirty="0">
                <a:solidFill>
                  <a:srgbClr val="F6647C"/>
                </a:solidFill>
              </a:rPr>
            </a:br>
            <a:r>
              <a:rPr lang="en-US" altLang="ko-KR" sz="900" dirty="0">
                <a:solidFill>
                  <a:srgbClr val="F6647C"/>
                </a:solidFill>
              </a:rPr>
              <a:t>    # </a:t>
            </a:r>
            <a:r>
              <a:rPr lang="ko-KR" altLang="en-US" sz="900" dirty="0" err="1">
                <a:solidFill>
                  <a:srgbClr val="F6647C"/>
                </a:solidFill>
              </a:rPr>
              <a:t>스크래핑후</a:t>
            </a:r>
            <a:r>
              <a:rPr lang="ko-KR" altLang="en-US" sz="900" dirty="0">
                <a:solidFill>
                  <a:srgbClr val="F6647C"/>
                </a:solidFill>
              </a:rPr>
              <a:t> 몽고</a:t>
            </a:r>
            <a:r>
              <a:rPr lang="en-US" altLang="ko-KR" sz="900" dirty="0" err="1">
                <a:solidFill>
                  <a:srgbClr val="F6647C"/>
                </a:solidFill>
              </a:rPr>
              <a:t>db</a:t>
            </a:r>
            <a:r>
              <a:rPr lang="ko-KR" altLang="en-US" sz="900" dirty="0">
                <a:solidFill>
                  <a:srgbClr val="F6647C"/>
                </a:solidFill>
              </a:rPr>
              <a:t>저장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    </a:t>
            </a:r>
            <a:r>
              <a:rPr lang="en-US" altLang="ko-KR" sz="900" dirty="0">
                <a:solidFill>
                  <a:schemeClr val="bg1"/>
                </a:solidFill>
              </a:rPr>
              <a:t>words = </a:t>
            </a:r>
            <a:r>
              <a:rPr lang="en-US" altLang="ko-KR" sz="900" dirty="0" err="1">
                <a:solidFill>
                  <a:schemeClr val="bg1"/>
                </a:solidFill>
              </a:rPr>
              <a:t>getNavMov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mKey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    </a:t>
            </a:r>
            <a:r>
              <a:rPr lang="en-US" altLang="ko-KR" sz="900" dirty="0" err="1">
                <a:solidFill>
                  <a:schemeClr val="bg1"/>
                </a:solidFill>
              </a:rPr>
              <a:t>insertMongo</a:t>
            </a:r>
            <a:r>
              <a:rPr lang="en-US" altLang="ko-KR" sz="900" dirty="0">
                <a:solidFill>
                  <a:schemeClr val="bg1"/>
                </a:solidFill>
              </a:rPr>
              <a:t>(words)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/>
            </a:r>
            <a:br>
              <a:rPr lang="en-US" altLang="ko-KR" sz="900" dirty="0">
                <a:solidFill>
                  <a:schemeClr val="bg1"/>
                </a:solidFill>
              </a:rPr>
            </a:br>
            <a:r>
              <a:rPr lang="en-US" altLang="ko-KR" sz="900" dirty="0">
                <a:solidFill>
                  <a:schemeClr val="bg1"/>
                </a:solidFill>
              </a:rPr>
              <a:t>    return </a:t>
            </a:r>
            <a:r>
              <a:rPr lang="en-US" altLang="ko-KR" sz="900" dirty="0" smtClean="0">
                <a:solidFill>
                  <a:schemeClr val="bg1"/>
                </a:solidFill>
              </a:rPr>
              <a:t>words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79" y="63883"/>
            <a:ext cx="6757785" cy="679411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08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 </a:t>
            </a:r>
            <a:r>
              <a:rPr lang="en-US" altLang="ko-KR" sz="2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(movie_graph_pie.html)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71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72" y="1209675"/>
            <a:ext cx="8382000" cy="5648325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93297" y="293300"/>
            <a:ext cx="1147313" cy="1147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1923" y="155278"/>
            <a:ext cx="1535502" cy="704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52BDD2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09</a:t>
            </a:r>
            <a:endParaRPr lang="en-US" altLang="ko-KR" sz="3000" spc="-150" dirty="0" smtClean="0">
              <a:solidFill>
                <a:srgbClr val="52BDD2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15197" y="757802"/>
            <a:ext cx="1535502" cy="70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spc="-150" dirty="0" smtClean="0">
                <a:solidFill>
                  <a:srgbClr val="82CFDE"/>
                </a:solidFill>
                <a:latin typeface="아리따-돋움(TTF)-Medium" panose="02020603020101020101" pitchFamily="18" charset="-127"/>
                <a:ea typeface="아리따-돋움(TTF)-Medium" panose="02020603020101020101" pitchFamily="18" charset="-127"/>
              </a:rPr>
              <a:t>14</a:t>
            </a:r>
            <a:endParaRPr lang="en-US" altLang="ko-KR" sz="3000" spc="-150" dirty="0" smtClean="0">
              <a:solidFill>
                <a:srgbClr val="82CFDE"/>
              </a:solidFill>
              <a:latin typeface="아리따-돋움(TTF)-Medium" panose="02020603020101020101" pitchFamily="18" charset="-127"/>
              <a:ea typeface="아리따-돋움(TTF)-Medium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815197" y="757802"/>
            <a:ext cx="159588" cy="173851"/>
          </a:xfrm>
          <a:prstGeom prst="line">
            <a:avLst/>
          </a:prstGeom>
          <a:ln>
            <a:solidFill>
              <a:srgbClr val="82B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970145" y="0"/>
            <a:ext cx="39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3. </a:t>
            </a:r>
            <a:r>
              <a:rPr lang="ko-KR" altLang="en-US" sz="4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코드 </a:t>
            </a:r>
            <a:r>
              <a:rPr lang="en-US" altLang="ko-KR" sz="2000" spc="-150" dirty="0" smtClean="0">
                <a:solidFill>
                  <a:srgbClr val="ED7D31">
                    <a:lumMod val="20000"/>
                    <a:lumOff val="80000"/>
                  </a:srgb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(movie_graph_pie.html)</a:t>
            </a:r>
            <a:endParaRPr lang="en-US" altLang="ko-KR" sz="2000" spc="-150" dirty="0" smtClean="0">
              <a:solidFill>
                <a:srgbClr val="ED7D31">
                  <a:lumMod val="20000"/>
                  <a:lumOff val="80000"/>
                </a:srgb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73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메이플스토리"/>
        <a:ea typeface="메이플스토리"/>
        <a:cs typeface=""/>
      </a:majorFont>
      <a:minorFont>
        <a:latin typeface="OCR A Extended"/>
        <a:ea typeface="나눔손글씨 바른히피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</TotalTime>
  <Words>140</Words>
  <Application>Microsoft Office PowerPoint</Application>
  <PresentationFormat>A4 용지(210x297mm)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나눔손글씨 바른히피</vt:lpstr>
      <vt:lpstr>메이플스토리</vt:lpstr>
      <vt:lpstr>아리따-돋움(TTF)-Bold</vt:lpstr>
      <vt:lpstr>아리따-돋움(TTF)-Medium</vt:lpstr>
      <vt:lpstr>Arial</vt:lpstr>
      <vt:lpstr>OCR A Extended</vt:lpstr>
      <vt:lpstr>3_Office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h1</cp:lastModifiedBy>
  <cp:revision>418</cp:revision>
  <dcterms:created xsi:type="dcterms:W3CDTF">2017-09-07T10:48:07Z</dcterms:created>
  <dcterms:modified xsi:type="dcterms:W3CDTF">2020-05-07T05:13:50Z</dcterms:modified>
</cp:coreProperties>
</file>