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87" r:id="rId2"/>
    <p:sldId id="282" r:id="rId3"/>
    <p:sldId id="27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86" r:id="rId15"/>
    <p:sldId id="299" r:id="rId16"/>
    <p:sldId id="300" r:id="rId17"/>
  </p:sldIdLst>
  <p:sldSz cx="9144000" cy="6858000" type="screen4x3"/>
  <p:notesSz cx="6858000" cy="9144000"/>
  <p:embeddedFontLst>
    <p:embeddedFont>
      <p:font typeface="OCR A Extended" panose="02010509020102010303" pitchFamily="50" charset="0"/>
      <p:regular r:id="rId20"/>
    </p:embeddedFont>
    <p:embeddedFont>
      <p:font typeface="메이플스토리" panose="02000300000000000000" pitchFamily="2" charset="-127"/>
      <p:regular r:id="rId21"/>
      <p:bold r:id="rId22"/>
    </p:embeddedFont>
    <p:embeddedFont>
      <p:font typeface="나눔손글씨 바른히피" panose="02000503000000000000" pitchFamily="2" charset="-127"/>
      <p:regular r:id="rId23"/>
    </p:embeddedFont>
    <p:embeddedFont>
      <p:font typeface="Lucida Console" panose="020B0609040504020204" pitchFamily="49" charset="0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4"/>
    <a:srgbClr val="FDFDDF"/>
    <a:srgbClr val="525252"/>
    <a:srgbClr val="FCFBFA"/>
    <a:srgbClr val="F8F8F6"/>
    <a:srgbClr val="F4F3EE"/>
    <a:srgbClr val="E0E0D8"/>
    <a:srgbClr val="F4F3F2"/>
    <a:srgbClr val="F4F2F0"/>
    <a:srgbClr val="F1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99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2020-05-29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95E02-57D3-4065-BB14-7FDE4237B0E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63E5C-E393-4A24-B02C-ADCC5B6D3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84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chemeClr val="accent2"/>
            </a:gs>
            <a:gs pos="97000">
              <a:schemeClr val="accent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083978" y="2641210"/>
            <a:ext cx="49760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accent4"/>
                </a:solidFill>
                <a:latin typeface="+mj-ea"/>
                <a:ea typeface="+mj-ea"/>
                <a:cs typeface="Arial" panose="020B0604020202020204" pitchFamily="34" charset="0"/>
              </a:rPr>
              <a:t>머신 러닝 기반</a:t>
            </a:r>
            <a:endParaRPr lang="en-US" altLang="ko-KR" sz="3200" b="1" spc="-150" dirty="0" smtClean="0">
              <a:solidFill>
                <a:schemeClr val="accent4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3200" b="1" spc="-150" dirty="0" err="1" smtClean="0">
                <a:solidFill>
                  <a:schemeClr val="accent4"/>
                </a:solidFill>
                <a:latin typeface="+mj-ea"/>
                <a:ea typeface="+mj-ea"/>
                <a:cs typeface="Arial" panose="020B0604020202020204" pitchFamily="34" charset="0"/>
              </a:rPr>
              <a:t>파이썬</a:t>
            </a:r>
            <a:r>
              <a:rPr lang="ko-KR" altLang="en-US" sz="3200" b="1" spc="-150" dirty="0" smtClean="0">
                <a:solidFill>
                  <a:schemeClr val="accent4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3200" b="1" spc="-150" dirty="0">
                <a:solidFill>
                  <a:schemeClr val="accent4"/>
                </a:solidFill>
                <a:latin typeface="+mj-ea"/>
                <a:ea typeface="+mj-ea"/>
                <a:cs typeface="Arial" panose="020B0604020202020204" pitchFamily="34" charset="0"/>
              </a:rPr>
              <a:t>애플리케이션 사례 제출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9440" y="4118538"/>
            <a:ext cx="2565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accent3"/>
                </a:solidFill>
              </a:rPr>
              <a:t>2001010507_15v1</a:t>
            </a:r>
            <a:endParaRPr lang="ko-KR" altLang="en-US" sz="1600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9440" y="3718428"/>
            <a:ext cx="2565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2020.05.28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조은별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9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0"/>
            <a:ext cx="5838825" cy="68199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2592" y="65871"/>
            <a:ext cx="4201791" cy="830997"/>
          </a:xfrm>
          <a:prstGeom prst="rect">
            <a:avLst/>
          </a:prstGeom>
          <a:noFill/>
          <a:effectLst>
            <a:outerShdw blurRad="38100" dist="38100" dir="2700000" algn="ctr" rotWithShape="0">
              <a:schemeClr val="accent2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2"/>
                </a:solidFill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코드</a:t>
            </a:r>
            <a:r>
              <a:rPr lang="ko-KR" altLang="en-US" sz="4800" b="1" spc="-150" dirty="0">
                <a:solidFill>
                  <a:schemeClr val="tx2"/>
                </a:solidFill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 </a:t>
            </a:r>
            <a:r>
              <a:rPr lang="en-US" altLang="ko-KR" sz="2400" b="1" spc="-150" dirty="0" smtClean="0">
                <a:solidFill>
                  <a:schemeClr val="tx2"/>
                </a:solidFill>
                <a:ea typeface="나눔손글씨 바른히피" panose="02000503000000000000" pitchFamily="2" charset="-127"/>
              </a:rPr>
              <a:t>(movie_graph.html)-1</a:t>
            </a:r>
            <a:endParaRPr lang="en-US" altLang="ko-KR" sz="2400" b="1" spc="-150" dirty="0">
              <a:solidFill>
                <a:schemeClr val="tx2"/>
              </a:solidFill>
              <a:ea typeface="나눔손글씨 바른히피" panose="02000503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02592" y="766048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CODES</a:t>
            </a:r>
            <a:endParaRPr lang="ko-KR" alt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871082" y="3009840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/>
                </a:solidFill>
              </a:rPr>
              <a:t>장르 선택 </a:t>
            </a:r>
            <a:r>
              <a:rPr lang="ko-KR" altLang="en-US" sz="2000" b="1" dirty="0" err="1" smtClean="0">
                <a:solidFill>
                  <a:schemeClr val="accent1"/>
                </a:solidFill>
              </a:rPr>
              <a:t>셀렉트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 박스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750"/>
            <a:ext cx="4848225" cy="5048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445669"/>
            <a:ext cx="6743700" cy="2600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2592" y="65871"/>
            <a:ext cx="4201791" cy="830997"/>
          </a:xfrm>
          <a:prstGeom prst="rect">
            <a:avLst/>
          </a:prstGeom>
          <a:noFill/>
          <a:effectLst>
            <a:outerShdw blurRad="38100" dist="38100" dir="2700000" algn="ctr" rotWithShape="0">
              <a:schemeClr val="accent2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2"/>
                </a:solidFill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코드</a:t>
            </a:r>
            <a:r>
              <a:rPr lang="ko-KR" altLang="en-US" sz="4800" b="1" spc="-150" dirty="0">
                <a:solidFill>
                  <a:schemeClr val="tx2"/>
                </a:solidFill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 </a:t>
            </a:r>
            <a:r>
              <a:rPr lang="en-US" altLang="ko-KR" sz="2400" b="1" spc="-150" dirty="0" smtClean="0">
                <a:solidFill>
                  <a:schemeClr val="tx2"/>
                </a:solidFill>
                <a:ea typeface="나눔손글씨 바른히피" panose="02000503000000000000" pitchFamily="2" charset="-127"/>
              </a:rPr>
              <a:t>(movie_graph.html)-2</a:t>
            </a:r>
            <a:endParaRPr lang="en-US" altLang="ko-KR" sz="2400" b="1" spc="-150" dirty="0">
              <a:solidFill>
                <a:schemeClr val="tx2"/>
              </a:solidFill>
              <a:ea typeface="나눔손글씨 바른히피" panose="02000503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02592" y="766048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CODES</a:t>
            </a:r>
            <a:endParaRPr lang="ko-KR" alt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6381705" y="1730168"/>
            <a:ext cx="27622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1"/>
                </a:solidFill>
              </a:rPr>
              <a:t>그래프 모양 선택 </a:t>
            </a:r>
            <a:r>
              <a:rPr lang="ko-KR" altLang="en-US" sz="2000" b="1" dirty="0" err="1" smtClean="0">
                <a:solidFill>
                  <a:schemeClr val="accent1"/>
                </a:solidFill>
              </a:rPr>
              <a:t>셀렉트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 박스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</a:rPr>
              <a:t>&amp; </a:t>
            </a:r>
          </a:p>
          <a:p>
            <a:pPr algn="ctr"/>
            <a:r>
              <a:rPr lang="ko-KR" altLang="en-US" sz="2000" b="1" dirty="0" smtClean="0">
                <a:solidFill>
                  <a:schemeClr val="accent1"/>
                </a:solidFill>
              </a:rPr>
              <a:t>컬렉션 이름 지정 텍스트 박스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35207" y="6005920"/>
            <a:ext cx="2771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1"/>
                </a:solidFill>
              </a:rPr>
              <a:t>조회 결과 및 차트 표시 영역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492" b="2840"/>
          <a:stretch/>
        </p:blipFill>
        <p:spPr>
          <a:xfrm>
            <a:off x="1946366" y="633412"/>
            <a:ext cx="6863578" cy="62560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2592" y="65871"/>
            <a:ext cx="5368777" cy="830997"/>
          </a:xfrm>
          <a:prstGeom prst="rect">
            <a:avLst/>
          </a:prstGeom>
          <a:noFill/>
          <a:effectLst>
            <a:outerShdw blurRad="38100" dist="38100" dir="2700000" algn="ctr" rotWithShape="0">
              <a:schemeClr val="accent2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2"/>
                </a:solidFill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코드</a:t>
            </a:r>
            <a:r>
              <a:rPr lang="ko-KR" altLang="en-US" sz="4800" b="1" spc="-150" dirty="0">
                <a:solidFill>
                  <a:schemeClr val="tx2"/>
                </a:solidFill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 </a:t>
            </a:r>
            <a:r>
              <a:rPr lang="en-US" altLang="ko-KR" sz="2400" b="1" spc="-150" dirty="0" smtClean="0">
                <a:solidFill>
                  <a:schemeClr val="tx2"/>
                </a:solidFill>
                <a:ea typeface="나눔손글씨 바른히피" panose="02000503000000000000" pitchFamily="2" charset="-127"/>
              </a:rPr>
              <a:t>(movie_graph.html)-3 (Ajax)</a:t>
            </a:r>
            <a:endParaRPr lang="en-US" altLang="ko-KR" sz="2400" b="1" spc="-150" dirty="0">
              <a:solidFill>
                <a:schemeClr val="tx2"/>
              </a:solidFill>
              <a:ea typeface="나눔손글씨 바른히피" panose="02000503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02592" y="766048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CODES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5508" y="618023"/>
            <a:ext cx="26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1"/>
                </a:solidFill>
              </a:rPr>
              <a:t>결과값 및 그래프 출력 코드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02592" y="65871"/>
            <a:ext cx="5368777" cy="830997"/>
          </a:xfrm>
          <a:prstGeom prst="rect">
            <a:avLst/>
          </a:prstGeom>
          <a:noFill/>
          <a:effectLst>
            <a:outerShdw blurRad="38100" dist="38100" dir="2700000" algn="ctr" rotWithShape="0">
              <a:schemeClr val="accent2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2"/>
                </a:solidFill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코드</a:t>
            </a:r>
            <a:r>
              <a:rPr lang="ko-KR" altLang="en-US" sz="4800" b="1" spc="-150" dirty="0">
                <a:solidFill>
                  <a:schemeClr val="tx2"/>
                </a:solidFill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 </a:t>
            </a:r>
            <a:r>
              <a:rPr lang="en-US" altLang="ko-KR" sz="2400" b="1" spc="-150" dirty="0" smtClean="0">
                <a:solidFill>
                  <a:schemeClr val="tx2"/>
                </a:solidFill>
                <a:ea typeface="나눔손글씨 바른히피" panose="02000503000000000000" pitchFamily="2" charset="-127"/>
              </a:rPr>
              <a:t>(movie_graph.html)-4 (Ajax)</a:t>
            </a:r>
            <a:endParaRPr lang="en-US" altLang="ko-KR" sz="2400" b="1" spc="-150" dirty="0">
              <a:solidFill>
                <a:schemeClr val="tx2"/>
              </a:solidFill>
              <a:ea typeface="나눔손글씨 바른히피" panose="02000503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02592" y="766048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CODES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97045"/>
            <a:ext cx="7667625" cy="399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1925" y="1597045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1"/>
                </a:solidFill>
              </a:rPr>
              <a:t>그래프 설정 코드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1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Capture</a:t>
            </a:r>
            <a:endParaRPr lang="ko-KR" altLang="en-US" sz="1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0452" b="7673"/>
          <a:stretch/>
        </p:blipFill>
        <p:spPr>
          <a:xfrm>
            <a:off x="1203564" y="0"/>
            <a:ext cx="7780392" cy="34639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30612" b="20771"/>
          <a:stretch/>
        </p:blipFill>
        <p:spPr>
          <a:xfrm>
            <a:off x="1203564" y="2989723"/>
            <a:ext cx="7780392" cy="27216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30644" b="36113"/>
          <a:stretch/>
        </p:blipFill>
        <p:spPr>
          <a:xfrm>
            <a:off x="1203564" y="4780872"/>
            <a:ext cx="7780392" cy="1861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03564" y="1659077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4"/>
                </a:solidFill>
              </a:rPr>
              <a:t>1. </a:t>
            </a:r>
            <a:r>
              <a:rPr lang="ko-KR" altLang="en-US" sz="2000" b="1" dirty="0" smtClean="0">
                <a:solidFill>
                  <a:schemeClr val="accent4"/>
                </a:solidFill>
              </a:rPr>
              <a:t>장르 선택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3564" y="3752188"/>
            <a:ext cx="2085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4"/>
                </a:solidFill>
              </a:rPr>
              <a:t>2. </a:t>
            </a:r>
            <a:r>
              <a:rPr lang="ko-KR" altLang="en-US" sz="2000" b="1" dirty="0" smtClean="0">
                <a:solidFill>
                  <a:schemeClr val="accent4"/>
                </a:solidFill>
              </a:rPr>
              <a:t>그래프 형식 선택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9558" y="5576512"/>
            <a:ext cx="20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solidFill>
                  <a:schemeClr val="accent4"/>
                </a:solidFill>
              </a:rPr>
              <a:t>3. </a:t>
            </a:r>
            <a:r>
              <a:rPr lang="ko-KR" altLang="en-US" sz="2000" b="1" dirty="0" smtClean="0">
                <a:solidFill>
                  <a:schemeClr val="accent4"/>
                </a:solidFill>
              </a:rPr>
              <a:t>컬렉션 이름 지정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1" y="249734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rgbClr val="525252"/>
                </a:solidFill>
              </a:rPr>
              <a:t>캡쳐</a:t>
            </a:r>
            <a:r>
              <a:rPr lang="en-US" altLang="ko-KR" sz="3600" b="1" spc="-150" dirty="0" smtClean="0">
                <a:solidFill>
                  <a:srgbClr val="525252"/>
                </a:solidFill>
              </a:rPr>
              <a:t>-1</a:t>
            </a:r>
            <a:endParaRPr lang="ko-KR" altLang="en-US" sz="3600" b="1" spc="-150" dirty="0">
              <a:solidFill>
                <a:srgbClr val="52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1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2282" b="14052"/>
          <a:stretch/>
        </p:blipFill>
        <p:spPr>
          <a:xfrm>
            <a:off x="2428638" y="0"/>
            <a:ext cx="6715362" cy="40426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20803" b="18388"/>
          <a:stretch/>
        </p:blipFill>
        <p:spPr>
          <a:xfrm>
            <a:off x="2424630" y="3919779"/>
            <a:ext cx="6715361" cy="29382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Capture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61938" y="1620088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4"/>
                </a:solidFill>
              </a:rPr>
              <a:t>4. </a:t>
            </a:r>
            <a:r>
              <a:rPr lang="ko-KR" altLang="en-US" sz="2000" b="1" dirty="0" smtClean="0">
                <a:solidFill>
                  <a:schemeClr val="accent4"/>
                </a:solidFill>
              </a:rPr>
              <a:t>결과 목록 텍스트</a:t>
            </a:r>
            <a:endParaRPr lang="en-US" altLang="ko-KR" sz="2000" b="1" dirty="0" smtClean="0">
              <a:solidFill>
                <a:schemeClr val="accent4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accent4"/>
                </a:solidFill>
              </a:rPr>
              <a:t>-&gt; </a:t>
            </a:r>
            <a:r>
              <a:rPr lang="ko-KR" altLang="en-US" sz="2000" b="1" dirty="0" smtClean="0">
                <a:solidFill>
                  <a:schemeClr val="accent4"/>
                </a:solidFill>
              </a:rPr>
              <a:t>테이블에 출력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269" y="5250262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4"/>
                </a:solidFill>
              </a:rPr>
              <a:t>5. </a:t>
            </a:r>
            <a:r>
              <a:rPr lang="ko-KR" altLang="en-US" sz="2000" b="1" dirty="0" smtClean="0">
                <a:solidFill>
                  <a:schemeClr val="accent4"/>
                </a:solidFill>
              </a:rPr>
              <a:t>결과 내용 차트로 출력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1" y="249734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rgbClr val="525252"/>
                </a:solidFill>
              </a:rPr>
              <a:t>캡쳐</a:t>
            </a:r>
            <a:r>
              <a:rPr lang="en-US" altLang="ko-KR" sz="3600" b="1" spc="-150" dirty="0" smtClean="0">
                <a:solidFill>
                  <a:srgbClr val="525252"/>
                </a:solidFill>
              </a:rPr>
              <a:t>-2</a:t>
            </a:r>
            <a:endParaRPr lang="ko-KR" altLang="en-US" sz="3600" b="1" spc="-150" dirty="0">
              <a:solidFill>
                <a:srgbClr val="52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37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chemeClr val="accent2"/>
            </a:gs>
            <a:gs pos="97000">
              <a:schemeClr val="accent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531170" y="2641210"/>
            <a:ext cx="2081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accent4"/>
                </a:solidFill>
                <a:latin typeface="+mj-ea"/>
                <a:ea typeface="+mj-ea"/>
                <a:cs typeface="Arial" panose="020B0604020202020204" pitchFamily="34" charset="0"/>
              </a:rPr>
              <a:t>Thank You</a:t>
            </a:r>
            <a:endParaRPr lang="ko-KR" altLang="en-US" sz="3200" b="1" spc="-150" dirty="0">
              <a:solidFill>
                <a:schemeClr val="accent4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89440" y="4118538"/>
            <a:ext cx="2565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accent3"/>
                </a:solidFill>
              </a:rPr>
              <a:t>2001010507_15v1</a:t>
            </a:r>
            <a:endParaRPr lang="ko-KR" altLang="en-US" sz="1600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9440" y="3718428"/>
            <a:ext cx="2565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2020.05.28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조은별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72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rgbClr val="525252"/>
                </a:solidFill>
              </a:rPr>
              <a:t>목차</a:t>
            </a:r>
            <a:endParaRPr lang="ko-KR" altLang="en-US" sz="3200" b="1" spc="-150" dirty="0">
              <a:solidFill>
                <a:srgbClr val="525252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6251" y="2914650"/>
            <a:ext cx="1832610" cy="18326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주제 및 개요</a:t>
            </a:r>
            <a:endParaRPr lang="ko-KR" altLang="en-US" sz="2800" b="1" dirty="0"/>
          </a:p>
        </p:txBody>
      </p:sp>
      <p:sp>
        <p:nvSpPr>
          <p:cNvPr id="6" name="타원 5"/>
          <p:cNvSpPr/>
          <p:nvPr/>
        </p:nvSpPr>
        <p:spPr>
          <a:xfrm>
            <a:off x="2618106" y="2914650"/>
            <a:ext cx="1832610" cy="1832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설명</a:t>
            </a:r>
            <a:endParaRPr lang="ko-KR" altLang="en-US" sz="2800" b="1" dirty="0"/>
          </a:p>
        </p:txBody>
      </p:sp>
      <p:sp>
        <p:nvSpPr>
          <p:cNvPr id="7" name="타원 6"/>
          <p:cNvSpPr/>
          <p:nvPr/>
        </p:nvSpPr>
        <p:spPr>
          <a:xfrm>
            <a:off x="4731385" y="2914650"/>
            <a:ext cx="1832610" cy="18326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코드</a:t>
            </a:r>
            <a:endParaRPr lang="ko-KR" altLang="en-US" sz="2800" b="1" dirty="0"/>
          </a:p>
        </p:txBody>
      </p:sp>
      <p:sp>
        <p:nvSpPr>
          <p:cNvPr id="8" name="타원 7"/>
          <p:cNvSpPr/>
          <p:nvPr/>
        </p:nvSpPr>
        <p:spPr>
          <a:xfrm>
            <a:off x="6844665" y="2914650"/>
            <a:ext cx="1832610" cy="18326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캡쳐</a:t>
            </a:r>
            <a:endParaRPr lang="ko-KR" altLang="en-US" sz="2800" b="1" dirty="0"/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Menu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20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74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rgbClr val="525252"/>
                </a:solidFill>
              </a:rPr>
              <a:t>개요</a:t>
            </a:r>
            <a:endParaRPr lang="ko-KR" altLang="en-US" sz="3600" b="1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5006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Lorem Ipsum is simply dummy text of the printing and typesetting industry.</a:t>
            </a:r>
            <a:endParaRPr lang="ko-KR" altLang="en-US" sz="1100" dirty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tx2"/>
                </a:solidFill>
              </a:rPr>
              <a:t>영화의 장르 별로 키워드 및 빈도수를 검색</a:t>
            </a:r>
            <a:endParaRPr lang="en-US" altLang="ko-KR" dirty="0" smtClean="0">
              <a:solidFill>
                <a:schemeClr val="tx2"/>
              </a:solidFill>
            </a:endParaRPr>
          </a:p>
          <a:p>
            <a:r>
              <a:rPr lang="ko-KR" altLang="en-US" dirty="0" smtClean="0">
                <a:solidFill>
                  <a:schemeClr val="tx2"/>
                </a:solidFill>
              </a:rPr>
              <a:t>키워드의 빈도수를 </a:t>
            </a:r>
            <a:r>
              <a:rPr lang="en-US" altLang="ko-KR" dirty="0" smtClean="0">
                <a:solidFill>
                  <a:schemeClr val="tx2"/>
                </a:solidFill>
              </a:rPr>
              <a:t>6</a:t>
            </a:r>
            <a:r>
              <a:rPr lang="ko-KR" altLang="en-US" dirty="0" smtClean="0">
                <a:solidFill>
                  <a:schemeClr val="tx2"/>
                </a:solidFill>
              </a:rPr>
              <a:t>종의 그래프로 표시</a:t>
            </a:r>
            <a:endParaRPr lang="en-US" altLang="ko-KR" dirty="0" smtClean="0">
              <a:solidFill>
                <a:schemeClr val="tx2"/>
              </a:solidFill>
            </a:endParaRPr>
          </a:p>
          <a:p>
            <a:r>
              <a:rPr lang="ko-KR" altLang="en-US" dirty="0" smtClean="0">
                <a:solidFill>
                  <a:schemeClr val="tx2"/>
                </a:solidFill>
              </a:rPr>
              <a:t>검색된 키워드 및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</a:rPr>
              <a:t>빈도수를 데이터베이스에 저장</a:t>
            </a:r>
          </a:p>
          <a:p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8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46946"/>
              </p:ext>
            </p:extLst>
          </p:nvPr>
        </p:nvGraphicFramePr>
        <p:xfrm>
          <a:off x="1884617" y="3269065"/>
          <a:ext cx="5457168" cy="198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2361601" y="3736492"/>
            <a:ext cx="0" cy="819510"/>
          </a:xfrm>
          <a:prstGeom prst="line">
            <a:avLst/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599266" y="4734282"/>
            <a:ext cx="2604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300" dirty="0" smtClean="0">
                <a:solidFill>
                  <a:schemeClr val="accent1"/>
                </a:solidFill>
              </a:rPr>
              <a:t>데이터 출처 </a:t>
            </a:r>
            <a:endParaRPr lang="en-US" altLang="ko-KR" b="1" spc="300" dirty="0" smtClean="0">
              <a:solidFill>
                <a:schemeClr val="accent1"/>
              </a:solidFill>
            </a:endParaRPr>
          </a:p>
          <a:p>
            <a:r>
              <a:rPr lang="ko-KR" altLang="en-US" spc="300" dirty="0" smtClean="0">
                <a:solidFill>
                  <a:schemeClr val="accent1"/>
                </a:solidFill>
              </a:rPr>
              <a:t>네이버 오픈 </a:t>
            </a:r>
            <a:r>
              <a:rPr lang="en-US" altLang="ko-KR" spc="300" dirty="0" smtClean="0">
                <a:solidFill>
                  <a:schemeClr val="accent1"/>
                </a:solidFill>
              </a:rPr>
              <a:t>API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170273" y="3739553"/>
            <a:ext cx="0" cy="819510"/>
          </a:xfrm>
          <a:prstGeom prst="line">
            <a:avLst/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073171" y="2252936"/>
            <a:ext cx="0" cy="819510"/>
          </a:xfrm>
          <a:prstGeom prst="line">
            <a:avLst/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36670" y="1556404"/>
            <a:ext cx="1666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300" dirty="0" smtClean="0">
                <a:solidFill>
                  <a:schemeClr val="accent1"/>
                </a:solidFill>
              </a:rPr>
              <a:t>데이터베이스</a:t>
            </a:r>
            <a:endParaRPr lang="en-US" altLang="ko-KR" b="1" spc="300" dirty="0" smtClean="0">
              <a:solidFill>
                <a:schemeClr val="accent1"/>
              </a:solidFill>
            </a:endParaRPr>
          </a:p>
          <a:p>
            <a:r>
              <a:rPr lang="en-US" altLang="ko-KR" spc="300" dirty="0" smtClean="0">
                <a:solidFill>
                  <a:schemeClr val="accent1"/>
                </a:solidFill>
              </a:rPr>
              <a:t>Mongo DB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6942229" y="2252936"/>
            <a:ext cx="0" cy="819510"/>
          </a:xfrm>
          <a:prstGeom prst="line">
            <a:avLst/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430983" y="1556404"/>
            <a:ext cx="1341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300" dirty="0" smtClean="0">
                <a:solidFill>
                  <a:schemeClr val="accent4"/>
                </a:solidFill>
              </a:rPr>
              <a:t>서버 </a:t>
            </a:r>
            <a:endParaRPr lang="en-US" altLang="ko-KR" b="1" spc="300" dirty="0" smtClean="0">
              <a:solidFill>
                <a:schemeClr val="accent4"/>
              </a:solidFill>
            </a:endParaRPr>
          </a:p>
          <a:p>
            <a:r>
              <a:rPr lang="en-US" altLang="ko-KR" spc="300" dirty="0" smtClean="0">
                <a:solidFill>
                  <a:schemeClr val="accent4"/>
                </a:solidFill>
              </a:rPr>
              <a:t>Django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90594" y="4731221"/>
            <a:ext cx="1357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300" dirty="0" smtClean="0">
                <a:solidFill>
                  <a:schemeClr val="tx2"/>
                </a:solidFill>
              </a:rPr>
              <a:t>사용 언어 </a:t>
            </a:r>
            <a:endParaRPr lang="en-US" altLang="ko-KR" b="1" spc="300" dirty="0" smtClean="0">
              <a:solidFill>
                <a:schemeClr val="tx2"/>
              </a:solidFill>
            </a:endParaRPr>
          </a:p>
          <a:p>
            <a:r>
              <a:rPr lang="en-US" altLang="ko-KR" spc="300" dirty="0" smtClean="0">
                <a:solidFill>
                  <a:schemeClr val="tx2"/>
                </a:solidFill>
              </a:rPr>
              <a:t>Python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1" y="249734"/>
            <a:ext cx="71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rgbClr val="525252"/>
                </a:solidFill>
              </a:rPr>
              <a:t>설명</a:t>
            </a:r>
            <a:endParaRPr lang="ko-KR" altLang="en-US" sz="3600" b="1" spc="-150" dirty="0">
              <a:solidFill>
                <a:srgbClr val="525252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02592" y="766048"/>
            <a:ext cx="5006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Lorem Ipsum is simply dummy text of the printing and typesetting industry.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9079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02592" y="65871"/>
            <a:ext cx="2367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2"/>
                </a:solidFill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코드</a:t>
            </a:r>
            <a:r>
              <a:rPr lang="ko-KR" altLang="en-US" sz="4800" b="1" spc="-150" dirty="0">
                <a:solidFill>
                  <a:schemeClr val="tx2"/>
                </a:solidFill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 </a:t>
            </a:r>
            <a:r>
              <a:rPr lang="en-US" altLang="ko-KR" sz="2400" b="1" spc="-150" dirty="0">
                <a:solidFill>
                  <a:schemeClr val="tx2"/>
                </a:solidFill>
                <a:ea typeface="나눔손글씨 바른히피" panose="02000503000000000000" pitchFamily="2" charset="-127"/>
              </a:rPr>
              <a:t>(urls.py</a:t>
            </a:r>
            <a:r>
              <a:rPr lang="en-US" altLang="ko-KR" sz="2400" b="1" spc="-150" dirty="0" smtClean="0">
                <a:solidFill>
                  <a:schemeClr val="tx2"/>
                </a:solidFill>
                <a:ea typeface="나눔손글씨 바른히피" panose="02000503000000000000" pitchFamily="2" charset="-127"/>
              </a:rPr>
              <a:t>)</a:t>
            </a:r>
            <a:endParaRPr lang="en-US" altLang="ko-KR" sz="2400" b="1" spc="-150" dirty="0">
              <a:solidFill>
                <a:schemeClr val="tx2"/>
              </a:solidFill>
              <a:ea typeface="나눔손글씨 바른히피" panose="02000503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02592" y="766048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CODES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18135"/>
            <a:ext cx="9144000" cy="5839865"/>
          </a:xfrm>
          <a:prstGeom prst="rect">
            <a:avLst/>
          </a:prstGeom>
          <a:noFill/>
        </p:spPr>
        <p:txBody>
          <a:bodyPr wrap="square" numCol="2" spcCol="108000" rtlCol="0">
            <a:spAutoFit/>
          </a:bodyPr>
          <a:lstStyle/>
          <a:p>
            <a:r>
              <a:rPr lang="en-US" altLang="ko-KR" sz="1100" dirty="0">
                <a:latin typeface="Lucida Console" panose="020B0609040504020204" pitchFamily="49" charset="0"/>
              </a:rPr>
              <a:t>from </a:t>
            </a:r>
            <a:r>
              <a:rPr lang="en-US" altLang="ko-KR" sz="1100" dirty="0" err="1">
                <a:latin typeface="Lucida Console" panose="020B0609040504020204" pitchFamily="49" charset="0"/>
              </a:rPr>
              <a:t>django.contrib</a:t>
            </a:r>
            <a:r>
              <a:rPr lang="en-US" altLang="ko-KR" sz="1100" dirty="0">
                <a:latin typeface="Lucida Console" panose="020B0609040504020204" pitchFamily="49" charset="0"/>
              </a:rPr>
              <a:t> import admin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from </a:t>
            </a:r>
            <a:r>
              <a:rPr lang="en-US" altLang="ko-KR" sz="1100" dirty="0" err="1">
                <a:latin typeface="Lucida Console" panose="020B0609040504020204" pitchFamily="49" charset="0"/>
              </a:rPr>
              <a:t>django.urls</a:t>
            </a:r>
            <a:r>
              <a:rPr lang="en-US" altLang="ko-KR" sz="1100" dirty="0">
                <a:latin typeface="Lucida Console" panose="020B0609040504020204" pitchFamily="49" charset="0"/>
              </a:rPr>
              <a:t> import path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from </a:t>
            </a:r>
            <a:r>
              <a:rPr lang="en-US" altLang="ko-KR" sz="1100" dirty="0" err="1">
                <a:latin typeface="Lucida Console" panose="020B0609040504020204" pitchFamily="49" charset="0"/>
              </a:rPr>
              <a:t>papp</a:t>
            </a:r>
            <a:r>
              <a:rPr lang="en-US" altLang="ko-KR" sz="1100" dirty="0">
                <a:latin typeface="Lucida Console" panose="020B0609040504020204" pitchFamily="49" charset="0"/>
              </a:rPr>
              <a:t> import views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/>
            </a:r>
            <a:br>
              <a:rPr lang="en-US" altLang="ko-KR" sz="1100" dirty="0">
                <a:latin typeface="Lucida Console" panose="020B0609040504020204" pitchFamily="49" charset="0"/>
              </a:rPr>
            </a:br>
            <a:r>
              <a:rPr lang="en-US" altLang="ko-KR" sz="1100" dirty="0" err="1">
                <a:latin typeface="Lucida Console" panose="020B0609040504020204" pitchFamily="49" charset="0"/>
              </a:rPr>
              <a:t>urlpatterns</a:t>
            </a:r>
            <a:r>
              <a:rPr lang="en-US" altLang="ko-KR" sz="1100" dirty="0">
                <a:latin typeface="Lucida Console" panose="020B0609040504020204" pitchFamily="49" charset="0"/>
              </a:rPr>
              <a:t> = [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    path('admin/', </a:t>
            </a:r>
            <a:r>
              <a:rPr lang="en-US" altLang="ko-KR" sz="1100" dirty="0" err="1">
                <a:latin typeface="Lucida Console" panose="020B0609040504020204" pitchFamily="49" charset="0"/>
              </a:rPr>
              <a:t>admin.site.urls</a:t>
            </a:r>
            <a:r>
              <a:rPr lang="en-US" altLang="ko-KR" sz="1100" dirty="0">
                <a:latin typeface="Lucida Console" panose="020B0609040504020204" pitchFamily="49" charset="0"/>
              </a:rPr>
              <a:t>),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    path("", </a:t>
            </a:r>
            <a:r>
              <a:rPr lang="en-US" altLang="ko-KR" sz="1100" dirty="0" err="1">
                <a:latin typeface="Lucida Console" panose="020B0609040504020204" pitchFamily="49" charset="0"/>
              </a:rPr>
              <a:t>views.doMessage</a:t>
            </a:r>
            <a:r>
              <a:rPr lang="en-US" altLang="ko-KR" sz="1100" dirty="0">
                <a:latin typeface="Lucida Console" panose="020B0609040504020204" pitchFamily="49" charset="0"/>
              </a:rPr>
              <a:t>, name="message"),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/>
            </a:r>
            <a:br>
              <a:rPr lang="en-US" altLang="ko-KR" sz="1100" dirty="0">
                <a:latin typeface="Lucida Console" panose="020B0609040504020204" pitchFamily="49" charset="0"/>
              </a:rPr>
            </a:br>
            <a:r>
              <a:rPr lang="en-US" altLang="ko-KR" sz="1100" dirty="0">
                <a:latin typeface="Lucida Console" panose="020B0609040504020204" pitchFamily="49" charset="0"/>
              </a:rPr>
              <a:t>    # </a:t>
            </a:r>
            <a:r>
              <a:rPr lang="ko-KR" altLang="en-US" sz="1100" dirty="0">
                <a:latin typeface="Lucida Console" panose="020B0609040504020204" pitchFamily="49" charset="0"/>
              </a:rPr>
              <a:t>페이지 이동</a:t>
            </a:r>
            <a:r>
              <a:rPr lang="en-US" altLang="ko-KR" sz="1100" dirty="0">
                <a:latin typeface="Lucida Console" panose="020B0609040504020204" pitchFamily="49" charset="0"/>
              </a:rPr>
              <a:t>1</a:t>
            </a:r>
            <a:endParaRPr lang="ko-KR" altLang="en-US" sz="1100" dirty="0">
              <a:latin typeface="Lucida Console" panose="020B0609040504020204" pitchFamily="49" charset="0"/>
            </a:endParaRPr>
          </a:p>
          <a:p>
            <a:r>
              <a:rPr lang="ko-KR" altLang="en-US" sz="1100" dirty="0">
                <a:latin typeface="Lucida Console" panose="020B0609040504020204" pitchFamily="49" charset="0"/>
              </a:rPr>
              <a:t>    </a:t>
            </a:r>
            <a:r>
              <a:rPr lang="en-US" altLang="ko-KR" sz="1100" dirty="0">
                <a:latin typeface="Lucida Console" panose="020B0609040504020204" pitchFamily="49" charset="0"/>
              </a:rPr>
              <a:t># </a:t>
            </a:r>
            <a:r>
              <a:rPr lang="ko-KR" altLang="en-US" sz="1100" dirty="0" err="1">
                <a:latin typeface="Lucida Console" panose="020B0609040504020204" pitchFamily="49" charset="0"/>
              </a:rPr>
              <a:t>폼화면</a:t>
            </a:r>
            <a:endParaRPr lang="ko-KR" altLang="en-US" sz="1100" dirty="0">
              <a:latin typeface="Lucida Console" panose="020B0609040504020204" pitchFamily="49" charset="0"/>
            </a:endParaRPr>
          </a:p>
          <a:p>
            <a:r>
              <a:rPr lang="ko-KR" altLang="en-US" sz="1100" dirty="0">
                <a:latin typeface="Lucida Console" panose="020B0609040504020204" pitchFamily="49" charset="0"/>
              </a:rPr>
              <a:t>    </a:t>
            </a:r>
            <a:r>
              <a:rPr lang="en-US" altLang="ko-KR" sz="1100" dirty="0">
                <a:latin typeface="Lucida Console" panose="020B0609040504020204" pitchFamily="49" charset="0"/>
              </a:rPr>
              <a:t>path("</a:t>
            </a:r>
            <a:r>
              <a:rPr lang="en-US" altLang="ko-KR" sz="1100" dirty="0" err="1">
                <a:latin typeface="Lucida Console" panose="020B0609040504020204" pitchFamily="49" charset="0"/>
              </a:rPr>
              <a:t>papp</a:t>
            </a:r>
            <a:r>
              <a:rPr lang="en-US" altLang="ko-KR" sz="1100" dirty="0">
                <a:latin typeface="Lucida Console" panose="020B0609040504020204" pitchFamily="49" charset="0"/>
              </a:rPr>
              <a:t>/page_move1/", views.page_move1, name="page_move1"),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    # AJAX </a:t>
            </a:r>
            <a:r>
              <a:rPr lang="ko-KR" altLang="en-US" sz="1100" dirty="0">
                <a:latin typeface="Lucida Console" panose="020B0609040504020204" pitchFamily="49" charset="0"/>
              </a:rPr>
              <a:t>네이버 요청</a:t>
            </a:r>
          </a:p>
          <a:p>
            <a:r>
              <a:rPr lang="ko-KR" altLang="en-US" sz="1100" dirty="0">
                <a:latin typeface="Lucida Console" panose="020B0609040504020204" pitchFamily="49" charset="0"/>
              </a:rPr>
              <a:t>    </a:t>
            </a:r>
            <a:r>
              <a:rPr lang="en-US" altLang="ko-KR" sz="1100" dirty="0">
                <a:latin typeface="Lucida Console" panose="020B0609040504020204" pitchFamily="49" charset="0"/>
              </a:rPr>
              <a:t>path("</a:t>
            </a:r>
            <a:r>
              <a:rPr lang="en-US" altLang="ko-KR" sz="1100" dirty="0" err="1">
                <a:latin typeface="Lucida Console" panose="020B0609040504020204" pitchFamily="49" charset="0"/>
              </a:rPr>
              <a:t>papp</a:t>
            </a:r>
            <a:r>
              <a:rPr lang="en-US" altLang="ko-KR" sz="1100" dirty="0">
                <a:latin typeface="Lucida Console" panose="020B0609040504020204" pitchFamily="49" charset="0"/>
              </a:rPr>
              <a:t>/page_move1_proc/", views.page_move1_proc, name="page_move1_proc"),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/>
            </a:r>
            <a:br>
              <a:rPr lang="en-US" altLang="ko-KR" sz="1100" dirty="0">
                <a:latin typeface="Lucida Console" panose="020B0609040504020204" pitchFamily="49" charset="0"/>
              </a:rPr>
            </a:br>
            <a:r>
              <a:rPr lang="en-US" altLang="ko-KR" sz="1100" dirty="0">
                <a:latin typeface="Lucida Console" panose="020B0609040504020204" pitchFamily="49" charset="0"/>
              </a:rPr>
              <a:t>    # </a:t>
            </a:r>
            <a:r>
              <a:rPr lang="ko-KR" altLang="en-US" sz="1100" dirty="0">
                <a:latin typeface="Lucida Console" panose="020B0609040504020204" pitchFamily="49" charset="0"/>
              </a:rPr>
              <a:t>빈도수 검색기 </a:t>
            </a:r>
            <a:r>
              <a:rPr lang="ko-KR" altLang="en-US" sz="1100" dirty="0" err="1">
                <a:latin typeface="Lucida Console" panose="020B0609040504020204" pitchFamily="49" charset="0"/>
              </a:rPr>
              <a:t>폼화면</a:t>
            </a:r>
            <a:endParaRPr lang="ko-KR" altLang="en-US" sz="1100" dirty="0">
              <a:latin typeface="Lucida Console" panose="020B0609040504020204" pitchFamily="49" charset="0"/>
            </a:endParaRPr>
          </a:p>
          <a:p>
            <a:r>
              <a:rPr lang="ko-KR" altLang="en-US" sz="1100" dirty="0">
                <a:latin typeface="Lucida Console" panose="020B0609040504020204" pitchFamily="49" charset="0"/>
              </a:rPr>
              <a:t>    </a:t>
            </a:r>
            <a:r>
              <a:rPr lang="en-US" altLang="ko-KR" sz="1100" dirty="0">
                <a:latin typeface="Lucida Console" panose="020B0609040504020204" pitchFamily="49" charset="0"/>
              </a:rPr>
              <a:t>path("</a:t>
            </a:r>
            <a:r>
              <a:rPr lang="en-US" altLang="ko-KR" sz="1100" dirty="0" err="1">
                <a:latin typeface="Lucida Console" panose="020B0609040504020204" pitchFamily="49" charset="0"/>
              </a:rPr>
              <a:t>papp</a:t>
            </a:r>
            <a:r>
              <a:rPr lang="en-US" altLang="ko-KR" sz="1100" dirty="0">
                <a:latin typeface="Lucida Console" panose="020B0609040504020204" pitchFamily="49" charset="0"/>
              </a:rPr>
              <a:t>/message/", </a:t>
            </a:r>
            <a:r>
              <a:rPr lang="en-US" altLang="ko-KR" sz="1100" dirty="0" err="1">
                <a:latin typeface="Lucida Console" panose="020B0609040504020204" pitchFamily="49" charset="0"/>
              </a:rPr>
              <a:t>views.doMessage</a:t>
            </a:r>
            <a:r>
              <a:rPr lang="en-US" altLang="ko-KR" sz="1100" dirty="0">
                <a:latin typeface="Lucida Console" panose="020B0609040504020204" pitchFamily="49" charset="0"/>
              </a:rPr>
              <a:t>, name="message"),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    # ajax</a:t>
            </a:r>
            <a:r>
              <a:rPr lang="ko-KR" altLang="en-US" sz="1100" dirty="0">
                <a:latin typeface="Lucida Console" panose="020B0609040504020204" pitchFamily="49" charset="0"/>
              </a:rPr>
              <a:t>가 </a:t>
            </a:r>
            <a:r>
              <a:rPr lang="ko-KR" altLang="en-US" sz="1100" dirty="0" err="1">
                <a:latin typeface="Lucida Console" panose="020B0609040504020204" pitchFamily="49" charset="0"/>
              </a:rPr>
              <a:t>리퀘스트</a:t>
            </a:r>
            <a:r>
              <a:rPr lang="ko-KR" altLang="en-US" sz="1100" dirty="0">
                <a:latin typeface="Lucida Console" panose="020B0609040504020204" pitchFamily="49" charset="0"/>
              </a:rPr>
              <a:t> </a:t>
            </a:r>
            <a:r>
              <a:rPr lang="en-US" altLang="ko-KR" sz="1100" dirty="0">
                <a:latin typeface="Lucida Console" panose="020B0609040504020204" pitchFamily="49" charset="0"/>
              </a:rPr>
              <a:t>URL</a:t>
            </a:r>
            <a:r>
              <a:rPr lang="ko-KR" altLang="en-US" sz="1100" dirty="0">
                <a:latin typeface="Lucida Console" panose="020B0609040504020204" pitchFamily="49" charset="0"/>
              </a:rPr>
              <a:t>과 함수</a:t>
            </a:r>
          </a:p>
          <a:p>
            <a:r>
              <a:rPr lang="ko-KR" altLang="en-US" sz="1100" dirty="0">
                <a:latin typeface="Lucida Console" panose="020B0609040504020204" pitchFamily="49" charset="0"/>
              </a:rPr>
              <a:t>    </a:t>
            </a:r>
            <a:r>
              <a:rPr lang="en-US" altLang="ko-KR" sz="1100" dirty="0">
                <a:latin typeface="Lucida Console" panose="020B0609040504020204" pitchFamily="49" charset="0"/>
              </a:rPr>
              <a:t>path("</a:t>
            </a:r>
            <a:r>
              <a:rPr lang="en-US" altLang="ko-KR" sz="1100" dirty="0" err="1">
                <a:latin typeface="Lucida Console" panose="020B0609040504020204" pitchFamily="49" charset="0"/>
              </a:rPr>
              <a:t>papp</a:t>
            </a:r>
            <a:r>
              <a:rPr lang="en-US" altLang="ko-KR" sz="1100" dirty="0">
                <a:latin typeface="Lucida Console" panose="020B0609040504020204" pitchFamily="49" charset="0"/>
              </a:rPr>
              <a:t>/message2/", views.doMessage2, name="message2"),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/>
            </a:r>
            <a:br>
              <a:rPr lang="en-US" altLang="ko-KR" sz="1100" dirty="0">
                <a:latin typeface="Lucida Console" panose="020B0609040504020204" pitchFamily="49" charset="0"/>
              </a:rPr>
            </a:br>
            <a:r>
              <a:rPr lang="en-US" altLang="ko-KR" sz="1100" dirty="0">
                <a:latin typeface="Lucida Console" panose="020B0609040504020204" pitchFamily="49" charset="0"/>
              </a:rPr>
              <a:t>    path("</a:t>
            </a:r>
            <a:r>
              <a:rPr lang="en-US" altLang="ko-KR" sz="1100" dirty="0" err="1">
                <a:latin typeface="Lucida Console" panose="020B0609040504020204" pitchFamily="49" charset="0"/>
              </a:rPr>
              <a:t>papp</a:t>
            </a:r>
            <a:r>
              <a:rPr lang="en-US" altLang="ko-KR" sz="1100" dirty="0">
                <a:latin typeface="Lucida Console" panose="020B0609040504020204" pitchFamily="49" charset="0"/>
              </a:rPr>
              <a:t>/movie/", </a:t>
            </a:r>
            <a:r>
              <a:rPr lang="en-US" altLang="ko-KR" sz="1100" dirty="0" err="1">
                <a:latin typeface="Lucida Console" panose="020B0609040504020204" pitchFamily="49" charset="0"/>
              </a:rPr>
              <a:t>views.doNMovie</a:t>
            </a:r>
            <a:r>
              <a:rPr lang="en-US" altLang="ko-KR" sz="1100" dirty="0">
                <a:latin typeface="Lucida Console" panose="020B0609040504020204" pitchFamily="49" charset="0"/>
              </a:rPr>
              <a:t>, name="movie"),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    path("</a:t>
            </a:r>
            <a:r>
              <a:rPr lang="en-US" altLang="ko-KR" sz="1100" dirty="0" err="1">
                <a:latin typeface="Lucida Console" panose="020B0609040504020204" pitchFamily="49" charset="0"/>
              </a:rPr>
              <a:t>papp</a:t>
            </a:r>
            <a:r>
              <a:rPr lang="en-US" altLang="ko-KR" sz="1100" dirty="0">
                <a:latin typeface="Lucida Console" panose="020B0609040504020204" pitchFamily="49" charset="0"/>
              </a:rPr>
              <a:t>/movie2/", views.doNMovie2, name="movie2"),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/>
            </a:r>
            <a:br>
              <a:rPr lang="en-US" altLang="ko-KR" sz="1100" dirty="0">
                <a:latin typeface="Lucida Console" panose="020B0609040504020204" pitchFamily="49" charset="0"/>
              </a:rPr>
            </a:br>
            <a:r>
              <a:rPr lang="en-US" altLang="ko-KR" sz="1100" dirty="0">
                <a:latin typeface="Lucida Console" panose="020B0609040504020204" pitchFamily="49" charset="0"/>
              </a:rPr>
              <a:t>    path("</a:t>
            </a:r>
            <a:r>
              <a:rPr lang="en-US" altLang="ko-KR" sz="1100" dirty="0" err="1">
                <a:latin typeface="Lucida Console" panose="020B0609040504020204" pitchFamily="49" charset="0"/>
              </a:rPr>
              <a:t>papp</a:t>
            </a:r>
            <a:r>
              <a:rPr lang="en-US" altLang="ko-KR" sz="1100" dirty="0">
                <a:latin typeface="Lucida Console" panose="020B0609040504020204" pitchFamily="49" charset="0"/>
              </a:rPr>
              <a:t>/date/", </a:t>
            </a:r>
            <a:r>
              <a:rPr lang="en-US" altLang="ko-KR" sz="1100" dirty="0" err="1">
                <a:latin typeface="Lucida Console" panose="020B0609040504020204" pitchFamily="49" charset="0"/>
              </a:rPr>
              <a:t>views.doDate</a:t>
            </a:r>
            <a:r>
              <a:rPr lang="en-US" altLang="ko-KR" sz="1100" dirty="0">
                <a:latin typeface="Lucida Console" panose="020B0609040504020204" pitchFamily="49" charset="0"/>
              </a:rPr>
              <a:t>, name="date"),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    path("</a:t>
            </a:r>
            <a:r>
              <a:rPr lang="en-US" altLang="ko-KR" sz="1100" dirty="0" err="1">
                <a:latin typeface="Lucida Console" panose="020B0609040504020204" pitchFamily="49" charset="0"/>
              </a:rPr>
              <a:t>papp</a:t>
            </a:r>
            <a:r>
              <a:rPr lang="en-US" altLang="ko-KR" sz="1100" dirty="0">
                <a:latin typeface="Lucida Console" panose="020B0609040504020204" pitchFamily="49" charset="0"/>
              </a:rPr>
              <a:t>/time/", </a:t>
            </a:r>
            <a:r>
              <a:rPr lang="en-US" altLang="ko-KR" sz="1100" dirty="0" err="1">
                <a:latin typeface="Lucida Console" panose="020B0609040504020204" pitchFamily="49" charset="0"/>
              </a:rPr>
              <a:t>views.doTime</a:t>
            </a:r>
            <a:r>
              <a:rPr lang="en-US" altLang="ko-KR" sz="1100" dirty="0">
                <a:latin typeface="Lucida Console" panose="020B0609040504020204" pitchFamily="49" charset="0"/>
              </a:rPr>
              <a:t>, name="time"),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/>
            </a:r>
            <a:br>
              <a:rPr lang="en-US" altLang="ko-KR" sz="1100" dirty="0">
                <a:latin typeface="Lucida Console" panose="020B0609040504020204" pitchFamily="49" charset="0"/>
              </a:rPr>
            </a:br>
            <a:r>
              <a:rPr lang="en-US" altLang="ko-KR" sz="1100" dirty="0">
                <a:latin typeface="Lucida Console" panose="020B0609040504020204" pitchFamily="49" charset="0"/>
              </a:rPr>
              <a:t>    path("</a:t>
            </a:r>
            <a:r>
              <a:rPr lang="en-US" altLang="ko-KR" sz="1100" dirty="0" err="1">
                <a:latin typeface="Lucida Console" panose="020B0609040504020204" pitchFamily="49" charset="0"/>
              </a:rPr>
              <a:t>papp</a:t>
            </a:r>
            <a:r>
              <a:rPr lang="en-US" altLang="ko-KR" sz="1100" dirty="0">
                <a:latin typeface="Lucida Console" panose="020B0609040504020204" pitchFamily="49" charset="0"/>
              </a:rPr>
              <a:t>/</a:t>
            </a:r>
            <a:r>
              <a:rPr lang="en-US" altLang="ko-KR" sz="1100" dirty="0" err="1">
                <a:latin typeface="Lucida Console" panose="020B0609040504020204" pitchFamily="49" charset="0"/>
              </a:rPr>
              <a:t>message_graph_pie</a:t>
            </a:r>
            <a:r>
              <a:rPr lang="en-US" altLang="ko-KR" sz="1100" dirty="0">
                <a:latin typeface="Lucida Console" panose="020B0609040504020204" pitchFamily="49" charset="0"/>
              </a:rPr>
              <a:t>/",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         </a:t>
            </a:r>
            <a:r>
              <a:rPr lang="en-US" altLang="ko-KR" sz="1100" dirty="0" err="1">
                <a:latin typeface="Lucida Console" panose="020B0609040504020204" pitchFamily="49" charset="0"/>
              </a:rPr>
              <a:t>views.message_graph_pie</a:t>
            </a:r>
            <a:r>
              <a:rPr lang="en-US" altLang="ko-KR" sz="1100" dirty="0">
                <a:latin typeface="Lucida Console" panose="020B0609040504020204" pitchFamily="49" charset="0"/>
              </a:rPr>
              <a:t>, name="</a:t>
            </a:r>
            <a:r>
              <a:rPr lang="en-US" altLang="ko-KR" sz="1100" dirty="0" err="1">
                <a:latin typeface="Lucida Console" panose="020B0609040504020204" pitchFamily="49" charset="0"/>
              </a:rPr>
              <a:t>message_graph_pie</a:t>
            </a:r>
            <a:r>
              <a:rPr lang="en-US" altLang="ko-KR" sz="1100" dirty="0">
                <a:latin typeface="Lucida Console" panose="020B0609040504020204" pitchFamily="49" charset="0"/>
              </a:rPr>
              <a:t>"),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    path("</a:t>
            </a:r>
            <a:r>
              <a:rPr lang="en-US" altLang="ko-KR" sz="1100" dirty="0" err="1">
                <a:latin typeface="Lucida Console" panose="020B0609040504020204" pitchFamily="49" charset="0"/>
              </a:rPr>
              <a:t>papp</a:t>
            </a:r>
            <a:r>
              <a:rPr lang="en-US" altLang="ko-KR" sz="1100" dirty="0">
                <a:latin typeface="Lucida Console" panose="020B0609040504020204" pitchFamily="49" charset="0"/>
              </a:rPr>
              <a:t>/message_graph_pie2/",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         views.message_graph_pie2, name="message_graph_pie2"),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/>
            </a:r>
            <a:br>
              <a:rPr lang="en-US" altLang="ko-KR" sz="1100" dirty="0">
                <a:latin typeface="Lucida Console" panose="020B0609040504020204" pitchFamily="49" charset="0"/>
              </a:rPr>
            </a:br>
            <a:r>
              <a:rPr lang="en-US" altLang="ko-KR" sz="1100" dirty="0">
                <a:latin typeface="Lucida Console" panose="020B0609040504020204" pitchFamily="49" charset="0"/>
              </a:rPr>
              <a:t>    path("</a:t>
            </a:r>
            <a:r>
              <a:rPr lang="en-US" altLang="ko-KR" sz="1100" dirty="0" err="1">
                <a:latin typeface="Lucida Console" panose="020B0609040504020204" pitchFamily="49" charset="0"/>
              </a:rPr>
              <a:t>papp</a:t>
            </a:r>
            <a:r>
              <a:rPr lang="en-US" altLang="ko-KR" sz="1100" dirty="0">
                <a:latin typeface="Lucida Console" panose="020B0609040504020204" pitchFamily="49" charset="0"/>
              </a:rPr>
              <a:t>/</a:t>
            </a:r>
            <a:r>
              <a:rPr lang="en-US" altLang="ko-KR" sz="1100" dirty="0" err="1">
                <a:latin typeface="Lucida Console" panose="020B0609040504020204" pitchFamily="49" charset="0"/>
              </a:rPr>
              <a:t>movie_graph_pie</a:t>
            </a:r>
            <a:r>
              <a:rPr lang="en-US" altLang="ko-KR" sz="1100" dirty="0">
                <a:latin typeface="Lucida Console" panose="020B0609040504020204" pitchFamily="49" charset="0"/>
              </a:rPr>
              <a:t>/", </a:t>
            </a:r>
            <a:r>
              <a:rPr lang="en-US" altLang="ko-KR" sz="1100" dirty="0" err="1">
                <a:latin typeface="Lucida Console" panose="020B0609040504020204" pitchFamily="49" charset="0"/>
              </a:rPr>
              <a:t>views.movie_graph_pie</a:t>
            </a:r>
            <a:r>
              <a:rPr lang="en-US" altLang="ko-KR" sz="1100" dirty="0">
                <a:latin typeface="Lucida Console" panose="020B0609040504020204" pitchFamily="49" charset="0"/>
              </a:rPr>
              <a:t>, name="</a:t>
            </a:r>
            <a:r>
              <a:rPr lang="en-US" altLang="ko-KR" sz="1100" dirty="0" err="1">
                <a:latin typeface="Lucida Console" panose="020B0609040504020204" pitchFamily="49" charset="0"/>
              </a:rPr>
              <a:t>movie_graph_pie</a:t>
            </a:r>
            <a:r>
              <a:rPr lang="en-US" altLang="ko-KR" sz="1100" dirty="0">
                <a:latin typeface="Lucida Console" panose="020B0609040504020204" pitchFamily="49" charset="0"/>
              </a:rPr>
              <a:t>"),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    path("</a:t>
            </a:r>
            <a:r>
              <a:rPr lang="en-US" altLang="ko-KR" sz="1100" dirty="0" err="1">
                <a:latin typeface="Lucida Console" panose="020B0609040504020204" pitchFamily="49" charset="0"/>
              </a:rPr>
              <a:t>papp</a:t>
            </a:r>
            <a:r>
              <a:rPr lang="en-US" altLang="ko-KR" sz="1100" dirty="0">
                <a:latin typeface="Lucida Console" panose="020B0609040504020204" pitchFamily="49" charset="0"/>
              </a:rPr>
              <a:t>/movie_graph_pie2/", views.movie_graph_pie2, name="movie_graph_pie2"),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    # </a:t>
            </a:r>
            <a:r>
              <a:rPr lang="ko-KR" altLang="en-US" sz="1100" dirty="0">
                <a:latin typeface="Lucida Console" panose="020B0609040504020204" pitchFamily="49" charset="0"/>
              </a:rPr>
              <a:t>다중상속폼화면</a:t>
            </a:r>
          </a:p>
          <a:p>
            <a:r>
              <a:rPr lang="ko-KR" altLang="en-US" sz="1100" dirty="0">
                <a:latin typeface="Lucida Console" panose="020B0609040504020204" pitchFamily="49" charset="0"/>
              </a:rPr>
              <a:t>    </a:t>
            </a:r>
            <a:r>
              <a:rPr lang="en-US" altLang="ko-KR" sz="1100" dirty="0">
                <a:latin typeface="Lucida Console" panose="020B0609040504020204" pitchFamily="49" charset="0"/>
              </a:rPr>
              <a:t>path("</a:t>
            </a:r>
            <a:r>
              <a:rPr lang="en-US" altLang="ko-KR" sz="1100" dirty="0" err="1">
                <a:latin typeface="Lucida Console" panose="020B0609040504020204" pitchFamily="49" charset="0"/>
              </a:rPr>
              <a:t>papp</a:t>
            </a:r>
            <a:r>
              <a:rPr lang="en-US" altLang="ko-KR" sz="1100" dirty="0">
                <a:latin typeface="Lucida Console" panose="020B0609040504020204" pitchFamily="49" charset="0"/>
              </a:rPr>
              <a:t>/</a:t>
            </a:r>
            <a:r>
              <a:rPr lang="en-US" altLang="ko-KR" sz="1100" dirty="0" err="1">
                <a:latin typeface="Lucida Console" panose="020B0609040504020204" pitchFamily="49" charset="0"/>
              </a:rPr>
              <a:t>page_class_mp</a:t>
            </a:r>
            <a:r>
              <a:rPr lang="en-US" altLang="ko-KR" sz="1100" dirty="0">
                <a:latin typeface="Lucida Console" panose="020B0609040504020204" pitchFamily="49" charset="0"/>
              </a:rPr>
              <a:t>/", </a:t>
            </a:r>
            <a:r>
              <a:rPr lang="en-US" altLang="ko-KR" sz="1100" dirty="0" err="1">
                <a:latin typeface="Lucida Console" panose="020B0609040504020204" pitchFamily="49" charset="0"/>
              </a:rPr>
              <a:t>views.page_class_mp</a:t>
            </a:r>
            <a:r>
              <a:rPr lang="en-US" altLang="ko-KR" sz="1100" dirty="0">
                <a:latin typeface="Lucida Console" panose="020B0609040504020204" pitchFamily="49" charset="0"/>
              </a:rPr>
              <a:t>, name="</a:t>
            </a:r>
            <a:r>
              <a:rPr lang="en-US" altLang="ko-KR" sz="1100" dirty="0" err="1">
                <a:latin typeface="Lucida Console" panose="020B0609040504020204" pitchFamily="49" charset="0"/>
              </a:rPr>
              <a:t>page_class_mp</a:t>
            </a:r>
            <a:r>
              <a:rPr lang="en-US" altLang="ko-KR" sz="1100" dirty="0">
                <a:latin typeface="Lucida Console" panose="020B0609040504020204" pitchFamily="49" charset="0"/>
              </a:rPr>
              <a:t>"),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    # </a:t>
            </a:r>
            <a:r>
              <a:rPr lang="ko-KR" altLang="en-US" sz="1100" dirty="0">
                <a:latin typeface="Lucida Console" panose="020B0609040504020204" pitchFamily="49" charset="0"/>
              </a:rPr>
              <a:t>인터페이스폼화면</a:t>
            </a:r>
          </a:p>
          <a:p>
            <a:r>
              <a:rPr lang="ko-KR" altLang="en-US" sz="1100" dirty="0">
                <a:latin typeface="Lucida Console" panose="020B0609040504020204" pitchFamily="49" charset="0"/>
              </a:rPr>
              <a:t>    </a:t>
            </a:r>
            <a:r>
              <a:rPr lang="en-US" altLang="ko-KR" sz="1100" dirty="0">
                <a:latin typeface="Lucida Console" panose="020B0609040504020204" pitchFamily="49" charset="0"/>
              </a:rPr>
              <a:t>path("</a:t>
            </a:r>
            <a:r>
              <a:rPr lang="en-US" altLang="ko-KR" sz="1100" dirty="0" err="1">
                <a:latin typeface="Lucida Console" panose="020B0609040504020204" pitchFamily="49" charset="0"/>
              </a:rPr>
              <a:t>papp</a:t>
            </a:r>
            <a:r>
              <a:rPr lang="en-US" altLang="ko-KR" sz="1100" dirty="0">
                <a:latin typeface="Lucida Console" panose="020B0609040504020204" pitchFamily="49" charset="0"/>
              </a:rPr>
              <a:t>/</a:t>
            </a:r>
            <a:r>
              <a:rPr lang="en-US" altLang="ko-KR" sz="1100" dirty="0" err="1">
                <a:latin typeface="Lucida Console" panose="020B0609040504020204" pitchFamily="49" charset="0"/>
              </a:rPr>
              <a:t>page_inserface_mpi</a:t>
            </a:r>
            <a:r>
              <a:rPr lang="en-US" altLang="ko-KR" sz="1100" dirty="0">
                <a:latin typeface="Lucida Console" panose="020B0609040504020204" pitchFamily="49" charset="0"/>
              </a:rPr>
              <a:t>/",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         </a:t>
            </a:r>
            <a:r>
              <a:rPr lang="en-US" altLang="ko-KR" sz="1100" dirty="0" err="1">
                <a:latin typeface="Lucida Console" panose="020B0609040504020204" pitchFamily="49" charset="0"/>
              </a:rPr>
              <a:t>views.page_inserface_mpi</a:t>
            </a:r>
            <a:r>
              <a:rPr lang="en-US" altLang="ko-KR" sz="1100" dirty="0">
                <a:latin typeface="Lucida Console" panose="020B0609040504020204" pitchFamily="49" charset="0"/>
              </a:rPr>
              <a:t>, name="</a:t>
            </a:r>
            <a:r>
              <a:rPr lang="en-US" altLang="ko-KR" sz="1100" dirty="0" err="1">
                <a:latin typeface="Lucida Console" panose="020B0609040504020204" pitchFamily="49" charset="0"/>
              </a:rPr>
              <a:t>page_inserface_mpi</a:t>
            </a:r>
            <a:r>
              <a:rPr lang="en-US" altLang="ko-KR" sz="1100" dirty="0">
                <a:latin typeface="Lucida Console" panose="020B0609040504020204" pitchFamily="49" charset="0"/>
              </a:rPr>
              <a:t>"),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/>
            </a:r>
            <a:br>
              <a:rPr lang="en-US" altLang="ko-KR" sz="1100" dirty="0">
                <a:latin typeface="Lucida Console" panose="020B0609040504020204" pitchFamily="49" charset="0"/>
              </a:rPr>
            </a:br>
            <a:r>
              <a:rPr lang="en-US" altLang="ko-KR" sz="1100" dirty="0">
                <a:latin typeface="Lucida Console" panose="020B0609040504020204" pitchFamily="49" charset="0"/>
              </a:rPr>
              <a:t>    # </a:t>
            </a:r>
            <a:r>
              <a:rPr lang="ko-KR" altLang="en-US" sz="1100" dirty="0">
                <a:latin typeface="Lucida Console" panose="020B0609040504020204" pitchFamily="49" charset="0"/>
              </a:rPr>
              <a:t>로그인</a:t>
            </a:r>
          </a:p>
          <a:p>
            <a:r>
              <a:rPr lang="ko-KR" altLang="en-US" sz="1100" dirty="0">
                <a:latin typeface="Lucida Console" panose="020B0609040504020204" pitchFamily="49" charset="0"/>
              </a:rPr>
              <a:t>    </a:t>
            </a:r>
            <a:r>
              <a:rPr lang="en-US" altLang="ko-KR" sz="1100" dirty="0">
                <a:latin typeface="Lucida Console" panose="020B0609040504020204" pitchFamily="49" charset="0"/>
              </a:rPr>
              <a:t>path("</a:t>
            </a:r>
            <a:r>
              <a:rPr lang="en-US" altLang="ko-KR" sz="1100" dirty="0" err="1">
                <a:latin typeface="Lucida Console" panose="020B0609040504020204" pitchFamily="49" charset="0"/>
              </a:rPr>
              <a:t>papp</a:t>
            </a:r>
            <a:r>
              <a:rPr lang="en-US" altLang="ko-KR" sz="1100" dirty="0">
                <a:latin typeface="Lucida Console" panose="020B0609040504020204" pitchFamily="49" charset="0"/>
              </a:rPr>
              <a:t>/</a:t>
            </a:r>
            <a:r>
              <a:rPr lang="en-US" altLang="ko-KR" sz="1100" dirty="0" err="1">
                <a:latin typeface="Lucida Console" panose="020B0609040504020204" pitchFamily="49" charset="0"/>
              </a:rPr>
              <a:t>go_login</a:t>
            </a:r>
            <a:r>
              <a:rPr lang="en-US" altLang="ko-KR" sz="1100" dirty="0">
                <a:latin typeface="Lucida Console" panose="020B0609040504020204" pitchFamily="49" charset="0"/>
              </a:rPr>
              <a:t>/", </a:t>
            </a:r>
            <a:r>
              <a:rPr lang="en-US" altLang="ko-KR" sz="1100" dirty="0" err="1">
                <a:latin typeface="Lucida Console" panose="020B0609040504020204" pitchFamily="49" charset="0"/>
              </a:rPr>
              <a:t>views.go_login</a:t>
            </a:r>
            <a:r>
              <a:rPr lang="en-US" altLang="ko-KR" sz="1100" dirty="0">
                <a:latin typeface="Lucida Console" panose="020B0609040504020204" pitchFamily="49" charset="0"/>
              </a:rPr>
              <a:t>, name="</a:t>
            </a:r>
            <a:r>
              <a:rPr lang="en-US" altLang="ko-KR" sz="1100" dirty="0" err="1">
                <a:latin typeface="Lucida Console" panose="020B0609040504020204" pitchFamily="49" charset="0"/>
              </a:rPr>
              <a:t>go_login</a:t>
            </a:r>
            <a:r>
              <a:rPr lang="en-US" altLang="ko-KR" sz="1100" dirty="0">
                <a:latin typeface="Lucida Console" panose="020B0609040504020204" pitchFamily="49" charset="0"/>
              </a:rPr>
              <a:t>"),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    path("</a:t>
            </a:r>
            <a:r>
              <a:rPr lang="en-US" altLang="ko-KR" sz="1100" dirty="0" err="1">
                <a:latin typeface="Lucida Console" panose="020B0609040504020204" pitchFamily="49" charset="0"/>
              </a:rPr>
              <a:t>papp</a:t>
            </a:r>
            <a:r>
              <a:rPr lang="en-US" altLang="ko-KR" sz="1100" dirty="0">
                <a:latin typeface="Lucida Console" panose="020B0609040504020204" pitchFamily="49" charset="0"/>
              </a:rPr>
              <a:t>/</a:t>
            </a:r>
            <a:r>
              <a:rPr lang="en-US" altLang="ko-KR" sz="1100" dirty="0" err="1">
                <a:latin typeface="Lucida Console" panose="020B0609040504020204" pitchFamily="49" charset="0"/>
              </a:rPr>
              <a:t>go_login_proc</a:t>
            </a:r>
            <a:r>
              <a:rPr lang="en-US" altLang="ko-KR" sz="1100" dirty="0">
                <a:latin typeface="Lucida Console" panose="020B0609040504020204" pitchFamily="49" charset="0"/>
              </a:rPr>
              <a:t>/", </a:t>
            </a:r>
            <a:r>
              <a:rPr lang="en-US" altLang="ko-KR" sz="1100" dirty="0" err="1">
                <a:latin typeface="Lucida Console" panose="020B0609040504020204" pitchFamily="49" charset="0"/>
              </a:rPr>
              <a:t>views.go_login_proc</a:t>
            </a:r>
            <a:r>
              <a:rPr lang="en-US" altLang="ko-KR" sz="1100" dirty="0">
                <a:latin typeface="Lucida Console" panose="020B0609040504020204" pitchFamily="49" charset="0"/>
              </a:rPr>
              <a:t>, name="</a:t>
            </a:r>
            <a:r>
              <a:rPr lang="en-US" altLang="ko-KR" sz="1100" dirty="0" err="1">
                <a:latin typeface="Lucida Console" panose="020B0609040504020204" pitchFamily="49" charset="0"/>
              </a:rPr>
              <a:t>go_login_proc</a:t>
            </a:r>
            <a:r>
              <a:rPr lang="en-US" altLang="ko-KR" sz="1100" dirty="0">
                <a:latin typeface="Lucida Console" panose="020B0609040504020204" pitchFamily="49" charset="0"/>
              </a:rPr>
              <a:t>"),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/>
            </a:r>
            <a:br>
              <a:rPr lang="en-US" altLang="ko-KR" sz="1100" dirty="0">
                <a:latin typeface="Lucida Console" panose="020B0609040504020204" pitchFamily="49" charset="0"/>
              </a:rPr>
            </a:br>
            <a:r>
              <a:rPr lang="en-US" altLang="ko-KR" sz="1100" dirty="0">
                <a:latin typeface="Lucida Console" panose="020B0609040504020204" pitchFamily="49" charset="0"/>
              </a:rPr>
              <a:t>    # </a:t>
            </a:r>
            <a:r>
              <a:rPr lang="ko-KR" altLang="en-US" sz="1100" dirty="0">
                <a:latin typeface="Lucida Console" panose="020B0609040504020204" pitchFamily="49" charset="0"/>
              </a:rPr>
              <a:t>주소</a:t>
            </a:r>
          </a:p>
          <a:p>
            <a:r>
              <a:rPr lang="ko-KR" altLang="en-US" sz="1100" dirty="0">
                <a:latin typeface="Lucida Console" panose="020B0609040504020204" pitchFamily="49" charset="0"/>
              </a:rPr>
              <a:t>    </a:t>
            </a:r>
            <a:r>
              <a:rPr lang="en-US" altLang="ko-KR" sz="1100" dirty="0">
                <a:latin typeface="Lucida Console" panose="020B0609040504020204" pitchFamily="49" charset="0"/>
              </a:rPr>
              <a:t># </a:t>
            </a:r>
            <a:r>
              <a:rPr lang="ko-KR" altLang="en-US" sz="1100" dirty="0">
                <a:latin typeface="Lucida Console" panose="020B0609040504020204" pitchFamily="49" charset="0"/>
              </a:rPr>
              <a:t>폼</a:t>
            </a:r>
          </a:p>
          <a:p>
            <a:r>
              <a:rPr lang="ko-KR" altLang="en-US" sz="1100" dirty="0">
                <a:latin typeface="Lucida Console" panose="020B0609040504020204" pitchFamily="49" charset="0"/>
              </a:rPr>
              <a:t>    </a:t>
            </a:r>
            <a:r>
              <a:rPr lang="en-US" altLang="ko-KR" sz="1100" dirty="0">
                <a:latin typeface="Lucida Console" panose="020B0609040504020204" pitchFamily="49" charset="0"/>
              </a:rPr>
              <a:t>path("</a:t>
            </a:r>
            <a:r>
              <a:rPr lang="en-US" altLang="ko-KR" sz="1100" dirty="0" err="1">
                <a:latin typeface="Lucida Console" panose="020B0609040504020204" pitchFamily="49" charset="0"/>
              </a:rPr>
              <a:t>papp</a:t>
            </a:r>
            <a:r>
              <a:rPr lang="en-US" altLang="ko-KR" sz="1100" dirty="0">
                <a:latin typeface="Lucida Console" panose="020B0609040504020204" pitchFamily="49" charset="0"/>
              </a:rPr>
              <a:t>/</a:t>
            </a:r>
            <a:r>
              <a:rPr lang="en-US" altLang="ko-KR" sz="1100" dirty="0" err="1">
                <a:latin typeface="Lucida Console" panose="020B0609040504020204" pitchFamily="49" charset="0"/>
              </a:rPr>
              <a:t>go_juso</a:t>
            </a:r>
            <a:r>
              <a:rPr lang="en-US" altLang="ko-KR" sz="1100" dirty="0">
                <a:latin typeface="Lucida Console" panose="020B0609040504020204" pitchFamily="49" charset="0"/>
              </a:rPr>
              <a:t>/", </a:t>
            </a:r>
            <a:r>
              <a:rPr lang="en-US" altLang="ko-KR" sz="1100" dirty="0" err="1">
                <a:latin typeface="Lucida Console" panose="020B0609040504020204" pitchFamily="49" charset="0"/>
              </a:rPr>
              <a:t>views.go_juso</a:t>
            </a:r>
            <a:r>
              <a:rPr lang="en-US" altLang="ko-KR" sz="1100" dirty="0">
                <a:latin typeface="Lucida Console" panose="020B0609040504020204" pitchFamily="49" charset="0"/>
              </a:rPr>
              <a:t>, name="</a:t>
            </a:r>
            <a:r>
              <a:rPr lang="en-US" altLang="ko-KR" sz="1100" dirty="0" err="1">
                <a:latin typeface="Lucida Console" panose="020B0609040504020204" pitchFamily="49" charset="0"/>
              </a:rPr>
              <a:t>go_juso</a:t>
            </a:r>
            <a:r>
              <a:rPr lang="en-US" altLang="ko-KR" sz="1100" dirty="0">
                <a:latin typeface="Lucida Console" panose="020B0609040504020204" pitchFamily="49" charset="0"/>
              </a:rPr>
              <a:t>"),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    # </a:t>
            </a:r>
            <a:r>
              <a:rPr lang="ko-KR" altLang="en-US" sz="1100" dirty="0" err="1">
                <a:latin typeface="Lucida Console" panose="020B0609040504020204" pitchFamily="49" charset="0"/>
              </a:rPr>
              <a:t>에이작스</a:t>
            </a:r>
            <a:endParaRPr lang="ko-KR" altLang="en-US" sz="1100" dirty="0">
              <a:latin typeface="Lucida Console" panose="020B0609040504020204" pitchFamily="49" charset="0"/>
            </a:endParaRPr>
          </a:p>
          <a:p>
            <a:r>
              <a:rPr lang="ko-KR" altLang="en-US" sz="1100" dirty="0">
                <a:latin typeface="Lucida Console" panose="020B0609040504020204" pitchFamily="49" charset="0"/>
              </a:rPr>
              <a:t>    </a:t>
            </a:r>
            <a:r>
              <a:rPr lang="en-US" altLang="ko-KR" sz="1100" dirty="0">
                <a:latin typeface="Lucida Console" panose="020B0609040504020204" pitchFamily="49" charset="0"/>
              </a:rPr>
              <a:t>path("</a:t>
            </a:r>
            <a:r>
              <a:rPr lang="en-US" altLang="ko-KR" sz="1100" dirty="0" err="1">
                <a:latin typeface="Lucida Console" panose="020B0609040504020204" pitchFamily="49" charset="0"/>
              </a:rPr>
              <a:t>papp</a:t>
            </a:r>
            <a:r>
              <a:rPr lang="en-US" altLang="ko-KR" sz="1100" dirty="0">
                <a:latin typeface="Lucida Console" panose="020B0609040504020204" pitchFamily="49" charset="0"/>
              </a:rPr>
              <a:t>/</a:t>
            </a:r>
            <a:r>
              <a:rPr lang="en-US" altLang="ko-KR" sz="1100" dirty="0" err="1">
                <a:latin typeface="Lucida Console" panose="020B0609040504020204" pitchFamily="49" charset="0"/>
              </a:rPr>
              <a:t>go_juso_proc</a:t>
            </a:r>
            <a:r>
              <a:rPr lang="en-US" altLang="ko-KR" sz="1100" dirty="0">
                <a:latin typeface="Lucida Console" panose="020B0609040504020204" pitchFamily="49" charset="0"/>
              </a:rPr>
              <a:t>/", </a:t>
            </a:r>
            <a:r>
              <a:rPr lang="en-US" altLang="ko-KR" sz="1100" dirty="0" err="1">
                <a:latin typeface="Lucida Console" panose="020B0609040504020204" pitchFamily="49" charset="0"/>
              </a:rPr>
              <a:t>views.go_juso_proc</a:t>
            </a:r>
            <a:r>
              <a:rPr lang="en-US" altLang="ko-KR" sz="1100" dirty="0">
                <a:latin typeface="Lucida Console" panose="020B0609040504020204" pitchFamily="49" charset="0"/>
              </a:rPr>
              <a:t>, name="</a:t>
            </a:r>
            <a:r>
              <a:rPr lang="en-US" altLang="ko-KR" sz="1100" dirty="0" err="1">
                <a:latin typeface="Lucida Console" panose="020B0609040504020204" pitchFamily="49" charset="0"/>
              </a:rPr>
              <a:t>go_juso_proc</a:t>
            </a:r>
            <a:r>
              <a:rPr lang="en-US" altLang="ko-KR" sz="1100" dirty="0">
                <a:latin typeface="Lucida Console" panose="020B0609040504020204" pitchFamily="49" charset="0"/>
              </a:rPr>
              <a:t>"),</a:t>
            </a:r>
          </a:p>
          <a:p>
            <a:r>
              <a:rPr lang="en-US" altLang="ko-KR" sz="1100" dirty="0" smtClean="0">
                <a:latin typeface="Lucida Console" panose="020B0609040504020204" pitchFamily="49" charset="0"/>
              </a:rPr>
              <a:t>]</a:t>
            </a:r>
            <a:endParaRPr lang="en-US" altLang="ko-KR" sz="11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02592" y="65871"/>
            <a:ext cx="3034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2"/>
                </a:solidFill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코드</a:t>
            </a:r>
            <a:r>
              <a:rPr lang="ko-KR" altLang="en-US" sz="4800" b="1" spc="-150" dirty="0">
                <a:solidFill>
                  <a:schemeClr val="tx2"/>
                </a:solidFill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 </a:t>
            </a:r>
            <a:r>
              <a:rPr lang="en-US" altLang="ko-KR" sz="2400" b="1" spc="-150" dirty="0">
                <a:solidFill>
                  <a:schemeClr val="tx2"/>
                </a:solidFill>
                <a:ea typeface="나눔손글씨 바른히피" panose="02000503000000000000" pitchFamily="2" charset="-127"/>
              </a:rPr>
              <a:t>(apimongo.py</a:t>
            </a:r>
            <a:r>
              <a:rPr lang="en-US" altLang="ko-KR" sz="2400" b="1" spc="-150" dirty="0" smtClean="0">
                <a:solidFill>
                  <a:schemeClr val="tx2"/>
                </a:solidFill>
                <a:ea typeface="나눔손글씨 바른히피" panose="02000503000000000000" pitchFamily="2" charset="-127"/>
              </a:rPr>
              <a:t>)</a:t>
            </a:r>
            <a:endParaRPr lang="en-US" altLang="ko-KR" sz="2400" b="1" spc="-150" dirty="0">
              <a:solidFill>
                <a:schemeClr val="tx2"/>
              </a:solidFill>
              <a:ea typeface="나눔손글씨 바른히피" panose="02000503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02592" y="766048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CODES</a:t>
            </a:r>
            <a:endParaRPr lang="ko-KR" altLang="en-US" sz="1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65469"/>
            <a:ext cx="5207159" cy="5892531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959" y="3063377"/>
            <a:ext cx="3410146" cy="3794623"/>
          </a:xfrm>
          <a:prstGeom prst="rect">
            <a:avLst/>
          </a:prstGeom>
        </p:spPr>
      </p:pic>
      <p:sp>
        <p:nvSpPr>
          <p:cNvPr id="5" name="뺄셈 기호 4"/>
          <p:cNvSpPr/>
          <p:nvPr/>
        </p:nvSpPr>
        <p:spPr>
          <a:xfrm>
            <a:off x="1397726" y="2090058"/>
            <a:ext cx="1449977" cy="574765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뺄셈 기호 8"/>
          <p:cNvSpPr/>
          <p:nvPr/>
        </p:nvSpPr>
        <p:spPr>
          <a:xfrm>
            <a:off x="1678577" y="2289479"/>
            <a:ext cx="770708" cy="443945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02592" y="65871"/>
            <a:ext cx="2534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2"/>
                </a:solidFill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코드</a:t>
            </a:r>
            <a:r>
              <a:rPr lang="ko-KR" altLang="en-US" sz="4800" b="1" spc="-150" dirty="0">
                <a:solidFill>
                  <a:schemeClr val="tx2"/>
                </a:solidFill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 </a:t>
            </a:r>
            <a:r>
              <a:rPr lang="en-US" altLang="ko-KR" sz="2400" b="1" spc="-150" dirty="0" smtClean="0">
                <a:solidFill>
                  <a:schemeClr val="tx2"/>
                </a:solidFill>
                <a:ea typeface="나눔손글씨 바른히피" panose="02000503000000000000" pitchFamily="2" charset="-127"/>
              </a:rPr>
              <a:t>(views.py)</a:t>
            </a:r>
            <a:endParaRPr lang="en-US" altLang="ko-KR" sz="2400" b="1" spc="-150" dirty="0">
              <a:solidFill>
                <a:schemeClr val="tx2"/>
              </a:solidFill>
              <a:ea typeface="나눔손글씨 바른히피" panose="02000503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02592" y="766048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CODES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5017" b="-578"/>
          <a:stretch/>
        </p:blipFill>
        <p:spPr>
          <a:xfrm>
            <a:off x="304800" y="1018133"/>
            <a:ext cx="8724900" cy="580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02592" y="65871"/>
            <a:ext cx="2868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2"/>
                </a:solidFill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코드</a:t>
            </a:r>
            <a:r>
              <a:rPr lang="ko-KR" altLang="en-US" sz="4800" b="1" spc="-150" dirty="0">
                <a:solidFill>
                  <a:schemeClr val="tx2"/>
                </a:solidFill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 </a:t>
            </a:r>
            <a:r>
              <a:rPr lang="en-US" altLang="ko-KR" sz="2400" b="1" spc="-150" dirty="0" smtClean="0">
                <a:solidFill>
                  <a:schemeClr val="tx2"/>
                </a:solidFill>
                <a:ea typeface="나눔손글씨 바른히피" panose="02000503000000000000" pitchFamily="2" charset="-127"/>
              </a:rPr>
              <a:t>(views.py)-1</a:t>
            </a:r>
            <a:endParaRPr lang="en-US" altLang="ko-KR" sz="2400" b="1" spc="-150" dirty="0">
              <a:solidFill>
                <a:schemeClr val="tx2"/>
              </a:solidFill>
              <a:ea typeface="나눔손글씨 바른히피" panose="02000503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02592" y="766048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CODES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5017" b="-578"/>
          <a:stretch/>
        </p:blipFill>
        <p:spPr>
          <a:xfrm>
            <a:off x="304800" y="1018133"/>
            <a:ext cx="8724900" cy="580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02592" y="65871"/>
            <a:ext cx="2868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2"/>
                </a:solidFill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코드</a:t>
            </a:r>
            <a:r>
              <a:rPr lang="ko-KR" altLang="en-US" sz="4800" b="1" spc="-150" dirty="0">
                <a:solidFill>
                  <a:schemeClr val="tx2"/>
                </a:solidFill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 </a:t>
            </a:r>
            <a:r>
              <a:rPr lang="en-US" altLang="ko-KR" sz="2400" b="1" spc="-150" dirty="0" smtClean="0">
                <a:solidFill>
                  <a:schemeClr val="tx2"/>
                </a:solidFill>
                <a:ea typeface="나눔손글씨 바른히피" panose="02000503000000000000" pitchFamily="2" charset="-127"/>
              </a:rPr>
              <a:t>(views.py)-2</a:t>
            </a:r>
            <a:endParaRPr lang="en-US" altLang="ko-KR" sz="2400" b="1" spc="-150" dirty="0">
              <a:solidFill>
                <a:schemeClr val="tx2"/>
              </a:solidFill>
              <a:ea typeface="나눔손글씨 바른히피" panose="02000503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02592" y="766048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CODES</a:t>
            </a:r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97045"/>
            <a:ext cx="76676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084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F7786B"/>
      </a:accent1>
      <a:accent2>
        <a:srgbClr val="F7CAC9"/>
      </a:accent2>
      <a:accent3>
        <a:srgbClr val="91A8D0"/>
      </a:accent3>
      <a:accent4>
        <a:srgbClr val="034F84"/>
      </a:accent4>
      <a:accent5>
        <a:srgbClr val="F3E7DB"/>
      </a:accent5>
      <a:accent6>
        <a:srgbClr val="9896A4"/>
      </a:accent6>
      <a:hlink>
        <a:srgbClr val="262626"/>
      </a:hlink>
      <a:folHlink>
        <a:srgbClr val="262626"/>
      </a:folHlink>
    </a:clrScheme>
    <a:fontScheme name="사용자 지정 4">
      <a:majorFont>
        <a:latin typeface="메이플스토리"/>
        <a:ea typeface="메이플스토리"/>
        <a:cs typeface=""/>
      </a:majorFont>
      <a:minorFont>
        <a:latin typeface="OCR A Extended"/>
        <a:ea typeface="나눔손글씨 바른히피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1084</TotalTime>
  <Words>206</Words>
  <Application>Microsoft Office PowerPoint</Application>
  <PresentationFormat>화면 슬라이드 쇼(4:3)</PresentationFormat>
  <Paragraphs>102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OCR A Extended</vt:lpstr>
      <vt:lpstr>메이플스토리</vt:lpstr>
      <vt:lpstr>나눔손글씨 바른히피</vt:lpstr>
      <vt:lpstr>Lucida Console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h1</cp:lastModifiedBy>
  <cp:revision>121</cp:revision>
  <dcterms:created xsi:type="dcterms:W3CDTF">2015-01-21T11:35:38Z</dcterms:created>
  <dcterms:modified xsi:type="dcterms:W3CDTF">2020-05-29T04:53:29Z</dcterms:modified>
</cp:coreProperties>
</file>