
<file path=[Content_Types].xml><?xml version="1.0" encoding="utf-8"?>
<Types xmlns="http://schemas.openxmlformats.org/package/2006/content-types">
  <Override PartName="/_rels/.rels" ContentType="application/vnd.openxmlformats-package.relationships+xml"/>
  <Override PartName="/ppt/notesSlides/_rels/notesSlide13.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155"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56"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57"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58" name="PlaceHolder 5"/>
          <p:cNvSpPr>
            <a:spLocks noGrp="1"/>
          </p:cNvSpPr>
          <p:nvPr>
            <p:ph type="sldNum"/>
          </p:nvPr>
        </p:nvSpPr>
        <p:spPr>
          <a:xfrm>
            <a:off x="4278960" y="10157400"/>
            <a:ext cx="3280680" cy="534240"/>
          </a:xfrm>
          <a:prstGeom prst="rect">
            <a:avLst/>
          </a:prstGeom>
        </p:spPr>
        <p:txBody>
          <a:bodyPr lIns="0" rIns="0" tIns="0" bIns="0" anchor="b"/>
          <a:p>
            <a:pPr algn="r"/>
            <a:fld id="{5DA35201-0800-4F66-98B2-3C61DD9251F1}"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Im going to talk about a nice recommendation system library in python which is called light FM</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i will try to </a:t>
            </a:r>
            <a:r>
              <a:rPr b="1" lang="en-US" sz="1100" spc="-1" strike="noStrike">
                <a:solidFill>
                  <a:srgbClr val="000000"/>
                </a:solidFill>
                <a:uFill>
                  <a:solidFill>
                    <a:srgbClr val="ffffff"/>
                  </a:solidFill>
                </a:uFill>
                <a:latin typeface="Arial"/>
              </a:rPr>
              <a:t>divide</a:t>
            </a:r>
            <a:r>
              <a:rPr b="0" lang="en-US" sz="1100" spc="-1" strike="noStrike">
                <a:solidFill>
                  <a:srgbClr val="000000"/>
                </a:solidFill>
                <a:uFill>
                  <a:solidFill>
                    <a:srgbClr val="ffffff"/>
                  </a:solidFill>
                </a:uFill>
                <a:latin typeface="Arial"/>
              </a:rPr>
              <a:t> this short talk, and give half of it about some theory and background, and the other half about parctical use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I also have jupyter notebook which i’ll upload later to ...</a:t>
            </a:r>
            <a:endParaRPr b="0" lang="en-US"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features</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Char char="-"/>
            </a:pPr>
            <a:r>
              <a:rPr b="0" lang="en-US" sz="1100" spc="-1" strike="noStrike">
                <a:solidFill>
                  <a:srgbClr val="000000"/>
                </a:solidFill>
                <a:uFill>
                  <a:solidFill>
                    <a:srgbClr val="ffffff"/>
                  </a:solidFill>
                </a:uFill>
                <a:latin typeface="Arial"/>
              </a:rPr>
              <a:t>2 ranking methods</a:t>
            </a:r>
            <a:endParaRPr b="0" lang="en-US" sz="20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US" sz="11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US" sz="1100" spc="-1" strike="noStrike">
                <a:solidFill>
                  <a:srgbClr val="000000"/>
                </a:solidFill>
                <a:uFill>
                  <a:solidFill>
                    <a:srgbClr val="ffffff"/>
                  </a:solidFill>
                </a:uFill>
                <a:latin typeface="Arial"/>
              </a:rPr>
              <a:t>Tanking is also an innovation here. Instead of optimizing something like least squares, or probability using sgd or something, you pick randomly 2samples each time, check the model prediciton, and if its incorrect you update them (simplisticly)</a:t>
            </a:r>
            <a:endParaRPr b="0" lang="en-US" sz="20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US" sz="11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Char char="-"/>
            </a:pPr>
            <a:r>
              <a:rPr b="0" lang="en-US" sz="1100" spc="-1" strike="noStrike">
                <a:solidFill>
                  <a:srgbClr val="000000"/>
                </a:solidFill>
                <a:uFill>
                  <a:solidFill>
                    <a:srgbClr val="ffffff"/>
                  </a:solidFill>
                </a:uFill>
                <a:latin typeface="Arial"/>
              </a:rPr>
              <a:t>2 evaluation metric</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549000" y="438912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Recommednder systems,</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Char char="-"/>
            </a:pPr>
            <a:r>
              <a:rPr b="0" lang="en-US" sz="1100" spc="-1" strike="noStrike">
                <a:solidFill>
                  <a:srgbClr val="000000"/>
                </a:solidFill>
                <a:uFill>
                  <a:solidFill>
                    <a:srgbClr val="ffffff"/>
                  </a:solidFill>
                </a:uFill>
                <a:latin typeface="Arial"/>
              </a:rPr>
              <a:t>I </a:t>
            </a:r>
            <a:r>
              <a:rPr b="1" lang="en-US" sz="1100" spc="-1" strike="noStrike">
                <a:solidFill>
                  <a:srgbClr val="000000"/>
                </a:solidFill>
                <a:uFill>
                  <a:solidFill>
                    <a:srgbClr val="ffffff"/>
                  </a:solidFill>
                </a:uFill>
                <a:latin typeface="Arial"/>
              </a:rPr>
              <a:t>don't think I need to introduce</a:t>
            </a:r>
            <a:r>
              <a:rPr b="0" lang="en-US" sz="1100" spc="-1" strike="noStrike">
                <a:solidFill>
                  <a:srgbClr val="000000"/>
                </a:solidFill>
                <a:uFill>
                  <a:solidFill>
                    <a:srgbClr val="ffffff"/>
                  </a:solidFill>
                </a:uFill>
                <a:latin typeface="Arial"/>
              </a:rPr>
              <a:t>, everyone knows that is it, everyone knows it’s valuable</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Char char="-"/>
            </a:pPr>
            <a:r>
              <a:rPr b="0" lang="en-US" sz="11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Char char="-"/>
            </a:pPr>
            <a:r>
              <a:rPr b="0" lang="en-US" sz="1100" spc="-1" strike="noStrike">
                <a:solidFill>
                  <a:srgbClr val="000000"/>
                </a:solidFill>
                <a:uFill>
                  <a:solidFill>
                    <a:srgbClr val="ffffff"/>
                  </a:solidFill>
                </a:uFill>
                <a:latin typeface="Arial"/>
              </a:rPr>
              <a:t>But what do people do? What algorithms are useful? Defintely less pr then image recognition or NLP [ though it gives the most comemrcial value]</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Char char="-"/>
            </a:pPr>
            <a:r>
              <a:rPr b="0" lang="en-US" sz="1100" spc="-1" strike="noStrike">
                <a:solidFill>
                  <a:srgbClr val="000000"/>
                </a:solidFill>
                <a:uFill>
                  <a:solidFill>
                    <a:srgbClr val="ffffff"/>
                  </a:solidFill>
                </a:uFill>
                <a:latin typeface="Arial"/>
              </a:rPr>
              <a:t> </a:t>
            </a:r>
            <a:endParaRPr b="0" lang="en-US"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From historic point of view, most importent and famous case is netflix prize</a:t>
            </a:r>
            <a:endParaRPr b="0" lang="en-US"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6040" cy="4114440"/>
          </a:xfrm>
          <a:prstGeom prst="rect">
            <a:avLst/>
          </a:prstGeom>
        </p:spPr>
        <p:txBody>
          <a:bodyPr tIns="91440" bIns="91440"/>
          <a:p>
            <a:r>
              <a:rPr b="0" lang="en-US" sz="2000" spc="-1" strike="noStrike">
                <a:solidFill>
                  <a:srgbClr val="000000"/>
                </a:solidFill>
                <a:uFill>
                  <a:solidFill>
                    <a:srgbClr val="ffffff"/>
                  </a:solidFill>
                </a:uFill>
                <a:latin typeface="Arial"/>
              </a:rPr>
              <a:t>A few words about the winning algorithm:</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Facotrizing user item interaction matrix in to 2 smaller ones, which allow predicitng the missing values</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r>
              <a:rPr b="0" lang="en-US" sz="2000" spc="-1" strike="noStrike">
                <a:solidFill>
                  <a:srgbClr val="000000"/>
                </a:solidFill>
                <a:uFill>
                  <a:solidFill>
                    <a:srgbClr val="ffffff"/>
                  </a:solidFill>
                </a:uFill>
                <a:latin typeface="Arial"/>
              </a:rPr>
              <a:t>Meta data which was availble was not found helpful</a:t>
            </a:r>
            <a:endParaRPr b="0" lang="en-US"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However, real world data is not the same as the competitoin data from a few aspects, most importently, the data is much more sparse, as you can see in the illustration</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Im talking especially about ecommerce, and music such as spotify.</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 </a:t>
            </a:r>
            <a:r>
              <a:rPr b="0" lang="en-US" sz="1100" spc="-1" strike="noStrike">
                <a:solidFill>
                  <a:srgbClr val="000000"/>
                </a:solidFill>
                <a:uFill>
                  <a:solidFill>
                    <a:srgbClr val="ffffff"/>
                  </a:solidFill>
                </a:uFill>
                <a:latin typeface="Arial"/>
              </a:rPr>
              <a:t>Different approaches should be tried, especially trying to incorporate the side features into the model</a:t>
            </a:r>
            <a:endParaRPr b="0" lang="en-US"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In 2011 the answer came: a model which combines efficently interactions and meta data.</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Applied very innovative technique.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The basic idea is tho treat the data in a different format, but there is more to it.</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Read the article</a:t>
            </a:r>
            <a:endParaRPr b="0" lang="en-US"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Lyst’s (fashion ecommerce) data scientist Maciej Kula brings us this great python  package to allow us easily use the factorization machines with other tricks and extension in python</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here you can see its results, beating all competition according the article</a:t>
            </a:r>
            <a:endParaRPr b="0" lang="en-US" sz="2000" spc="-1" strike="noStrike">
              <a:solidFill>
                <a:srgbClr val="000000"/>
              </a:solidFill>
              <a:uFill>
                <a:solidFill>
                  <a:srgbClr val="ffffff"/>
                </a:solidFill>
              </a:uFill>
              <a:latin typeface="Arial"/>
            </a:endParaRPr>
          </a:p>
          <a:p>
            <a:pPr marL="216000" indent="-216000">
              <a:lnSpc>
                <a:spcPct val="100000"/>
              </a:lnSpc>
            </a:pPr>
            <a:endParaRPr b="0" lang="en-US" sz="2000" spc="-1" strike="noStrike">
              <a:solidFill>
                <a:srgbClr val="000000"/>
              </a:solidFill>
              <a:uFill>
                <a:solidFill>
                  <a:srgbClr val="ffffff"/>
                </a:solidFill>
              </a:uFill>
              <a:latin typeface="Arial"/>
            </a:endParaRPr>
          </a:p>
          <a:p>
            <a:pPr marL="216000" indent="-216000">
              <a:lnSpc>
                <a:spcPct val="100000"/>
              </a:lnSpc>
            </a:pPr>
            <a:r>
              <a:rPr b="0" lang="en-US" sz="1100" spc="-1" strike="noStrike">
                <a:solidFill>
                  <a:srgbClr val="000000"/>
                </a:solidFill>
                <a:uFill>
                  <a:solidFill>
                    <a:srgbClr val="ffffff"/>
                  </a:solidFill>
                </a:uFill>
                <a:latin typeface="Arial"/>
              </a:rPr>
              <a:t>As with most of this things, it takes a few years before an article is ripe enough to become a well maintained package, here it happened in 2015</a:t>
            </a:r>
            <a:endParaRPr b="0" lang="en-US"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343400"/>
            <a:ext cx="5486040" cy="4114440"/>
          </a:xfrm>
          <a:prstGeom prst="rect">
            <a:avLst/>
          </a:prstGeom>
        </p:spPr>
        <p:txBody>
          <a:bodyPr tIns="91440" bIns="91440"/>
          <a:p>
            <a:pPr marL="216000" indent="-216000">
              <a:lnSpc>
                <a:spcPct val="100000"/>
              </a:lnSpc>
            </a:pPr>
            <a:r>
              <a:rPr b="0" lang="en-US" sz="1100" spc="-1" strike="noStrike">
                <a:solidFill>
                  <a:srgbClr val="000000"/>
                </a:solidFill>
                <a:uFill>
                  <a:solidFill>
                    <a:srgbClr val="ffffff"/>
                  </a:solidFill>
                </a:uFill>
                <a:latin typeface="Arial"/>
              </a:rPr>
              <a:t>how to use:</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AutoNum type="arabicPeriod"/>
            </a:pPr>
            <a:r>
              <a:rPr b="0" lang="en-US" sz="1100" spc="-1" strike="noStrike">
                <a:solidFill>
                  <a:srgbClr val="000000"/>
                </a:solidFill>
                <a:uFill>
                  <a:solidFill>
                    <a:srgbClr val="ffffff"/>
                  </a:solidFill>
                </a:uFill>
                <a:latin typeface="Arial"/>
              </a:rPr>
              <a:t>simple and standard</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AutoNum type="arabicPeriod"/>
            </a:pPr>
            <a:r>
              <a:rPr b="0" lang="en-US" sz="1100" spc="-1" strike="noStrike">
                <a:solidFill>
                  <a:srgbClr val="000000"/>
                </a:solidFill>
                <a:uFill>
                  <a:solidFill>
                    <a:srgbClr val="ffffff"/>
                  </a:solidFill>
                </a:uFill>
                <a:latin typeface="Arial"/>
              </a:rPr>
              <a:t>sparse data format</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AutoNum type="arabicPeriod"/>
            </a:pPr>
            <a:r>
              <a:rPr b="0" lang="en-US" sz="1100" spc="-1" strike="noStrike">
                <a:solidFill>
                  <a:srgbClr val="000000"/>
                </a:solidFill>
                <a:uFill>
                  <a:solidFill>
                    <a:srgbClr val="ffffff"/>
                  </a:solidFill>
                </a:uFill>
                <a:latin typeface="Arial"/>
              </a:rPr>
              <a:t>Fast</a:t>
            </a:r>
            <a:endParaRPr b="0" lang="en-US" sz="2000" spc="-1" strike="noStrike">
              <a:solidFill>
                <a:srgbClr val="000000"/>
              </a:solidFill>
              <a:uFill>
                <a:solidFill>
                  <a:srgbClr val="ffffff"/>
                </a:solidFill>
              </a:uFill>
              <a:latin typeface="Arial"/>
            </a:endParaRPr>
          </a:p>
          <a:p>
            <a:pPr marL="457200" indent="-228240">
              <a:lnSpc>
                <a:spcPct val="100000"/>
              </a:lnSpc>
              <a:buClr>
                <a:srgbClr val="000000"/>
              </a:buClr>
              <a:buFont typeface="StarSymbol"/>
              <a:buAutoNum type="arabicPeriod"/>
            </a:pPr>
            <a:r>
              <a:rPr b="0" lang="en-US" sz="1100" spc="-1" strike="noStrike">
                <a:solidFill>
                  <a:srgbClr val="000000"/>
                </a:solidFill>
                <a:uFill>
                  <a:solidFill>
                    <a:srgbClr val="ffffff"/>
                  </a:solidFill>
                </a:uFill>
                <a:latin typeface="Arial"/>
              </a:rPr>
              <a:t>Fancy loss functions – Warp, BRP</a:t>
            </a:r>
            <a:endParaRPr b="0" lang="en-US"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702160" y="1203480"/>
            <a:ext cx="3738600" cy="2982960"/>
          </a:xfrm>
          <a:prstGeom prst="rect">
            <a:avLst/>
          </a:prstGeom>
          <a:ln>
            <a:noFill/>
          </a:ln>
        </p:spPr>
      </p:pic>
      <p:pic>
        <p:nvPicPr>
          <p:cNvPr id="38"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90320" y="4825080"/>
            <a:ext cx="6226920" cy="10287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702160" y="1203480"/>
            <a:ext cx="3738600" cy="2982960"/>
          </a:xfrm>
          <a:prstGeom prst="rect">
            <a:avLst/>
          </a:prstGeom>
          <a:ln>
            <a:noFill/>
          </a:ln>
        </p:spPr>
      </p:pic>
      <p:pic>
        <p:nvPicPr>
          <p:cNvPr id="77"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90320" y="4825080"/>
            <a:ext cx="6226920" cy="10287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8"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09"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12"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13" name="" descr=""/>
          <p:cNvPicPr/>
          <p:nvPr/>
        </p:nvPicPr>
        <p:blipFill>
          <a:blip r:embed="rId2"/>
          <a:stretch/>
        </p:blipFill>
        <p:spPr>
          <a:xfrm>
            <a:off x="2702160" y="1203480"/>
            <a:ext cx="3738600" cy="2982960"/>
          </a:xfrm>
          <a:prstGeom prst="rect">
            <a:avLst/>
          </a:prstGeom>
          <a:ln>
            <a:noFill/>
          </a:ln>
        </p:spPr>
      </p:pic>
      <p:pic>
        <p:nvPicPr>
          <p:cNvPr id="114"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90320" y="4825080"/>
            <a:ext cx="6226920" cy="10287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2"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7"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48" name="PlaceHolder 5"/>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457200" y="1203480"/>
            <a:ext cx="822924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152" name="" descr=""/>
          <p:cNvPicPr/>
          <p:nvPr/>
        </p:nvPicPr>
        <p:blipFill>
          <a:blip r:embed="rId2"/>
          <a:stretch/>
        </p:blipFill>
        <p:spPr>
          <a:xfrm>
            <a:off x="2702160" y="1203480"/>
            <a:ext cx="3738600" cy="2982960"/>
          </a:xfrm>
          <a:prstGeom prst="rect">
            <a:avLst/>
          </a:prstGeom>
          <a:ln>
            <a:noFill/>
          </a:ln>
        </p:spPr>
      </p:pic>
      <p:pic>
        <p:nvPicPr>
          <p:cNvPr id="153" name="" descr=""/>
          <p:cNvPicPr/>
          <p:nvPr/>
        </p:nvPicPr>
        <p:blipFill>
          <a:blip r:embed="rId3"/>
          <a:stretch/>
        </p:blipFill>
        <p:spPr>
          <a:xfrm>
            <a:off x="2702160" y="1203480"/>
            <a:ext cx="3738600" cy="298296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0320" y="4825080"/>
            <a:ext cx="6226920" cy="10287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45720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467424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0320" y="488160"/>
            <a:ext cx="6226920" cy="409032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0" name="CustomShape 1"/>
          <p:cNvSpPr/>
          <p:nvPr/>
        </p:nvSpPr>
        <p:spPr>
          <a:xfrm flipH="1">
            <a:off x="8246520" y="4245840"/>
            <a:ext cx="897120" cy="897120"/>
          </a:xfrm>
          <a:prstGeom prst="rtTriangle">
            <a:avLst/>
          </a:prstGeom>
          <a:solidFill>
            <a:schemeClr val="lt1"/>
          </a:solidFill>
          <a:ln>
            <a:noFill/>
          </a:ln>
        </p:spPr>
        <p:style>
          <a:lnRef idx="0"/>
          <a:fillRef idx="0"/>
          <a:effectRef idx="0"/>
          <a:fontRef idx="minor"/>
        </p:style>
      </p:sp>
      <p:sp>
        <p:nvSpPr>
          <p:cNvPr id="1" name="CustomShape 2"/>
          <p:cNvSpPr/>
          <p:nvPr/>
        </p:nvSpPr>
        <p:spPr>
          <a:xfrm flipH="1">
            <a:off x="8246520" y="4245840"/>
            <a:ext cx="897120" cy="897120"/>
          </a:xfrm>
          <a:prstGeom prst="round1Rect">
            <a:avLst>
              <a:gd name="adj" fmla="val 16667"/>
            </a:avLst>
          </a:prstGeom>
          <a:solidFill>
            <a:schemeClr val="lt1">
              <a:alpha val="68080"/>
            </a:schemeClr>
          </a:solidFill>
          <a:ln>
            <a:noFill/>
          </a:ln>
        </p:spPr>
        <p:style>
          <a:lnRef idx="0"/>
          <a:fillRef idx="0"/>
          <a:effectRef idx="0"/>
          <a:fontRef idx="minor"/>
        </p:style>
      </p:sp>
      <p:sp>
        <p:nvSpPr>
          <p:cNvPr id="2" name="PlaceHolder 3"/>
          <p:cNvSpPr>
            <a:spLocks noGrp="1"/>
          </p:cNvSpPr>
          <p:nvPr>
            <p:ph type="title"/>
          </p:nvPr>
        </p:nvSpPr>
        <p:spPr>
          <a:xfrm>
            <a:off x="390600" y="1819440"/>
            <a:ext cx="8221680" cy="93312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3" name="PlaceHolder 4"/>
          <p:cNvSpPr>
            <a:spLocks noGrp="1"/>
          </p:cNvSpPr>
          <p:nvPr>
            <p:ph type="sldNum"/>
          </p:nvPr>
        </p:nvSpPr>
        <p:spPr>
          <a:xfrm>
            <a:off x="8523720" y="4695480"/>
            <a:ext cx="548280" cy="393120"/>
          </a:xfrm>
          <a:prstGeom prst="rect">
            <a:avLst/>
          </a:prstGeom>
        </p:spPr>
        <p:txBody>
          <a:bodyPr tIns="91440" bIns="91440" anchor="ctr"/>
          <a:p>
            <a:pPr>
              <a:lnSpc>
                <a:spcPct val="100000"/>
              </a:lnSpc>
            </a:pPr>
            <a:fld id="{D599BB9E-A5E8-48D5-BB57-9F82F3F6DA61}"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a:t>
            </a:r>
            <a:r>
              <a:rPr b="0" lang="en-US" sz="1400" spc="-1" strike="noStrike">
                <a:solidFill>
                  <a:srgbClr val="000000"/>
                </a:solidFill>
                <a:uFill>
                  <a:solidFill>
                    <a:srgbClr val="ffffff"/>
                  </a:solidFill>
                </a:uFill>
                <a:latin typeface="Arial"/>
              </a:rPr>
              <a:t>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a:t>
            </a:r>
            <a:r>
              <a:rPr b="0" lang="en-US" sz="1400" spc="-1" strike="noStrike">
                <a:solidFill>
                  <a:srgbClr val="000000"/>
                </a:solidFill>
                <a:uFill>
                  <a:solidFill>
                    <a:srgbClr val="ffffff"/>
                  </a:solidFill>
                </a:uFill>
                <a:latin typeface="Arial"/>
              </a:rPr>
              <a:t>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a:t>
            </a:r>
            <a:r>
              <a:rPr b="0" lang="en-US" sz="1400" spc="-1" strike="noStrike">
                <a:solidFill>
                  <a:srgbClr val="000000"/>
                </a:solidFill>
                <a:uFill>
                  <a:solidFill>
                    <a:srgbClr val="ffffff"/>
                  </a:solidFill>
                </a:uFill>
                <a:latin typeface="Arial"/>
              </a:rPr>
              <a:t>Outline </a:t>
            </a:r>
            <a:r>
              <a:rPr b="0" lang="en-US" sz="1400" spc="-1" strike="noStrike">
                <a:solidFill>
                  <a:srgbClr val="000000"/>
                </a:solidFill>
                <a:uFill>
                  <a:solidFill>
                    <a:srgbClr val="ffffff"/>
                  </a:solidFill>
                </a:uFill>
                <a:latin typeface="Arial"/>
              </a:rPr>
              <a:t>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a:t>
            </a:r>
            <a:r>
              <a:rPr b="0" lang="en-US" sz="1400" spc="-1" strike="noStrike">
                <a:solidFill>
                  <a:srgbClr val="000000"/>
                </a:solidFill>
                <a:uFill>
                  <a:solidFill>
                    <a:srgbClr val="ffffff"/>
                  </a:solidFill>
                </a:uFill>
                <a:latin typeface="Arial"/>
              </a:rPr>
              <a:t>urt</a:t>
            </a:r>
            <a:r>
              <a:rPr b="0" lang="en-US" sz="1400" spc="-1" strike="noStrike">
                <a:solidFill>
                  <a:srgbClr val="000000"/>
                </a:solidFill>
                <a:uFill>
                  <a:solidFill>
                    <a:srgbClr val="ffffff"/>
                  </a:solidFill>
                </a:uFill>
                <a:latin typeface="Arial"/>
              </a:rPr>
              <a:t>h </a:t>
            </a:r>
            <a:r>
              <a:rPr b="0" lang="en-US" sz="1400" spc="-1" strike="noStrike">
                <a:solidFill>
                  <a:srgbClr val="000000"/>
                </a:solidFill>
                <a:uFill>
                  <a:solidFill>
                    <a:srgbClr val="ffffff"/>
                  </a:solidFill>
                </a:uFill>
                <a:latin typeface="Arial"/>
              </a:rPr>
              <a:t>Out</a:t>
            </a:r>
            <a:r>
              <a:rPr b="0" lang="en-US" sz="1400" spc="-1" strike="noStrike">
                <a:solidFill>
                  <a:srgbClr val="000000"/>
                </a:solidFill>
                <a:uFill>
                  <a:solidFill>
                    <a:srgbClr val="ffffff"/>
                  </a:solidFill>
                </a:uFill>
                <a:latin typeface="Arial"/>
              </a:rPr>
              <a:t>line </a:t>
            </a:r>
            <a:r>
              <a:rPr b="0" lang="en-US" sz="1400" spc="-1" strike="noStrike">
                <a:solidFill>
                  <a:srgbClr val="000000"/>
                </a:solidFill>
                <a:uFill>
                  <a:solidFill>
                    <a:srgbClr val="ffffff"/>
                  </a:solidFill>
                </a:uFill>
                <a:latin typeface="Arial"/>
              </a:rPr>
              <a:t>Le</a:t>
            </a:r>
            <a:r>
              <a:rPr b="0" lang="en-US" sz="1400" spc="-1" strike="noStrike">
                <a:solidFill>
                  <a:srgbClr val="000000"/>
                </a:solidFill>
                <a:uFill>
                  <a:solidFill>
                    <a:srgbClr val="ffffff"/>
                  </a:solidFill>
                </a:uFill>
                <a:latin typeface="Arial"/>
              </a:rPr>
              <a:t>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a:t>
            </a:r>
            <a:r>
              <a:rPr b="0" lang="en-US" sz="2000" spc="-1" strike="noStrike">
                <a:solidFill>
                  <a:srgbClr val="000000"/>
                </a:solidFill>
                <a:uFill>
                  <a:solidFill>
                    <a:srgbClr val="ffffff"/>
                  </a:solidFill>
                </a:uFill>
                <a:latin typeface="Arial"/>
              </a:rPr>
              <a:t>i</a:t>
            </a:r>
            <a:r>
              <a:rPr b="0" lang="en-US" sz="2000" spc="-1" strike="noStrike">
                <a:solidFill>
                  <a:srgbClr val="000000"/>
                </a:solidFill>
                <a:uFill>
                  <a:solidFill>
                    <a:srgbClr val="ffffff"/>
                  </a:solidFill>
                </a:uFill>
                <a:latin typeface="Arial"/>
              </a:rPr>
              <a:t>f</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h</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u</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l</a:t>
            </a:r>
            <a:r>
              <a:rPr b="0" lang="en-US" sz="2000" spc="-1" strike="noStrike">
                <a:solidFill>
                  <a:srgbClr val="000000"/>
                </a:solidFill>
                <a:uFill>
                  <a:solidFill>
                    <a:srgbClr val="ffffff"/>
                  </a:solidFill>
                </a:uFill>
                <a:latin typeface="Arial"/>
              </a:rPr>
              <a:t>i</a:t>
            </a:r>
            <a:r>
              <a:rPr b="0" lang="en-US" sz="2000" spc="-1" strike="noStrike">
                <a:solidFill>
                  <a:srgbClr val="000000"/>
                </a:solidFill>
                <a:uFill>
                  <a:solidFill>
                    <a:srgbClr val="ffffff"/>
                  </a:solidFill>
                </a:uFill>
                <a:latin typeface="Arial"/>
              </a:rPr>
              <a:t>n</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L</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v</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a:t>
            </a:r>
            <a:r>
              <a:rPr b="0" lang="en-US" sz="2000" spc="-1" strike="noStrike">
                <a:solidFill>
                  <a:srgbClr val="000000"/>
                </a:solidFill>
                <a:uFill>
                  <a:solidFill>
                    <a:srgbClr val="ffffff"/>
                  </a:solidFill>
                </a:uFill>
                <a:latin typeface="Arial"/>
              </a:rPr>
              <a:t>i</a:t>
            </a:r>
            <a:r>
              <a:rPr b="0" lang="en-US" sz="2000" spc="-1" strike="noStrike">
                <a:solidFill>
                  <a:srgbClr val="000000"/>
                </a:solidFill>
                <a:uFill>
                  <a:solidFill>
                    <a:srgbClr val="ffffff"/>
                  </a:solidFill>
                </a:uFill>
                <a:latin typeface="Arial"/>
              </a:rPr>
              <a:t>x</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h</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u</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l</a:t>
            </a:r>
            <a:r>
              <a:rPr b="0" lang="en-US" sz="2000" spc="-1" strike="noStrike">
                <a:solidFill>
                  <a:srgbClr val="000000"/>
                </a:solidFill>
                <a:uFill>
                  <a:solidFill>
                    <a:srgbClr val="ffffff"/>
                  </a:solidFill>
                </a:uFill>
                <a:latin typeface="Arial"/>
              </a:rPr>
              <a:t>i</a:t>
            </a:r>
            <a:r>
              <a:rPr b="0" lang="en-US" sz="2000" spc="-1" strike="noStrike">
                <a:solidFill>
                  <a:srgbClr val="000000"/>
                </a:solidFill>
                <a:uFill>
                  <a:solidFill>
                    <a:srgbClr val="ffffff"/>
                  </a:solidFill>
                </a:uFill>
                <a:latin typeface="Arial"/>
              </a:rPr>
              <a:t>n</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L</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v</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v</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n</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h</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O</a:t>
            </a:r>
            <a:r>
              <a:rPr b="0" lang="en-US" sz="2000" spc="-1" strike="noStrike">
                <a:solidFill>
                  <a:srgbClr val="000000"/>
                </a:solidFill>
                <a:uFill>
                  <a:solidFill>
                    <a:srgbClr val="ffffff"/>
                  </a:solidFill>
                </a:uFill>
                <a:latin typeface="Arial"/>
              </a:rPr>
              <a:t>u</a:t>
            </a:r>
            <a:r>
              <a:rPr b="0" lang="en-US" sz="2000" spc="-1" strike="noStrike">
                <a:solidFill>
                  <a:srgbClr val="000000"/>
                </a:solidFill>
                <a:uFill>
                  <a:solidFill>
                    <a:srgbClr val="ffffff"/>
                  </a:solidFill>
                </a:uFill>
                <a:latin typeface="Arial"/>
              </a:rPr>
              <a:t>t</a:t>
            </a:r>
            <a:r>
              <a:rPr b="0" lang="en-US" sz="2000" spc="-1" strike="noStrike">
                <a:solidFill>
                  <a:srgbClr val="000000"/>
                </a:solidFill>
                <a:uFill>
                  <a:solidFill>
                    <a:srgbClr val="ffffff"/>
                  </a:solidFill>
                </a:uFill>
                <a:latin typeface="Arial"/>
              </a:rPr>
              <a:t>l</a:t>
            </a:r>
            <a:r>
              <a:rPr b="0" lang="en-US" sz="2000" spc="-1" strike="noStrike">
                <a:solidFill>
                  <a:srgbClr val="000000"/>
                </a:solidFill>
                <a:uFill>
                  <a:solidFill>
                    <a:srgbClr val="ffffff"/>
                  </a:solidFill>
                </a:uFill>
                <a:latin typeface="Arial"/>
              </a:rPr>
              <a:t>i</a:t>
            </a:r>
            <a:r>
              <a:rPr b="0" lang="en-US" sz="2000" spc="-1" strike="noStrike">
                <a:solidFill>
                  <a:srgbClr val="000000"/>
                </a:solidFill>
                <a:uFill>
                  <a:solidFill>
                    <a:srgbClr val="ffffff"/>
                  </a:solidFill>
                </a:uFill>
                <a:latin typeface="Arial"/>
              </a:rPr>
              <a:t>n</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 </a:t>
            </a:r>
            <a:r>
              <a:rPr b="0" lang="en-US" sz="2000" spc="-1" strike="noStrike">
                <a:solidFill>
                  <a:srgbClr val="000000"/>
                </a:solidFill>
                <a:uFill>
                  <a:solidFill>
                    <a:srgbClr val="ffffff"/>
                  </a:solidFill>
                </a:uFill>
                <a:latin typeface="Arial"/>
              </a:rPr>
              <a:t>L</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v</a:t>
            </a:r>
            <a:r>
              <a:rPr b="0" lang="en-US" sz="2000" spc="-1" strike="noStrike">
                <a:solidFill>
                  <a:srgbClr val="000000"/>
                </a:solidFill>
                <a:uFill>
                  <a:solidFill>
                    <a:srgbClr val="ffffff"/>
                  </a:solidFill>
                </a:uFill>
                <a:latin typeface="Arial"/>
              </a:rPr>
              <a:t>e</a:t>
            </a:r>
            <a:r>
              <a:rPr b="0" lang="en-US" sz="2000" spc="-1" strike="noStrike">
                <a:solidFill>
                  <a:srgbClr val="000000"/>
                </a:solidFill>
                <a:uFill>
                  <a:solidFill>
                    <a:srgbClr val="ffffff"/>
                  </a:solidFill>
                </a:uFill>
                <a:latin typeface="Arial"/>
              </a:rPr>
              <a:t>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39" name="CustomShape 1"/>
          <p:cNvSpPr/>
          <p:nvPr/>
        </p:nvSpPr>
        <p:spPr>
          <a:xfrm flipH="1" rot="10800000">
            <a:off x="9143280" y="5143680"/>
            <a:ext cx="9143640" cy="3457080"/>
          </a:xfrm>
          <a:prstGeom prst="rect">
            <a:avLst/>
          </a:prstGeom>
          <a:solidFill>
            <a:schemeClr val="accent4"/>
          </a:solidFill>
          <a:ln>
            <a:noFill/>
          </a:ln>
        </p:spPr>
        <p:style>
          <a:lnRef idx="0"/>
          <a:fillRef idx="0"/>
          <a:effectRef idx="0"/>
          <a:fontRef idx="minor"/>
        </p:style>
      </p:sp>
      <p:sp>
        <p:nvSpPr>
          <p:cNvPr id="40" name="CustomShape 2"/>
          <p:cNvSpPr/>
          <p:nvPr/>
        </p:nvSpPr>
        <p:spPr>
          <a:xfrm>
            <a:off x="0" y="1685880"/>
            <a:ext cx="9143640" cy="10836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41" name="PlaceHolder 3"/>
          <p:cNvSpPr>
            <a:spLocks noGrp="1"/>
          </p:cNvSpPr>
          <p:nvPr>
            <p:ph type="title"/>
          </p:nvPr>
        </p:nvSpPr>
        <p:spPr>
          <a:xfrm>
            <a:off x="471960" y="738720"/>
            <a:ext cx="8221680" cy="76752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471960" y="1919160"/>
            <a:ext cx="8221680" cy="2709720"/>
          </a:xfrm>
          <a:prstGeom prst="rect">
            <a:avLst/>
          </a:prstGeom>
        </p:spPr>
        <p:txBody>
          <a:bodyPr tIns="91440" bIns="9144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43" name="PlaceHolder 5"/>
          <p:cNvSpPr>
            <a:spLocks noGrp="1"/>
          </p:cNvSpPr>
          <p:nvPr>
            <p:ph type="sldNum"/>
          </p:nvPr>
        </p:nvSpPr>
        <p:spPr>
          <a:xfrm>
            <a:off x="8523720" y="4695480"/>
            <a:ext cx="548280" cy="393120"/>
          </a:xfrm>
          <a:prstGeom prst="rect">
            <a:avLst/>
          </a:prstGeom>
        </p:spPr>
        <p:txBody>
          <a:bodyPr tIns="91440" bIns="91440" anchor="ctr"/>
          <a:p>
            <a:pPr>
              <a:lnSpc>
                <a:spcPct val="100000"/>
              </a:lnSpc>
            </a:pPr>
            <a:fld id="{74C44991-DC83-4EEC-92BD-CE740684A770}" type="slidenum">
              <a:rPr b="0" lang="en-US" sz="1400" spc="-1" strike="noStrike">
                <a:solidFill>
                  <a:srgbClr val="000000"/>
                </a:solidFill>
                <a:uFill>
                  <a:solidFill>
                    <a:srgbClr val="ffffff"/>
                  </a:solidFill>
                </a:uFill>
                <a:latin typeface="Arial"/>
                <a:ea typeface="Arial"/>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285f4"/>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90320" y="488160"/>
            <a:ext cx="6226920" cy="4090320"/>
          </a:xfrm>
          <a:prstGeom prst="rect">
            <a:avLst/>
          </a:prstGeom>
        </p:spPr>
        <p:txBody>
          <a:bodyPr tIns="91440" bIns="91440" anchor="ctr"/>
          <a:p>
            <a:endParaRPr b="0" lang="en-US" sz="1400" spc="-1" strike="noStrike">
              <a:solidFill>
                <a:srgbClr val="000000"/>
              </a:solidFill>
              <a:uFill>
                <a:solidFill>
                  <a:srgbClr val="ffffff"/>
                </a:solidFill>
              </a:uFill>
              <a:latin typeface="Arial"/>
            </a:endParaRPr>
          </a:p>
        </p:txBody>
      </p:sp>
      <p:sp>
        <p:nvSpPr>
          <p:cNvPr id="79" name="PlaceHolder 2"/>
          <p:cNvSpPr>
            <a:spLocks noGrp="1"/>
          </p:cNvSpPr>
          <p:nvPr>
            <p:ph type="sldNum"/>
          </p:nvPr>
        </p:nvSpPr>
        <p:spPr>
          <a:xfrm>
            <a:off x="8523720" y="4695480"/>
            <a:ext cx="548280" cy="393120"/>
          </a:xfrm>
          <a:prstGeom prst="rect">
            <a:avLst/>
          </a:prstGeom>
        </p:spPr>
        <p:txBody>
          <a:bodyPr tIns="91440" bIns="91440" anchor="ctr"/>
          <a:p>
            <a:pPr>
              <a:lnSpc>
                <a:spcPct val="100000"/>
              </a:lnSpc>
            </a:pPr>
            <a:fld id="{835EA19E-C40B-4E66-B0B9-482B1C31C44E}" type="slidenum">
              <a:rPr b="0" lang="en-US" sz="1400" spc="-1" strike="noStrike">
                <a:solidFill>
                  <a:srgbClr val="ffffff"/>
                </a:solidFill>
                <a:uFill>
                  <a:solidFill>
                    <a:srgbClr val="ffffff"/>
                  </a:solidFill>
                </a:uFill>
                <a:latin typeface="Arial"/>
                <a:ea typeface="Arial"/>
              </a:rPr>
              <a:t>1</a:t>
            </a:fld>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16"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
        <p:nvSpPr>
          <p:cNvPr id="117" name="PlaceHolder 3"/>
          <p:cNvSpPr>
            <a:spLocks noGrp="1"/>
          </p:cNvSpPr>
          <p:nvPr>
            <p:ph type="dt"/>
          </p:nvPr>
        </p:nvSpPr>
        <p:spPr>
          <a:xfrm>
            <a:off x="457200" y="4685760"/>
            <a:ext cx="2130120" cy="35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8" name="PlaceHolder 4"/>
          <p:cNvSpPr>
            <a:spLocks noGrp="1"/>
          </p:cNvSpPr>
          <p:nvPr>
            <p:ph type="ftr"/>
          </p:nvPr>
        </p:nvSpPr>
        <p:spPr>
          <a:xfrm>
            <a:off x="3126960" y="4685760"/>
            <a:ext cx="2898000" cy="354240"/>
          </a:xfrm>
          <a:prstGeom prst="rect">
            <a:avLst/>
          </a:prstGeom>
        </p:spPr>
        <p:txBody>
          <a:bodyPr lIns="0" rIns="0" tIns="0" bIns="0"/>
          <a:p>
            <a:pPr algn="ct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119" name="PlaceHolder 5"/>
          <p:cNvSpPr>
            <a:spLocks noGrp="1"/>
          </p:cNvSpPr>
          <p:nvPr>
            <p:ph type="sldNum"/>
          </p:nvPr>
        </p:nvSpPr>
        <p:spPr>
          <a:xfrm>
            <a:off x="6555960" y="4685760"/>
            <a:ext cx="2130120" cy="354240"/>
          </a:xfrm>
          <a:prstGeom prst="rect">
            <a:avLst/>
          </a:prstGeom>
        </p:spPr>
        <p:txBody>
          <a:bodyPr lIns="0" rIns="0" tIns="0" bIns="0"/>
          <a:p>
            <a:pPr algn="r"/>
            <a:fld id="{6C35D461-5E69-4E0C-9562-ECC44EFE51C0}"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arxiv.org/pdf/1507.08439.pdf" TargetMode="External"/><Relationship Id="rId2" Type="http://schemas.openxmlformats.org/officeDocument/2006/relationships/hyperlink" Target="https://github.com/lyst/lightfm" TargetMode="External"/><Relationship Id="rId3" Type="http://schemas.openxmlformats.org/officeDocument/2006/relationships/hyperlink" Target="http://lyst.github.io/lightfm/docs/home.html" TargetMode="External"/><Relationship Id="rId4" Type="http://schemas.openxmlformats.org/officeDocument/2006/relationships/hyperlink" Target="http://lyst.github.io/lightfm/docs/examples.html" TargetMode="External"/><Relationship Id="rId5"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mailto:shgidi@gmail.com" TargetMode="Externa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www.csie.ntu.edu.tw/~b97053/paper/Rendle2010FM.pdf" TargetMode="Externa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15.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github.com/lyst/lightfm" TargetMode="External"/><Relationship Id="rId2" Type="http://schemas.openxmlformats.org/officeDocument/2006/relationships/image" Target="../media/image17.png"/><Relationship Id="rId3" Type="http://schemas.openxmlformats.org/officeDocument/2006/relationships/hyperlink" Target="https://arxiv.org/pdf/1507.08439.pdf" TargetMode="External"/><Relationship Id="rId4" Type="http://schemas.openxmlformats.org/officeDocument/2006/relationships/slideLayout" Target="../slideLayouts/slideLayout15.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390600" y="1321560"/>
            <a:ext cx="8221680" cy="933120"/>
          </a:xfrm>
          <a:prstGeom prst="rect">
            <a:avLst/>
          </a:prstGeom>
          <a:noFill/>
          <a:ln>
            <a:noFill/>
          </a:ln>
        </p:spPr>
        <p:txBody>
          <a:bodyPr tIns="91440" bIns="91440" anchor="b"/>
          <a:p>
            <a:pPr>
              <a:lnSpc>
                <a:spcPct val="100000"/>
              </a:lnSpc>
            </a:pPr>
            <a:r>
              <a:rPr b="0" lang="en-US" sz="4800" spc="-1" strike="noStrike">
                <a:solidFill>
                  <a:srgbClr val="ffffff"/>
                </a:solidFill>
                <a:uFill>
                  <a:solidFill>
                    <a:srgbClr val="ffffff"/>
                  </a:solidFill>
                </a:uFill>
                <a:latin typeface="Roboto"/>
                <a:ea typeface="Roboto"/>
              </a:rPr>
              <a:t>LightFM</a:t>
            </a:r>
            <a:endParaRPr b="0" lang="en-US" sz="1400" spc="-1" strike="noStrike">
              <a:solidFill>
                <a:srgbClr val="000000"/>
              </a:solidFill>
              <a:uFill>
                <a:solidFill>
                  <a:srgbClr val="ffffff"/>
                </a:solidFill>
              </a:uFill>
              <a:latin typeface="Arial"/>
            </a:endParaRPr>
          </a:p>
        </p:txBody>
      </p:sp>
      <p:sp>
        <p:nvSpPr>
          <p:cNvPr id="160" name="TextShape 2"/>
          <p:cNvSpPr txBox="1"/>
          <p:nvPr/>
        </p:nvSpPr>
        <p:spPr>
          <a:xfrm>
            <a:off x="390600" y="2255040"/>
            <a:ext cx="8513280" cy="432720"/>
          </a:xfrm>
          <a:prstGeom prst="rect">
            <a:avLst/>
          </a:prstGeom>
          <a:noFill/>
          <a:ln>
            <a:noFill/>
          </a:ln>
        </p:spPr>
        <p:txBody>
          <a:bodyPr tIns="91440" bIns="91440"/>
          <a:p>
            <a:pPr>
              <a:lnSpc>
                <a:spcPct val="100000"/>
              </a:lnSpc>
            </a:pPr>
            <a:r>
              <a:rPr b="0" lang="en-US" sz="3600" spc="-1" strike="noStrike">
                <a:solidFill>
                  <a:srgbClr val="ffffff"/>
                </a:solidFill>
                <a:uFill>
                  <a:solidFill>
                    <a:srgbClr val="ffffff"/>
                  </a:solidFill>
                </a:uFill>
                <a:latin typeface="Arial"/>
                <a:ea typeface="Arial"/>
              </a:rPr>
              <a:t>Modern recommender engine in python</a:t>
            </a:r>
            <a:r>
              <a:rPr b="0" lang="en-US" sz="5200" spc="-1" strike="noStrike">
                <a:solidFill>
                  <a:srgbClr val="4285f4"/>
                </a:solidFill>
                <a:uFill>
                  <a:solidFill>
                    <a:srgbClr val="ffffff"/>
                  </a:solidFill>
                </a:uFill>
                <a:latin typeface="Roboto"/>
                <a:ea typeface="Roboto"/>
              </a:rPr>
              <a:t>dern </a:t>
            </a:r>
            <a:endParaRPr b="0" lang="en-US" sz="3200" spc="-1" strike="noStrike">
              <a:solidFill>
                <a:srgbClr val="000000"/>
              </a:solidFill>
              <a:uFill>
                <a:solidFill>
                  <a:srgbClr val="ffffff"/>
                </a:solidFill>
              </a:uFill>
              <a:latin typeface="Arial"/>
            </a:endParaRPr>
          </a:p>
        </p:txBody>
      </p:sp>
      <p:sp>
        <p:nvSpPr>
          <p:cNvPr id="161" name="TextShape 3"/>
          <p:cNvSpPr txBox="1"/>
          <p:nvPr/>
        </p:nvSpPr>
        <p:spPr>
          <a:xfrm>
            <a:off x="459720" y="4163400"/>
            <a:ext cx="8513280" cy="432720"/>
          </a:xfrm>
          <a:prstGeom prst="rect">
            <a:avLst/>
          </a:prstGeom>
          <a:noFill/>
          <a:ln>
            <a:noFill/>
          </a:ln>
        </p:spPr>
        <p:txBody>
          <a:bodyPr tIns="91440" bIns="91440"/>
          <a:p>
            <a:pPr>
              <a:lnSpc>
                <a:spcPct val="100000"/>
              </a:lnSpc>
            </a:pPr>
            <a:r>
              <a:rPr b="0" lang="en-US" sz="2400" spc="-1" strike="noStrike">
                <a:solidFill>
                  <a:srgbClr val="ffffff"/>
                </a:solidFill>
                <a:uFill>
                  <a:solidFill>
                    <a:srgbClr val="ffffff"/>
                  </a:solidFill>
                </a:uFill>
                <a:latin typeface="Arial"/>
                <a:ea typeface="Arial"/>
              </a:rPr>
              <a:t>Gidi Shperber – Data Scientist, freelance</a:t>
            </a:r>
            <a:endParaRPr b="0" lang="en-US" sz="3200" spc="-1" strike="noStrike">
              <a:solidFill>
                <a:srgbClr val="000000"/>
              </a:solidFill>
              <a:uFill>
                <a:solidFill>
                  <a:srgbClr val="ffffff"/>
                </a:solidFill>
              </a:uFill>
              <a:latin typeface="Arial"/>
            </a:endParaRPr>
          </a:p>
          <a:p>
            <a:pPr>
              <a:lnSpc>
                <a:spcPct val="100000"/>
              </a:lnSpc>
            </a:pP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Example - stack exchange</a:t>
            </a:r>
            <a:endParaRPr b="0" lang="en-US" sz="1400" spc="-1" strike="noStrike">
              <a:solidFill>
                <a:srgbClr val="000000"/>
              </a:solidFill>
              <a:uFill>
                <a:solidFill>
                  <a:srgbClr val="ffffff"/>
                </a:solidFill>
              </a:uFill>
              <a:latin typeface="Arial"/>
            </a:endParaRPr>
          </a:p>
        </p:txBody>
      </p:sp>
      <p:sp>
        <p:nvSpPr>
          <p:cNvPr id="194" name="TextShape 2"/>
          <p:cNvSpPr txBox="1"/>
          <p:nvPr/>
        </p:nvSpPr>
        <p:spPr>
          <a:xfrm>
            <a:off x="471960" y="1919160"/>
            <a:ext cx="8221680" cy="2709720"/>
          </a:xfrm>
          <a:prstGeom prst="rect">
            <a:avLst/>
          </a:prstGeom>
          <a:noFill/>
          <a:ln>
            <a:noFill/>
          </a:ln>
        </p:spPr>
        <p:txBody>
          <a:bodyPr tIns="91440" bIns="91440"/>
          <a:p>
            <a:pPr>
              <a:lnSpc>
                <a:spcPct val="100000"/>
              </a:lnSpc>
            </a:pPr>
            <a:r>
              <a:rPr b="0" lang="en-US" sz="1800" spc="-1" strike="noStrike">
                <a:solidFill>
                  <a:srgbClr val="737373"/>
                </a:solidFill>
                <a:uFill>
                  <a:solidFill>
                    <a:srgbClr val="ffffff"/>
                  </a:solidFill>
                </a:uFill>
                <a:latin typeface="Roboto"/>
                <a:ea typeface="Roboto"/>
              </a:rPr>
              <a:t>pure matrix factorization</a:t>
            </a:r>
            <a:endParaRPr b="0" lang="en-US" sz="1400" spc="-1" strike="noStrike">
              <a:solidFill>
                <a:srgbClr val="000000"/>
              </a:solidFill>
              <a:uFill>
                <a:solidFill>
                  <a:srgbClr val="ffffff"/>
                </a:solidFill>
              </a:uFill>
              <a:latin typeface="Arial"/>
            </a:endParaRPr>
          </a:p>
        </p:txBody>
      </p:sp>
      <p:pic>
        <p:nvPicPr>
          <p:cNvPr id="195" name="Shape 139" descr=""/>
          <p:cNvPicPr/>
          <p:nvPr/>
        </p:nvPicPr>
        <p:blipFill>
          <a:blip r:embed="rId1"/>
          <a:stretch/>
        </p:blipFill>
        <p:spPr>
          <a:xfrm>
            <a:off x="596520" y="2533680"/>
            <a:ext cx="2999880" cy="2095200"/>
          </a:xfrm>
          <a:prstGeom prst="rect">
            <a:avLst/>
          </a:prstGeom>
          <a:ln>
            <a:noFill/>
          </a:ln>
        </p:spPr>
      </p:pic>
    </p:spTree>
  </p:cSld>
  <p:timing>
    <p:tnLst>
      <p:par>
        <p:cTn id="46" dur="indefinite" restart="never" nodeType="tmRoot">
          <p:childTnLst>
            <p:seq>
              <p:cTn id="47"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Example - stack exchange</a:t>
            </a:r>
            <a:endParaRPr b="0" lang="en-US" sz="1400" spc="-1" strike="noStrike">
              <a:solidFill>
                <a:srgbClr val="000000"/>
              </a:solidFill>
              <a:uFill>
                <a:solidFill>
                  <a:srgbClr val="ffffff"/>
                </a:solidFill>
              </a:uFill>
              <a:latin typeface="Arial"/>
            </a:endParaRPr>
          </a:p>
        </p:txBody>
      </p:sp>
      <p:sp>
        <p:nvSpPr>
          <p:cNvPr id="197" name="TextShape 2"/>
          <p:cNvSpPr txBox="1"/>
          <p:nvPr/>
        </p:nvSpPr>
        <p:spPr>
          <a:xfrm>
            <a:off x="471960" y="1919160"/>
            <a:ext cx="8221680" cy="443520"/>
          </a:xfrm>
          <a:prstGeom prst="rect">
            <a:avLst/>
          </a:prstGeom>
          <a:noFill/>
          <a:ln>
            <a:noFill/>
          </a:ln>
        </p:spPr>
        <p:txBody>
          <a:bodyPr tIns="91440" bIns="91440"/>
          <a:p>
            <a:pPr>
              <a:lnSpc>
                <a:spcPct val="100000"/>
              </a:lnSpc>
            </a:pPr>
            <a:r>
              <a:rPr b="0" lang="en-US" sz="1800" spc="-1" strike="noStrike">
                <a:solidFill>
                  <a:srgbClr val="737373"/>
                </a:solidFill>
                <a:uFill>
                  <a:solidFill>
                    <a:srgbClr val="ffffff"/>
                  </a:solidFill>
                </a:uFill>
                <a:latin typeface="Roboto"/>
                <a:ea typeface="Roboto"/>
              </a:rPr>
              <a:t>Factorization machines model</a:t>
            </a:r>
            <a:endParaRPr b="0" lang="en-US" sz="1400" spc="-1" strike="noStrike">
              <a:solidFill>
                <a:srgbClr val="000000"/>
              </a:solidFill>
              <a:uFill>
                <a:solidFill>
                  <a:srgbClr val="ffffff"/>
                </a:solidFill>
              </a:uFill>
              <a:latin typeface="Arial"/>
            </a:endParaRPr>
          </a:p>
        </p:txBody>
      </p:sp>
      <p:pic>
        <p:nvPicPr>
          <p:cNvPr id="198" name="Shape 146" descr=""/>
          <p:cNvPicPr/>
          <p:nvPr/>
        </p:nvPicPr>
        <p:blipFill>
          <a:blip r:embed="rId1"/>
          <a:stretch/>
        </p:blipFill>
        <p:spPr>
          <a:xfrm>
            <a:off x="596520" y="2533680"/>
            <a:ext cx="2999880" cy="2095200"/>
          </a:xfrm>
          <a:prstGeom prst="rect">
            <a:avLst/>
          </a:prstGeom>
          <a:ln>
            <a:noFill/>
          </a:ln>
        </p:spPr>
      </p:pic>
      <p:sp>
        <p:nvSpPr>
          <p:cNvPr id="199" name="TextShape 3"/>
          <p:cNvSpPr txBox="1"/>
          <p:nvPr/>
        </p:nvSpPr>
        <p:spPr>
          <a:xfrm>
            <a:off x="3722400" y="3509280"/>
            <a:ext cx="457560" cy="557640"/>
          </a:xfrm>
          <a:prstGeom prst="rect">
            <a:avLst/>
          </a:prstGeom>
          <a:noFill/>
          <a:ln>
            <a:noFill/>
          </a:ln>
        </p:spPr>
        <p:txBody>
          <a:bodyPr tIns="91440" bIns="91440"/>
          <a:p>
            <a:pPr>
              <a:lnSpc>
                <a:spcPct val="100000"/>
              </a:lnSpc>
            </a:pPr>
            <a:r>
              <a:rPr b="0" lang="en-US" sz="3000" spc="-1" strike="noStrike">
                <a:solidFill>
                  <a:srgbClr val="737373"/>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p:txBody>
      </p:sp>
      <p:pic>
        <p:nvPicPr>
          <p:cNvPr id="200" name="Shape 148" descr=""/>
          <p:cNvPicPr/>
          <p:nvPr/>
        </p:nvPicPr>
        <p:blipFill>
          <a:blip r:embed="rId2"/>
          <a:stretch/>
        </p:blipFill>
        <p:spPr>
          <a:xfrm>
            <a:off x="4179960" y="2775600"/>
            <a:ext cx="1895040" cy="1819080"/>
          </a:xfrm>
          <a:prstGeom prst="rect">
            <a:avLst/>
          </a:prstGeom>
          <a:ln>
            <a:noFill/>
          </a:ln>
        </p:spPr>
      </p:pic>
    </p:spTree>
  </p:cSld>
  <p:timing>
    <p:tnLst>
      <p:par>
        <p:cTn id="48" dur="indefinite" restart="never" nodeType="tmRoot">
          <p:childTnLst>
            <p:seq>
              <p:cTn id="49"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71960" y="1919160"/>
            <a:ext cx="8221680" cy="2709720"/>
          </a:xfrm>
          <a:prstGeom prst="rect">
            <a:avLst/>
          </a:prstGeom>
          <a:noFill/>
          <a:ln>
            <a:noFill/>
          </a:ln>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article - </a:t>
            </a:r>
            <a:r>
              <a:rPr b="0" lang="en-US" sz="1400" spc="-1" strike="noStrike">
                <a:solidFill>
                  <a:srgbClr val="000000"/>
                </a:solidFill>
                <a:uFill>
                  <a:solidFill>
                    <a:srgbClr val="ffffff"/>
                  </a:solidFill>
                </a:uFill>
                <a:latin typeface="Arial"/>
                <a:hlinkClick r:id="rId1"/>
              </a:rPr>
              <a:t>https://arxiv.org/pdf/1507.08439.pdf</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github - </a:t>
            </a:r>
            <a:r>
              <a:rPr b="0" lang="en-US" sz="1400" spc="-1" strike="noStrike">
                <a:solidFill>
                  <a:srgbClr val="000000"/>
                </a:solidFill>
                <a:uFill>
                  <a:solidFill>
                    <a:srgbClr val="ffffff"/>
                  </a:solidFill>
                </a:uFill>
                <a:latin typeface="Arial"/>
                <a:hlinkClick r:id="rId2"/>
              </a:rPr>
              <a:t>https://github.com/lyst/lightfm</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doumentation - </a:t>
            </a:r>
            <a:r>
              <a:rPr b="0" lang="en-US" sz="1400" spc="-1" strike="noStrike">
                <a:solidFill>
                  <a:srgbClr val="000000"/>
                </a:solidFill>
                <a:uFill>
                  <a:solidFill>
                    <a:srgbClr val="ffffff"/>
                  </a:solidFill>
                </a:uFill>
                <a:latin typeface="Arial"/>
                <a:hlinkClick r:id="rId3"/>
              </a:rPr>
              <a:t>http://lyst.github.io/lightfm/docs/home.html</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examples - </a:t>
            </a:r>
            <a:r>
              <a:rPr b="0" lang="en-US" sz="1400" spc="-1" strike="noStrike">
                <a:solidFill>
                  <a:srgbClr val="000000"/>
                </a:solidFill>
                <a:uFill>
                  <a:solidFill>
                    <a:srgbClr val="ffffff"/>
                  </a:solidFill>
                </a:uFill>
                <a:latin typeface="Arial"/>
                <a:hlinkClick r:id="rId4"/>
              </a:rPr>
              <a:t>http://lyst.github.io/lightfm/docs/examples.html</a:t>
            </a:r>
            <a:endParaRPr b="0" lang="en-US" sz="1400" spc="-1" strike="noStrike">
              <a:solidFill>
                <a:srgbClr val="000000"/>
              </a:solidFill>
              <a:uFill>
                <a:solidFill>
                  <a:srgbClr val="ffffff"/>
                </a:solidFill>
              </a:uFill>
              <a:latin typeface="Arial"/>
            </a:endParaRPr>
          </a:p>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 </a:t>
            </a:r>
            <a:endParaRPr b="0" lang="en-US" sz="1400" spc="-1" strike="noStrike">
              <a:solidFill>
                <a:srgbClr val="000000"/>
              </a:solidFill>
              <a:uFill>
                <a:solidFill>
                  <a:srgbClr val="ffffff"/>
                </a:solidFill>
              </a:uFill>
              <a:latin typeface="Arial"/>
            </a:endParaRPr>
          </a:p>
        </p:txBody>
      </p:sp>
      <p:sp>
        <p:nvSpPr>
          <p:cNvPr id="202" name="TextShape 2"/>
          <p:cNvSpPr txBox="1"/>
          <p:nvPr/>
        </p:nvSpPr>
        <p:spPr>
          <a:xfrm>
            <a:off x="457200" y="6955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Light FM useful links</a:t>
            </a:r>
            <a:endParaRPr b="0" lang="en-US" sz="1400" spc="-1" strike="noStrike">
              <a:solidFill>
                <a:srgbClr val="000000"/>
              </a:solidFill>
              <a:uFill>
                <a:solidFill>
                  <a:srgbClr val="ffffff"/>
                </a:solidFill>
              </a:uFill>
              <a:latin typeface="Arial"/>
            </a:endParaRPr>
          </a:p>
        </p:txBody>
      </p:sp>
    </p:spTree>
  </p:cSld>
  <p:timing>
    <p:tnLst>
      <p:par>
        <p:cTn id="50" dur="indefinite" restart="never" nodeType="tmRoot">
          <p:childTnLst>
            <p:seq>
              <p:cTn id="51"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3"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LightFM - more abilities</a:t>
            </a:r>
            <a:endParaRPr b="0" lang="en-US" sz="1400" spc="-1" strike="noStrike">
              <a:solidFill>
                <a:srgbClr val="000000"/>
              </a:solidFill>
              <a:uFill>
                <a:solidFill>
                  <a:srgbClr val="ffffff"/>
                </a:solidFill>
              </a:uFill>
              <a:latin typeface="Arial"/>
            </a:endParaRPr>
          </a:p>
        </p:txBody>
      </p:sp>
      <p:sp>
        <p:nvSpPr>
          <p:cNvPr id="204" name="TextShape 2"/>
          <p:cNvSpPr txBox="1"/>
          <p:nvPr/>
        </p:nvSpPr>
        <p:spPr>
          <a:xfrm>
            <a:off x="471960" y="1919160"/>
            <a:ext cx="8221680" cy="2709720"/>
          </a:xfrm>
          <a:prstGeom prst="rect">
            <a:avLst/>
          </a:prstGeom>
          <a:noFill/>
          <a:ln>
            <a:noFill/>
          </a:ln>
        </p:spPr>
        <p:txBody>
          <a:bodyPr tIns="91440" bIns="91440"/>
          <a:p>
            <a:pPr>
              <a:lnSpc>
                <a:spcPct val="100000"/>
              </a:lnSpc>
            </a:pPr>
            <a:r>
              <a:rPr b="1" lang="en-US" sz="1800" spc="-1" strike="noStrike">
                <a:solidFill>
                  <a:srgbClr val="737373"/>
                </a:solidFill>
                <a:uFill>
                  <a:solidFill>
                    <a:srgbClr val="ffffff"/>
                  </a:solidFill>
                </a:uFill>
                <a:latin typeface="Roboto"/>
                <a:ea typeface="Roboto"/>
              </a:rPr>
              <a:t>optimizing ranking:</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0" lang="en-US" sz="1800" spc="-1" strike="noStrike">
                <a:solidFill>
                  <a:srgbClr val="737373"/>
                </a:solidFill>
                <a:uFill>
                  <a:solidFill>
                    <a:srgbClr val="ffffff"/>
                  </a:solidFill>
                </a:uFill>
                <a:latin typeface="Roboto"/>
                <a:ea typeface="Roboto"/>
              </a:rPr>
              <a:t>methods: BPR, WARP</a:t>
            </a:r>
            <a:endParaRPr b="0" lang="en-US" sz="1400" spc="-1" strike="noStrike">
              <a:solidFill>
                <a:srgbClr val="000000"/>
              </a:solidFill>
              <a:uFill>
                <a:solidFill>
                  <a:srgbClr val="ffffff"/>
                </a:solidFill>
              </a:uFill>
              <a:latin typeface="Arial"/>
            </a:endParaRPr>
          </a:p>
          <a:p>
            <a:pPr>
              <a:lnSpc>
                <a:spcPct val="100000"/>
              </a:lnSpc>
            </a:pPr>
            <a:r>
              <a:rPr b="1" lang="en-US" sz="1800" spc="-1" strike="noStrike">
                <a:solidFill>
                  <a:srgbClr val="737373"/>
                </a:solidFill>
                <a:uFill>
                  <a:solidFill>
                    <a:srgbClr val="ffffff"/>
                  </a:solidFill>
                </a:uFill>
                <a:latin typeface="Roboto"/>
                <a:ea typeface="Roboto"/>
              </a:rPr>
              <a:t>Built in model evaluation</a:t>
            </a:r>
            <a:r>
              <a:rPr b="0" lang="en-US" sz="1800" spc="-1" strike="noStrike">
                <a:solidFill>
                  <a:srgbClr val="737373"/>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0" lang="en-US" sz="1800" spc="-1" strike="noStrike">
                <a:solidFill>
                  <a:srgbClr val="737373"/>
                </a:solidFill>
                <a:uFill>
                  <a:solidFill>
                    <a:srgbClr val="ffffff"/>
                  </a:solidFill>
                </a:uFill>
                <a:latin typeface="Roboto"/>
                <a:ea typeface="Roboto"/>
              </a:rPr>
              <a:t>precision@k,auc_score</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
        <p:nvSpPr>
          <p:cNvPr id="205" name="TextShape 3"/>
          <p:cNvSpPr txBox="1"/>
          <p:nvPr/>
        </p:nvSpPr>
        <p:spPr>
          <a:xfrm>
            <a:off x="471960" y="4628880"/>
            <a:ext cx="6281280" cy="346680"/>
          </a:xfrm>
          <a:prstGeom prst="rect">
            <a:avLst/>
          </a:prstGeom>
          <a:noFill/>
          <a:ln>
            <a:noFill/>
          </a:ln>
        </p:spPr>
        <p:txBody>
          <a:bodyPr lIns="90000" rIns="90000" tIns="45000" bIns="45000"/>
          <a:p>
            <a:r>
              <a:rPr b="0" lang="en-US" sz="1800" spc="-1" strike="noStrike">
                <a:solidFill>
                  <a:srgbClr val="000000"/>
                </a:solidFill>
                <a:uFill>
                  <a:solidFill>
                    <a:srgbClr val="ffffff"/>
                  </a:solidFill>
                </a:uFill>
                <a:latin typeface="Arial"/>
              </a:rPr>
              <a:t>http://blog.ethanrosenthal.com/2016/11/07/implicit-mf-part-2/</a:t>
            </a:r>
            <a:endParaRPr b="0" lang="en-US" sz="1800" spc="-1" strike="noStrike">
              <a:solidFill>
                <a:srgbClr val="000000"/>
              </a:solidFill>
              <a:uFill>
                <a:solidFill>
                  <a:srgbClr val="ffffff"/>
                </a:solidFill>
              </a:uFill>
              <a:latin typeface="Arial"/>
            </a:endParaRPr>
          </a:p>
        </p:txBody>
      </p:sp>
    </p:spTree>
  </p:cSld>
  <p:timing>
    <p:tnLst>
      <p:par>
        <p:cTn id="52" dur="indefinite" restart="never" nodeType="tmRoot">
          <p:childTnLst>
            <p:seq>
              <p:cTn id="53"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490320" y="611280"/>
            <a:ext cx="4478400" cy="3055320"/>
          </a:xfrm>
          <a:prstGeom prst="rect">
            <a:avLst/>
          </a:prstGeom>
          <a:noFill/>
          <a:ln>
            <a:noFill/>
          </a:ln>
        </p:spPr>
        <p:txBody>
          <a:bodyPr tIns="91440" bIns="91440" anchor="ctr"/>
          <a:p>
            <a:pPr>
              <a:lnSpc>
                <a:spcPct val="100000"/>
              </a:lnSpc>
            </a:pPr>
            <a:r>
              <a:rPr b="0" lang="en-US" sz="6000" spc="-1" strike="noStrike">
                <a:solidFill>
                  <a:srgbClr val="ffffff"/>
                </a:solidFill>
                <a:uFill>
                  <a:solidFill>
                    <a:srgbClr val="ffffff"/>
                  </a:solidFill>
                </a:uFill>
                <a:latin typeface="Roboto"/>
                <a:ea typeface="Roboto"/>
              </a:rPr>
              <a:t>Questions?</a:t>
            </a:r>
            <a:endParaRPr b="0" lang="en-US" sz="1400" spc="-1" strike="noStrike">
              <a:solidFill>
                <a:srgbClr val="000000"/>
              </a:solidFill>
              <a:uFill>
                <a:solidFill>
                  <a:srgbClr val="ffffff"/>
                </a:solidFill>
              </a:uFill>
              <a:latin typeface="Arial"/>
            </a:endParaRPr>
          </a:p>
        </p:txBody>
      </p:sp>
      <p:sp>
        <p:nvSpPr>
          <p:cNvPr id="207" name="TextShape 2"/>
          <p:cNvSpPr txBox="1"/>
          <p:nvPr/>
        </p:nvSpPr>
        <p:spPr>
          <a:xfrm>
            <a:off x="5800680" y="876600"/>
            <a:ext cx="2893320" cy="3751920"/>
          </a:xfrm>
          <a:prstGeom prst="rect">
            <a:avLst/>
          </a:prstGeom>
          <a:noFill/>
          <a:ln>
            <a:noFill/>
          </a:ln>
        </p:spPr>
        <p:txBody>
          <a:bodyPr tIns="91440" bIns="91440"/>
          <a:p>
            <a:pPr>
              <a:lnSpc>
                <a:spcPct val="100000"/>
              </a:lnSpc>
            </a:pPr>
            <a:r>
              <a:rPr b="1" lang="en-US" sz="1800" spc="-1" strike="noStrike" u="sng">
                <a:solidFill>
                  <a:srgbClr val="4fc3f7"/>
                </a:solidFill>
                <a:uFill>
                  <a:solidFill>
                    <a:srgbClr val="ffffff"/>
                  </a:solidFill>
                </a:uFill>
                <a:latin typeface="Roboto"/>
                <a:ea typeface="Roboto"/>
                <a:hlinkClick r:id="rId1"/>
              </a:rPr>
              <a:t>shgidi@gmail.com</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Roboto"/>
                <a:ea typeface="Roboto"/>
              </a:rPr>
              <a:t>shgidi</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Roboto"/>
                <a:ea typeface="Roboto"/>
              </a:rPr>
              <a:t>Gidi Shperber</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pic>
        <p:nvPicPr>
          <p:cNvPr id="208" name="Shape 161" descr=""/>
          <p:cNvPicPr/>
          <p:nvPr/>
        </p:nvPicPr>
        <p:blipFill>
          <a:blip r:embed="rId2"/>
          <a:stretch/>
        </p:blipFill>
        <p:spPr>
          <a:xfrm>
            <a:off x="4969080" y="1753920"/>
            <a:ext cx="666360" cy="666360"/>
          </a:xfrm>
          <a:prstGeom prst="rect">
            <a:avLst/>
          </a:prstGeom>
          <a:ln>
            <a:noFill/>
          </a:ln>
        </p:spPr>
      </p:pic>
      <p:pic>
        <p:nvPicPr>
          <p:cNvPr id="209" name="Shape 162" descr=""/>
          <p:cNvPicPr/>
          <p:nvPr/>
        </p:nvPicPr>
        <p:blipFill>
          <a:blip r:embed="rId3"/>
          <a:stretch/>
        </p:blipFill>
        <p:spPr>
          <a:xfrm>
            <a:off x="4845240" y="2529720"/>
            <a:ext cx="913320" cy="913320"/>
          </a:xfrm>
          <a:prstGeom prst="rect">
            <a:avLst/>
          </a:prstGeom>
          <a:ln>
            <a:noFill/>
          </a:ln>
        </p:spPr>
      </p:pic>
      <p:pic>
        <p:nvPicPr>
          <p:cNvPr id="210" name="Shape 163" descr=""/>
          <p:cNvPicPr/>
          <p:nvPr/>
        </p:nvPicPr>
        <p:blipFill>
          <a:blip r:embed="rId4"/>
          <a:stretch/>
        </p:blipFill>
        <p:spPr>
          <a:xfrm>
            <a:off x="4907160" y="803160"/>
            <a:ext cx="789840" cy="789840"/>
          </a:xfrm>
          <a:prstGeom prst="rect">
            <a:avLst/>
          </a:prstGeom>
          <a:ln>
            <a:noFill/>
          </a:ln>
        </p:spPr>
      </p:pic>
    </p:spTree>
  </p:cSld>
  <p:timing>
    <p:tnLst>
      <p:par>
        <p:cTn id="54" dur="indefinite" restart="never" nodeType="tmRoot">
          <p:childTnLst>
            <p:seq>
              <p:cTn id="55"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Recommender Systems</a:t>
            </a:r>
            <a:endParaRPr b="0" lang="en-US" sz="1400" spc="-1" strike="noStrike">
              <a:solidFill>
                <a:srgbClr val="000000"/>
              </a:solidFill>
              <a:uFill>
                <a:solidFill>
                  <a:srgbClr val="ffffff"/>
                </a:solidFill>
              </a:uFill>
              <a:latin typeface="Arial"/>
            </a:endParaRPr>
          </a:p>
        </p:txBody>
      </p:sp>
      <p:sp>
        <p:nvSpPr>
          <p:cNvPr id="163" name="TextShape 2"/>
          <p:cNvSpPr txBox="1"/>
          <p:nvPr/>
        </p:nvSpPr>
        <p:spPr>
          <a:xfrm>
            <a:off x="471960" y="1919160"/>
            <a:ext cx="8221680" cy="2709720"/>
          </a:xfrm>
          <a:prstGeom prst="rect">
            <a:avLst/>
          </a:prstGeom>
          <a:noFill/>
          <a:ln>
            <a:noFill/>
          </a:ln>
        </p:spPr>
        <p:txBody>
          <a:bodyPr tIns="91440" bIns="91440"/>
          <a:p>
            <a:pPr marL="457200" indent="-228240">
              <a:lnSpc>
                <a:spcPct val="100000"/>
              </a:lnSpc>
              <a:buClr>
                <a:srgbClr val="737373"/>
              </a:buClr>
              <a:buFont typeface="Roboto"/>
              <a:buChar char="-"/>
            </a:pPr>
            <a:r>
              <a:rPr b="1" lang="en-US" sz="1800" spc="-1" strike="noStrike">
                <a:solidFill>
                  <a:srgbClr val="737373"/>
                </a:solidFill>
                <a:uFill>
                  <a:solidFill>
                    <a:srgbClr val="ffffff"/>
                  </a:solidFill>
                </a:uFill>
                <a:latin typeface="Roboto"/>
                <a:ea typeface="Roboto"/>
              </a:rPr>
              <a:t>Netflix</a:t>
            </a:r>
            <a:r>
              <a:rPr b="0" lang="en-US" sz="1800" spc="-1" strike="noStrike">
                <a:solidFill>
                  <a:srgbClr val="737373"/>
                </a:solidFill>
                <a:uFill>
                  <a:solidFill>
                    <a:srgbClr val="ffffff"/>
                  </a:solidFill>
                </a:uFill>
                <a:latin typeface="Roboto"/>
                <a:ea typeface="Roboto"/>
              </a:rPr>
              <a:t>: </a:t>
            </a:r>
            <a:r>
              <a:rPr b="1" lang="en-US" sz="1800" spc="-1" strike="noStrike">
                <a:solidFill>
                  <a:srgbClr val="737373"/>
                </a:solidFill>
                <a:uFill>
                  <a:solidFill>
                    <a:srgbClr val="ffffff"/>
                  </a:solidFill>
                </a:uFill>
                <a:latin typeface="Roboto"/>
                <a:ea typeface="Roboto"/>
              </a:rPr>
              <a:t>⅔</a:t>
            </a:r>
            <a:r>
              <a:rPr b="0" lang="en-US" sz="1800" spc="-1" strike="noStrike">
                <a:solidFill>
                  <a:srgbClr val="737373"/>
                </a:solidFill>
                <a:uFill>
                  <a:solidFill>
                    <a:srgbClr val="ffffff"/>
                  </a:solidFill>
                </a:uFill>
                <a:latin typeface="Roboto"/>
                <a:ea typeface="Roboto"/>
              </a:rPr>
              <a:t> of the movies watched are recommended</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1" lang="en-US" sz="1800" spc="-1" strike="noStrike">
                <a:solidFill>
                  <a:srgbClr val="737373"/>
                </a:solidFill>
                <a:uFill>
                  <a:solidFill>
                    <a:srgbClr val="ffffff"/>
                  </a:solidFill>
                </a:uFill>
                <a:latin typeface="Roboto"/>
                <a:ea typeface="Roboto"/>
              </a:rPr>
              <a:t>Google</a:t>
            </a:r>
            <a:r>
              <a:rPr b="0" lang="en-US" sz="1800" spc="-1" strike="noStrike">
                <a:solidFill>
                  <a:srgbClr val="737373"/>
                </a:solidFill>
                <a:uFill>
                  <a:solidFill>
                    <a:srgbClr val="ffffff"/>
                  </a:solidFill>
                </a:uFill>
                <a:latin typeface="Roboto"/>
                <a:ea typeface="Roboto"/>
              </a:rPr>
              <a:t> news - recommendations generate </a:t>
            </a:r>
            <a:r>
              <a:rPr b="1" lang="en-US" sz="1800" spc="-1" strike="noStrike">
                <a:solidFill>
                  <a:srgbClr val="737373"/>
                </a:solidFill>
                <a:uFill>
                  <a:solidFill>
                    <a:srgbClr val="ffffff"/>
                  </a:solidFill>
                </a:uFill>
                <a:latin typeface="Roboto"/>
                <a:ea typeface="Roboto"/>
              </a:rPr>
              <a:t>38</a:t>
            </a:r>
            <a:r>
              <a:rPr b="0" lang="en-US" sz="1800" spc="-1" strike="noStrike">
                <a:solidFill>
                  <a:srgbClr val="737373"/>
                </a:solidFill>
                <a:uFill>
                  <a:solidFill>
                    <a:srgbClr val="ffffff"/>
                  </a:solidFill>
                </a:uFill>
                <a:latin typeface="Roboto"/>
                <a:ea typeface="Roboto"/>
              </a:rPr>
              <a:t>% more click rate</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1" lang="en-US" sz="1800" spc="-1" strike="noStrike">
                <a:solidFill>
                  <a:srgbClr val="737373"/>
                </a:solidFill>
                <a:uFill>
                  <a:solidFill>
                    <a:srgbClr val="ffffff"/>
                  </a:solidFill>
                </a:uFill>
                <a:latin typeface="Roboto"/>
                <a:ea typeface="Roboto"/>
              </a:rPr>
              <a:t>Amazon</a:t>
            </a:r>
            <a:r>
              <a:rPr b="0" lang="en-US" sz="1800" spc="-1" strike="noStrike">
                <a:solidFill>
                  <a:srgbClr val="737373"/>
                </a:solidFill>
                <a:uFill>
                  <a:solidFill>
                    <a:srgbClr val="ffffff"/>
                  </a:solidFill>
                </a:uFill>
                <a:latin typeface="Roboto"/>
                <a:ea typeface="Roboto"/>
              </a:rPr>
              <a:t> - </a:t>
            </a:r>
            <a:r>
              <a:rPr b="1" lang="en-US" sz="1800" spc="-1" strike="noStrike">
                <a:solidFill>
                  <a:srgbClr val="737373"/>
                </a:solidFill>
                <a:uFill>
                  <a:solidFill>
                    <a:srgbClr val="ffffff"/>
                  </a:solidFill>
                </a:uFill>
                <a:latin typeface="Roboto"/>
                <a:ea typeface="Roboto"/>
              </a:rPr>
              <a:t>35</a:t>
            </a:r>
            <a:r>
              <a:rPr b="0" lang="en-US" sz="1800" spc="-1" strike="noStrike">
                <a:solidFill>
                  <a:srgbClr val="737373"/>
                </a:solidFill>
                <a:uFill>
                  <a:solidFill>
                    <a:srgbClr val="ffffff"/>
                  </a:solidFill>
                </a:uFill>
                <a:latin typeface="Roboto"/>
                <a:ea typeface="Roboto"/>
              </a:rPr>
              <a:t>% of sales are from recommendation</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1" lang="en-US" sz="1800" spc="-1" strike="noStrike">
                <a:solidFill>
                  <a:srgbClr val="737373"/>
                </a:solidFill>
                <a:uFill>
                  <a:solidFill>
                    <a:srgbClr val="ffffff"/>
                  </a:solidFill>
                </a:uFill>
                <a:latin typeface="Roboto"/>
                <a:ea typeface="Roboto"/>
              </a:rPr>
              <a:t>Facebook</a:t>
            </a:r>
            <a:r>
              <a:rPr b="0" lang="en-US" sz="1800" spc="-1" strike="noStrike">
                <a:solidFill>
                  <a:srgbClr val="737373"/>
                </a:solidFill>
                <a:uFill>
                  <a:solidFill>
                    <a:srgbClr val="ffffff"/>
                  </a:solidFill>
                </a:uFill>
                <a:latin typeface="Roboto"/>
                <a:ea typeface="Roboto"/>
              </a:rPr>
              <a:t> ad algorithm - </a:t>
            </a:r>
            <a:r>
              <a:rPr b="1" lang="en-US" sz="1800" spc="-1" strike="noStrike">
                <a:solidFill>
                  <a:srgbClr val="737373"/>
                </a:solidFill>
                <a:uFill>
                  <a:solidFill>
                    <a:srgbClr val="ffffff"/>
                  </a:solidFill>
                </a:uFill>
                <a:latin typeface="Roboto"/>
                <a:ea typeface="Roboto"/>
              </a:rPr>
              <a:t>heavily</a:t>
            </a:r>
            <a:r>
              <a:rPr b="0" lang="en-US" sz="1800" spc="-1" strike="noStrike">
                <a:solidFill>
                  <a:srgbClr val="737373"/>
                </a:solidFill>
                <a:uFill>
                  <a:solidFill>
                    <a:srgbClr val="ffffff"/>
                  </a:solidFill>
                </a:uFill>
                <a:latin typeface="Roboto"/>
                <a:ea typeface="Roboto"/>
              </a:rPr>
              <a:t> based on recommendation engine</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0" lang="en-US" sz="1800" spc="-1" strike="noStrike">
                <a:solidFill>
                  <a:srgbClr val="737373"/>
                </a:solidFill>
                <a:uFill>
                  <a:solidFill>
                    <a:srgbClr val="ffffff"/>
                  </a:solidFill>
                </a:uFill>
                <a:latin typeface="Roboto"/>
                <a:ea typeface="Roboto"/>
              </a:rPr>
              <a:t>many other stories</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Recommender systems - where are we at?</a:t>
            </a:r>
            <a:endParaRPr b="0" lang="en-US" sz="1400" spc="-1" strike="noStrike">
              <a:solidFill>
                <a:srgbClr val="000000"/>
              </a:solidFill>
              <a:uFill>
                <a:solidFill>
                  <a:srgbClr val="ffffff"/>
                </a:solidFill>
              </a:uFill>
              <a:latin typeface="Arial"/>
            </a:endParaRPr>
          </a:p>
        </p:txBody>
      </p:sp>
      <p:sp>
        <p:nvSpPr>
          <p:cNvPr id="165" name="TextShape 2"/>
          <p:cNvSpPr txBox="1"/>
          <p:nvPr/>
        </p:nvSpPr>
        <p:spPr>
          <a:xfrm>
            <a:off x="471960" y="1919160"/>
            <a:ext cx="8221680" cy="2192400"/>
          </a:xfrm>
          <a:prstGeom prst="rect">
            <a:avLst/>
          </a:prstGeom>
          <a:noFill/>
          <a:ln>
            <a:noFill/>
          </a:ln>
        </p:spPr>
        <p:txBody>
          <a:bodyPr tIns="91440" bIns="91440"/>
          <a:p>
            <a:pPr>
              <a:lnSpc>
                <a:spcPct val="100000"/>
              </a:lnSpc>
            </a:pPr>
            <a:r>
              <a:rPr b="1" lang="en-US" sz="1800" spc="-1" strike="noStrike">
                <a:solidFill>
                  <a:srgbClr val="737373"/>
                </a:solidFill>
                <a:uFill>
                  <a:solidFill>
                    <a:srgbClr val="ffffff"/>
                  </a:solidFill>
                </a:uFill>
                <a:latin typeface="Roboto"/>
                <a:ea typeface="Roboto"/>
              </a:rPr>
              <a:t>The Netflix prize</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1" lang="en-US" sz="1800" spc="-1" strike="noStrike">
                <a:solidFill>
                  <a:srgbClr val="737373"/>
                </a:solidFill>
                <a:uFill>
                  <a:solidFill>
                    <a:srgbClr val="ffffff"/>
                  </a:solidFill>
                </a:uFill>
                <a:latin typeface="Roboto"/>
                <a:ea typeface="Roboto"/>
              </a:rPr>
              <a:t>2006 - </a:t>
            </a:r>
            <a:r>
              <a:rPr b="0" lang="en-US" sz="1800" spc="-1" strike="noStrike">
                <a:solidFill>
                  <a:srgbClr val="737373"/>
                </a:solidFill>
                <a:uFill>
                  <a:solidFill>
                    <a:srgbClr val="ffffff"/>
                  </a:solidFill>
                </a:uFill>
                <a:latin typeface="Roboto"/>
                <a:ea typeface="Roboto"/>
              </a:rPr>
              <a:t>improve the netflix recommender algorithm by 10% and get 1M$!</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1" lang="en-US" sz="1800" spc="-1" strike="noStrike">
                <a:solidFill>
                  <a:srgbClr val="737373"/>
                </a:solidFill>
                <a:uFill>
                  <a:solidFill>
                    <a:srgbClr val="ffffff"/>
                  </a:solidFill>
                </a:uFill>
                <a:latin typeface="Roboto"/>
                <a:ea typeface="Roboto"/>
              </a:rPr>
              <a:t>2009 </a:t>
            </a:r>
            <a:r>
              <a:rPr b="0" lang="en-US" sz="1800" spc="-1" strike="noStrike">
                <a:solidFill>
                  <a:srgbClr val="737373"/>
                </a:solidFill>
                <a:uFill>
                  <a:solidFill>
                    <a:srgbClr val="ffffff"/>
                  </a:solidFill>
                </a:uFill>
                <a:latin typeface="Roboto"/>
                <a:ea typeface="Roboto"/>
              </a:rPr>
              <a:t>- the prize was claimed</a:t>
            </a:r>
            <a:endParaRPr b="0" lang="en-US" sz="1400" spc="-1" strike="noStrike">
              <a:solidFill>
                <a:srgbClr val="000000"/>
              </a:solidFill>
              <a:uFill>
                <a:solidFill>
                  <a:srgbClr val="ffffff"/>
                </a:solidFill>
              </a:uFill>
              <a:latin typeface="Arial"/>
            </a:endParaRPr>
          </a:p>
          <a:p>
            <a:pPr marL="457200" indent="-228240">
              <a:lnSpc>
                <a:spcPct val="100000"/>
              </a:lnSpc>
              <a:buClr>
                <a:srgbClr val="737373"/>
              </a:buClr>
              <a:buFont typeface="Roboto"/>
              <a:buChar char="-"/>
            </a:pPr>
            <a:r>
              <a:rPr b="0" lang="en-US" sz="1800" spc="-1" strike="noStrike">
                <a:solidFill>
                  <a:srgbClr val="737373"/>
                </a:solidFill>
                <a:uFill>
                  <a:solidFill>
                    <a:srgbClr val="ffffff"/>
                  </a:solidFill>
                </a:uFill>
                <a:latin typeface="Roboto"/>
                <a:ea typeface="Roboto"/>
              </a:rPr>
              <a:t>top 2 algorithms are still in production</a:t>
            </a: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a:p>
            <a:pPr>
              <a:lnSpc>
                <a:spcPct val="100000"/>
              </a:lnSpc>
            </a:pP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Netflix winner - Matrix factorization</a:t>
            </a:r>
            <a:endParaRPr b="0" lang="en-US" sz="1400" spc="-1" strike="noStrike">
              <a:solidFill>
                <a:srgbClr val="000000"/>
              </a:solidFill>
              <a:uFill>
                <a:solidFill>
                  <a:srgbClr val="ffffff"/>
                </a:solidFill>
              </a:uFill>
              <a:latin typeface="Arial"/>
            </a:endParaRPr>
          </a:p>
        </p:txBody>
      </p:sp>
      <p:sp>
        <p:nvSpPr>
          <p:cNvPr id="167" name="TextShape 2"/>
          <p:cNvSpPr txBox="1"/>
          <p:nvPr/>
        </p:nvSpPr>
        <p:spPr>
          <a:xfrm>
            <a:off x="471960" y="4543560"/>
            <a:ext cx="4020840" cy="425520"/>
          </a:xfrm>
          <a:prstGeom prst="rect">
            <a:avLst/>
          </a:prstGeom>
          <a:noFill/>
          <a:ln>
            <a:noFill/>
          </a:ln>
        </p:spPr>
        <p:txBody>
          <a:bodyPr tIns="91440" bIns="91440"/>
          <a:p>
            <a:pPr>
              <a:lnSpc>
                <a:spcPct val="100000"/>
              </a:lnSpc>
            </a:pPr>
            <a:r>
              <a:rPr b="0" lang="en-US" sz="1800" spc="-1" strike="noStrike">
                <a:solidFill>
                  <a:srgbClr val="737373"/>
                </a:solidFill>
                <a:uFill>
                  <a:solidFill>
                    <a:srgbClr val="ffffff"/>
                  </a:solidFill>
                </a:uFill>
                <a:latin typeface="Roboto"/>
                <a:ea typeface="Roboto"/>
              </a:rPr>
              <a:t>1,2,3,4,5… - movies</a:t>
            </a:r>
            <a:endParaRPr b="0" lang="en-US" sz="1400" spc="-1" strike="noStrike">
              <a:solidFill>
                <a:srgbClr val="000000"/>
              </a:solidFill>
              <a:uFill>
                <a:solidFill>
                  <a:srgbClr val="ffffff"/>
                </a:solidFill>
              </a:uFill>
              <a:latin typeface="Arial"/>
            </a:endParaRPr>
          </a:p>
        </p:txBody>
      </p:sp>
      <p:pic>
        <p:nvPicPr>
          <p:cNvPr id="168" name="Shape 88" descr=""/>
          <p:cNvPicPr/>
          <p:nvPr/>
        </p:nvPicPr>
        <p:blipFill>
          <a:blip r:embed="rId1"/>
          <a:stretch/>
        </p:blipFill>
        <p:spPr>
          <a:xfrm>
            <a:off x="471960" y="1834560"/>
            <a:ext cx="3112560" cy="2533320"/>
          </a:xfrm>
          <a:prstGeom prst="rect">
            <a:avLst/>
          </a:prstGeom>
          <a:ln>
            <a:noFill/>
          </a:ln>
        </p:spPr>
      </p:pic>
      <p:pic>
        <p:nvPicPr>
          <p:cNvPr id="169" name="Shape 89" descr=""/>
          <p:cNvPicPr/>
          <p:nvPr/>
        </p:nvPicPr>
        <p:blipFill>
          <a:blip r:embed="rId2"/>
          <a:stretch/>
        </p:blipFill>
        <p:spPr>
          <a:xfrm>
            <a:off x="3584880" y="1914840"/>
            <a:ext cx="3003480" cy="2533320"/>
          </a:xfrm>
          <a:prstGeom prst="rect">
            <a:avLst/>
          </a:prstGeom>
          <a:ln>
            <a:noFill/>
          </a:ln>
        </p:spPr>
      </p:pic>
      <p:sp>
        <p:nvSpPr>
          <p:cNvPr id="170" name="TextShape 3"/>
          <p:cNvSpPr txBox="1"/>
          <p:nvPr/>
        </p:nvSpPr>
        <p:spPr>
          <a:xfrm>
            <a:off x="6849000" y="2525400"/>
            <a:ext cx="2215440" cy="1842480"/>
          </a:xfrm>
          <a:prstGeom prst="rect">
            <a:avLst/>
          </a:prstGeom>
          <a:noFill/>
          <a:ln>
            <a:noFill/>
          </a:ln>
        </p:spPr>
        <p:txBody>
          <a:bodyPr tIns="91440" bIns="91440"/>
          <a:p>
            <a:pPr>
              <a:lnSpc>
                <a:spcPct val="100000"/>
              </a:lnSpc>
            </a:pPr>
            <a:r>
              <a:rPr b="0" lang="en-US" sz="1800" spc="-1" strike="noStrike">
                <a:solidFill>
                  <a:srgbClr val="737373"/>
                </a:solidFill>
                <a:uFill>
                  <a:solidFill>
                    <a:srgbClr val="ffffff"/>
                  </a:solidFill>
                </a:uFill>
                <a:latin typeface="Roboto"/>
                <a:ea typeface="Roboto"/>
              </a:rPr>
              <a:t>user=bob</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737373"/>
                </a:solidFill>
                <a:uFill>
                  <a:solidFill>
                    <a:srgbClr val="ffffff"/>
                  </a:solidFill>
                </a:uFill>
                <a:latin typeface="Roboto"/>
                <a:ea typeface="Roboto"/>
              </a:rPr>
              <a:t>item=1</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737373"/>
                </a:solidFill>
                <a:uFill>
                  <a:solidFill>
                    <a:srgbClr val="ffffff"/>
                  </a:solidFill>
                </a:uFill>
                <a:latin typeface="Roboto"/>
                <a:ea typeface="Roboto"/>
              </a:rPr>
              <a:t>predicted score=3.5</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84320" y="61200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Matrix Factorization - is that it?</a:t>
            </a:r>
            <a:endParaRPr b="0" lang="en-US" sz="1400" spc="-1" strike="noStrike">
              <a:solidFill>
                <a:srgbClr val="000000"/>
              </a:solidFill>
              <a:uFill>
                <a:solidFill>
                  <a:srgbClr val="ffffff"/>
                </a:solidFill>
              </a:uFill>
              <a:latin typeface="Arial"/>
            </a:endParaRPr>
          </a:p>
        </p:txBody>
      </p:sp>
      <p:sp>
        <p:nvSpPr>
          <p:cNvPr id="172" name="TextShape 2"/>
          <p:cNvSpPr txBox="1"/>
          <p:nvPr/>
        </p:nvSpPr>
        <p:spPr>
          <a:xfrm>
            <a:off x="5655600" y="1545840"/>
            <a:ext cx="3112920" cy="572400"/>
          </a:xfrm>
          <a:prstGeom prst="rect">
            <a:avLst/>
          </a:prstGeom>
          <a:noFill/>
          <a:ln>
            <a:noFill/>
          </a:ln>
        </p:spPr>
        <p:txBody>
          <a:bodyPr tIns="91440" bIns="91440" anchor="b"/>
          <a:p>
            <a:pPr>
              <a:lnSpc>
                <a:spcPct val="100000"/>
              </a:lnSpc>
            </a:pPr>
            <a:r>
              <a:rPr b="0" lang="en-US" sz="1800" spc="-1" strike="noStrike">
                <a:solidFill>
                  <a:srgbClr val="4a86e8"/>
                </a:solidFill>
                <a:uFill>
                  <a:solidFill>
                    <a:srgbClr val="ffffff"/>
                  </a:solidFill>
                </a:uFill>
                <a:latin typeface="Roboto"/>
                <a:ea typeface="Roboto"/>
              </a:rPr>
              <a:t>real world - sparsity 99.95%</a:t>
            </a:r>
            <a:endParaRPr b="0" lang="en-US" sz="1400" spc="-1" strike="noStrike">
              <a:solidFill>
                <a:srgbClr val="000000"/>
              </a:solidFill>
              <a:uFill>
                <a:solidFill>
                  <a:srgbClr val="ffffff"/>
                </a:solidFill>
              </a:uFill>
              <a:latin typeface="Arial"/>
            </a:endParaRPr>
          </a:p>
        </p:txBody>
      </p:sp>
      <p:sp>
        <p:nvSpPr>
          <p:cNvPr id="173" name="TextShape 3"/>
          <p:cNvSpPr txBox="1"/>
          <p:nvPr/>
        </p:nvSpPr>
        <p:spPr>
          <a:xfrm>
            <a:off x="64080" y="1710720"/>
            <a:ext cx="4002120" cy="419040"/>
          </a:xfrm>
          <a:prstGeom prst="rect">
            <a:avLst/>
          </a:prstGeom>
          <a:noFill/>
          <a:ln>
            <a:noFill/>
          </a:ln>
        </p:spPr>
        <p:txBody>
          <a:bodyPr tIns="91440" bIns="91440" anchor="b"/>
          <a:p>
            <a:pPr>
              <a:lnSpc>
                <a:spcPct val="100000"/>
              </a:lnSpc>
            </a:pPr>
            <a:r>
              <a:rPr b="0" lang="en-US" sz="1800" spc="-1" strike="noStrike">
                <a:solidFill>
                  <a:srgbClr val="4a86e8"/>
                </a:solidFill>
                <a:uFill>
                  <a:solidFill>
                    <a:srgbClr val="ffffff"/>
                  </a:solidFill>
                </a:uFill>
                <a:latin typeface="Roboto"/>
                <a:ea typeface="Roboto"/>
              </a:rPr>
              <a:t>movies - sparsity up to 99%</a:t>
            </a:r>
            <a:endParaRPr b="0" lang="en-US" sz="1400" spc="-1" strike="noStrike">
              <a:solidFill>
                <a:srgbClr val="000000"/>
              </a:solidFill>
              <a:uFill>
                <a:solidFill>
                  <a:srgbClr val="ffffff"/>
                </a:solidFill>
              </a:uFill>
              <a:latin typeface="Arial"/>
            </a:endParaRPr>
          </a:p>
        </p:txBody>
      </p:sp>
      <p:sp>
        <p:nvSpPr>
          <p:cNvPr id="174" name="TextShape 4"/>
          <p:cNvSpPr txBox="1"/>
          <p:nvPr/>
        </p:nvSpPr>
        <p:spPr>
          <a:xfrm>
            <a:off x="3195720" y="1545840"/>
            <a:ext cx="2392200" cy="1618920"/>
          </a:xfrm>
          <a:prstGeom prst="rect">
            <a:avLst/>
          </a:prstGeom>
          <a:noFill/>
          <a:ln>
            <a:noFill/>
          </a:ln>
        </p:spPr>
        <p:txBody>
          <a:bodyPr tIns="91440" bIns="91440" anchor="b"/>
          <a:p>
            <a:pPr>
              <a:lnSpc>
                <a:spcPct val="100000"/>
              </a:lnSpc>
            </a:pPr>
            <a:r>
              <a:rPr b="0" lang="en-US" sz="1800" spc="-1" strike="noStrike">
                <a:solidFill>
                  <a:srgbClr val="4a86e8"/>
                </a:solidFill>
                <a:uFill>
                  <a:solidFill>
                    <a:srgbClr val="ffffff"/>
                  </a:solidFill>
                </a:uFill>
                <a:latin typeface="Roboto"/>
                <a:ea typeface="Roboto"/>
              </a:rPr>
              <a:t>more issues: </a:t>
            </a:r>
            <a:r>
              <a:rPr b="0" lang="en-US" sz="1800" spc="-1" strike="noStrike">
                <a:solidFill>
                  <a:srgbClr val="4a86e8"/>
                </a:solidFill>
                <a:uFill>
                  <a:solidFill>
                    <a:srgbClr val="ffffff"/>
                  </a:solidFill>
                </a:uFill>
                <a:latin typeface="Roboto"/>
                <a:ea typeface="Roboto"/>
              </a:rPr>
              <a:t>
</a:t>
            </a:r>
            <a:r>
              <a:rPr b="0" lang="en-US" sz="1800" spc="-1" strike="noStrike">
                <a:solidFill>
                  <a:srgbClr val="4a86e8"/>
                </a:solidFill>
                <a:uFill>
                  <a:solidFill>
                    <a:srgbClr val="ffffff"/>
                  </a:solidFill>
                </a:uFill>
                <a:latin typeface="Roboto"/>
                <a:ea typeface="Roboto"/>
              </a:rPr>
              <a:t>cold start</a:t>
            </a:r>
            <a:r>
              <a:rPr b="0" lang="en-US" sz="1800" spc="-1" strike="noStrike">
                <a:solidFill>
                  <a:srgbClr val="4a86e8"/>
                </a:solidFill>
                <a:uFill>
                  <a:solidFill>
                    <a:srgbClr val="ffffff"/>
                  </a:solidFill>
                </a:uFill>
                <a:latin typeface="Roboto"/>
                <a:ea typeface="Roboto"/>
              </a:rPr>
              <a:t>
</a:t>
            </a:r>
            <a:r>
              <a:rPr b="0" lang="en-US" sz="1800" spc="-1" strike="noStrike">
                <a:solidFill>
                  <a:srgbClr val="4a86e8"/>
                </a:solidFill>
                <a:uFill>
                  <a:solidFill>
                    <a:srgbClr val="ffffff"/>
                  </a:solidFill>
                </a:uFill>
                <a:latin typeface="Roboto"/>
                <a:ea typeface="Roboto"/>
              </a:rPr>
              <a:t>implicit/explicit</a:t>
            </a:r>
            <a:r>
              <a:rPr b="0" lang="en-US" sz="1800" spc="-1" strike="noStrike">
                <a:solidFill>
                  <a:srgbClr val="4a86e8"/>
                </a:solidFill>
                <a:uFill>
                  <a:solidFill>
                    <a:srgbClr val="ffffff"/>
                  </a:solidFill>
                </a:uFill>
                <a:latin typeface="Roboto"/>
                <a:ea typeface="Roboto"/>
              </a:rPr>
              <a:t>
</a:t>
            </a:r>
            <a:r>
              <a:rPr b="0" lang="en-US" sz="1800" spc="-1" strike="noStrike">
                <a:solidFill>
                  <a:srgbClr val="4a86e8"/>
                </a:solidFill>
                <a:uFill>
                  <a:solidFill>
                    <a:srgbClr val="ffffff"/>
                  </a:solidFill>
                </a:uFill>
                <a:latin typeface="Roboto"/>
                <a:ea typeface="Roboto"/>
              </a:rPr>
              <a:t>retrain with every new data point?</a:t>
            </a:r>
            <a:endParaRPr b="0" lang="en-US" sz="1400" spc="-1" strike="noStrike">
              <a:solidFill>
                <a:srgbClr val="000000"/>
              </a:solidFill>
              <a:uFill>
                <a:solidFill>
                  <a:srgbClr val="ffffff"/>
                </a:solidFill>
              </a:uFill>
              <a:latin typeface="Arial"/>
            </a:endParaRPr>
          </a:p>
        </p:txBody>
      </p:sp>
      <p:pic>
        <p:nvPicPr>
          <p:cNvPr id="175" name="Shape 99" descr=""/>
          <p:cNvPicPr/>
          <p:nvPr/>
        </p:nvPicPr>
        <p:blipFill>
          <a:blip r:embed="rId1"/>
          <a:stretch/>
        </p:blipFill>
        <p:spPr>
          <a:xfrm>
            <a:off x="64080" y="2248560"/>
            <a:ext cx="3112560" cy="2533320"/>
          </a:xfrm>
          <a:prstGeom prst="rect">
            <a:avLst/>
          </a:prstGeom>
          <a:ln>
            <a:noFill/>
          </a:ln>
        </p:spPr>
      </p:pic>
      <p:pic>
        <p:nvPicPr>
          <p:cNvPr id="176" name="Shape 100" descr=""/>
          <p:cNvPicPr/>
          <p:nvPr/>
        </p:nvPicPr>
        <p:blipFill>
          <a:blip r:embed="rId2"/>
          <a:stretch/>
        </p:blipFill>
        <p:spPr>
          <a:xfrm>
            <a:off x="5588280" y="2130120"/>
            <a:ext cx="3247560" cy="2533320"/>
          </a:xfrm>
          <a:prstGeom prst="rect">
            <a:avLst/>
          </a:prstGeom>
          <a:ln>
            <a:noFill/>
          </a:ln>
        </p:spPr>
      </p:pic>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0">
                                  <p:stCondLst>
                                    <p:cond delay="0"/>
                                  </p:stCondLst>
                                  <p:childTnLst>
                                    <p:set>
                                      <p:cBhvr>
                                        <p:cTn id="14" dur="1" fill="hold">
                                          <p:stCondLst>
                                            <p:cond delay="0"/>
                                          </p:stCondLst>
                                        </p:cTn>
                                        <p:tgtEl>
                                          <p:spTgt spid="172"/>
                                        </p:tgtEl>
                                        <p:attrNameLst>
                                          <p:attrName>style.visibility</p:attrName>
                                        </p:attrNameLst>
                                      </p:cBhvr>
                                      <p:to>
                                        <p:strVal val="visible"/>
                                      </p:to>
                                    </p:set>
                                    <p:animEffect filter="fade" transition="in">
                                      <p:cBhvr additive="repl">
                                        <p:cTn id="15" dur="1000"/>
                                        <p:tgtEl>
                                          <p:spTgt spid="172"/>
                                        </p:tgtEl>
                                      </p:cBhvr>
                                    </p:animEffect>
                                  </p:childTnLst>
                                </p:cTn>
                              </p:par>
                              <p:par>
                                <p:cTn id="16" nodeType="withEffect" fill="hold" presetClass="entr" presetID="10">
                                  <p:stCondLst>
                                    <p:cond delay="0"/>
                                  </p:stCondLst>
                                  <p:childTnLst>
                                    <p:set>
                                      <p:cBhvr>
                                        <p:cTn id="17" dur="1" fill="hold">
                                          <p:stCondLst>
                                            <p:cond delay="0"/>
                                          </p:stCondLst>
                                        </p:cTn>
                                        <p:tgtEl>
                                          <p:spTgt spid="176"/>
                                        </p:tgtEl>
                                        <p:attrNameLst>
                                          <p:attrName>style.visibility</p:attrName>
                                        </p:attrNameLst>
                                      </p:cBhvr>
                                      <p:to>
                                        <p:strVal val="visible"/>
                                      </p:to>
                                    </p:set>
                                    <p:animEffect filter="fade" transition="in">
                                      <p:cBhvr additive="repl">
                                        <p:cTn id="18" dur="1000"/>
                                        <p:tgtEl>
                                          <p:spTgt spid="176"/>
                                        </p:tgtEl>
                                      </p:cBhvr>
                                    </p:animEffect>
                                  </p:childTnLst>
                                </p:cTn>
                              </p:par>
                              <p:par>
                                <p:cTn id="19" nodeType="withEffect" fill="hold" presetClass="entr" presetID="10">
                                  <p:stCondLst>
                                    <p:cond delay="0"/>
                                  </p:stCondLst>
                                  <p:childTnLst>
                                    <p:set>
                                      <p:cBhvr>
                                        <p:cTn id="20" dur="1" fill="hold">
                                          <p:stCondLst>
                                            <p:cond delay="0"/>
                                          </p:stCondLst>
                                        </p:cTn>
                                        <p:tgtEl>
                                          <p:spTgt spid="173"/>
                                        </p:tgtEl>
                                        <p:attrNameLst>
                                          <p:attrName>style.visibility</p:attrName>
                                        </p:attrNameLst>
                                      </p:cBhvr>
                                      <p:to>
                                        <p:strVal val="visible"/>
                                      </p:to>
                                    </p:set>
                                    <p:animEffect filter="fade" transition="in">
                                      <p:cBhvr additive="repl">
                                        <p:cTn id="21" dur="1000"/>
                                        <p:tgtEl>
                                          <p:spTgt spid="173"/>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0">
                                  <p:stCondLst>
                                    <p:cond delay="0"/>
                                  </p:stCondLst>
                                  <p:childTnLst>
                                    <p:set>
                                      <p:cBhvr>
                                        <p:cTn id="25" dur="1" fill="hold">
                                          <p:stCondLst>
                                            <p:cond delay="0"/>
                                          </p:stCondLst>
                                        </p:cTn>
                                        <p:tgtEl>
                                          <p:spTgt spid="174"/>
                                        </p:tgtEl>
                                        <p:attrNameLst>
                                          <p:attrName>style.visibility</p:attrName>
                                        </p:attrNameLst>
                                      </p:cBhvr>
                                      <p:to>
                                        <p:strVal val="visible"/>
                                      </p:to>
                                    </p:set>
                                    <p:animEffect filter="fade" transition="in">
                                      <p:cBhvr additive="repl">
                                        <p:cTn id="26" dur="1000"/>
                                        <p:tgtEl>
                                          <p:spTgt spid="17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Factorization machines</a:t>
            </a:r>
            <a:endParaRPr b="0" lang="en-US" sz="1400" spc="-1" strike="noStrike">
              <a:solidFill>
                <a:srgbClr val="000000"/>
              </a:solidFill>
              <a:uFill>
                <a:solidFill>
                  <a:srgbClr val="ffffff"/>
                </a:solidFill>
              </a:uFill>
              <a:latin typeface="Arial"/>
            </a:endParaRPr>
          </a:p>
        </p:txBody>
      </p:sp>
      <p:sp>
        <p:nvSpPr>
          <p:cNvPr id="178" name="CustomShape 2"/>
          <p:cNvSpPr/>
          <p:nvPr/>
        </p:nvSpPr>
        <p:spPr>
          <a:xfrm>
            <a:off x="0" y="4788360"/>
            <a:ext cx="8582400" cy="305640"/>
          </a:xfrm>
          <a:prstGeom prst="rect">
            <a:avLst/>
          </a:prstGeom>
          <a:noFill/>
          <a:ln>
            <a:noFill/>
          </a:ln>
        </p:spPr>
        <p:style>
          <a:lnRef idx="0"/>
          <a:fillRef idx="0"/>
          <a:effectRef idx="0"/>
          <a:fontRef idx="minor"/>
        </p:style>
        <p:txBody>
          <a:bodyPr tIns="91440" bIns="91440" anchor="ctr"/>
          <a:p>
            <a:pPr>
              <a:lnSpc>
                <a:spcPct val="100000"/>
              </a:lnSpc>
            </a:pPr>
            <a:r>
              <a:rPr b="0" lang="en-US" sz="1400" spc="-1" strike="noStrike" u="sng">
                <a:solidFill>
                  <a:srgbClr val="4fc3f7"/>
                </a:solidFill>
                <a:uFill>
                  <a:solidFill>
                    <a:srgbClr val="ffffff"/>
                  </a:solidFill>
                </a:uFill>
                <a:latin typeface="Arial"/>
                <a:ea typeface="Arial"/>
                <a:hlinkClick r:id="rId1"/>
              </a:rPr>
              <a:t>http://www.csie.ntu.edu.tw/~b97053/paper/Rendle2010FM.pdf</a:t>
            </a:r>
            <a:r>
              <a:rPr b="0" lang="en-US" sz="1400" spc="-1" strike="noStrike">
                <a:solidFill>
                  <a:srgbClr val="000000"/>
                </a:solidFill>
                <a:uFill>
                  <a:solidFill>
                    <a:srgbClr val="ffffff"/>
                  </a:solidFill>
                </a:uFill>
                <a:latin typeface="Arial"/>
                <a:ea typeface="Arial"/>
              </a:rPr>
              <a:t> - Steffen Rendle</a:t>
            </a:r>
            <a:endParaRPr b="0" lang="en-US" sz="1800" spc="-1" strike="noStrike">
              <a:solidFill>
                <a:srgbClr val="000000"/>
              </a:solidFill>
              <a:uFill>
                <a:solidFill>
                  <a:srgbClr val="ffffff"/>
                </a:solidFill>
              </a:uFill>
              <a:latin typeface="Arial"/>
            </a:endParaRPr>
          </a:p>
        </p:txBody>
      </p:sp>
      <p:pic>
        <p:nvPicPr>
          <p:cNvPr id="179" name="Shape 107" descr=""/>
          <p:cNvPicPr/>
          <p:nvPr/>
        </p:nvPicPr>
        <p:blipFill>
          <a:blip r:embed="rId2"/>
          <a:stretch/>
        </p:blipFill>
        <p:spPr>
          <a:xfrm>
            <a:off x="3495600" y="2540160"/>
            <a:ext cx="5575680" cy="1815120"/>
          </a:xfrm>
          <a:prstGeom prst="rect">
            <a:avLst/>
          </a:prstGeom>
          <a:ln>
            <a:noFill/>
          </a:ln>
        </p:spPr>
      </p:pic>
      <p:pic>
        <p:nvPicPr>
          <p:cNvPr id="180" name="Shape 108" descr=""/>
          <p:cNvPicPr/>
          <p:nvPr/>
        </p:nvPicPr>
        <p:blipFill>
          <a:blip r:embed="rId3"/>
          <a:stretch/>
        </p:blipFill>
        <p:spPr>
          <a:xfrm>
            <a:off x="239760" y="2540160"/>
            <a:ext cx="2533320" cy="1542600"/>
          </a:xfrm>
          <a:prstGeom prst="rect">
            <a:avLst/>
          </a:prstGeom>
          <a:ln>
            <a:noFill/>
          </a:ln>
        </p:spPr>
      </p:pic>
      <p:sp>
        <p:nvSpPr>
          <p:cNvPr id="181" name="CustomShape 3"/>
          <p:cNvSpPr/>
          <p:nvPr/>
        </p:nvSpPr>
        <p:spPr>
          <a:xfrm>
            <a:off x="2773440" y="3363480"/>
            <a:ext cx="389520" cy="9720"/>
          </a:xfrm>
          <a:custGeom>
            <a:avLst/>
            <a:gdLst/>
            <a:ahLst/>
            <a:rect l="l" t="t" r="r" b="b"/>
            <a:pathLst>
              <a:path w="21600" h="21600">
                <a:moveTo>
                  <a:pt x="0" y="0"/>
                </a:moveTo>
                <a:lnTo>
                  <a:pt x="21600" y="21600"/>
                </a:lnTo>
              </a:path>
            </a:pathLst>
          </a:custGeom>
          <a:noFill/>
          <a:ln w="76320">
            <a:solidFill>
              <a:schemeClr val="dk2"/>
            </a:solidFill>
            <a:round/>
            <a:tailEnd len="lg" type="triangle" w="lg"/>
          </a:ln>
        </p:spPr>
        <p:style>
          <a:lnRef idx="0"/>
          <a:fillRef idx="0"/>
          <a:effectRef idx="0"/>
          <a:fontRef idx="minor"/>
        </p:style>
      </p:sp>
      <p:pic>
        <p:nvPicPr>
          <p:cNvPr id="182" name="Shape 110" descr=""/>
          <p:cNvPicPr/>
          <p:nvPr/>
        </p:nvPicPr>
        <p:blipFill>
          <a:blip r:embed="rId4"/>
          <a:stretch/>
        </p:blipFill>
        <p:spPr>
          <a:xfrm>
            <a:off x="968760" y="1749600"/>
            <a:ext cx="2809440" cy="809280"/>
          </a:xfrm>
          <a:prstGeom prst="rect">
            <a:avLst/>
          </a:prstGeom>
          <a:ln>
            <a:noFill/>
          </a:ln>
        </p:spPr>
      </p:pic>
      <p:pic>
        <p:nvPicPr>
          <p:cNvPr id="183" name="Shape 111" descr=""/>
          <p:cNvPicPr/>
          <p:nvPr/>
        </p:nvPicPr>
        <p:blipFill>
          <a:blip r:embed="rId5"/>
          <a:stretch/>
        </p:blipFill>
        <p:spPr>
          <a:xfrm>
            <a:off x="4746600" y="1758960"/>
            <a:ext cx="3238200" cy="790200"/>
          </a:xfrm>
          <a:prstGeom prst="rect">
            <a:avLst/>
          </a:prstGeom>
          <a:ln>
            <a:noFill/>
          </a:ln>
        </p:spPr>
      </p:pic>
      <p:sp>
        <p:nvSpPr>
          <p:cNvPr id="184" name="CustomShape 4"/>
          <p:cNvSpPr/>
          <p:nvPr/>
        </p:nvSpPr>
        <p:spPr>
          <a:xfrm>
            <a:off x="3903120" y="2097360"/>
            <a:ext cx="389520" cy="9720"/>
          </a:xfrm>
          <a:custGeom>
            <a:avLst/>
            <a:gdLst/>
            <a:ahLst/>
            <a:rect l="l" t="t" r="r" b="b"/>
            <a:pathLst>
              <a:path w="21600" h="21600">
                <a:moveTo>
                  <a:pt x="0" y="0"/>
                </a:moveTo>
                <a:lnTo>
                  <a:pt x="21600" y="21600"/>
                </a:lnTo>
              </a:path>
            </a:pathLst>
          </a:custGeom>
          <a:noFill/>
          <a:ln w="76320">
            <a:solidFill>
              <a:schemeClr val="dk2"/>
            </a:solidFill>
            <a:round/>
            <a:tailEnd len="lg" type="triangle" w="lg"/>
          </a:ln>
        </p:spPr>
        <p:style>
          <a:lnRef idx="0"/>
          <a:fillRef idx="0"/>
          <a:effectRef idx="0"/>
          <a:fontRef idx="minor"/>
        </p:style>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83"/>
                                        </p:tgtEl>
                                        <p:attrNameLst>
                                          <p:attrName>style.visibility</p:attrName>
                                        </p:attrNameLst>
                                      </p:cBhvr>
                                      <p:to>
                                        <p:strVal val="visible"/>
                                      </p:to>
                                    </p:set>
                                    <p:animEffect filter="fade" transition="in">
                                      <p:cBhvr additive="repl">
                                        <p:cTn id="33" dur="1000"/>
                                        <p:tgtEl>
                                          <p:spTgt spid="183"/>
                                        </p:tgtEl>
                                      </p:cBhvr>
                                    </p:animEffect>
                                  </p:childTnLst>
                                </p:cTn>
                              </p:par>
                              <p:par>
                                <p:cTn id="34" nodeType="withEffect" fill="hold" presetClass="entr" presetID="10">
                                  <p:stCondLst>
                                    <p:cond delay="0"/>
                                  </p:stCondLst>
                                  <p:childTnLst>
                                    <p:set>
                                      <p:cBhvr>
                                        <p:cTn id="35" dur="1" fill="hold">
                                          <p:stCondLst>
                                            <p:cond delay="0"/>
                                          </p:stCondLst>
                                        </p:cTn>
                                        <p:tgtEl>
                                          <p:spTgt spid="184"/>
                                        </p:tgtEl>
                                        <p:attrNameLst>
                                          <p:attrName>style.visibility</p:attrName>
                                        </p:attrNameLst>
                                      </p:cBhvr>
                                      <p:to>
                                        <p:strVal val="visible"/>
                                      </p:to>
                                    </p:set>
                                    <p:animEffect filter="fade" transition="in">
                                      <p:cBhvr additive="repl">
                                        <p:cTn id="36" dur="1000"/>
                                        <p:tgtEl>
                                          <p:spTgt spid="184"/>
                                        </p:tgtEl>
                                      </p:cBhvr>
                                    </p:animEffect>
                                  </p:childTnLst>
                                </p:cTn>
                              </p:par>
                              <p:par>
                                <p:cTn id="37" nodeType="withEffect" fill="hold" presetClass="entr" presetID="10">
                                  <p:stCondLst>
                                    <p:cond delay="0"/>
                                  </p:stCondLst>
                                  <p:childTnLst>
                                    <p:set>
                                      <p:cBhvr>
                                        <p:cTn id="38" dur="1" fill="hold">
                                          <p:stCondLst>
                                            <p:cond delay="0"/>
                                          </p:stCondLst>
                                        </p:cTn>
                                        <p:tgtEl>
                                          <p:spTgt spid="182"/>
                                        </p:tgtEl>
                                        <p:attrNameLst>
                                          <p:attrName>style.visibility</p:attrName>
                                        </p:attrNameLst>
                                      </p:cBhvr>
                                      <p:to>
                                        <p:strVal val="visible"/>
                                      </p:to>
                                    </p:set>
                                    <p:animEffect filter="fade" transition="in">
                                      <p:cBhvr additive="repl">
                                        <p:cTn id="39" dur="1000"/>
                                        <p:tgtEl>
                                          <p:spTgt spid="18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Light FM</a:t>
            </a:r>
            <a:endParaRPr b="0" lang="en-US" sz="1400" spc="-1" strike="noStrike">
              <a:solidFill>
                <a:srgbClr val="000000"/>
              </a:solidFill>
              <a:uFill>
                <a:solidFill>
                  <a:srgbClr val="ffffff"/>
                </a:solidFill>
              </a:uFill>
              <a:latin typeface="Arial"/>
            </a:endParaRPr>
          </a:p>
        </p:txBody>
      </p:sp>
      <p:sp>
        <p:nvSpPr>
          <p:cNvPr id="186" name="TextShape 2"/>
          <p:cNvSpPr txBox="1"/>
          <p:nvPr/>
        </p:nvSpPr>
        <p:spPr>
          <a:xfrm>
            <a:off x="0" y="1712880"/>
            <a:ext cx="8221680" cy="513720"/>
          </a:xfrm>
          <a:prstGeom prst="rect">
            <a:avLst/>
          </a:prstGeom>
          <a:noFill/>
          <a:ln>
            <a:noFill/>
          </a:ln>
        </p:spPr>
        <p:txBody>
          <a:bodyPr tIns="91440" bIns="91440"/>
          <a:p>
            <a:pPr>
              <a:lnSpc>
                <a:spcPct val="100000"/>
              </a:lnSpc>
            </a:pPr>
            <a:r>
              <a:rPr b="0" lang="en-US" sz="1800" spc="-1" strike="noStrike" u="sng">
                <a:solidFill>
                  <a:srgbClr val="4fc3f7"/>
                </a:solidFill>
                <a:uFill>
                  <a:solidFill>
                    <a:srgbClr val="ffffff"/>
                  </a:solidFill>
                </a:uFill>
                <a:latin typeface="Roboto"/>
                <a:ea typeface="Roboto"/>
                <a:hlinkClick r:id="rId1"/>
              </a:rPr>
              <a:t>https://github.com/lyst/lightfm</a:t>
            </a:r>
            <a:r>
              <a:rPr b="0" lang="en-US" sz="1800" spc="-1" strike="noStrike">
                <a:solidFill>
                  <a:srgbClr val="737373"/>
                </a:solidFill>
                <a:uFill>
                  <a:solidFill>
                    <a:srgbClr val="ffffff"/>
                  </a:solidFill>
                </a:uFill>
                <a:latin typeface="Roboto"/>
                <a:ea typeface="Roboto"/>
              </a:rPr>
              <a:t>, 832 stars</a:t>
            </a:r>
            <a:endParaRPr b="0" lang="en-US" sz="1400" spc="-1" strike="noStrike">
              <a:solidFill>
                <a:srgbClr val="000000"/>
              </a:solidFill>
              <a:uFill>
                <a:solidFill>
                  <a:srgbClr val="ffffff"/>
                </a:solidFill>
              </a:uFill>
              <a:latin typeface="Arial"/>
            </a:endParaRPr>
          </a:p>
        </p:txBody>
      </p:sp>
      <p:pic>
        <p:nvPicPr>
          <p:cNvPr id="187" name="Shape 119" descr=""/>
          <p:cNvPicPr/>
          <p:nvPr/>
        </p:nvPicPr>
        <p:blipFill>
          <a:blip r:embed="rId2"/>
          <a:stretch/>
        </p:blipFill>
        <p:spPr>
          <a:xfrm>
            <a:off x="1231560" y="2115360"/>
            <a:ext cx="6702840" cy="2709720"/>
          </a:xfrm>
          <a:prstGeom prst="rect">
            <a:avLst/>
          </a:prstGeom>
          <a:ln>
            <a:noFill/>
          </a:ln>
        </p:spPr>
      </p:pic>
      <p:sp>
        <p:nvSpPr>
          <p:cNvPr id="188" name="CustomShape 3"/>
          <p:cNvSpPr/>
          <p:nvPr/>
        </p:nvSpPr>
        <p:spPr>
          <a:xfrm>
            <a:off x="69120" y="4963680"/>
            <a:ext cx="6304320" cy="364680"/>
          </a:xfrm>
          <a:prstGeom prst="rect">
            <a:avLst/>
          </a:prstGeom>
          <a:noFill/>
          <a:ln>
            <a:noFill/>
          </a:ln>
        </p:spPr>
        <p:style>
          <a:lnRef idx="0"/>
          <a:fillRef idx="0"/>
          <a:effectRef idx="0"/>
          <a:fontRef idx="minor"/>
        </p:style>
        <p:txBody>
          <a:bodyPr tIns="91440" bIns="91440" anchor="ctr"/>
          <a:p>
            <a:pPr>
              <a:lnSpc>
                <a:spcPct val="100000"/>
              </a:lnSpc>
            </a:pPr>
            <a:r>
              <a:rPr b="0" lang="en-US" sz="1400" spc="-1" strike="noStrike">
                <a:solidFill>
                  <a:srgbClr val="000000"/>
                </a:solidFill>
                <a:uFill>
                  <a:solidFill>
                    <a:srgbClr val="ffffff"/>
                  </a:solidFill>
                </a:uFill>
                <a:latin typeface="Arial"/>
                <a:ea typeface="Arial"/>
              </a:rPr>
              <a:t>article - </a:t>
            </a:r>
            <a:r>
              <a:rPr b="0" lang="en-US" sz="1400" spc="-1" strike="noStrike" u="sng">
                <a:solidFill>
                  <a:srgbClr val="4fc3f7"/>
                </a:solidFill>
                <a:uFill>
                  <a:solidFill>
                    <a:srgbClr val="ffffff"/>
                  </a:solidFill>
                </a:uFill>
                <a:latin typeface="Arial"/>
                <a:ea typeface="Arial"/>
                <a:hlinkClick r:id="rId3"/>
              </a:rPr>
              <a:t>https://arxiv.org/pdf/1507.08439.pdf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40" dur="indefinite" restart="never" nodeType="tmRoot">
          <p:childTnLst>
            <p:seq>
              <p:cTn id="41"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LightFM - how to use</a:t>
            </a:r>
            <a:endParaRPr b="0" lang="en-US" sz="1400" spc="-1" strike="noStrike">
              <a:solidFill>
                <a:srgbClr val="000000"/>
              </a:solidFill>
              <a:uFill>
                <a:solidFill>
                  <a:srgbClr val="ffffff"/>
                </a:solidFill>
              </a:uFill>
              <a:latin typeface="Arial"/>
            </a:endParaRPr>
          </a:p>
        </p:txBody>
      </p:sp>
      <p:sp>
        <p:nvSpPr>
          <p:cNvPr id="190" name="TextShape 2"/>
          <p:cNvSpPr txBox="1"/>
          <p:nvPr/>
        </p:nvSpPr>
        <p:spPr>
          <a:xfrm>
            <a:off x="460800" y="1792440"/>
            <a:ext cx="8221680" cy="2709720"/>
          </a:xfrm>
          <a:prstGeom prst="rect">
            <a:avLst/>
          </a:prstGeom>
          <a:noFill/>
          <a:ln>
            <a:noFill/>
          </a:ln>
        </p:spPr>
        <p:txBody>
          <a:bodyPr tIns="91440" bIns="91440"/>
          <a:p>
            <a:pPr>
              <a:lnSpc>
                <a:spcPct val="100000"/>
              </a:lnSpc>
            </a:pPr>
            <a:r>
              <a:rPr b="1" lang="en-US" sz="1800" spc="-1" strike="noStrike">
                <a:solidFill>
                  <a:srgbClr val="737373"/>
                </a:solidFill>
                <a:uFill>
                  <a:solidFill>
                    <a:srgbClr val="ffffff"/>
                  </a:solidFill>
                </a:uFill>
                <a:latin typeface="Roboto"/>
                <a:ea typeface="Roboto"/>
              </a:rPr>
              <a:t>simple</a:t>
            </a:r>
            <a:r>
              <a:rPr b="0" lang="en-US" sz="1800" spc="-1" strike="noStrike">
                <a:solidFill>
                  <a:srgbClr val="737373"/>
                </a:solidFill>
                <a:uFill>
                  <a:solidFill>
                    <a:srgbClr val="ffffff"/>
                  </a:solidFill>
                </a:uFill>
                <a:latin typeface="Roboto"/>
                <a:ea typeface="Roboto"/>
              </a:rPr>
              <a:t>:</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737373"/>
                </a:solidFill>
                <a:uFill>
                  <a:solidFill>
                    <a:srgbClr val="ffffff"/>
                  </a:solidFill>
                </a:uFill>
                <a:latin typeface="Roboto"/>
                <a:ea typeface="Roboto"/>
              </a:rPr>
              <a:t>model=</a:t>
            </a:r>
            <a:r>
              <a:rPr b="1" lang="en-US" sz="1800" spc="-1" strike="noStrike">
                <a:solidFill>
                  <a:srgbClr val="737373"/>
                </a:solidFill>
                <a:uFill>
                  <a:solidFill>
                    <a:srgbClr val="ffffff"/>
                  </a:solidFill>
                </a:uFill>
                <a:latin typeface="Roboto"/>
                <a:ea typeface="Roboto"/>
              </a:rPr>
              <a:t>LightFM</a:t>
            </a:r>
            <a:r>
              <a:rPr b="0" lang="en-US" sz="1800" spc="-1" strike="noStrike">
                <a:solidFill>
                  <a:srgbClr val="737373"/>
                </a:solidFill>
                <a:uFill>
                  <a:solidFill>
                    <a:srgbClr val="ffffff"/>
                  </a:solidFill>
                </a:uFill>
                <a:latin typeface="Roboto"/>
                <a:ea typeface="Roboto"/>
              </a:rPr>
              <a:t>(params)</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737373"/>
                </a:solidFill>
                <a:uFill>
                  <a:solidFill>
                    <a:srgbClr val="ffffff"/>
                  </a:solidFill>
                </a:uFill>
                <a:latin typeface="Roboto"/>
                <a:ea typeface="Roboto"/>
              </a:rPr>
              <a:t>model.</a:t>
            </a:r>
            <a:r>
              <a:rPr b="1" lang="en-US" sz="1800" spc="-1" strike="noStrike">
                <a:solidFill>
                  <a:srgbClr val="737373"/>
                </a:solidFill>
                <a:uFill>
                  <a:solidFill>
                    <a:srgbClr val="ffffff"/>
                  </a:solidFill>
                </a:uFill>
                <a:latin typeface="Roboto"/>
                <a:ea typeface="Roboto"/>
              </a:rPr>
              <a:t>fit</a:t>
            </a:r>
            <a:r>
              <a:rPr b="0" lang="en-US" sz="1800" spc="-1" strike="noStrike">
                <a:solidFill>
                  <a:srgbClr val="737373"/>
                </a:solidFill>
                <a:uFill>
                  <a:solidFill>
                    <a:srgbClr val="ffffff"/>
                  </a:solidFill>
                </a:uFill>
                <a:latin typeface="Roboto"/>
                <a:ea typeface="Roboto"/>
              </a:rPr>
              <a:t>(data['train'], user_features,item_features,epochs=30, num_threads=2)</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737373"/>
                </a:solidFill>
                <a:uFill>
                  <a:solidFill>
                    <a:srgbClr val="ffffff"/>
                  </a:solidFill>
                </a:uFill>
                <a:latin typeface="Roboto"/>
                <a:ea typeface="Roboto"/>
              </a:rPr>
              <a:t>model.</a:t>
            </a:r>
            <a:r>
              <a:rPr b="1" lang="en-US" sz="1800" spc="-1" strike="noStrike">
                <a:solidFill>
                  <a:srgbClr val="737373"/>
                </a:solidFill>
                <a:uFill>
                  <a:solidFill>
                    <a:srgbClr val="ffffff"/>
                  </a:solidFill>
                </a:uFill>
                <a:latin typeface="Roboto"/>
                <a:ea typeface="Roboto"/>
              </a:rPr>
              <a:t>predict</a:t>
            </a:r>
            <a:r>
              <a:rPr b="0" lang="en-US" sz="1800" spc="-1" strike="noStrike">
                <a:solidFill>
                  <a:srgbClr val="737373"/>
                </a:solidFill>
                <a:uFill>
                  <a:solidFill>
                    <a:srgbClr val="ffffff"/>
                  </a:solidFill>
                </a:uFill>
                <a:latin typeface="Roboto"/>
                <a:ea typeface="Roboto"/>
              </a:rPr>
              <a:t>(user_ids,item_ids) - predicts score</a:t>
            </a:r>
            <a:endParaRPr b="0" lang="en-US" sz="1400" spc="-1" strike="noStrike">
              <a:solidFill>
                <a:srgbClr val="000000"/>
              </a:solidFill>
              <a:uFill>
                <a:solidFill>
                  <a:srgbClr val="ffffff"/>
                </a:solidFill>
              </a:uFill>
              <a:latin typeface="Arial"/>
            </a:endParaRPr>
          </a:p>
          <a:p>
            <a:pPr>
              <a:lnSpc>
                <a:spcPct val="100000"/>
              </a:lnSpc>
            </a:pPr>
            <a:r>
              <a:rPr b="0" lang="en-US" sz="1800" spc="-1" strike="noStrike">
                <a:solidFill>
                  <a:srgbClr val="737373"/>
                </a:solidFill>
                <a:uFill>
                  <a:solidFill>
                    <a:srgbClr val="ffffff"/>
                  </a:solidFill>
                </a:uFill>
                <a:latin typeface="Roboto"/>
                <a:ea typeface="Roboto"/>
              </a:rPr>
              <a:t>Evaluation.</a:t>
            </a:r>
            <a:r>
              <a:rPr b="1" lang="en-US" sz="1800" spc="-1" strike="noStrike">
                <a:solidFill>
                  <a:srgbClr val="737373"/>
                </a:solidFill>
                <a:uFill>
                  <a:solidFill>
                    <a:srgbClr val="ffffff"/>
                  </a:solidFill>
                </a:uFill>
                <a:latin typeface="Roboto"/>
                <a:ea typeface="Roboto"/>
              </a:rPr>
              <a:t>auc</a:t>
            </a:r>
            <a:r>
              <a:rPr b="0" lang="en-US" sz="1800" spc="-1" strike="noStrike">
                <a:solidFill>
                  <a:srgbClr val="737373"/>
                </a:solidFill>
                <a:uFill>
                  <a:solidFill>
                    <a:srgbClr val="ffffff"/>
                  </a:solidFill>
                </a:uFill>
                <a:latin typeface="Roboto"/>
                <a:ea typeface="Roboto"/>
              </a:rPr>
              <a:t>_</a:t>
            </a:r>
            <a:r>
              <a:rPr b="1" lang="en-US" sz="1800" spc="-1" strike="noStrike">
                <a:solidFill>
                  <a:srgbClr val="737373"/>
                </a:solidFill>
                <a:uFill>
                  <a:solidFill>
                    <a:srgbClr val="ffffff"/>
                  </a:solidFill>
                </a:uFill>
                <a:latin typeface="Roboto"/>
                <a:ea typeface="Roboto"/>
              </a:rPr>
              <a:t>score</a:t>
            </a:r>
            <a:r>
              <a:rPr b="0" lang="en-US" sz="1800" spc="-1" strike="noStrike">
                <a:solidFill>
                  <a:srgbClr val="737373"/>
                </a:solidFill>
                <a:uFill>
                  <a:solidFill>
                    <a:srgbClr val="ffffff"/>
                  </a:solidFill>
                </a:uFill>
                <a:latin typeface="Roboto"/>
                <a:ea typeface="Roboto"/>
              </a:rPr>
              <a:t>(model, data)</a:t>
            </a:r>
            <a:endParaRPr b="0" lang="en-US" sz="1400" spc="-1" strike="noStrike">
              <a:solidFill>
                <a:srgbClr val="000000"/>
              </a:solidFill>
              <a:uFill>
                <a:solidFill>
                  <a:srgbClr val="ffffff"/>
                </a:solidFill>
              </a:uFill>
              <a:latin typeface="Arial"/>
            </a:endParaRPr>
          </a:p>
        </p:txBody>
      </p:sp>
    </p:spTree>
  </p:cSld>
  <p:timing>
    <p:tnLst>
      <p:par>
        <p:cTn id="42" dur="indefinite" restart="never" nodeType="tmRoot">
          <p:childTnLst>
            <p:seq>
              <p:cTn id="43"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71960" y="738720"/>
            <a:ext cx="8221680" cy="767520"/>
          </a:xfrm>
          <a:prstGeom prst="rect">
            <a:avLst/>
          </a:prstGeom>
          <a:noFill/>
          <a:ln>
            <a:noFill/>
          </a:ln>
        </p:spPr>
        <p:txBody>
          <a:bodyPr tIns="91440" bIns="91440" anchor="b"/>
          <a:p>
            <a:pPr>
              <a:lnSpc>
                <a:spcPct val="100000"/>
              </a:lnSpc>
            </a:pPr>
            <a:r>
              <a:rPr b="0" lang="en-US" sz="3200" spc="-1" strike="noStrike">
                <a:solidFill>
                  <a:srgbClr val="ffffff"/>
                </a:solidFill>
                <a:uFill>
                  <a:solidFill>
                    <a:srgbClr val="ffffff"/>
                  </a:solidFill>
                </a:uFill>
                <a:latin typeface="Roboto"/>
                <a:ea typeface="Roboto"/>
              </a:rPr>
              <a:t>Example - stack exchange questions</a:t>
            </a:r>
            <a:endParaRPr b="0" lang="en-US" sz="1400" spc="-1" strike="noStrike">
              <a:solidFill>
                <a:srgbClr val="000000"/>
              </a:solidFill>
              <a:uFill>
                <a:solidFill>
                  <a:srgbClr val="ffffff"/>
                </a:solidFill>
              </a:uFill>
              <a:latin typeface="Arial"/>
            </a:endParaRPr>
          </a:p>
        </p:txBody>
      </p:sp>
      <p:sp>
        <p:nvSpPr>
          <p:cNvPr id="192" name="TextShape 2"/>
          <p:cNvSpPr txBox="1"/>
          <p:nvPr/>
        </p:nvSpPr>
        <p:spPr>
          <a:xfrm>
            <a:off x="471960" y="1919160"/>
            <a:ext cx="8221680" cy="2992680"/>
          </a:xfrm>
          <a:prstGeom prst="rect">
            <a:avLst/>
          </a:prstGeom>
          <a:noFill/>
          <a:ln>
            <a:noFill/>
          </a:ln>
        </p:spPr>
        <p:txBody>
          <a:bodyPr tIns="91440" bIns="91440"/>
          <a:p>
            <a:pPr marL="457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The dataset has </a:t>
            </a:r>
            <a:r>
              <a:rPr b="1" lang="en-US" sz="1800" spc="-1" strike="noStrike">
                <a:solidFill>
                  <a:srgbClr val="000000"/>
                </a:solidFill>
                <a:uFill>
                  <a:solidFill>
                    <a:srgbClr val="ffffff"/>
                  </a:solidFill>
                </a:uFill>
                <a:latin typeface="Arial"/>
                <a:ea typeface="Arial"/>
              </a:rPr>
              <a:t>3,221 X 72,360</a:t>
            </a:r>
            <a:r>
              <a:rPr b="0" lang="en-US" sz="1800" spc="-1" strike="noStrike">
                <a:solidFill>
                  <a:srgbClr val="000000"/>
                </a:solidFill>
                <a:uFill>
                  <a:solidFill>
                    <a:srgbClr val="ffffff"/>
                  </a:solidFill>
                </a:uFill>
                <a:latin typeface="Arial"/>
                <a:ea typeface="Arial"/>
              </a:rPr>
              <a:t> items, with </a:t>
            </a:r>
            <a:r>
              <a:rPr b="1" lang="en-US" sz="1800" spc="-1" strike="noStrike">
                <a:solidFill>
                  <a:srgbClr val="000000"/>
                </a:solidFill>
                <a:uFill>
                  <a:solidFill>
                    <a:srgbClr val="ffffff"/>
                  </a:solidFill>
                </a:uFill>
                <a:latin typeface="Arial"/>
                <a:ea typeface="Arial"/>
              </a:rPr>
              <a:t>62,000</a:t>
            </a:r>
            <a:r>
              <a:rPr b="0" lang="en-US" sz="1800" spc="-1" strike="noStrike">
                <a:solidFill>
                  <a:srgbClr val="000000"/>
                </a:solidFill>
                <a:uFill>
                  <a:solidFill>
                    <a:srgbClr val="ffffff"/>
                  </a:solidFill>
                </a:uFill>
                <a:latin typeface="Arial"/>
                <a:ea typeface="Arial"/>
              </a:rPr>
              <a:t> interactions interactions in the training set.</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questions are tagged.</a:t>
            </a:r>
            <a:endParaRPr b="0" lang="en-US" sz="1400" spc="-1" strike="noStrike">
              <a:solidFill>
                <a:srgbClr val="000000"/>
              </a:solidFill>
              <a:uFill>
                <a:solidFill>
                  <a:srgbClr val="ffffff"/>
                </a:solidFill>
              </a:uFill>
              <a:latin typeface="Arial"/>
            </a:endParaRPr>
          </a:p>
          <a:p>
            <a:pPr marL="457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Arial"/>
                <a:ea typeface="Arial"/>
              </a:rPr>
              <a:t>example:</a:t>
            </a:r>
            <a:endParaRPr b="0" lang="en-US" sz="1400" spc="-1" strike="noStrike">
              <a:solidFill>
                <a:srgbClr val="000000"/>
              </a:solidFill>
              <a:uFill>
                <a:solidFill>
                  <a:srgbClr val="ffffff"/>
                </a:solidFill>
              </a:uFill>
              <a:latin typeface="Arial"/>
            </a:endParaRPr>
          </a:p>
          <a:p>
            <a:pPr lvl="1" marL="914400" indent="-380520">
              <a:lnSpc>
                <a:spcPct val="130000"/>
              </a:lnSpc>
              <a:buClr>
                <a:srgbClr val="000000"/>
              </a:buClr>
              <a:buSzPct val="171000"/>
              <a:buFont typeface="Arial"/>
              <a:buChar char="-"/>
            </a:pPr>
            <a:r>
              <a:rPr b="1" lang="en-US" sz="1350" spc="-1" strike="noStrike">
                <a:solidFill>
                  <a:srgbClr val="000000"/>
                </a:solidFill>
                <a:uFill>
                  <a:solidFill>
                    <a:srgbClr val="ffffff"/>
                  </a:solidFill>
                </a:uFill>
                <a:latin typeface="Arial"/>
                <a:ea typeface="Arial"/>
              </a:rPr>
              <a:t>What should be the value of a feature if it can contain some invalid cases? [</a:t>
            </a:r>
            <a:r>
              <a:rPr b="1" i="1" lang="en-US" sz="1350" spc="-1" strike="noStrike">
                <a:solidFill>
                  <a:srgbClr val="000000"/>
                </a:solidFill>
                <a:uFill>
                  <a:solidFill>
                    <a:srgbClr val="ffffff"/>
                  </a:solidFill>
                </a:uFill>
                <a:latin typeface="Arial"/>
                <a:ea typeface="Arial"/>
              </a:rPr>
              <a:t>machine</a:t>
            </a:r>
            <a:r>
              <a:rPr b="1" lang="en-US" sz="1350" spc="-1" strike="noStrike">
                <a:solidFill>
                  <a:srgbClr val="000000"/>
                </a:solidFill>
                <a:uFill>
                  <a:solidFill>
                    <a:srgbClr val="ffffff"/>
                  </a:solidFill>
                </a:uFill>
                <a:latin typeface="Arial"/>
                <a:ea typeface="Arial"/>
              </a:rPr>
              <a:t> </a:t>
            </a:r>
            <a:r>
              <a:rPr b="1" i="1" lang="en-US" sz="1350" spc="-1" strike="noStrike">
                <a:solidFill>
                  <a:srgbClr val="000000"/>
                </a:solidFill>
                <a:uFill>
                  <a:solidFill>
                    <a:srgbClr val="ffffff"/>
                  </a:solidFill>
                </a:uFill>
                <a:latin typeface="Arial"/>
                <a:ea typeface="Arial"/>
              </a:rPr>
              <a:t>learning, calssifications</a:t>
            </a:r>
            <a:r>
              <a:rPr b="1" lang="en-US" sz="135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a:p>
            <a:pPr lvl="1" marL="914400" indent="-380520">
              <a:lnSpc>
                <a:spcPct val="130000"/>
              </a:lnSpc>
              <a:buClr>
                <a:srgbClr val="000000"/>
              </a:buClr>
              <a:buSzPct val="171000"/>
              <a:buFont typeface="Arial"/>
              <a:buChar char="-"/>
            </a:pPr>
            <a:r>
              <a:rPr b="1" lang="en-US" sz="1350" spc="-1" strike="noStrike">
                <a:solidFill>
                  <a:srgbClr val="000000"/>
                </a:solidFill>
                <a:uFill>
                  <a:solidFill>
                    <a:srgbClr val="ffffff"/>
                  </a:solidFill>
                </a:uFill>
                <a:latin typeface="Arial"/>
                <a:ea typeface="Arial"/>
              </a:rPr>
              <a:t>Variance Inflation Factors are incredibly high for t1 - can I use this model [</a:t>
            </a:r>
            <a:r>
              <a:rPr b="1" i="1" lang="en-US" sz="1350" spc="-1" strike="noStrike">
                <a:solidFill>
                  <a:srgbClr val="000000"/>
                </a:solidFill>
                <a:uFill>
                  <a:solidFill>
                    <a:srgbClr val="ffffff"/>
                  </a:solidFill>
                </a:uFill>
                <a:latin typeface="Arial"/>
                <a:ea typeface="Arial"/>
              </a:rPr>
              <a:t>time-series</a:t>
            </a:r>
            <a:r>
              <a:rPr b="1" lang="en-US" sz="1350" spc="-1" strike="noStrike">
                <a:solidFill>
                  <a:srgbClr val="000000"/>
                </a:solidFill>
                <a:uFill>
                  <a:solidFill>
                    <a:srgbClr val="ffffff"/>
                  </a:solidFill>
                </a:uFill>
                <a:latin typeface="Arial"/>
                <a:ea typeface="Arial"/>
              </a:rPr>
              <a:t>, </a:t>
            </a:r>
            <a:r>
              <a:rPr b="1" i="1" lang="en-US" sz="1350" spc="-1" strike="noStrike">
                <a:solidFill>
                  <a:srgbClr val="000000"/>
                </a:solidFill>
                <a:uFill>
                  <a:solidFill>
                    <a:srgbClr val="ffffff"/>
                  </a:solidFill>
                </a:uFill>
                <a:latin typeface="Arial"/>
                <a:ea typeface="Arial"/>
              </a:rPr>
              <a:t>multiple-regression</a:t>
            </a:r>
            <a:r>
              <a:rPr b="1" lang="en-US" sz="1350" spc="-1" strike="noStrike">
                <a:solidFill>
                  <a:srgbClr val="000000"/>
                </a:solidFill>
                <a:uFill>
                  <a:solidFill>
                    <a:srgbClr val="ffffff"/>
                  </a:solidFill>
                </a:uFill>
                <a:latin typeface="Arial"/>
                <a:ea typeface="Arial"/>
              </a:rPr>
              <a:t>]</a:t>
            </a:r>
            <a:endParaRPr b="0" lang="en-US" sz="1400" spc="-1" strike="noStrike">
              <a:solidFill>
                <a:srgbClr val="000000"/>
              </a:solidFill>
              <a:uFill>
                <a:solidFill>
                  <a:srgbClr val="ffffff"/>
                </a:solidFill>
              </a:uFill>
              <a:latin typeface="Arial"/>
            </a:endParaRPr>
          </a:p>
        </p:txBody>
      </p:sp>
    </p:spTree>
  </p:cSld>
  <p:timing>
    <p:tnLst>
      <p:par>
        <p:cTn id="44" dur="indefinite" restart="never" nodeType="tmRoot">
          <p:childTnLst>
            <p:seq>
              <p:cTn id="45"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140</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2017-02-18T10:48:27Z</dcterms:modified>
  <cp:revision>3</cp:revision>
  <dc:subject/>
  <dc:title/>
</cp:coreProperties>
</file>