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303F72-47CE-5259-B842-9173BBC49B3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9671F7-08AD-0DF4-4877-C456911E6E1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75586C-50EA-263E-FB10-A57FABC5067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6A139F-32C0-6573-8360-CA19488ED2A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155286-86DA-5CFD-FC20-B600C5F648B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BB8595-216F-7FAC-8598-7F9E31EBAFA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94017-1E39-D680-896B-D0894CB24AE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CEC9F4-769E-5A70-BD8D-F392E3C7C10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E5C648-3D7A-B2D0-686A-ED4A3584C75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7F9867-DD7B-1BB0-EF63-CE204EC470C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46163" y="820470"/>
            <a:ext cx="11731781" cy="1454071"/>
          </a:xfrm>
        </p:spPr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Iosevka NF Light"/>
                <a:ea typeface="Iosevka NF Light"/>
                <a:cs typeface="Iosevka NF Light"/>
              </a:rPr>
              <a:t>Численное решение обыкновенных дифференциальных уравнений. Задача Коши  и краевая задача.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672084" y="5997920"/>
            <a:ext cx="9144000" cy="7027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1600">
                <a:latin typeface="Inconsolata Medium"/>
                <a:ea typeface="Inconsolata Medium"/>
                <a:cs typeface="Inconsolata Medium"/>
              </a:rPr>
              <a:t>Шаго Павел Евгеньевич</a:t>
            </a:r>
            <a:endParaRPr sz="1600">
              <a:latin typeface="Inconsolata Medium"/>
              <a:cs typeface="Inconsolata Medium"/>
            </a:endParaRPr>
          </a:p>
          <a:p>
            <a:pPr>
              <a:defRPr/>
            </a:pPr>
            <a:r>
              <a:rPr lang="en-US" sz="1600">
                <a:latin typeface="Inconsolata Medium"/>
                <a:ea typeface="Inconsolata Medium"/>
                <a:cs typeface="Inconsolata Medium"/>
              </a:rPr>
              <a:t>Санкт-Петербург 2024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68407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51856" y="103737"/>
            <a:ext cx="11948688" cy="668636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Iosevka NF"/>
                <a:ea typeface="Iosevka NF"/>
                <a:cs typeface="Iosevka NF"/>
              </a:rPr>
              <a:t>Функция bvp4c решает краевую задачу для системы обыкновенных ду</a:t>
            </a:r>
            <a:endParaRPr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начальные значения задаются функцией bvpinit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solinit = bvpinit(xinit, yinit)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sol = bvp4c(odefun, bcfun, solinit)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endParaRPr sz="2600">
              <a:latin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Для построения графиков необходимо воспользоваться вспомогательной функцией bvpval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yy = bvpval(sol, xx), где xx — вектор пробных точек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endParaRPr sz="2600">
              <a:latin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При полном обращении можно также устанавливать дополнительные параметры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options и дополнительные аргументы для вычисления odefun и bcfun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через функцию bvpset &lt;== &lt;’var’, val&gt;</a:t>
            </a:r>
            <a:endParaRPr sz="2600">
              <a:latin typeface="Iosevka NF"/>
              <a:cs typeface="Iosevka N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79142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10454" y="108238"/>
            <a:ext cx="11971193" cy="666749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Iosevka NF"/>
                <a:ea typeface="Iosevka NF"/>
                <a:cs typeface="Iosevka NF"/>
              </a:rPr>
              <a:t>Пусть y’’ + y = 0,	y(0) = 0,	y(pi) = 1</a:t>
            </a:r>
            <a:endParaRPr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Iosevka NF"/>
                <a:ea typeface="Iosevka NF"/>
                <a:cs typeface="Iosevka NF"/>
              </a:rPr>
              <a:t>заменим системой y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>
                <a:latin typeface="Iosevka NF"/>
                <a:ea typeface="Iosevka NF"/>
                <a:cs typeface="Iosevka NF"/>
              </a:rPr>
              <a:t>’ = y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</a:t>
            </a:r>
            <a:r>
              <a:rPr>
                <a:latin typeface="Iosevka NF"/>
                <a:ea typeface="Iosevka NF"/>
                <a:cs typeface="Iosevka NF"/>
              </a:rPr>
              <a:t>,	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</a:t>
            </a:r>
            <a:r>
              <a:rPr>
                <a:latin typeface="Iosevka NF"/>
                <a:ea typeface="Iosevka NF"/>
                <a:cs typeface="Iosevka NF"/>
              </a:rPr>
              <a:t> = -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endParaRPr>
              <a:latin typeface="Iosevka NF"/>
              <a:cs typeface="Iosevka NF"/>
            </a:endParaRPr>
          </a:p>
        </p:txBody>
      </p:sp>
      <p:pic>
        <p:nvPicPr>
          <p:cNvPr id="8273928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51" y="1306656"/>
            <a:ext cx="2743200" cy="666749"/>
          </a:xfrm>
          <a:prstGeom prst="rect">
            <a:avLst/>
          </a:prstGeom>
        </p:spPr>
      </p:pic>
      <p:pic>
        <p:nvPicPr>
          <p:cNvPr id="2162016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3068" y="2527155"/>
            <a:ext cx="3076574" cy="561974"/>
          </a:xfrm>
          <a:prstGeom prst="rect">
            <a:avLst/>
          </a:prstGeom>
        </p:spPr>
      </p:pic>
      <p:pic>
        <p:nvPicPr>
          <p:cNvPr id="17168702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0454" y="1379392"/>
            <a:ext cx="5162549" cy="866774"/>
          </a:xfrm>
          <a:prstGeom prst="rect">
            <a:avLst/>
          </a:prstGeom>
        </p:spPr>
      </p:pic>
      <p:pic>
        <p:nvPicPr>
          <p:cNvPr id="66766654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156363" y="2655743"/>
            <a:ext cx="3467099" cy="866774"/>
          </a:xfrm>
          <a:prstGeom prst="rect">
            <a:avLst/>
          </a:prstGeom>
        </p:spPr>
      </p:pic>
      <p:pic>
        <p:nvPicPr>
          <p:cNvPr id="78247083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7884102" y="2398568"/>
            <a:ext cx="3371850" cy="819149"/>
          </a:xfrm>
          <a:prstGeom prst="rect">
            <a:avLst/>
          </a:prstGeom>
        </p:spPr>
      </p:pic>
      <p:pic>
        <p:nvPicPr>
          <p:cNvPr id="26655822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065942" y="3374880"/>
            <a:ext cx="3514725" cy="295274"/>
          </a:xfrm>
          <a:prstGeom prst="rect">
            <a:avLst/>
          </a:prstGeom>
        </p:spPr>
      </p:pic>
      <p:pic>
        <p:nvPicPr>
          <p:cNvPr id="200385604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65388" y="3766704"/>
            <a:ext cx="6266202" cy="300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24030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72500" y="301780"/>
            <a:ext cx="11316831" cy="630913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 sz="2400">
                <a:latin typeface="Iosevka NF"/>
                <a:ea typeface="Iosevka NF"/>
                <a:cs typeface="Iosevka NF"/>
              </a:rPr>
              <a:t>Дифференциальные уравнения — один из главных инструментов математического моделирования физических и технических объектов.</a:t>
            </a:r>
            <a:endParaRPr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endParaRPr/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Рассмотрим самый простой вариант, диффур 1 порядка разрешенный относительно производной 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dy/dt = f(t,y) (1)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И вариант посложнее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F(t, y, dy/dt) = 0 (2)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Аналитически преобразовать (2) в (1) удается не всегда, но вот численно когда нас </a:t>
            </a:r>
            <a:r>
              <a:rPr sz="2000">
                <a:latin typeface="Iosevka NF"/>
                <a:ea typeface="Iosevka NF"/>
                <a:cs typeface="Iosevka NF"/>
              </a:rPr>
              <a:t>интересуют только численные значения производной преобразовать (2) в (1) легко.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Если y — вектор, то имеем дело с системой ду.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ДУ содержащие производные высших порядков обычно сводят к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системам уравнений 1 порядка с большим числом неизвестных.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d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²</a:t>
            </a:r>
            <a:r>
              <a:rPr sz="2000">
                <a:latin typeface="Iosevka NF"/>
                <a:ea typeface="Iosevka NF"/>
                <a:cs typeface="Iosevka NF"/>
              </a:rPr>
              <a:t>y/dt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²</a:t>
            </a:r>
            <a:r>
              <a:rPr sz="2000">
                <a:latin typeface="Iosevka NF"/>
                <a:ea typeface="Iosevka NF"/>
                <a:cs typeface="Iosevka NF"/>
              </a:rPr>
              <a:t> = F(t, y, dy/dt) {y = 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sz="2000">
                <a:latin typeface="Iosevka NF"/>
                <a:ea typeface="Iosevka NF"/>
                <a:cs typeface="Iosevka NF"/>
              </a:rPr>
              <a:t>, dy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sz="2000">
                <a:latin typeface="Iosevka NF"/>
                <a:ea typeface="Iosevka NF"/>
                <a:cs typeface="Iosevka NF"/>
              </a:rPr>
              <a:t>/dt = 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</a:t>
            </a:r>
            <a:r>
              <a:rPr sz="2000">
                <a:latin typeface="Iosevka NF"/>
                <a:ea typeface="Iosevka NF"/>
                <a:cs typeface="Iosevka NF"/>
              </a:rPr>
              <a:t>}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sz="2000">
                <a:latin typeface="Iosevka NF"/>
                <a:ea typeface="Iosevka NF"/>
                <a:cs typeface="Iosevka NF"/>
              </a:rPr>
              <a:t>’ = 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>
                <a:latin typeface="Iosevka NF"/>
                <a:ea typeface="Iosevka NF"/>
                <a:cs typeface="Iosevka NF"/>
              </a:rPr>
              <a:t>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</a:t>
            </a:r>
            <a:r>
              <a:rPr sz="2000">
                <a:latin typeface="Iosevka NF"/>
                <a:ea typeface="Iosevka NF"/>
                <a:cs typeface="Iosevka NF"/>
              </a:rPr>
              <a:t>’ = F(t, 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sz="2000">
                <a:latin typeface="Iosevka NF"/>
                <a:ea typeface="Iosevka NF"/>
                <a:cs typeface="Iosevka NF"/>
              </a:rPr>
              <a:t>, 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</a:t>
            </a:r>
            <a:r>
              <a:rPr sz="2000">
                <a:latin typeface="Iosevka NF"/>
                <a:ea typeface="Iosevka NF"/>
                <a:cs typeface="Iosevka NF"/>
              </a:rPr>
              <a:t>)   </a:t>
            </a:r>
            <a:endParaRPr sz="20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endParaRPr sz="2000">
              <a:latin typeface="Iosevka NF"/>
              <a:ea typeface="Iosevka NF"/>
              <a:cs typeface="Iosevka N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293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17871" y="273489"/>
            <a:ext cx="11788366" cy="6356287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>
                <a:latin typeface="Iosevka NF"/>
                <a:ea typeface="Iosevka NF"/>
                <a:cs typeface="Iosevka NF"/>
              </a:rPr>
              <a:t>Задача Коши</a:t>
            </a:r>
            <a:endParaRPr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400">
                <a:latin typeface="Iosevka NF"/>
                <a:ea typeface="Iosevka NF"/>
                <a:cs typeface="Iosevka NF"/>
              </a:rPr>
              <a:t>Отыскать функцию y = y(t) удовлетворяющую начальным условиям y(t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₀</a:t>
            </a:r>
            <a:r>
              <a:rPr sz="2400">
                <a:latin typeface="Iosevka NF"/>
                <a:ea typeface="Iosevka NF"/>
                <a:cs typeface="Iosevka NF"/>
              </a:rPr>
              <a:t>) = 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₀</a:t>
            </a:r>
            <a:endParaRPr sz="24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Способы численного интегрирования ду разрабатывались начиная с Эйлера</a:t>
            </a:r>
            <a:endParaRPr sz="24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который предложил метод ломанных где заменяем dy/dt =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Δ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y/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Δ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endParaRPr sz="24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					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ₖ₊₁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h</a:t>
            </a:r>
            <a:endParaRPr sz="24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					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ₖ₊₁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= 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hf(t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ₖ, 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</a:t>
            </a: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где h =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Δ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может быть как постоянным так и переменным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А в неявном методе Эйлера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					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ₖ₊₁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h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					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ₖ₊₁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= 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hf(t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, 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Для нахождения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ₖ₊₁ необходимо решить уравнение относительно этой переменной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42558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17870" y="150890"/>
            <a:ext cx="11778934" cy="6516606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endParaRPr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>
                <a:latin typeface="Iosevka NF"/>
                <a:ea typeface="Iosevka NF"/>
                <a:cs typeface="Iosevka NF"/>
              </a:rPr>
              <a:t>Метод итерации</a:t>
            </a:r>
            <a:endParaRPr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400"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ᵣ₊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⁽⁰⁾ = 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ᵣ₊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⁽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¹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⁾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hf(t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ᵣ₊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⁽⁰⁾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...</a:t>
            </a:r>
            <a:endParaRPr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Условие сходимости 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h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‖"/>
                          <m:endChr m:val="‖"/>
                          <m:ctrlPr>
                            <a:rPr lang="en-US" sz="24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den>
                              <m:r>
                                <m:rPr>
                                  <m:sty m:val="p"/>
                                </m:rPr>
                                <a:rPr lang="en-US" sz="2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∂y</m:t>
                              </m:r>
                            </m:den>
                            <m:num>
                              <m:r>
                                <m:rPr>
                                  <m:sty m:val="p"/>
                                </m:rPr>
                                <a:rPr lang="en-US" sz="2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∂f</m:t>
                              </m:r>
                            </m:num>
                          </m:f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&lt; 1</a:t>
            </a:r>
            <a:endParaRPr lang="en-US" sz="24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Линейная система относительно </a:t>
            </a: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Δ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 (метод Розенброка)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(I – h(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∂f</m:t>
                      </m:r>
                    </m:oMath>
                  </m:oMathPara>
                </a14:m>
              </mc:Choice>
              <mc:Fallback/>
            </mc:AlternateContent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/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∂y</m:t>
                      </m:r>
                    </m:oMath>
                  </m:oMathPara>
                </a14:m>
              </mc:Choice>
              <mc:Fallback/>
            </mc:AlternateContent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))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Δ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 = hf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Формула трапеций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+ h;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(f(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ₖ) + f(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, 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)h/2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4304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89578" y="188613"/>
            <a:ext cx="11807227" cy="65637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ctr">
              <a:buFont typeface="Arial"/>
              <a:buNone/>
              <a:defRPr/>
            </a:pPr>
            <a:r>
              <a:rPr sz="2800">
                <a:latin typeface="Iosevka NF"/>
                <a:ea typeface="Iosevka NF"/>
                <a:cs typeface="Iosevka NF"/>
              </a:rPr>
              <a:t>Формулы Рунге-Кутты 5-ого порядка:</a:t>
            </a:r>
            <a:endParaRPr sz="2800">
              <a:latin typeface="Iosevka NF"/>
              <a:ea typeface="Iosevka NF"/>
              <a:cs typeface="Iosevka NF"/>
            </a:endParaRPr>
          </a:p>
          <a:p>
            <a:pPr marL="0" indent="0" algn="l">
              <a:buFont typeface="Arial"/>
              <a:buNone/>
              <a:defRPr/>
            </a:pPr>
            <a:r>
              <a:rPr sz="2400">
                <a:latin typeface="Iosevka NF"/>
                <a:ea typeface="Iosevka NF"/>
                <a:cs typeface="Iosevka NF"/>
              </a:rPr>
              <a:t>				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sz="2400">
                <a:latin typeface="Iosevka NF"/>
                <a:ea typeface="Iosevka NF"/>
                <a:cs typeface="Iosevka NF"/>
              </a:rPr>
              <a:t> = hf(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sz="2400">
                <a:latin typeface="Iosevka NF"/>
                <a:ea typeface="Iosevka NF"/>
                <a:cs typeface="Iosevka NF"/>
              </a:rPr>
              <a:t>);</a:t>
            </a:r>
            <a:endParaRPr sz="2400">
              <a:latin typeface="Iosevka NF"/>
              <a:ea typeface="Iosevka NF"/>
              <a:cs typeface="Iosevka NF"/>
            </a:endParaRPr>
          </a:p>
          <a:p>
            <a:pPr marL="0" indent="0" algn="l">
              <a:buFont typeface="Arial"/>
              <a:buNone/>
              <a:defRPr/>
            </a:pPr>
            <a:r>
              <a:rPr sz="2400">
                <a:latin typeface="Iosevka NF"/>
                <a:ea typeface="Iosevka NF"/>
                <a:cs typeface="Iosevka NF"/>
              </a:rPr>
              <a:t>				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hf(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h/2,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/2);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				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₃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hf(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h/2,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/2);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				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₄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= hf(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₃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);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				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(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+ 2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₂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+ 2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₃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₄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)/6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Явный метод Адамса 2-го порядка: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(3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-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₋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)h/2</a:t>
            </a:r>
            <a:endParaRPr lang="en-US" sz="24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Неявный метод Адамса 3-го порядка:</a:t>
            </a:r>
            <a:endParaRPr lang="en-US" sz="2800" b="0" i="0" u="none" strike="noStrike" cap="none" spc="0">
              <a:solidFill>
                <a:schemeClr val="tx1"/>
              </a:solidFill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 =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 + (5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+ 8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-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₋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)h/12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“Дифференцирование назад” по Куртису и Хиршфельдеру: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Iosevka NF"/>
                <a:ea typeface="Iosevka NF"/>
                <a:cs typeface="Iosevka NF"/>
              </a:rPr>
              <a:t>			  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₊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 = (4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 + 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₋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 + 2hf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ₖ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₋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)/3</a:t>
            </a:r>
            <a:endParaRPr sz="2400">
              <a:latin typeface="Iosevka NF"/>
              <a:cs typeface="Iosevka N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33286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8204" y="60613"/>
            <a:ext cx="11984181" cy="67627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>
                <a:latin typeface="Iosevka NF"/>
                <a:ea typeface="Iosevka NF"/>
                <a:cs typeface="Iosevka NF"/>
              </a:rPr>
              <a:t>В MATLAB есть семейство функций ode{xxx} для решения ЗК</a:t>
            </a:r>
            <a:endParaRPr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</a:t>
            </a:r>
            <a:r>
              <a:rPr sz="2600" b="1">
                <a:latin typeface="Iosevka NF"/>
                <a:ea typeface="Iosevka NF"/>
                <a:cs typeface="Iosevka NF"/>
              </a:rPr>
              <a:t>ode45</a:t>
            </a:r>
            <a:r>
              <a:rPr sz="2600">
                <a:latin typeface="Iosevka NF"/>
                <a:ea typeface="Iosevka NF"/>
                <a:cs typeface="Iosevka NF"/>
              </a:rPr>
              <a:t> — явный метод Рунге-Кутты 4 и 5 порядка</a:t>
            </a:r>
            <a:endParaRPr sz="2600"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</a:t>
            </a:r>
            <a:r>
              <a:rPr sz="2600" b="1">
                <a:latin typeface="Iosevka NF"/>
                <a:ea typeface="Iosevka NF"/>
                <a:cs typeface="Iosevka NF"/>
              </a:rPr>
              <a:t>ode23</a:t>
            </a:r>
            <a:r>
              <a:rPr sz="2600">
                <a:latin typeface="Iosevka NF"/>
                <a:ea typeface="Iosevka NF"/>
                <a:cs typeface="Iosevka NF"/>
              </a:rPr>
              <a:t> — явный метод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Рунге-Кутты</a:t>
            </a:r>
            <a:r>
              <a:rPr sz="2600">
                <a:latin typeface="Iosevka NF"/>
                <a:ea typeface="Iosevka NF"/>
                <a:cs typeface="Iosevka NF"/>
              </a:rPr>
              <a:t> 2 и 3 порядка</a:t>
            </a:r>
            <a:endParaRPr sz="2600"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</a:t>
            </a:r>
            <a:r>
              <a:rPr sz="2600" b="1">
                <a:latin typeface="Iosevka NF"/>
                <a:ea typeface="Iosevka NF"/>
                <a:cs typeface="Iosevka NF"/>
              </a:rPr>
              <a:t>ode113</a:t>
            </a:r>
            <a:r>
              <a:rPr sz="2600">
                <a:latin typeface="Iosevka NF"/>
                <a:ea typeface="Iosevka NF"/>
                <a:cs typeface="Iosevka NF"/>
              </a:rPr>
              <a:t> — метод Адамса, Башфорта и Моултона </a:t>
            </a:r>
            <a:endParaRPr sz="2600"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		(типа предиктор-корректор) переменного порядка</a:t>
            </a:r>
            <a:endParaRPr sz="2600"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</a:t>
            </a:r>
            <a:r>
              <a:rPr sz="2600" b="1">
                <a:latin typeface="Iosevka NF"/>
                <a:ea typeface="Iosevka NF"/>
                <a:cs typeface="Iosevka NF"/>
              </a:rPr>
              <a:t>ode15s</a:t>
            </a:r>
            <a:r>
              <a:rPr sz="2600">
                <a:latin typeface="Iosevka NF"/>
                <a:ea typeface="Iosevka NF"/>
                <a:cs typeface="Iosevka NF"/>
              </a:rPr>
              <a:t> — “дифференцирование назад” и численные методы 						дифференцирования</a:t>
            </a:r>
            <a:endParaRPr sz="2600"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</a:t>
            </a:r>
            <a:r>
              <a:rPr sz="2600" b="1">
                <a:latin typeface="Iosevka NF"/>
                <a:ea typeface="Iosevka NF"/>
                <a:cs typeface="Iosevka NF"/>
              </a:rPr>
              <a:t>ode23s</a:t>
            </a:r>
            <a:r>
              <a:rPr sz="2600">
                <a:latin typeface="Iosevka NF"/>
                <a:ea typeface="Iosevka NF"/>
                <a:cs typeface="Iosevka NF"/>
              </a:rPr>
              <a:t> — модифицированный метод Розенброка 2-го порядка</a:t>
            </a:r>
            <a:endParaRPr sz="2600"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</a:t>
            </a:r>
            <a:r>
              <a:rPr sz="2600" b="1">
                <a:latin typeface="Iosevka NF"/>
                <a:ea typeface="Iosevka NF"/>
                <a:cs typeface="Iosevka NF"/>
              </a:rPr>
              <a:t>ode23t</a:t>
            </a:r>
            <a:r>
              <a:rPr sz="2600">
                <a:latin typeface="Iosevka NF"/>
                <a:ea typeface="Iosevka NF"/>
                <a:cs typeface="Iosevka NF"/>
              </a:rPr>
              <a:t> — использует метод трапеций</a:t>
            </a:r>
            <a:endParaRPr sz="2600"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endParaRPr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[tout, yout] = ode{xxx}(fun, tspan, y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₀</a:t>
            </a:r>
            <a:r>
              <a:rPr sz="2600">
                <a:latin typeface="Iosevka NF"/>
                <a:ea typeface="Iosevka NF"/>
                <a:cs typeface="Iosevka NF"/>
              </a:rPr>
              <a:t>)</a:t>
            </a:r>
            <a:endParaRPr sz="2600">
              <a:latin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В вектор tspan можно задать “контрольные значения“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 algn="just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Если tspan задан, то tout = tspan</a:t>
            </a:r>
            <a:endParaRPr sz="2600">
              <a:latin typeface="Iosevka NF"/>
              <a:ea typeface="Iosevka NF"/>
              <a:cs typeface="Iosevka N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065178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272" y="103908"/>
            <a:ext cx="7867649" cy="4210049"/>
          </a:xfrm>
          <a:prstGeom prst="rect">
            <a:avLst/>
          </a:prstGeom>
        </p:spPr>
      </p:pic>
      <p:pic>
        <p:nvPicPr>
          <p:cNvPr id="17867776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46363" y="3489613"/>
            <a:ext cx="7417046" cy="289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1367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2113" y="95249"/>
            <a:ext cx="11992840" cy="655493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Iosevka NF"/>
                <a:ea typeface="Iosevka NF"/>
                <a:cs typeface="Iosevka NF"/>
              </a:rPr>
              <a:t>Но также можно осуществлять дополнительный контроль над этими функциями</a:t>
            </a:r>
            <a:endParaRPr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[tout, yout, varargout] = ode{xxx}(fun, tspan, y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₀</a:t>
            </a:r>
            <a:r>
              <a:rPr sz="2600">
                <a:latin typeface="Iosevka NF"/>
                <a:ea typeface="Iosevka NF"/>
                <a:cs typeface="Iosevka NF"/>
              </a:rPr>
              <a:t>, options, varargin)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Параметры options задаются обращением к функции odeset &lt;== &lt;’var’, val&gt;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Примеры параметров: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RelTol — допустимая относительная погрешность вычислений (1e-3)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AbsTol — 	-||-	    абсолютная		-||-		(1e-6)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InitialStep — начальный шаг (автоматически)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Mass — определяет матрицу масс M(t, y)y’ = f(t, y)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Events — некоторое событие описанное как функция в .m файле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при наступлении которого ход вычислений должен каким-то образом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r>
              <a:rPr sz="2600">
                <a:latin typeface="Iosevka NF"/>
                <a:ea typeface="Iosevka NF"/>
                <a:cs typeface="Iosevka NF"/>
              </a:rPr>
              <a:t>	поменяться</a:t>
            </a:r>
            <a:endParaRPr sz="2600">
              <a:latin typeface="Iosevka NF"/>
              <a:ea typeface="Iosevka NF"/>
              <a:cs typeface="Iosevka N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1655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65407" y="121226"/>
            <a:ext cx="11957316" cy="671602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Iosevka NF"/>
                <a:ea typeface="Iosevka NF"/>
                <a:cs typeface="Iosevka NF"/>
              </a:rPr>
              <a:t>	</a:t>
            </a:r>
            <a:r>
              <a:rPr sz="2600">
                <a:latin typeface="Iosevka NF"/>
                <a:ea typeface="Iosevka NF"/>
                <a:cs typeface="Iosevka NF"/>
              </a:rPr>
              <a:t>Jacobian — задает в аналитическом виде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∂f</m:t>
                      </m:r>
                    </m:oMath>
                  </m:oMathPara>
                </a14:m>
              </mc:Choice>
              <mc:Fallback/>
            </mc:AlternateContent>
            <a:r>
              <a:rPr sz="2600">
                <a:latin typeface="Iosevka NF"/>
                <a:ea typeface="Iosevka NF"/>
                <a:cs typeface="Iosevka NF"/>
              </a:rPr>
              <a:t>/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∂y</m:t>
                      </m:r>
                    </m:oMath>
                  </m:oMathPara>
                </a14:m>
              </mc:Choice>
              <mc:Fallback/>
            </mc:AlternateContent>
            <a:r>
              <a:rPr sz="2600">
                <a:latin typeface="Iosevka NF"/>
                <a:ea typeface="Iosevka NF"/>
                <a:cs typeface="Iosevka NF"/>
              </a:rPr>
              <a:t> (15s, 23s, 23t(b))</a:t>
            </a:r>
            <a:endParaRPr sz="2600">
              <a:latin typeface="Iosevka NF"/>
              <a:ea typeface="Iosevka NF"/>
              <a:cs typeface="Iosevka NF"/>
            </a:endParaRPr>
          </a:p>
          <a:p>
            <a:pPr marL="0" indent="0">
              <a:buFont typeface="Arial"/>
              <a:buNone/>
              <a:defRPr/>
            </a:pPr>
            <a:endParaRPr sz="260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800" b="0">
                <a:latin typeface="Iosevka NF"/>
                <a:ea typeface="Iosevka NF"/>
                <a:cs typeface="Iosevka NF"/>
              </a:rPr>
              <a:t>Краевая задача для обыкновенных дифференциальных уравнений</a:t>
            </a:r>
            <a:endParaRPr sz="2800" b="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600" b="0">
                <a:latin typeface="Iosevka NF"/>
                <a:ea typeface="Iosevka NF"/>
                <a:cs typeface="Iosevka NF"/>
              </a:rPr>
              <a:t>заключается в отыскании функции y = y(x), которая на отрезке [a, b]</a:t>
            </a:r>
            <a:endParaRPr sz="2600" b="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600" b="0">
                <a:latin typeface="Iosevka NF"/>
                <a:ea typeface="Iosevka NF"/>
                <a:cs typeface="Iosevka NF"/>
              </a:rPr>
              <a:t>удовлетворяет этому уравнению и граничным условиям наложенным на</a:t>
            </a:r>
            <a:endParaRPr sz="2600" b="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600" b="0">
                <a:latin typeface="Iosevka NF"/>
                <a:ea typeface="Iosevka NF"/>
                <a:cs typeface="Iosevka NF"/>
              </a:rPr>
              <a:t>значения функции и/или её производной на концах отрезка в (a, b)</a:t>
            </a:r>
            <a:endParaRPr sz="2800" b="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endParaRPr sz="2600" b="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600" b="0">
                <a:latin typeface="Iosevka NF"/>
                <a:ea typeface="Iosevka NF"/>
                <a:cs typeface="Iosevka NF"/>
              </a:rPr>
              <a:t>Для одного уравнения первого порядка КЗ некорректна, т. к.</a:t>
            </a:r>
            <a:endParaRPr sz="2600" b="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600" b="0">
                <a:latin typeface="Iosevka NF"/>
                <a:ea typeface="Iosevka NF"/>
                <a:cs typeface="Iosevka NF"/>
              </a:rPr>
              <a:t>значение y(a) полностью определяет поведение функции на всем отрезке в том числе и значение y(b)</a:t>
            </a:r>
            <a:endParaRPr sz="2800" b="0">
              <a:latin typeface="Iosevka NF"/>
              <a:ea typeface="Iosevka NF"/>
              <a:cs typeface="Iosevka NF"/>
            </a:endParaRPr>
          </a:p>
          <a:p>
            <a:pPr marL="0" indent="0" algn="ctr">
              <a:buFont typeface="Arial"/>
              <a:buNone/>
              <a:defRPr/>
            </a:pPr>
            <a:r>
              <a:rPr sz="2800" b="0">
                <a:latin typeface="Iosevka NF"/>
                <a:ea typeface="Iosevka NF"/>
                <a:cs typeface="Iosevka NF"/>
              </a:rPr>
              <a:t>Для уравнения y’’ = f(x, y, y’) граничные условия могут выглядеть как (A, B, </a:t>
            </a:r>
            <a:r>
              <a:rPr sz="2600" b="0" i="0" u="none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α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₀</a:t>
            </a:r>
            <a:r>
              <a:rPr sz="2600" b="0">
                <a:latin typeface="Iosevka NF"/>
                <a:ea typeface="Iosevka NF"/>
                <a:cs typeface="Iosevka NF"/>
              </a:rPr>
              <a:t>, 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α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,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 </a:t>
            </a:r>
            <a:r>
              <a:rPr sz="2600" b="0" i="0" u="none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₀, 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)</a:t>
            </a:r>
            <a:endParaRPr lang="en-US" sz="2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y(a) = A, y(b) = B;</a:t>
            </a:r>
            <a:endParaRPr lang="en-US" sz="2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 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α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₀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y(a) + 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α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y’(a) = A, 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₀y(b) + 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Iosevka NF"/>
                <a:ea typeface="Iosevka NF"/>
                <a:cs typeface="Iosevka NF"/>
              </a:rPr>
              <a:t>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Iosevka NF"/>
                <a:ea typeface="Iosevka NF"/>
                <a:cs typeface="Iosevka NF"/>
              </a:rPr>
              <a:t>₁y’(b) = B</a:t>
            </a:r>
            <a:endParaRPr sz="2600" b="0">
              <a:latin typeface="Iosevka NF"/>
              <a:ea typeface="Iosevka NF"/>
              <a:cs typeface="Iosevka N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0</Words>
  <Characters>0</Characters>
  <CharactersWithSpaces>0</CharactersWithSpaces>
  <Application>ONLYOFFICE/8.0.1.31</Application>
  <DocSecurity>0</DocSecurity>
  <PresentationFormat>Widescreen</PresentationFormat>
  <Lines>0</Lines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2024-05-16T10:35:26Z</dcterms:modified>
  <cp:category/>
  <cp:contentStatus/>
  <cp:version/>
</cp:coreProperties>
</file>