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8288000" cy="10287000"/>
  <p:notesSz cx="6858000" cy="9144000"/>
  <p:embeddedFontLst>
    <p:embeddedFont>
      <p:font typeface="Abhaya Libre" panose="020B0604020202020204" charset="0"/>
      <p:regular r:id="rId41"/>
    </p:embeddedFont>
    <p:embeddedFont>
      <p:font typeface="Abhaya Libre Bold" panose="020B0604020202020204" charset="0"/>
      <p:regular r:id="rId42"/>
    </p:embeddedFont>
    <p:embeddedFont>
      <p:font typeface="Alatsi" panose="020B0604020202020204" charset="0"/>
      <p:regular r:id="rId43"/>
    </p:embeddedFont>
    <p:embeddedFont>
      <p:font typeface="Canva Sans Bold" panose="020B0604020202020204" charset="0"/>
      <p:regular r:id="rId44"/>
    </p:embeddedFont>
    <p:embeddedFont>
      <p:font typeface="Open Sans Bold" panose="020B0604020202020204" charset="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hyperlink" Target="https://github.com/shgupta1461/RPIP_Group5/blob/main/RPIP_nbyip.ipyn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hyperlink" Target="https://github.com/shgupta1461/RPIP_Group5/blob/main/RPIP_nbycp.ipyn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2549589" cy="10287000"/>
            <a:chOff x="0" y="0"/>
            <a:chExt cx="339945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1699726" y="0"/>
              <a:ext cx="1699726" cy="13716000"/>
              <a:chOff x="0" y="0"/>
              <a:chExt cx="335748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35748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335748" h="2709333">
                    <a:moveTo>
                      <a:pt x="0" y="0"/>
                    </a:moveTo>
                    <a:lnTo>
                      <a:pt x="335748" y="0"/>
                    </a:lnTo>
                    <a:lnTo>
                      <a:pt x="335748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335748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849863" y="0"/>
              <a:ext cx="1699726" cy="13716000"/>
              <a:chOff x="0" y="0"/>
              <a:chExt cx="335748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35748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335748" h="2709333">
                    <a:moveTo>
                      <a:pt x="0" y="0"/>
                    </a:moveTo>
                    <a:lnTo>
                      <a:pt x="335748" y="0"/>
                    </a:lnTo>
                    <a:lnTo>
                      <a:pt x="335748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335748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1699726" cy="13716000"/>
              <a:chOff x="0" y="0"/>
              <a:chExt cx="335748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335748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335748" h="2709333">
                    <a:moveTo>
                      <a:pt x="0" y="0"/>
                    </a:moveTo>
                    <a:lnTo>
                      <a:pt x="335748" y="0"/>
                    </a:lnTo>
                    <a:lnTo>
                      <a:pt x="335748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335748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2887270" y="2129181"/>
            <a:ext cx="13874631" cy="3986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Alatsi"/>
              </a:rPr>
              <a:t>NAVIGATION-BY-PREFERENCE: A NEW CONVERSATIONAL RECOMMENDER WITH PREFERENCE-BASED FEEDBACK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561704" y="-210192"/>
            <a:ext cx="6400394" cy="2167923"/>
          </a:xfrm>
          <a:custGeom>
            <a:avLst/>
            <a:gdLst/>
            <a:ahLst/>
            <a:cxnLst/>
            <a:rect l="l" t="t" r="r" b="b"/>
            <a:pathLst>
              <a:path w="6400394" h="2167923">
                <a:moveTo>
                  <a:pt x="0" y="0"/>
                </a:moveTo>
                <a:lnTo>
                  <a:pt x="6400394" y="0"/>
                </a:lnTo>
                <a:lnTo>
                  <a:pt x="6400394" y="2167923"/>
                </a:lnTo>
                <a:lnTo>
                  <a:pt x="0" y="216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908375" y="6951491"/>
            <a:ext cx="8454332" cy="890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18"/>
              </a:lnSpc>
            </a:pPr>
            <a:r>
              <a:rPr lang="en-US" sz="5156">
                <a:solidFill>
                  <a:srgbClr val="000000"/>
                </a:solidFill>
                <a:latin typeface="Alatsi Bold"/>
              </a:rPr>
              <a:t>Group 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94487" y="8963076"/>
            <a:ext cx="6882108" cy="53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 Bold"/>
              </a:rPr>
              <a:t>DAIICT | 2024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83216" y="705956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9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-3985703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154606" y="1587500"/>
            <a:ext cx="13978789" cy="8207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7619" lvl="1" indent="-473810">
              <a:lnSpc>
                <a:spcPts val="6144"/>
              </a:lnSpc>
              <a:buFont typeface="Arial"/>
              <a:buChar char="•"/>
            </a:pPr>
            <a:r>
              <a:rPr lang="en-US" sz="4389">
                <a:solidFill>
                  <a:srgbClr val="000000"/>
                </a:solidFill>
                <a:latin typeface="Alatsi Bold"/>
              </a:rPr>
              <a:t>Since the user’s most recent choice is  s ∈ R</a:t>
            </a:r>
          </a:p>
          <a:p>
            <a:pPr>
              <a:lnSpc>
                <a:spcPts val="6144"/>
              </a:lnSpc>
            </a:pPr>
            <a:endParaRPr lang="en-US" sz="4389">
              <a:solidFill>
                <a:srgbClr val="000000"/>
              </a:solidFill>
              <a:latin typeface="Alatsi Bold"/>
            </a:endParaRPr>
          </a:p>
          <a:p>
            <a:pPr marL="947619" lvl="1" indent="-473810">
              <a:lnSpc>
                <a:spcPts val="6144"/>
              </a:lnSpc>
              <a:buFont typeface="Arial"/>
              <a:buChar char="•"/>
            </a:pPr>
            <a:r>
              <a:rPr lang="en-US" sz="4389">
                <a:solidFill>
                  <a:srgbClr val="000000"/>
                </a:solidFill>
                <a:latin typeface="Alatsi Bold"/>
              </a:rPr>
              <a:t>To reflect negative feedback (i.e   R \ {s}), we have to discard some members of Ns.</a:t>
            </a:r>
          </a:p>
          <a:p>
            <a:pPr>
              <a:lnSpc>
                <a:spcPts val="6144"/>
              </a:lnSpc>
            </a:pPr>
            <a:endParaRPr lang="en-US" sz="4389">
              <a:solidFill>
                <a:srgbClr val="000000"/>
              </a:solidFill>
              <a:latin typeface="Alatsi Bold"/>
            </a:endParaRPr>
          </a:p>
          <a:p>
            <a:pPr marL="947619" lvl="1" indent="-473810">
              <a:lnSpc>
                <a:spcPts val="6144"/>
              </a:lnSpc>
              <a:buFont typeface="Arial"/>
              <a:buChar char="•"/>
            </a:pPr>
            <a:r>
              <a:rPr lang="en-US" sz="4389">
                <a:solidFill>
                  <a:srgbClr val="000000"/>
                </a:solidFill>
                <a:latin typeface="Alatsi Bold"/>
              </a:rPr>
              <a:t>We refer to this subset of Ns as S ⊆ Ns. This is called the selection consistent candidate set.</a:t>
            </a:r>
          </a:p>
          <a:p>
            <a:pPr>
              <a:lnSpc>
                <a:spcPts val="6424"/>
              </a:lnSpc>
            </a:pPr>
            <a:endParaRPr lang="en-US" sz="4389">
              <a:solidFill>
                <a:srgbClr val="000000"/>
              </a:solidFill>
              <a:latin typeface="Alatsi Bold"/>
            </a:endParaRPr>
          </a:p>
          <a:p>
            <a:pPr marL="990798" lvl="1" indent="-495399">
              <a:lnSpc>
                <a:spcPts val="6424"/>
              </a:lnSpc>
              <a:buFont typeface="Arial"/>
              <a:buChar char="•"/>
            </a:pPr>
            <a:r>
              <a:rPr lang="en-US" sz="4589">
                <a:solidFill>
                  <a:srgbClr val="000000"/>
                </a:solidFill>
                <a:latin typeface="Alatsi Bold"/>
              </a:rPr>
              <a:t>L = ∪    Ni       (i.e User’s long term preferences)</a:t>
            </a:r>
          </a:p>
          <a:p>
            <a:pPr>
              <a:lnSpc>
                <a:spcPts val="4744"/>
              </a:lnSpc>
            </a:pPr>
            <a:r>
              <a:rPr lang="en-US" sz="3389">
                <a:solidFill>
                  <a:srgbClr val="000000"/>
                </a:solidFill>
                <a:latin typeface="Alatsi Bold"/>
              </a:rPr>
              <a:t>                     i ∈P                    </a:t>
            </a:r>
          </a:p>
          <a:p>
            <a:pPr>
              <a:lnSpc>
                <a:spcPts val="4744"/>
              </a:lnSpc>
            </a:pPr>
            <a:r>
              <a:rPr lang="en-US" sz="3389">
                <a:solidFill>
                  <a:srgbClr val="000000"/>
                </a:solidFill>
                <a:latin typeface="Alatsi Bold"/>
              </a:rPr>
              <a:t>(candidate items that are neighbours of each item i in user profile)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83216" y="705956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10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53980" y="866775"/>
            <a:ext cx="13180039" cy="1377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Alatsi Bold"/>
              </a:rPr>
              <a:t>GOALS OF SET “R”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5388" y="2895980"/>
            <a:ext cx="14453767" cy="6641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9154" lvl="1" indent="-449577">
              <a:lnSpc>
                <a:spcPts val="5830"/>
              </a:lnSpc>
              <a:buFont typeface="Arial"/>
              <a:buChar char="•"/>
            </a:pPr>
            <a:r>
              <a:rPr lang="en-US" sz="4164">
                <a:solidFill>
                  <a:srgbClr val="000000"/>
                </a:solidFill>
                <a:latin typeface="Alatsi Bold"/>
              </a:rPr>
              <a:t>To reflect long term preferences of user</a:t>
            </a:r>
          </a:p>
          <a:p>
            <a:pPr>
              <a:lnSpc>
                <a:spcPts val="5830"/>
              </a:lnSpc>
            </a:pPr>
            <a:r>
              <a:rPr lang="en-US" sz="4164">
                <a:solidFill>
                  <a:srgbClr val="000000"/>
                </a:solidFill>
                <a:latin typeface="Alatsi Bold"/>
              </a:rPr>
              <a:t>          (measure how much Ni overlaps with L)</a:t>
            </a:r>
          </a:p>
          <a:p>
            <a:pPr>
              <a:lnSpc>
                <a:spcPts val="5830"/>
              </a:lnSpc>
            </a:pPr>
            <a:endParaRPr lang="en-US" sz="4164">
              <a:solidFill>
                <a:srgbClr val="000000"/>
              </a:solidFill>
              <a:latin typeface="Alatsi Bold"/>
            </a:endParaRPr>
          </a:p>
          <a:p>
            <a:pPr marL="899154" lvl="1" indent="-449577">
              <a:lnSpc>
                <a:spcPts val="5830"/>
              </a:lnSpc>
              <a:buFont typeface="Arial"/>
              <a:buChar char="•"/>
            </a:pPr>
            <a:r>
              <a:rPr lang="en-US" sz="4164">
                <a:solidFill>
                  <a:srgbClr val="000000"/>
                </a:solidFill>
                <a:latin typeface="Alatsi Bold"/>
              </a:rPr>
              <a:t>To reflect short term preferences of user</a:t>
            </a:r>
          </a:p>
          <a:p>
            <a:pPr>
              <a:lnSpc>
                <a:spcPts val="5830"/>
              </a:lnSpc>
            </a:pPr>
            <a:r>
              <a:rPr lang="en-US" sz="4164">
                <a:solidFill>
                  <a:srgbClr val="000000"/>
                </a:solidFill>
                <a:latin typeface="Alatsi Bold"/>
              </a:rPr>
              <a:t>          (measure how much Ni overlaps with S as a whole)</a:t>
            </a:r>
          </a:p>
          <a:p>
            <a:pPr>
              <a:lnSpc>
                <a:spcPts val="5830"/>
              </a:lnSpc>
            </a:pPr>
            <a:endParaRPr lang="en-US" sz="4164">
              <a:solidFill>
                <a:srgbClr val="000000"/>
              </a:solidFill>
              <a:latin typeface="Alatsi Bold"/>
            </a:endParaRPr>
          </a:p>
          <a:p>
            <a:pPr marL="899154" lvl="1" indent="-449577">
              <a:lnSpc>
                <a:spcPts val="5830"/>
              </a:lnSpc>
              <a:buFont typeface="Arial"/>
              <a:buChar char="•"/>
            </a:pPr>
            <a:r>
              <a:rPr lang="en-US" sz="4164">
                <a:solidFill>
                  <a:srgbClr val="000000"/>
                </a:solidFill>
                <a:latin typeface="Alatsi Bold"/>
              </a:rPr>
              <a:t>To ensure diversity</a:t>
            </a:r>
          </a:p>
          <a:p>
            <a:pPr>
              <a:lnSpc>
                <a:spcPts val="5830"/>
              </a:lnSpc>
            </a:pPr>
            <a:r>
              <a:rPr lang="en-US" sz="4164">
                <a:solidFill>
                  <a:srgbClr val="000000"/>
                </a:solidFill>
                <a:latin typeface="Alatsi Bold"/>
              </a:rPr>
              <a:t>          (make sure that Ni covers parts of S that were not covered in previous recommendation cycles)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96413" y="814387"/>
            <a:ext cx="1045121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TYPES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127861" y="4039162"/>
            <a:ext cx="6651535" cy="3840771"/>
            <a:chOff x="0" y="0"/>
            <a:chExt cx="1751844" cy="101156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51844" cy="1011561"/>
            </a:xfrm>
            <a:custGeom>
              <a:avLst/>
              <a:gdLst/>
              <a:ahLst/>
              <a:cxnLst/>
              <a:rect l="l" t="t" r="r" b="b"/>
              <a:pathLst>
                <a:path w="1751844" h="1011561">
                  <a:moveTo>
                    <a:pt x="59360" y="0"/>
                  </a:moveTo>
                  <a:lnTo>
                    <a:pt x="1692484" y="0"/>
                  </a:lnTo>
                  <a:cubicBezTo>
                    <a:pt x="1725268" y="0"/>
                    <a:pt x="1751844" y="26577"/>
                    <a:pt x="1751844" y="59360"/>
                  </a:cubicBezTo>
                  <a:lnTo>
                    <a:pt x="1751844" y="952201"/>
                  </a:lnTo>
                  <a:cubicBezTo>
                    <a:pt x="1751844" y="967944"/>
                    <a:pt x="1745590" y="983043"/>
                    <a:pt x="1734458" y="994175"/>
                  </a:cubicBezTo>
                  <a:cubicBezTo>
                    <a:pt x="1723326" y="1005307"/>
                    <a:pt x="1708227" y="1011561"/>
                    <a:pt x="1692484" y="1011561"/>
                  </a:cubicBezTo>
                  <a:lnTo>
                    <a:pt x="59360" y="1011561"/>
                  </a:lnTo>
                  <a:cubicBezTo>
                    <a:pt x="26577" y="1011561"/>
                    <a:pt x="0" y="984985"/>
                    <a:pt x="0" y="952201"/>
                  </a:cubicBezTo>
                  <a:lnTo>
                    <a:pt x="0" y="59360"/>
                  </a:lnTo>
                  <a:cubicBezTo>
                    <a:pt x="0" y="26577"/>
                    <a:pt x="26577" y="0"/>
                    <a:pt x="5936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751844" cy="10496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370438" y="4420555"/>
            <a:ext cx="6304654" cy="316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Alatsi Bold"/>
              </a:rPr>
              <a:t>In this, only feedback from the most recent cycle of recommendation affects the next cycle.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05304" y="3371778"/>
            <a:ext cx="4182217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latsi Bold"/>
              </a:rPr>
              <a:t>n-by-i-p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478803" y="3467028"/>
            <a:ext cx="7127910" cy="4551383"/>
            <a:chOff x="0" y="0"/>
            <a:chExt cx="9503880" cy="6068510"/>
          </a:xfrm>
        </p:grpSpPr>
        <p:grpSp>
          <p:nvGrpSpPr>
            <p:cNvPr id="9" name="Group 9"/>
            <p:cNvGrpSpPr/>
            <p:nvPr/>
          </p:nvGrpSpPr>
          <p:grpSpPr>
            <a:xfrm>
              <a:off x="171944" y="1103441"/>
              <a:ext cx="9331936" cy="4965069"/>
              <a:chOff x="0" y="0"/>
              <a:chExt cx="1751844" cy="932071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51844" cy="932071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932071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872711"/>
                    </a:lnTo>
                    <a:cubicBezTo>
                      <a:pt x="1751844" y="888454"/>
                      <a:pt x="1745590" y="903553"/>
                      <a:pt x="1734458" y="914685"/>
                    </a:cubicBezTo>
                    <a:cubicBezTo>
                      <a:pt x="1723326" y="925817"/>
                      <a:pt x="1708227" y="932071"/>
                      <a:pt x="1692484" y="932071"/>
                    </a:cubicBezTo>
                    <a:lnTo>
                      <a:pt x="59360" y="932071"/>
                    </a:lnTo>
                    <a:cubicBezTo>
                      <a:pt x="26577" y="932071"/>
                      <a:pt x="0" y="905495"/>
                      <a:pt x="0" y="872711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1751844" cy="9701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903880" y="1218166"/>
              <a:ext cx="8139544" cy="4415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29"/>
                </a:lnSpc>
              </a:pPr>
              <a:r>
                <a:rPr lang="en-US" sz="4735">
                  <a:solidFill>
                    <a:srgbClr val="000000"/>
                  </a:solidFill>
                  <a:latin typeface="Alatsi Bold"/>
                </a:rPr>
                <a:t>In this, feedback from the earlier cycles of recommendation also affects the next cycle.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7403117" cy="11693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65"/>
                </a:lnSpc>
              </a:pPr>
              <a:r>
                <a:rPr lang="en-US" sz="5261">
                  <a:solidFill>
                    <a:srgbClr val="000000"/>
                  </a:solidFill>
                  <a:latin typeface="Alatsi Bold"/>
                </a:rPr>
                <a:t>n-by-c-p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7" name="Group 1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11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AutoShape 23"/>
          <p:cNvSpPr/>
          <p:nvPr/>
        </p:nvSpPr>
        <p:spPr>
          <a:xfrm flipV="1">
            <a:off x="9631078" y="2317751"/>
            <a:ext cx="0" cy="7240035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N-BY-I-P</a:t>
            </a:r>
          </a:p>
        </p:txBody>
      </p:sp>
      <p:sp>
        <p:nvSpPr>
          <p:cNvPr id="8" name="Freeform 8"/>
          <p:cNvSpPr/>
          <p:nvPr/>
        </p:nvSpPr>
        <p:spPr>
          <a:xfrm>
            <a:off x="15303880" y="7331667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88185" y="4621390"/>
            <a:ext cx="6665438" cy="5188060"/>
          </a:xfrm>
          <a:custGeom>
            <a:avLst/>
            <a:gdLst/>
            <a:ahLst/>
            <a:cxnLst/>
            <a:rect l="l" t="t" r="r" b="b"/>
            <a:pathLst>
              <a:path w="6665438" h="5188060">
                <a:moveTo>
                  <a:pt x="0" y="0"/>
                </a:moveTo>
                <a:lnTo>
                  <a:pt x="6665438" y="0"/>
                </a:lnTo>
                <a:lnTo>
                  <a:pt x="6665438" y="5188060"/>
                </a:lnTo>
                <a:lnTo>
                  <a:pt x="0" y="5188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149" b="-154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7053623" y="3290050"/>
            <a:ext cx="10205677" cy="5469652"/>
            <a:chOff x="0" y="-57150"/>
            <a:chExt cx="13607569" cy="7292869"/>
          </a:xfrm>
        </p:grpSpPr>
        <p:sp>
          <p:nvSpPr>
            <p:cNvPr id="12" name="Freeform 12"/>
            <p:cNvSpPr/>
            <p:nvPr/>
          </p:nvSpPr>
          <p:spPr>
            <a:xfrm>
              <a:off x="1871565" y="404475"/>
              <a:ext cx="1850253" cy="578691"/>
            </a:xfrm>
            <a:custGeom>
              <a:avLst/>
              <a:gdLst/>
              <a:ahLst/>
              <a:cxnLst/>
              <a:rect l="l" t="t" r="r" b="b"/>
              <a:pathLst>
                <a:path w="1850253" h="578691">
                  <a:moveTo>
                    <a:pt x="0" y="0"/>
                  </a:moveTo>
                  <a:lnTo>
                    <a:pt x="1850253" y="0"/>
                  </a:lnTo>
                  <a:lnTo>
                    <a:pt x="1850253" y="578691"/>
                  </a:lnTo>
                  <a:lnTo>
                    <a:pt x="0" y="578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3904527" y="0"/>
              <a:ext cx="2518513" cy="1254199"/>
            </a:xfrm>
            <a:custGeom>
              <a:avLst/>
              <a:gdLst/>
              <a:ahLst/>
              <a:cxnLst/>
              <a:rect l="l" t="t" r="r" b="b"/>
              <a:pathLst>
                <a:path w="2518513" h="1254199">
                  <a:moveTo>
                    <a:pt x="0" y="0"/>
                  </a:moveTo>
                  <a:lnTo>
                    <a:pt x="2518513" y="0"/>
                  </a:lnTo>
                  <a:lnTo>
                    <a:pt x="2518513" y="1254199"/>
                  </a:lnTo>
                  <a:lnTo>
                    <a:pt x="0" y="1254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3569110" y="1311091"/>
              <a:ext cx="3189348" cy="4228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18"/>
                </a:lnSpc>
                <a:spcBef>
                  <a:spcPct val="0"/>
                </a:spcBef>
              </a:pPr>
              <a:r>
                <a:rPr lang="en-US" sz="1870">
                  <a:solidFill>
                    <a:srgbClr val="000000"/>
                  </a:solidFill>
                  <a:latin typeface="Abhaya Libre Bold"/>
                </a:rPr>
                <a:t>USER PROFILE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255337" y="242635"/>
              <a:ext cx="1506767" cy="9390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819"/>
                </a:lnSpc>
              </a:pPr>
              <a:r>
                <a:rPr lang="en-US" sz="2014" dirty="0">
                  <a:solidFill>
                    <a:srgbClr val="000000"/>
                  </a:solidFill>
                  <a:latin typeface="Abhaya Libre Bold"/>
                </a:rPr>
                <a:t>Ns</a:t>
              </a:r>
            </a:p>
            <a:p>
              <a:pPr algn="ctr">
                <a:lnSpc>
                  <a:spcPts val="2819"/>
                </a:lnSpc>
                <a:spcBef>
                  <a:spcPct val="0"/>
                </a:spcBef>
              </a:pPr>
              <a:r>
                <a:rPr lang="en-US" sz="2014" dirty="0">
                  <a:solidFill>
                    <a:srgbClr val="000000"/>
                  </a:solidFill>
                  <a:latin typeface="Abhaya Libre Bold"/>
                </a:rPr>
                <a:t>50 items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258626" cy="12327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58"/>
                </a:lnSpc>
              </a:pPr>
              <a:r>
                <a:rPr lang="en-US" sz="2684">
                  <a:solidFill>
                    <a:srgbClr val="000000"/>
                  </a:solidFill>
                  <a:latin typeface="Abhaya Libre Bold"/>
                </a:rPr>
                <a:t>1 item</a:t>
              </a:r>
            </a:p>
            <a:p>
              <a:pPr algn="ctr">
                <a:lnSpc>
                  <a:spcPts val="3758"/>
                </a:lnSpc>
                <a:spcBef>
                  <a:spcPct val="0"/>
                </a:spcBef>
              </a:pPr>
              <a:r>
                <a:rPr lang="en-US" sz="2684">
                  <a:solidFill>
                    <a:srgbClr val="000000"/>
                  </a:solidFill>
                  <a:latin typeface="Abhaya Libre Bold"/>
                </a:rPr>
                <a:t>(s)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658844" y="183073"/>
              <a:ext cx="1910266" cy="404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40"/>
                </a:lnSpc>
                <a:spcBef>
                  <a:spcPct val="0"/>
                </a:spcBef>
              </a:pPr>
              <a:r>
                <a:rPr lang="en-US" sz="1814">
                  <a:solidFill>
                    <a:srgbClr val="000000"/>
                  </a:solidFill>
                  <a:latin typeface="Abhaya Libre Bold"/>
                </a:rPr>
                <a:t>neighbourss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7944826" y="3166204"/>
              <a:ext cx="2733459" cy="1361241"/>
            </a:xfrm>
            <a:custGeom>
              <a:avLst/>
              <a:gdLst/>
              <a:ahLst/>
              <a:cxnLst/>
              <a:rect l="l" t="t" r="r" b="b"/>
              <a:pathLst>
                <a:path w="2733459" h="1361241">
                  <a:moveTo>
                    <a:pt x="0" y="0"/>
                  </a:moveTo>
                  <a:lnTo>
                    <a:pt x="2733460" y="0"/>
                  </a:lnTo>
                  <a:lnTo>
                    <a:pt x="2733460" y="1361241"/>
                  </a:lnTo>
                  <a:lnTo>
                    <a:pt x="0" y="13612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 rot="-5333385">
              <a:off x="7754530" y="5319767"/>
              <a:ext cx="2558027" cy="1273877"/>
            </a:xfrm>
            <a:custGeom>
              <a:avLst/>
              <a:gdLst/>
              <a:ahLst/>
              <a:cxnLst/>
              <a:rect l="l" t="t" r="r" b="b"/>
              <a:pathLst>
                <a:path w="2558027" h="1273877">
                  <a:moveTo>
                    <a:pt x="0" y="0"/>
                  </a:moveTo>
                  <a:lnTo>
                    <a:pt x="2558026" y="0"/>
                  </a:lnTo>
                  <a:lnTo>
                    <a:pt x="2558026" y="1273877"/>
                  </a:lnTo>
                  <a:lnTo>
                    <a:pt x="0" y="12738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0" name="Group 20"/>
            <p:cNvGrpSpPr/>
            <p:nvPr/>
          </p:nvGrpSpPr>
          <p:grpSpPr>
            <a:xfrm rot="-5333385">
              <a:off x="8651181" y="6550346"/>
              <a:ext cx="704302" cy="665620"/>
              <a:chOff x="0" y="0"/>
              <a:chExt cx="245850" cy="232348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45850" cy="232348"/>
              </a:xfrm>
              <a:custGeom>
                <a:avLst/>
                <a:gdLst/>
                <a:ahLst/>
                <a:cxnLst/>
                <a:rect l="l" t="t" r="r" b="b"/>
                <a:pathLst>
                  <a:path w="245850" h="232348">
                    <a:moveTo>
                      <a:pt x="0" y="0"/>
                    </a:moveTo>
                    <a:lnTo>
                      <a:pt x="245850" y="0"/>
                    </a:lnTo>
                    <a:lnTo>
                      <a:pt x="245850" y="232348"/>
                    </a:lnTo>
                    <a:lnTo>
                      <a:pt x="0" y="232348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245850" cy="279973"/>
              </a:xfrm>
              <a:prstGeom prst="rect">
                <a:avLst/>
              </a:prstGeom>
            </p:spPr>
            <p:txBody>
              <a:bodyPr lIns="24756" tIns="24756" rIns="24756" bIns="2475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-5333385">
              <a:off x="8668317" y="5666152"/>
              <a:ext cx="704302" cy="665620"/>
              <a:chOff x="0" y="0"/>
              <a:chExt cx="245850" cy="232348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45850" cy="232348"/>
              </a:xfrm>
              <a:custGeom>
                <a:avLst/>
                <a:gdLst/>
                <a:ahLst/>
                <a:cxnLst/>
                <a:rect l="l" t="t" r="r" b="b"/>
                <a:pathLst>
                  <a:path w="245850" h="232348">
                    <a:moveTo>
                      <a:pt x="0" y="0"/>
                    </a:moveTo>
                    <a:lnTo>
                      <a:pt x="245850" y="0"/>
                    </a:lnTo>
                    <a:lnTo>
                      <a:pt x="245850" y="232348"/>
                    </a:lnTo>
                    <a:lnTo>
                      <a:pt x="0" y="232348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47625"/>
                <a:ext cx="245850" cy="279973"/>
              </a:xfrm>
              <a:prstGeom prst="rect">
                <a:avLst/>
              </a:prstGeom>
            </p:spPr>
            <p:txBody>
              <a:bodyPr lIns="24756" tIns="24756" rIns="24756" bIns="2475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-5333385">
              <a:off x="8647438" y="4853190"/>
              <a:ext cx="704302" cy="665620"/>
              <a:chOff x="0" y="0"/>
              <a:chExt cx="245850" cy="232348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45850" cy="232348"/>
              </a:xfrm>
              <a:custGeom>
                <a:avLst/>
                <a:gdLst/>
                <a:ahLst/>
                <a:cxnLst/>
                <a:rect l="l" t="t" r="r" b="b"/>
                <a:pathLst>
                  <a:path w="245850" h="232348">
                    <a:moveTo>
                      <a:pt x="0" y="0"/>
                    </a:moveTo>
                    <a:lnTo>
                      <a:pt x="245850" y="0"/>
                    </a:lnTo>
                    <a:lnTo>
                      <a:pt x="245850" y="232348"/>
                    </a:lnTo>
                    <a:lnTo>
                      <a:pt x="0" y="232348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47625"/>
                <a:ext cx="245850" cy="279973"/>
              </a:xfrm>
              <a:prstGeom prst="rect">
                <a:avLst/>
              </a:prstGeom>
            </p:spPr>
            <p:txBody>
              <a:bodyPr lIns="24756" tIns="24756" rIns="24756" bIns="2475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7092143" y="3248730"/>
              <a:ext cx="668808" cy="35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18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944826" y="3340496"/>
              <a:ext cx="2576500" cy="918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85"/>
                </a:lnSpc>
              </a:pPr>
              <a:r>
                <a:rPr lang="en-US" sz="1989">
                  <a:solidFill>
                    <a:srgbClr val="000000"/>
                  </a:solidFill>
                  <a:latin typeface="Abhaya Libre Bold"/>
                </a:rPr>
                <a:t>recommends</a:t>
              </a:r>
            </a:p>
            <a:p>
              <a:pPr algn="ctr">
                <a:lnSpc>
                  <a:spcPts val="2785"/>
                </a:lnSpc>
                <a:spcBef>
                  <a:spcPct val="0"/>
                </a:spcBef>
              </a:pPr>
              <a:r>
                <a:rPr lang="en-US" sz="1989">
                  <a:solidFill>
                    <a:srgbClr val="000000"/>
                  </a:solidFill>
                  <a:latin typeface="Abhaya Libre Bold"/>
                </a:rPr>
                <a:t> n-candidate items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6695038" y="5800839"/>
              <a:ext cx="1245163" cy="35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18"/>
                </a:lnSpc>
                <a:spcBef>
                  <a:spcPct val="0"/>
                </a:spcBef>
              </a:pPr>
              <a:r>
                <a:rPr lang="en-US" sz="1584">
                  <a:solidFill>
                    <a:srgbClr val="000000"/>
                  </a:solidFill>
                  <a:latin typeface="Abhaya Libre Bold"/>
                </a:rPr>
                <a:t>picks again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9695144" y="5880505"/>
              <a:ext cx="359075" cy="7916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8"/>
                </a:lnSpc>
                <a:spcBef>
                  <a:spcPct val="0"/>
                </a:spcBef>
              </a:pPr>
              <a:r>
                <a:rPr lang="en-US" sz="3542">
                  <a:solidFill>
                    <a:srgbClr val="000000"/>
                  </a:solidFill>
                  <a:latin typeface="Abhaya Libre Bold"/>
                </a:rPr>
                <a:t>R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6182540" y="6449439"/>
              <a:ext cx="1757661" cy="397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55"/>
                </a:lnSpc>
                <a:spcBef>
                  <a:spcPct val="0"/>
                </a:spcBef>
              </a:pPr>
              <a:r>
                <a:rPr lang="en-US" sz="1754">
                  <a:solidFill>
                    <a:srgbClr val="000000"/>
                  </a:solidFill>
                  <a:latin typeface="Abhaya Libre Bold"/>
                </a:rPr>
                <a:t>if not satisfied</a:t>
              </a:r>
            </a:p>
          </p:txBody>
        </p:sp>
        <p:sp>
          <p:nvSpPr>
            <p:cNvPr id="34" name="Freeform 34"/>
            <p:cNvSpPr/>
            <p:nvPr/>
          </p:nvSpPr>
          <p:spPr>
            <a:xfrm>
              <a:off x="8383558" y="0"/>
              <a:ext cx="2518513" cy="1254199"/>
            </a:xfrm>
            <a:custGeom>
              <a:avLst/>
              <a:gdLst/>
              <a:ahLst/>
              <a:cxnLst/>
              <a:rect l="l" t="t" r="r" b="b"/>
              <a:pathLst>
                <a:path w="2518513" h="1254199">
                  <a:moveTo>
                    <a:pt x="0" y="0"/>
                  </a:moveTo>
                  <a:lnTo>
                    <a:pt x="2518513" y="0"/>
                  </a:lnTo>
                  <a:lnTo>
                    <a:pt x="2518513" y="1254199"/>
                  </a:lnTo>
                  <a:lnTo>
                    <a:pt x="0" y="1254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TextBox 35"/>
            <p:cNvSpPr txBox="1"/>
            <p:nvPr/>
          </p:nvSpPr>
          <p:spPr>
            <a:xfrm>
              <a:off x="9044496" y="242634"/>
              <a:ext cx="1518544" cy="93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19"/>
                </a:lnSpc>
              </a:pPr>
              <a:r>
                <a:rPr lang="en-US" sz="2014">
                  <a:solidFill>
                    <a:srgbClr val="000000"/>
                  </a:solidFill>
                  <a:latin typeface="Abhaya Libre Bold"/>
                </a:rPr>
                <a:t>S ⊆ Ns</a:t>
              </a:r>
            </a:p>
            <a:p>
              <a:pPr algn="ctr">
                <a:lnSpc>
                  <a:spcPts val="2819"/>
                </a:lnSpc>
                <a:spcBef>
                  <a:spcPct val="0"/>
                </a:spcBef>
              </a:pPr>
              <a:r>
                <a:rPr lang="en-US" sz="2014">
                  <a:solidFill>
                    <a:srgbClr val="000000"/>
                  </a:solidFill>
                  <a:latin typeface="Abhaya Libre Bold"/>
                </a:rPr>
                <a:t>40 items</a:t>
              </a:r>
            </a:p>
          </p:txBody>
        </p:sp>
        <p:sp>
          <p:nvSpPr>
            <p:cNvPr id="36" name="Freeform 36"/>
            <p:cNvSpPr/>
            <p:nvPr/>
          </p:nvSpPr>
          <p:spPr>
            <a:xfrm>
              <a:off x="6424797" y="413039"/>
              <a:ext cx="1905011" cy="595817"/>
            </a:xfrm>
            <a:custGeom>
              <a:avLst/>
              <a:gdLst/>
              <a:ahLst/>
              <a:cxnLst/>
              <a:rect l="l" t="t" r="r" b="b"/>
              <a:pathLst>
                <a:path w="1905011" h="595817">
                  <a:moveTo>
                    <a:pt x="0" y="0"/>
                  </a:moveTo>
                  <a:lnTo>
                    <a:pt x="1905011" y="0"/>
                  </a:lnTo>
                  <a:lnTo>
                    <a:pt x="1905011" y="595817"/>
                  </a:lnTo>
                  <a:lnTo>
                    <a:pt x="0" y="595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 rot="5273575">
              <a:off x="8518534" y="1919105"/>
              <a:ext cx="1905011" cy="595817"/>
            </a:xfrm>
            <a:custGeom>
              <a:avLst/>
              <a:gdLst/>
              <a:ahLst/>
              <a:cxnLst/>
              <a:rect l="l" t="t" r="r" b="b"/>
              <a:pathLst>
                <a:path w="1905011" h="595817">
                  <a:moveTo>
                    <a:pt x="0" y="0"/>
                  </a:moveTo>
                  <a:lnTo>
                    <a:pt x="1905011" y="0"/>
                  </a:lnTo>
                  <a:lnTo>
                    <a:pt x="1905011" y="595817"/>
                  </a:lnTo>
                  <a:lnTo>
                    <a:pt x="0" y="595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AutoShape 38"/>
            <p:cNvSpPr/>
            <p:nvPr/>
          </p:nvSpPr>
          <p:spPr>
            <a:xfrm flipV="1">
              <a:off x="566466" y="1175556"/>
              <a:ext cx="62847" cy="4990318"/>
            </a:xfrm>
            <a:prstGeom prst="line">
              <a:avLst/>
            </a:prstGeom>
            <a:ln w="132725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568150" y="6218631"/>
              <a:ext cx="7559887" cy="191621"/>
            </a:xfrm>
            <a:prstGeom prst="line">
              <a:avLst/>
            </a:prstGeom>
            <a:ln w="1327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2613977" y="5640816"/>
              <a:ext cx="1641360" cy="35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18"/>
                </a:lnSpc>
                <a:spcBef>
                  <a:spcPct val="0"/>
                </a:spcBef>
              </a:pPr>
              <a:r>
                <a:rPr lang="en-US" sz="1584">
                  <a:solidFill>
                    <a:srgbClr val="000000"/>
                  </a:solidFill>
                  <a:latin typeface="Abhaya Libre Bold"/>
                </a:rPr>
                <a:t>Update(S,R,pi)</a:t>
              </a:r>
            </a:p>
          </p:txBody>
        </p:sp>
        <p:sp>
          <p:nvSpPr>
            <p:cNvPr id="41" name="Freeform 41"/>
            <p:cNvSpPr/>
            <p:nvPr/>
          </p:nvSpPr>
          <p:spPr>
            <a:xfrm>
              <a:off x="10799603" y="3623910"/>
              <a:ext cx="1063713" cy="332690"/>
            </a:xfrm>
            <a:custGeom>
              <a:avLst/>
              <a:gdLst/>
              <a:ahLst/>
              <a:cxnLst/>
              <a:rect l="l" t="t" r="r" b="b"/>
              <a:pathLst>
                <a:path w="1063713" h="332690">
                  <a:moveTo>
                    <a:pt x="0" y="0"/>
                  </a:moveTo>
                  <a:lnTo>
                    <a:pt x="1063713" y="0"/>
                  </a:lnTo>
                  <a:lnTo>
                    <a:pt x="1063713" y="332690"/>
                  </a:lnTo>
                  <a:lnTo>
                    <a:pt x="0" y="332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" name="TextBox 42"/>
            <p:cNvSpPr txBox="1"/>
            <p:nvPr/>
          </p:nvSpPr>
          <p:spPr>
            <a:xfrm>
              <a:off x="11769600" y="3140751"/>
              <a:ext cx="1837969" cy="1358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24"/>
                </a:lnSpc>
                <a:spcBef>
                  <a:spcPct val="0"/>
                </a:spcBef>
              </a:pPr>
              <a:r>
                <a:rPr lang="en-US" sz="1945">
                  <a:solidFill>
                    <a:srgbClr val="000000"/>
                  </a:solidFill>
                  <a:latin typeface="Abhaya Libre Bold"/>
                </a:rPr>
                <a:t>stop and consume if satisfied</a:t>
              </a:r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5666293" y="9761825"/>
            <a:ext cx="7815064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000000"/>
                </a:solidFill>
                <a:latin typeface="Abhaya Libre Bold"/>
                <a:hlinkClick r:id="rId9"/>
              </a:rPr>
              <a:t>https://github.com/shgupta1461/RPIP_Group5/blob/main/RPIP_nbyip.ipynb</a:t>
            </a:r>
            <a:r>
              <a:rPr lang="en-US" sz="1899" dirty="0">
                <a:solidFill>
                  <a:srgbClr val="000000"/>
                </a:solidFill>
                <a:latin typeface="Abhaya Libre Bold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RECOMMENDING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460557" y="7629794"/>
            <a:ext cx="3878232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atsi Bold"/>
              </a:rPr>
              <a:t>to exclude items that are already covered by neighbours of R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329053" y="3159264"/>
            <a:ext cx="9930247" cy="1295554"/>
            <a:chOff x="0" y="0"/>
            <a:chExt cx="13240329" cy="172740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3240329" cy="1727405"/>
              <a:chOff x="0" y="0"/>
              <a:chExt cx="2615374" cy="341216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615374" cy="341216"/>
              </a:xfrm>
              <a:custGeom>
                <a:avLst/>
                <a:gdLst/>
                <a:ahLst/>
                <a:cxnLst/>
                <a:rect l="l" t="t" r="r" b="b"/>
                <a:pathLst>
                  <a:path w="2615374" h="341216">
                    <a:moveTo>
                      <a:pt x="39761" y="0"/>
                    </a:moveTo>
                    <a:lnTo>
                      <a:pt x="2575613" y="0"/>
                    </a:lnTo>
                    <a:cubicBezTo>
                      <a:pt x="2597572" y="0"/>
                      <a:pt x="2615374" y="17802"/>
                      <a:pt x="2615374" y="39761"/>
                    </a:cubicBezTo>
                    <a:lnTo>
                      <a:pt x="2615374" y="301455"/>
                    </a:lnTo>
                    <a:cubicBezTo>
                      <a:pt x="2615374" y="312000"/>
                      <a:pt x="2611185" y="322113"/>
                      <a:pt x="2603728" y="329570"/>
                    </a:cubicBezTo>
                    <a:cubicBezTo>
                      <a:pt x="2596271" y="337027"/>
                      <a:pt x="2586158" y="341216"/>
                      <a:pt x="2575613" y="341216"/>
                    </a:cubicBezTo>
                    <a:lnTo>
                      <a:pt x="39761" y="341216"/>
                    </a:lnTo>
                    <a:cubicBezTo>
                      <a:pt x="29216" y="341216"/>
                      <a:pt x="19102" y="337027"/>
                      <a:pt x="11646" y="329570"/>
                    </a:cubicBezTo>
                    <a:cubicBezTo>
                      <a:pt x="4189" y="322113"/>
                      <a:pt x="0" y="312000"/>
                      <a:pt x="0" y="301455"/>
                    </a:cubicBezTo>
                    <a:lnTo>
                      <a:pt x="0" y="39761"/>
                    </a:lnTo>
                    <a:cubicBezTo>
                      <a:pt x="0" y="29216"/>
                      <a:pt x="4189" y="19102"/>
                      <a:pt x="11646" y="11646"/>
                    </a:cubicBezTo>
                    <a:cubicBezTo>
                      <a:pt x="19102" y="4189"/>
                      <a:pt x="29216" y="0"/>
                      <a:pt x="39761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2615374" cy="3793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91498" y="383883"/>
              <a:ext cx="13010731" cy="685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Alatsi Bold"/>
                </a:rPr>
                <a:t> score(i, S, L, R) = (1 − η) · ovrlp(i, S, R) + η · ovrlp(i, L \ S, R)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601700" y="5245393"/>
            <a:ext cx="3878232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atsi Bold"/>
              </a:rPr>
              <a:t>prevents double counting of item in both S and L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1" name="Group 11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13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601700" y="726042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781016" y="7315624"/>
            <a:ext cx="8362984" cy="1758688"/>
            <a:chOff x="0" y="0"/>
            <a:chExt cx="11150645" cy="2344917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1150645" cy="2344917"/>
              <a:chOff x="0" y="0"/>
              <a:chExt cx="2202596" cy="46319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202597" cy="463193"/>
              </a:xfrm>
              <a:custGeom>
                <a:avLst/>
                <a:gdLst/>
                <a:ahLst/>
                <a:cxnLst/>
                <a:rect l="l" t="t" r="r" b="b"/>
                <a:pathLst>
                  <a:path w="2202597" h="463193">
                    <a:moveTo>
                      <a:pt x="47213" y="0"/>
                    </a:moveTo>
                    <a:lnTo>
                      <a:pt x="2155384" y="0"/>
                    </a:lnTo>
                    <a:cubicBezTo>
                      <a:pt x="2181459" y="0"/>
                      <a:pt x="2202597" y="21138"/>
                      <a:pt x="2202597" y="47213"/>
                    </a:cubicBezTo>
                    <a:lnTo>
                      <a:pt x="2202597" y="415981"/>
                    </a:lnTo>
                    <a:cubicBezTo>
                      <a:pt x="2202597" y="428502"/>
                      <a:pt x="2197622" y="440511"/>
                      <a:pt x="2188768" y="449365"/>
                    </a:cubicBezTo>
                    <a:cubicBezTo>
                      <a:pt x="2179914" y="458219"/>
                      <a:pt x="2167905" y="463193"/>
                      <a:pt x="2155384" y="463193"/>
                    </a:cubicBezTo>
                    <a:lnTo>
                      <a:pt x="47213" y="463193"/>
                    </a:lnTo>
                    <a:cubicBezTo>
                      <a:pt x="34691" y="463193"/>
                      <a:pt x="22682" y="458219"/>
                      <a:pt x="13828" y="449365"/>
                    </a:cubicBezTo>
                    <a:cubicBezTo>
                      <a:pt x="4974" y="440511"/>
                      <a:pt x="0" y="428502"/>
                      <a:pt x="0" y="415981"/>
                    </a:cubicBezTo>
                    <a:lnTo>
                      <a:pt x="0" y="47213"/>
                    </a:lnTo>
                    <a:cubicBezTo>
                      <a:pt x="0" y="34691"/>
                      <a:pt x="4974" y="22682"/>
                      <a:pt x="13828" y="13828"/>
                    </a:cubicBezTo>
                    <a:cubicBezTo>
                      <a:pt x="22682" y="4974"/>
                      <a:pt x="34691" y="0"/>
                      <a:pt x="47213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2202596" cy="50129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571673" y="465529"/>
              <a:ext cx="9970241" cy="685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Alatsi Bold"/>
                </a:rPr>
                <a:t>ovrlp(i,X, R) =           2 · |(Ni \ cov(X, R)) ∩ X |  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3827229" y="1406175"/>
              <a:ext cx="7323415" cy="685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Alatsi Bold"/>
                </a:rPr>
                <a:t>|Ni \ cov(X, R)| + |X \ cov(X, R)| </a:t>
              </a:r>
            </a:p>
          </p:txBody>
        </p:sp>
        <p:sp>
          <p:nvSpPr>
            <p:cNvPr id="23" name="AutoShape 23"/>
            <p:cNvSpPr/>
            <p:nvPr/>
          </p:nvSpPr>
          <p:spPr>
            <a:xfrm flipH="1" flipV="1">
              <a:off x="3737160" y="1125717"/>
              <a:ext cx="7323415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4" name="AutoShape 24"/>
          <p:cNvSpPr/>
          <p:nvPr/>
        </p:nvSpPr>
        <p:spPr>
          <a:xfrm flipV="1">
            <a:off x="8640530" y="7913929"/>
            <a:ext cx="140964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5" name="AutoShape 25"/>
          <p:cNvSpPr/>
          <p:nvPr/>
        </p:nvSpPr>
        <p:spPr>
          <a:xfrm>
            <a:off x="16248208" y="4190353"/>
            <a:ext cx="99110" cy="110266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6" name="TextBox 26"/>
          <p:cNvSpPr txBox="1"/>
          <p:nvPr/>
        </p:nvSpPr>
        <p:spPr>
          <a:xfrm>
            <a:off x="1028700" y="3083064"/>
            <a:ext cx="4718832" cy="184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latsi Bold"/>
              </a:rPr>
              <a:t>Greedily selects n items from S with highest score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040912" y="9315930"/>
            <a:ext cx="457264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atsi Bold"/>
              </a:rPr>
              <a:t>No explicit reference to features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87267" y="3529582"/>
            <a:ext cx="4967412" cy="5225183"/>
            <a:chOff x="0" y="0"/>
            <a:chExt cx="6623215" cy="696691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6623215" cy="6966911"/>
              <a:chOff x="0" y="0"/>
              <a:chExt cx="1308289" cy="137618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308289" cy="1376180"/>
              </a:xfrm>
              <a:custGeom>
                <a:avLst/>
                <a:gdLst/>
                <a:ahLst/>
                <a:cxnLst/>
                <a:rect l="l" t="t" r="r" b="b"/>
                <a:pathLst>
                  <a:path w="1308289" h="1376180">
                    <a:moveTo>
                      <a:pt x="79486" y="0"/>
                    </a:moveTo>
                    <a:lnTo>
                      <a:pt x="1228804" y="0"/>
                    </a:lnTo>
                    <a:cubicBezTo>
                      <a:pt x="1249885" y="0"/>
                      <a:pt x="1270102" y="8374"/>
                      <a:pt x="1285009" y="23281"/>
                    </a:cubicBezTo>
                    <a:cubicBezTo>
                      <a:pt x="1299915" y="38187"/>
                      <a:pt x="1308289" y="58405"/>
                      <a:pt x="1308289" y="79486"/>
                    </a:cubicBezTo>
                    <a:lnTo>
                      <a:pt x="1308289" y="1296694"/>
                    </a:lnTo>
                    <a:cubicBezTo>
                      <a:pt x="1308289" y="1340593"/>
                      <a:pt x="1272702" y="1376180"/>
                      <a:pt x="1228804" y="1376180"/>
                    </a:cubicBezTo>
                    <a:lnTo>
                      <a:pt x="79486" y="1376180"/>
                    </a:lnTo>
                    <a:cubicBezTo>
                      <a:pt x="35587" y="1376180"/>
                      <a:pt x="0" y="1340593"/>
                      <a:pt x="0" y="1296694"/>
                    </a:cubicBezTo>
                    <a:lnTo>
                      <a:pt x="0" y="79486"/>
                    </a:lnTo>
                    <a:cubicBezTo>
                      <a:pt x="0" y="35587"/>
                      <a:pt x="35587" y="0"/>
                      <a:pt x="79486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308289" cy="141428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490339" y="1471901"/>
              <a:ext cx="5132876" cy="5028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Alatsi Bold"/>
                </a:rPr>
                <a:t>It simply means that we don’t remove any members of set Ns.</a:t>
              </a:r>
            </a:p>
            <a:p>
              <a:pPr>
                <a:lnSpc>
                  <a:spcPts val="4339"/>
                </a:lnSpc>
              </a:pPr>
              <a:endParaRPr lang="en-US" sz="3099">
                <a:solidFill>
                  <a:srgbClr val="000000"/>
                </a:solidFill>
                <a:latin typeface="Alatsi Bold"/>
              </a:endParaRPr>
            </a:p>
            <a:p>
              <a:pPr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Alatsi Bold"/>
                </a:rPr>
                <a:t>i.e we don’t take negative feedback into account.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452239" y="549669"/>
              <a:ext cx="5170976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latsi Bold"/>
                </a:rPr>
                <a:t>Open</a:t>
              </a:r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465257" y="683396"/>
              <a:ext cx="689280" cy="689280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6140045" y="2762287"/>
            <a:ext cx="6337838" cy="6496013"/>
            <a:chOff x="0" y="0"/>
            <a:chExt cx="8450451" cy="8661351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8450451" cy="8661351"/>
              <a:chOff x="0" y="0"/>
              <a:chExt cx="1737001" cy="1780352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737001" cy="1780352"/>
              </a:xfrm>
              <a:custGeom>
                <a:avLst/>
                <a:gdLst/>
                <a:ahLst/>
                <a:cxnLst/>
                <a:rect l="l" t="t" r="r" b="b"/>
                <a:pathLst>
                  <a:path w="1737001" h="1780352">
                    <a:moveTo>
                      <a:pt x="59868" y="0"/>
                    </a:moveTo>
                    <a:lnTo>
                      <a:pt x="1677133" y="0"/>
                    </a:lnTo>
                    <a:cubicBezTo>
                      <a:pt x="1710198" y="0"/>
                      <a:pt x="1737001" y="26804"/>
                      <a:pt x="1737001" y="59868"/>
                    </a:cubicBezTo>
                    <a:lnTo>
                      <a:pt x="1737001" y="1720484"/>
                    </a:lnTo>
                    <a:cubicBezTo>
                      <a:pt x="1737001" y="1753548"/>
                      <a:pt x="1710198" y="1780352"/>
                      <a:pt x="1677133" y="1780352"/>
                    </a:cubicBezTo>
                    <a:lnTo>
                      <a:pt x="59868" y="1780352"/>
                    </a:lnTo>
                    <a:cubicBezTo>
                      <a:pt x="43990" y="1780352"/>
                      <a:pt x="28762" y="1774044"/>
                      <a:pt x="17535" y="1762817"/>
                    </a:cubicBezTo>
                    <a:cubicBezTo>
                      <a:pt x="6307" y="1751590"/>
                      <a:pt x="0" y="1736362"/>
                      <a:pt x="0" y="1720484"/>
                    </a:cubicBezTo>
                    <a:lnTo>
                      <a:pt x="0" y="59868"/>
                    </a:lnTo>
                    <a:cubicBezTo>
                      <a:pt x="0" y="26804"/>
                      <a:pt x="26804" y="0"/>
                      <a:pt x="59868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737001" cy="18184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1452141" y="1421392"/>
              <a:ext cx="6651565" cy="6912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70"/>
                </a:lnSpc>
              </a:pPr>
              <a:r>
                <a:rPr lang="en-US" sz="2979">
                  <a:solidFill>
                    <a:srgbClr val="000000"/>
                  </a:solidFill>
                  <a:latin typeface="Alatsi Bold"/>
                </a:rPr>
                <a:t>If any member of Ns is neighbour of any member of R’ then we remove that member from Ns and the updated set Ns is assigned to S</a:t>
              </a:r>
            </a:p>
            <a:p>
              <a:pPr>
                <a:lnSpc>
                  <a:spcPts val="4170"/>
                </a:lnSpc>
              </a:pPr>
              <a:endParaRPr lang="en-US" sz="2979">
                <a:solidFill>
                  <a:srgbClr val="000000"/>
                </a:solidFill>
                <a:latin typeface="Alatsi Bold"/>
              </a:endParaRPr>
            </a:p>
            <a:p>
              <a:pPr>
                <a:lnSpc>
                  <a:spcPts val="4170"/>
                </a:lnSpc>
              </a:pPr>
              <a:r>
                <a:rPr lang="en-US" sz="2979">
                  <a:solidFill>
                    <a:srgbClr val="000000"/>
                  </a:solidFill>
                  <a:latin typeface="Alatsi Bold"/>
                </a:rPr>
                <a:t>i.e we don’t recommend items from R’ in next recommendation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15528" y="525248"/>
              <a:ext cx="4969209" cy="849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81"/>
                </a:lnSpc>
              </a:pPr>
              <a:r>
                <a:rPr lang="en-US" sz="3843">
                  <a:solidFill>
                    <a:srgbClr val="000000"/>
                  </a:solidFill>
                  <a:latin typeface="Alatsi Bold"/>
                </a:rPr>
                <a:t>Strict</a:t>
              </a:r>
            </a:p>
          </p:txBody>
        </p:sp>
        <p:grpSp>
          <p:nvGrpSpPr>
            <p:cNvPr id="18" name="Group 18"/>
            <p:cNvGrpSpPr/>
            <p:nvPr/>
          </p:nvGrpSpPr>
          <p:grpSpPr>
            <a:xfrm>
              <a:off x="525514" y="656730"/>
              <a:ext cx="662385" cy="662385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2" name="Group 22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14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HOW TO UPDATE SET “S”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3058908" y="3529582"/>
            <a:ext cx="4638481" cy="3596408"/>
            <a:chOff x="0" y="0"/>
            <a:chExt cx="6184641" cy="4795211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6184641" cy="4795211"/>
              <a:chOff x="0" y="0"/>
              <a:chExt cx="1221658" cy="94720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221658" cy="947202"/>
              </a:xfrm>
              <a:custGeom>
                <a:avLst/>
                <a:gdLst/>
                <a:ahLst/>
                <a:cxnLst/>
                <a:rect l="l" t="t" r="r" b="b"/>
                <a:pathLst>
                  <a:path w="1221658" h="947202">
                    <a:moveTo>
                      <a:pt x="85122" y="0"/>
                    </a:moveTo>
                    <a:lnTo>
                      <a:pt x="1136535" y="0"/>
                    </a:lnTo>
                    <a:cubicBezTo>
                      <a:pt x="1183547" y="0"/>
                      <a:pt x="1221658" y="38111"/>
                      <a:pt x="1221658" y="85122"/>
                    </a:cubicBezTo>
                    <a:lnTo>
                      <a:pt x="1221658" y="862080"/>
                    </a:lnTo>
                    <a:cubicBezTo>
                      <a:pt x="1221658" y="909092"/>
                      <a:pt x="1183547" y="947202"/>
                      <a:pt x="1136535" y="947202"/>
                    </a:cubicBezTo>
                    <a:lnTo>
                      <a:pt x="85122" y="947202"/>
                    </a:lnTo>
                    <a:cubicBezTo>
                      <a:pt x="38111" y="947202"/>
                      <a:pt x="0" y="909092"/>
                      <a:pt x="0" y="862080"/>
                    </a:cubicBezTo>
                    <a:lnTo>
                      <a:pt x="0" y="85122"/>
                    </a:lnTo>
                    <a:cubicBezTo>
                      <a:pt x="0" y="38111"/>
                      <a:pt x="38111" y="0"/>
                      <a:pt x="85122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1221658" cy="9853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1391653" y="1471901"/>
              <a:ext cx="4792989" cy="2857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Alatsi Bold"/>
                </a:rPr>
                <a:t>We remove member of Ns if it is neighbour of every (all) member of R’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356076" y="549669"/>
              <a:ext cx="4828566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latsi Bold"/>
                </a:rPr>
                <a:t>Relaxed</a:t>
              </a:r>
            </a:p>
          </p:txBody>
        </p:sp>
        <p:grpSp>
          <p:nvGrpSpPr>
            <p:cNvPr id="34" name="Group 34"/>
            <p:cNvGrpSpPr/>
            <p:nvPr/>
          </p:nvGrpSpPr>
          <p:grpSpPr>
            <a:xfrm>
              <a:off x="434448" y="683396"/>
              <a:ext cx="643638" cy="689280"/>
              <a:chOff x="0" y="0"/>
              <a:chExt cx="758978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758978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58978" h="812800">
                    <a:moveTo>
                      <a:pt x="379489" y="0"/>
                    </a:moveTo>
                    <a:cubicBezTo>
                      <a:pt x="169903" y="0"/>
                      <a:pt x="0" y="181951"/>
                      <a:pt x="0" y="406400"/>
                    </a:cubicBezTo>
                    <a:cubicBezTo>
                      <a:pt x="0" y="630849"/>
                      <a:pt x="169903" y="812800"/>
                      <a:pt x="379489" y="812800"/>
                    </a:cubicBezTo>
                    <a:cubicBezTo>
                      <a:pt x="589075" y="812800"/>
                      <a:pt x="758978" y="630849"/>
                      <a:pt x="758978" y="406400"/>
                    </a:cubicBezTo>
                    <a:cubicBezTo>
                      <a:pt x="758978" y="181951"/>
                      <a:pt x="589075" y="0"/>
                      <a:pt x="37948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71154" y="38100"/>
                <a:ext cx="61667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097646" y="6142174"/>
            <a:ext cx="9872338" cy="3988709"/>
            <a:chOff x="0" y="0"/>
            <a:chExt cx="13163118" cy="531827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163118" cy="5318279"/>
              <a:chOff x="0" y="0"/>
              <a:chExt cx="2705696" cy="109317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705696" cy="1093179"/>
              </a:xfrm>
              <a:custGeom>
                <a:avLst/>
                <a:gdLst/>
                <a:ahLst/>
                <a:cxnLst/>
                <a:rect l="l" t="t" r="r" b="b"/>
                <a:pathLst>
                  <a:path w="2705696" h="1093179">
                    <a:moveTo>
                      <a:pt x="39994" y="0"/>
                    </a:moveTo>
                    <a:lnTo>
                      <a:pt x="2665702" y="0"/>
                    </a:lnTo>
                    <a:cubicBezTo>
                      <a:pt x="2676309" y="0"/>
                      <a:pt x="2686481" y="4214"/>
                      <a:pt x="2693982" y="11714"/>
                    </a:cubicBezTo>
                    <a:cubicBezTo>
                      <a:pt x="2701482" y="19214"/>
                      <a:pt x="2705696" y="29387"/>
                      <a:pt x="2705696" y="39994"/>
                    </a:cubicBezTo>
                    <a:lnTo>
                      <a:pt x="2705696" y="1053185"/>
                    </a:lnTo>
                    <a:cubicBezTo>
                      <a:pt x="2705696" y="1075273"/>
                      <a:pt x="2687790" y="1093179"/>
                      <a:pt x="2665702" y="1093179"/>
                    </a:cubicBezTo>
                    <a:lnTo>
                      <a:pt x="39994" y="1093179"/>
                    </a:lnTo>
                    <a:cubicBezTo>
                      <a:pt x="17906" y="1093179"/>
                      <a:pt x="0" y="1075273"/>
                      <a:pt x="0" y="1053185"/>
                    </a:cubicBezTo>
                    <a:lnTo>
                      <a:pt x="0" y="39994"/>
                    </a:lnTo>
                    <a:cubicBezTo>
                      <a:pt x="0" y="17906"/>
                      <a:pt x="17906" y="0"/>
                      <a:pt x="39994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2705696" cy="1131279"/>
              </a:xfrm>
              <a:prstGeom prst="rect">
                <a:avLst/>
              </a:prstGeom>
            </p:spPr>
            <p:txBody>
              <a:bodyPr lIns="48818" tIns="48818" rIns="48818" bIns="48818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2261974" y="1421392"/>
              <a:ext cx="10361024" cy="34345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70"/>
                </a:lnSpc>
              </a:pPr>
              <a:r>
                <a:rPr lang="en-US" sz="2979">
                  <a:solidFill>
                    <a:srgbClr val="000000"/>
                  </a:solidFill>
                  <a:latin typeface="Alatsi Bold"/>
                </a:rPr>
                <a:t>If similarity of member of Ns with s is less than MAX of similarity of Ns with Rejected members then we remove those members from Ns</a:t>
              </a:r>
            </a:p>
            <a:p>
              <a:pPr>
                <a:lnSpc>
                  <a:spcPts val="4170"/>
                </a:lnSpc>
              </a:pPr>
              <a:endParaRPr lang="en-US" sz="2979">
                <a:solidFill>
                  <a:srgbClr val="000000"/>
                </a:solidFill>
                <a:latin typeface="Alatsi Bold"/>
              </a:endParaRPr>
            </a:p>
            <a:p>
              <a:pPr>
                <a:lnSpc>
                  <a:spcPts val="4170"/>
                </a:lnSpc>
              </a:pPr>
              <a:r>
                <a:rPr lang="en-US" sz="2979">
                  <a:solidFill>
                    <a:srgbClr val="000000"/>
                  </a:solidFill>
                  <a:latin typeface="Alatsi Bold"/>
                </a:rPr>
                <a:t> S ← Ns \ {j ∈ Ns : sim(j,s) &lt; max(Sims(j))}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204942" y="525248"/>
              <a:ext cx="7740449" cy="849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81"/>
                </a:lnSpc>
              </a:pPr>
              <a:r>
                <a:rPr lang="en-US" sz="3843">
                  <a:solidFill>
                    <a:srgbClr val="000000"/>
                  </a:solidFill>
                  <a:latin typeface="Alatsi Bold"/>
                </a:rPr>
                <a:t>Max</a:t>
              </a:r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818583" y="656730"/>
              <a:ext cx="1031785" cy="662385"/>
              <a:chOff x="0" y="0"/>
              <a:chExt cx="1266084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266084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266084" h="812800">
                    <a:moveTo>
                      <a:pt x="633042" y="0"/>
                    </a:moveTo>
                    <a:cubicBezTo>
                      <a:pt x="283423" y="0"/>
                      <a:pt x="0" y="181951"/>
                      <a:pt x="0" y="406400"/>
                    </a:cubicBezTo>
                    <a:cubicBezTo>
                      <a:pt x="0" y="630849"/>
                      <a:pt x="283423" y="812800"/>
                      <a:pt x="633042" y="812800"/>
                    </a:cubicBezTo>
                    <a:cubicBezTo>
                      <a:pt x="982662" y="812800"/>
                      <a:pt x="1266084" y="630849"/>
                      <a:pt x="1266084" y="406400"/>
                    </a:cubicBezTo>
                    <a:cubicBezTo>
                      <a:pt x="1266084" y="181951"/>
                      <a:pt x="982662" y="0"/>
                      <a:pt x="6330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118695" y="38100"/>
                <a:ext cx="1028693" cy="698500"/>
              </a:xfrm>
              <a:prstGeom prst="rect">
                <a:avLst/>
              </a:prstGeom>
            </p:spPr>
            <p:txBody>
              <a:bodyPr lIns="48818" tIns="48818" rIns="48818" bIns="48818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3" name="Group 1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15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414462" y="222250"/>
            <a:ext cx="14230387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HOW TO UPDATE SET “S”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250396" y="2075504"/>
            <a:ext cx="10168212" cy="4110333"/>
            <a:chOff x="0" y="0"/>
            <a:chExt cx="13557616" cy="5480445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3557616" cy="5480445"/>
              <a:chOff x="0" y="0"/>
              <a:chExt cx="2786786" cy="112651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786786" cy="1126513"/>
              </a:xfrm>
              <a:custGeom>
                <a:avLst/>
                <a:gdLst/>
                <a:ahLst/>
                <a:cxnLst/>
                <a:rect l="l" t="t" r="r" b="b"/>
                <a:pathLst>
                  <a:path w="2786786" h="1126513">
                    <a:moveTo>
                      <a:pt x="38831" y="0"/>
                    </a:moveTo>
                    <a:lnTo>
                      <a:pt x="2747955" y="0"/>
                    </a:lnTo>
                    <a:cubicBezTo>
                      <a:pt x="2758254" y="0"/>
                      <a:pt x="2768130" y="4091"/>
                      <a:pt x="2775413" y="11373"/>
                    </a:cubicBezTo>
                    <a:cubicBezTo>
                      <a:pt x="2782695" y="18655"/>
                      <a:pt x="2786786" y="28532"/>
                      <a:pt x="2786786" y="38831"/>
                    </a:cubicBezTo>
                    <a:lnTo>
                      <a:pt x="2786786" y="1087682"/>
                    </a:lnTo>
                    <a:cubicBezTo>
                      <a:pt x="2786786" y="1097980"/>
                      <a:pt x="2782695" y="1107857"/>
                      <a:pt x="2775413" y="1115139"/>
                    </a:cubicBezTo>
                    <a:cubicBezTo>
                      <a:pt x="2768130" y="1122422"/>
                      <a:pt x="2758254" y="1126513"/>
                      <a:pt x="2747955" y="1126513"/>
                    </a:cubicBezTo>
                    <a:lnTo>
                      <a:pt x="38831" y="1126513"/>
                    </a:lnTo>
                    <a:cubicBezTo>
                      <a:pt x="17385" y="1126513"/>
                      <a:pt x="0" y="1109127"/>
                      <a:pt x="0" y="1087682"/>
                    </a:cubicBezTo>
                    <a:lnTo>
                      <a:pt x="0" y="38831"/>
                    </a:lnTo>
                    <a:cubicBezTo>
                      <a:pt x="0" y="28532"/>
                      <a:pt x="4091" y="18655"/>
                      <a:pt x="11373" y="11373"/>
                    </a:cubicBezTo>
                    <a:cubicBezTo>
                      <a:pt x="18655" y="4091"/>
                      <a:pt x="28532" y="0"/>
                      <a:pt x="38831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2786786" cy="1164612"/>
              </a:xfrm>
              <a:prstGeom prst="rect">
                <a:avLst/>
              </a:prstGeom>
            </p:spPr>
            <p:txBody>
              <a:bodyPr lIns="48818" tIns="48818" rIns="48818" bIns="48818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2429453" y="1421392"/>
              <a:ext cx="11128164" cy="34345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70"/>
                </a:lnSpc>
              </a:pPr>
              <a:r>
                <a:rPr lang="en-US" sz="2979">
                  <a:solidFill>
                    <a:srgbClr val="000000"/>
                  </a:solidFill>
                  <a:latin typeface="Alatsi Bold"/>
                </a:rPr>
                <a:t>If similarity of member of Ns with s is less than MEAN of similarity of Ns with Rejected members then we remove those members from Ns</a:t>
              </a:r>
            </a:p>
            <a:p>
              <a:pPr>
                <a:lnSpc>
                  <a:spcPts val="4170"/>
                </a:lnSpc>
              </a:pPr>
              <a:endParaRPr lang="en-US" sz="2979">
                <a:solidFill>
                  <a:srgbClr val="000000"/>
                </a:solidFill>
                <a:latin typeface="Alatsi Bold"/>
              </a:endParaRPr>
            </a:p>
            <a:p>
              <a:pPr>
                <a:lnSpc>
                  <a:spcPts val="4170"/>
                </a:lnSpc>
              </a:pPr>
              <a:r>
                <a:rPr lang="en-US" sz="2979">
                  <a:solidFill>
                    <a:srgbClr val="000000"/>
                  </a:solidFill>
                  <a:latin typeface="Alatsi Bold"/>
                </a:rPr>
                <a:t> S ← Ns \ {j ∈ Ns : sim(j,s) &lt; mean(Sims(j))}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368198" y="525248"/>
              <a:ext cx="8313558" cy="849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81"/>
                </a:lnSpc>
              </a:pPr>
              <a:r>
                <a:rPr lang="en-US" sz="3843">
                  <a:solidFill>
                    <a:srgbClr val="000000"/>
                  </a:solidFill>
                  <a:latin typeface="Alatsi Bold"/>
                </a:rPr>
                <a:t>Mean</a:t>
              </a:r>
            </a:p>
          </p:txBody>
        </p:sp>
        <p:grpSp>
          <p:nvGrpSpPr>
            <p:cNvPr id="25" name="Group 25"/>
            <p:cNvGrpSpPr/>
            <p:nvPr/>
          </p:nvGrpSpPr>
          <p:grpSpPr>
            <a:xfrm>
              <a:off x="879192" y="656730"/>
              <a:ext cx="1108180" cy="662385"/>
              <a:chOff x="0" y="0"/>
              <a:chExt cx="1359826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35982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359826" h="812800">
                    <a:moveTo>
                      <a:pt x="679913" y="0"/>
                    </a:moveTo>
                    <a:cubicBezTo>
                      <a:pt x="304407" y="0"/>
                      <a:pt x="0" y="181951"/>
                      <a:pt x="0" y="406400"/>
                    </a:cubicBezTo>
                    <a:cubicBezTo>
                      <a:pt x="0" y="630849"/>
                      <a:pt x="304407" y="812800"/>
                      <a:pt x="679913" y="812800"/>
                    </a:cubicBezTo>
                    <a:cubicBezTo>
                      <a:pt x="1055419" y="812800"/>
                      <a:pt x="1359826" y="630849"/>
                      <a:pt x="1359826" y="406400"/>
                    </a:cubicBezTo>
                    <a:cubicBezTo>
                      <a:pt x="1359826" y="181951"/>
                      <a:pt x="1055419" y="0"/>
                      <a:pt x="67991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127484" y="38100"/>
                <a:ext cx="1104859" cy="698500"/>
              </a:xfrm>
              <a:prstGeom prst="rect">
                <a:avLst/>
              </a:prstGeom>
            </p:spPr>
            <p:txBody>
              <a:bodyPr lIns="48818" tIns="48818" rIns="48818" bIns="48818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16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-2879721" y="-440205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982801" y="6780517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 flipH="1">
            <a:off x="3593975" y="3282256"/>
            <a:ext cx="0" cy="123187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TextBox 10"/>
          <p:cNvSpPr txBox="1"/>
          <p:nvPr/>
        </p:nvSpPr>
        <p:spPr>
          <a:xfrm>
            <a:off x="2553980" y="1267643"/>
            <a:ext cx="13180039" cy="1377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Alatsi Bold"/>
              </a:rPr>
              <a:t>PROBLEM WITH N-BY-I-P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7879" y="4773438"/>
            <a:ext cx="7744808" cy="293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Current set R may contain items which are not related to previously selected items by users.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57592" y="4773438"/>
            <a:ext cx="7744808" cy="2194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Current set R may contain items which are related to previously rejected items by users.</a:t>
            </a:r>
          </a:p>
        </p:txBody>
      </p:sp>
      <p:sp>
        <p:nvSpPr>
          <p:cNvPr id="13" name="AutoShape 13"/>
          <p:cNvSpPr/>
          <p:nvPr/>
        </p:nvSpPr>
        <p:spPr>
          <a:xfrm>
            <a:off x="3593975" y="3282256"/>
            <a:ext cx="99455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8541737" y="2806595"/>
            <a:ext cx="0" cy="47566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H="1">
            <a:off x="13520524" y="3282256"/>
            <a:ext cx="0" cy="123187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17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N-BY-C-P</a:t>
            </a:r>
          </a:p>
        </p:txBody>
      </p:sp>
      <p:sp>
        <p:nvSpPr>
          <p:cNvPr id="8" name="Freeform 8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47620" y="3560668"/>
            <a:ext cx="7141841" cy="6298679"/>
          </a:xfrm>
          <a:custGeom>
            <a:avLst/>
            <a:gdLst/>
            <a:ahLst/>
            <a:cxnLst/>
            <a:rect l="l" t="t" r="r" b="b"/>
            <a:pathLst>
              <a:path w="7141841" h="6298679">
                <a:moveTo>
                  <a:pt x="0" y="0"/>
                </a:moveTo>
                <a:lnTo>
                  <a:pt x="7141841" y="0"/>
                </a:lnTo>
                <a:lnTo>
                  <a:pt x="7141841" y="6298679"/>
                </a:lnTo>
                <a:lnTo>
                  <a:pt x="0" y="62986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495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7799689" y="2839560"/>
            <a:ext cx="14615197" cy="7543792"/>
            <a:chOff x="0" y="-57150"/>
            <a:chExt cx="19486929" cy="10058388"/>
          </a:xfrm>
        </p:grpSpPr>
        <p:sp>
          <p:nvSpPr>
            <p:cNvPr id="11" name="Freeform 11"/>
            <p:cNvSpPr/>
            <p:nvPr/>
          </p:nvSpPr>
          <p:spPr>
            <a:xfrm>
              <a:off x="9733329" y="6697527"/>
              <a:ext cx="9753600" cy="3303711"/>
            </a:xfrm>
            <a:custGeom>
              <a:avLst/>
              <a:gdLst/>
              <a:ahLst/>
              <a:cxnLst/>
              <a:rect l="l" t="t" r="r" b="b"/>
              <a:pathLst>
                <a:path w="9753600" h="3303711">
                  <a:moveTo>
                    <a:pt x="0" y="0"/>
                  </a:moveTo>
                  <a:lnTo>
                    <a:pt x="9753600" y="0"/>
                  </a:lnTo>
                  <a:lnTo>
                    <a:pt x="9753600" y="3303711"/>
                  </a:lnTo>
                  <a:lnTo>
                    <a:pt x="0" y="3303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1923396" y="415677"/>
              <a:ext cx="1901494" cy="594717"/>
            </a:xfrm>
            <a:custGeom>
              <a:avLst/>
              <a:gdLst/>
              <a:ahLst/>
              <a:cxnLst/>
              <a:rect l="l" t="t" r="r" b="b"/>
              <a:pathLst>
                <a:path w="1901494" h="594717">
                  <a:moveTo>
                    <a:pt x="0" y="0"/>
                  </a:moveTo>
                  <a:lnTo>
                    <a:pt x="1901494" y="0"/>
                  </a:lnTo>
                  <a:lnTo>
                    <a:pt x="1901494" y="594717"/>
                  </a:lnTo>
                  <a:lnTo>
                    <a:pt x="0" y="5947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012659" y="0"/>
              <a:ext cx="2588260" cy="1288933"/>
            </a:xfrm>
            <a:custGeom>
              <a:avLst/>
              <a:gdLst/>
              <a:ahLst/>
              <a:cxnLst/>
              <a:rect l="l" t="t" r="r" b="b"/>
              <a:pathLst>
                <a:path w="2588260" h="1288933">
                  <a:moveTo>
                    <a:pt x="0" y="0"/>
                  </a:moveTo>
                  <a:lnTo>
                    <a:pt x="2588260" y="0"/>
                  </a:lnTo>
                  <a:lnTo>
                    <a:pt x="2588260" y="1288933"/>
                  </a:lnTo>
                  <a:lnTo>
                    <a:pt x="0" y="1288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3667952" y="1358244"/>
              <a:ext cx="3277674" cy="4236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91"/>
                </a:lnSpc>
                <a:spcBef>
                  <a:spcPct val="0"/>
                </a:spcBef>
              </a:pPr>
              <a:r>
                <a:rPr lang="en-US" sz="1922">
                  <a:solidFill>
                    <a:srgbClr val="000000"/>
                  </a:solidFill>
                  <a:latin typeface="Abhaya Libre Bold"/>
                </a:rPr>
                <a:t>USER PROFILE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043505" y="269987"/>
              <a:ext cx="2310253" cy="9739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898"/>
                </a:lnSpc>
              </a:pPr>
              <a:r>
                <a:rPr lang="en-US" sz="2070" dirty="0">
                  <a:solidFill>
                    <a:srgbClr val="000000"/>
                  </a:solidFill>
                  <a:latin typeface="Abhaya Libre Bold"/>
                </a:rPr>
                <a:t>Ns</a:t>
              </a:r>
            </a:p>
            <a:p>
              <a:pPr algn="ctr">
                <a:lnSpc>
                  <a:spcPts val="2898"/>
                </a:lnSpc>
                <a:spcBef>
                  <a:spcPct val="0"/>
                </a:spcBef>
              </a:pPr>
              <a:r>
                <a:rPr lang="en-US" sz="2070" dirty="0">
                  <a:solidFill>
                    <a:srgbClr val="000000"/>
                  </a:solidFill>
                  <a:latin typeface="Abhaya Libre Bold"/>
                </a:rPr>
                <a:t>50 items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293483" cy="1265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2"/>
                </a:lnSpc>
              </a:pPr>
              <a:r>
                <a:rPr lang="en-US" sz="2759">
                  <a:solidFill>
                    <a:srgbClr val="000000"/>
                  </a:solidFill>
                  <a:latin typeface="Abhaya Libre Bold"/>
                </a:rPr>
                <a:t>1 item</a:t>
              </a:r>
            </a:p>
            <a:p>
              <a:pPr algn="ctr">
                <a:lnSpc>
                  <a:spcPts val="3862"/>
                </a:lnSpc>
                <a:spcBef>
                  <a:spcPct val="0"/>
                </a:spcBef>
              </a:pPr>
              <a:r>
                <a:rPr lang="en-US" sz="2759">
                  <a:solidFill>
                    <a:srgbClr val="000000"/>
                  </a:solidFill>
                  <a:latin typeface="Abhaya Libre Bold"/>
                </a:rPr>
                <a:t>(s)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04783" y="179673"/>
              <a:ext cx="1963169" cy="4243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11"/>
                </a:lnSpc>
                <a:spcBef>
                  <a:spcPct val="0"/>
                </a:spcBef>
              </a:pPr>
              <a:r>
                <a:rPr lang="en-US" sz="1865">
                  <a:solidFill>
                    <a:srgbClr val="000000"/>
                  </a:solidFill>
                  <a:latin typeface="Abhaya Libre Bold"/>
                </a:rPr>
                <a:t>neighbourss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8164849" y="3253888"/>
              <a:ext cx="2809159" cy="1398939"/>
            </a:xfrm>
            <a:custGeom>
              <a:avLst/>
              <a:gdLst/>
              <a:ahLst/>
              <a:cxnLst/>
              <a:rect l="l" t="t" r="r" b="b"/>
              <a:pathLst>
                <a:path w="2809159" h="1398939">
                  <a:moveTo>
                    <a:pt x="0" y="0"/>
                  </a:moveTo>
                  <a:lnTo>
                    <a:pt x="2809159" y="0"/>
                  </a:lnTo>
                  <a:lnTo>
                    <a:pt x="2809159" y="1398939"/>
                  </a:lnTo>
                  <a:lnTo>
                    <a:pt x="0" y="13989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 rot="-5333385">
              <a:off x="7969282" y="5467092"/>
              <a:ext cx="2628868" cy="1309155"/>
            </a:xfrm>
            <a:custGeom>
              <a:avLst/>
              <a:gdLst/>
              <a:ahLst/>
              <a:cxnLst/>
              <a:rect l="l" t="t" r="r" b="b"/>
              <a:pathLst>
                <a:path w="2628868" h="1309155">
                  <a:moveTo>
                    <a:pt x="0" y="0"/>
                  </a:moveTo>
                  <a:lnTo>
                    <a:pt x="2628869" y="0"/>
                  </a:lnTo>
                  <a:lnTo>
                    <a:pt x="2628869" y="1309155"/>
                  </a:lnTo>
                  <a:lnTo>
                    <a:pt x="0" y="1309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0" name="Group 20"/>
            <p:cNvGrpSpPr/>
            <p:nvPr/>
          </p:nvGrpSpPr>
          <p:grpSpPr>
            <a:xfrm rot="-5333385">
              <a:off x="8890766" y="6731750"/>
              <a:ext cx="723807" cy="684054"/>
              <a:chOff x="0" y="0"/>
              <a:chExt cx="245850" cy="232348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45850" cy="232348"/>
              </a:xfrm>
              <a:custGeom>
                <a:avLst/>
                <a:gdLst/>
                <a:ahLst/>
                <a:cxnLst/>
                <a:rect l="l" t="t" r="r" b="b"/>
                <a:pathLst>
                  <a:path w="245850" h="232348">
                    <a:moveTo>
                      <a:pt x="0" y="0"/>
                    </a:moveTo>
                    <a:lnTo>
                      <a:pt x="245850" y="0"/>
                    </a:lnTo>
                    <a:lnTo>
                      <a:pt x="245850" y="232348"/>
                    </a:lnTo>
                    <a:lnTo>
                      <a:pt x="0" y="232348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245850" cy="279973"/>
              </a:xfrm>
              <a:prstGeom prst="rect">
                <a:avLst/>
              </a:prstGeom>
            </p:spPr>
            <p:txBody>
              <a:bodyPr lIns="29543" tIns="29543" rIns="29543" bIns="29543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-5333385">
              <a:off x="8908376" y="5823069"/>
              <a:ext cx="723807" cy="684054"/>
              <a:chOff x="0" y="0"/>
              <a:chExt cx="245850" cy="232348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45850" cy="232348"/>
              </a:xfrm>
              <a:custGeom>
                <a:avLst/>
                <a:gdLst/>
                <a:ahLst/>
                <a:cxnLst/>
                <a:rect l="l" t="t" r="r" b="b"/>
                <a:pathLst>
                  <a:path w="245850" h="232348">
                    <a:moveTo>
                      <a:pt x="0" y="0"/>
                    </a:moveTo>
                    <a:lnTo>
                      <a:pt x="245850" y="0"/>
                    </a:lnTo>
                    <a:lnTo>
                      <a:pt x="245850" y="232348"/>
                    </a:lnTo>
                    <a:lnTo>
                      <a:pt x="0" y="232348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47625"/>
                <a:ext cx="245850" cy="279973"/>
              </a:xfrm>
              <a:prstGeom prst="rect">
                <a:avLst/>
              </a:prstGeom>
            </p:spPr>
            <p:txBody>
              <a:bodyPr lIns="29543" tIns="29543" rIns="29543" bIns="29543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-5333385">
              <a:off x="8886919" y="4987593"/>
              <a:ext cx="723807" cy="684054"/>
              <a:chOff x="0" y="0"/>
              <a:chExt cx="245850" cy="232348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45850" cy="232348"/>
              </a:xfrm>
              <a:custGeom>
                <a:avLst/>
                <a:gdLst/>
                <a:ahLst/>
                <a:cxnLst/>
                <a:rect l="l" t="t" r="r" b="b"/>
                <a:pathLst>
                  <a:path w="245850" h="232348">
                    <a:moveTo>
                      <a:pt x="0" y="0"/>
                    </a:moveTo>
                    <a:lnTo>
                      <a:pt x="245850" y="0"/>
                    </a:lnTo>
                    <a:lnTo>
                      <a:pt x="245850" y="232348"/>
                    </a:lnTo>
                    <a:lnTo>
                      <a:pt x="0" y="232348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47625"/>
                <a:ext cx="245850" cy="279973"/>
              </a:xfrm>
              <a:prstGeom prst="rect">
                <a:avLst/>
              </a:prstGeom>
            </p:spPr>
            <p:txBody>
              <a:bodyPr lIns="29543" tIns="29543" rIns="29543" bIns="29543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7288552" y="3339755"/>
              <a:ext cx="687330" cy="367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7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8164849" y="3434326"/>
              <a:ext cx="2647853" cy="9429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2"/>
                </a:lnSpc>
              </a:pPr>
              <a:r>
                <a:rPr lang="en-US" sz="2044">
                  <a:solidFill>
                    <a:srgbClr val="000000"/>
                  </a:solidFill>
                  <a:latin typeface="Abhaya Libre Bold"/>
                </a:rPr>
                <a:t>recommends</a:t>
              </a:r>
            </a:p>
            <a:p>
              <a:pPr algn="ctr">
                <a:lnSpc>
                  <a:spcPts val="2862"/>
                </a:lnSpc>
                <a:spcBef>
                  <a:spcPct val="0"/>
                </a:spcBef>
              </a:pPr>
              <a:r>
                <a:rPr lang="en-US" sz="2044">
                  <a:solidFill>
                    <a:srgbClr val="000000"/>
                  </a:solidFill>
                  <a:latin typeface="Abhaya Libre Bold"/>
                </a:rPr>
                <a:t> n-candidate items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6880449" y="5962541"/>
              <a:ext cx="1279646" cy="367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79"/>
                </a:lnSpc>
                <a:spcBef>
                  <a:spcPct val="0"/>
                </a:spcBef>
              </a:pPr>
              <a:r>
                <a:rPr lang="en-US" sz="1628">
                  <a:solidFill>
                    <a:srgbClr val="000000"/>
                  </a:solidFill>
                  <a:latin typeface="Abhaya Libre Bold"/>
                </a:rPr>
                <a:t>picks again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9963640" y="6045469"/>
              <a:ext cx="369019" cy="811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96"/>
                </a:lnSpc>
                <a:spcBef>
                  <a:spcPct val="0"/>
                </a:spcBef>
              </a:pPr>
              <a:r>
                <a:rPr lang="en-US" sz="3640">
                  <a:solidFill>
                    <a:srgbClr val="000000"/>
                  </a:solidFill>
                  <a:latin typeface="Abhaya Libre Bold"/>
                </a:rPr>
                <a:t>R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6353758" y="6638892"/>
              <a:ext cx="1806338" cy="398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3"/>
                </a:lnSpc>
                <a:spcBef>
                  <a:spcPct val="0"/>
                </a:spcBef>
              </a:pPr>
              <a:r>
                <a:rPr lang="en-US" sz="1802">
                  <a:solidFill>
                    <a:srgbClr val="000000"/>
                  </a:solidFill>
                  <a:latin typeface="Abhaya Libre Bold"/>
                </a:rPr>
                <a:t>if not satisfied</a:t>
              </a:r>
            </a:p>
          </p:txBody>
        </p:sp>
        <p:sp>
          <p:nvSpPr>
            <p:cNvPr id="34" name="Freeform 34"/>
            <p:cNvSpPr/>
            <p:nvPr/>
          </p:nvSpPr>
          <p:spPr>
            <a:xfrm>
              <a:off x="8615731" y="0"/>
              <a:ext cx="2588260" cy="1288933"/>
            </a:xfrm>
            <a:custGeom>
              <a:avLst/>
              <a:gdLst/>
              <a:ahLst/>
              <a:cxnLst/>
              <a:rect l="l" t="t" r="r" b="b"/>
              <a:pathLst>
                <a:path w="2588260" h="1288933">
                  <a:moveTo>
                    <a:pt x="0" y="0"/>
                  </a:moveTo>
                  <a:lnTo>
                    <a:pt x="2588260" y="0"/>
                  </a:lnTo>
                  <a:lnTo>
                    <a:pt x="2588260" y="1288933"/>
                  </a:lnTo>
                  <a:lnTo>
                    <a:pt x="0" y="1288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TextBox 35"/>
            <p:cNvSpPr txBox="1"/>
            <p:nvPr/>
          </p:nvSpPr>
          <p:spPr>
            <a:xfrm>
              <a:off x="9294972" y="269986"/>
              <a:ext cx="1560599" cy="944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98"/>
                </a:lnSpc>
              </a:pPr>
              <a:r>
                <a:rPr lang="en-US" sz="2070">
                  <a:solidFill>
                    <a:srgbClr val="000000"/>
                  </a:solidFill>
                  <a:latin typeface="Abhaya Libre Bold"/>
                </a:rPr>
                <a:t>S ⊆ Ns</a:t>
              </a:r>
            </a:p>
            <a:p>
              <a:pPr algn="ctr">
                <a:lnSpc>
                  <a:spcPts val="2898"/>
                </a:lnSpc>
                <a:spcBef>
                  <a:spcPct val="0"/>
                </a:spcBef>
              </a:pPr>
              <a:r>
                <a:rPr lang="en-US" sz="2070">
                  <a:solidFill>
                    <a:srgbClr val="000000"/>
                  </a:solidFill>
                  <a:latin typeface="Abhaya Libre Bold"/>
                </a:rPr>
                <a:t>40 items</a:t>
              </a:r>
            </a:p>
          </p:txBody>
        </p:sp>
        <p:sp>
          <p:nvSpPr>
            <p:cNvPr id="36" name="Freeform 36"/>
            <p:cNvSpPr/>
            <p:nvPr/>
          </p:nvSpPr>
          <p:spPr>
            <a:xfrm>
              <a:off x="6602724" y="424477"/>
              <a:ext cx="1957768" cy="612317"/>
            </a:xfrm>
            <a:custGeom>
              <a:avLst/>
              <a:gdLst/>
              <a:ahLst/>
              <a:cxnLst/>
              <a:rect l="l" t="t" r="r" b="b"/>
              <a:pathLst>
                <a:path w="1957768" h="612317">
                  <a:moveTo>
                    <a:pt x="0" y="0"/>
                  </a:moveTo>
                  <a:lnTo>
                    <a:pt x="1957769" y="0"/>
                  </a:lnTo>
                  <a:lnTo>
                    <a:pt x="1957769" y="612318"/>
                  </a:lnTo>
                  <a:lnTo>
                    <a:pt x="0" y="612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 rot="5273575">
              <a:off x="8754445" y="1972253"/>
              <a:ext cx="1957768" cy="612317"/>
            </a:xfrm>
            <a:custGeom>
              <a:avLst/>
              <a:gdLst/>
              <a:ahLst/>
              <a:cxnLst/>
              <a:rect l="l" t="t" r="r" b="b"/>
              <a:pathLst>
                <a:path w="1957768" h="612317">
                  <a:moveTo>
                    <a:pt x="0" y="0"/>
                  </a:moveTo>
                  <a:lnTo>
                    <a:pt x="1957768" y="0"/>
                  </a:lnTo>
                  <a:lnTo>
                    <a:pt x="1957768" y="612317"/>
                  </a:lnTo>
                  <a:lnTo>
                    <a:pt x="0" y="6123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AutoShape 38"/>
            <p:cNvSpPr/>
            <p:nvPr/>
          </p:nvSpPr>
          <p:spPr>
            <a:xfrm flipV="1">
              <a:off x="582154" y="1208112"/>
              <a:ext cx="64587" cy="5128519"/>
            </a:xfrm>
            <a:prstGeom prst="line">
              <a:avLst/>
            </a:prstGeom>
            <a:ln w="1397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583884" y="6390849"/>
              <a:ext cx="7769249" cy="196928"/>
            </a:xfrm>
            <a:prstGeom prst="line">
              <a:avLst/>
            </a:prstGeom>
            <a:ln w="1397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1923396" y="5758533"/>
              <a:ext cx="2390682" cy="367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79"/>
                </a:lnSpc>
                <a:spcBef>
                  <a:spcPct val="0"/>
                </a:spcBef>
              </a:pPr>
              <a:r>
                <a:rPr lang="en-US" sz="1628">
                  <a:solidFill>
                    <a:srgbClr val="000000"/>
                  </a:solidFill>
                  <a:latin typeface="Abhaya Libre Bold"/>
                </a:rPr>
                <a:t>Update(S,R’, OPEN)</a:t>
              </a:r>
            </a:p>
          </p:txBody>
        </p:sp>
        <p:sp>
          <p:nvSpPr>
            <p:cNvPr id="41" name="Freeform 41"/>
            <p:cNvSpPr/>
            <p:nvPr/>
          </p:nvSpPr>
          <p:spPr>
            <a:xfrm>
              <a:off x="11098686" y="3724270"/>
              <a:ext cx="1093171" cy="341903"/>
            </a:xfrm>
            <a:custGeom>
              <a:avLst/>
              <a:gdLst/>
              <a:ahLst/>
              <a:cxnLst/>
              <a:rect l="l" t="t" r="r" b="b"/>
              <a:pathLst>
                <a:path w="1093171" h="341903">
                  <a:moveTo>
                    <a:pt x="0" y="0"/>
                  </a:moveTo>
                  <a:lnTo>
                    <a:pt x="1093171" y="0"/>
                  </a:lnTo>
                  <a:lnTo>
                    <a:pt x="1093171" y="341903"/>
                  </a:lnTo>
                  <a:lnTo>
                    <a:pt x="0" y="3419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" name="TextBox 42"/>
            <p:cNvSpPr txBox="1"/>
            <p:nvPr/>
          </p:nvSpPr>
          <p:spPr>
            <a:xfrm>
              <a:off x="12095545" y="3229049"/>
              <a:ext cx="1888869" cy="13949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00000"/>
                  </a:solidFill>
                  <a:latin typeface="Abhaya Libre Bold"/>
                </a:rPr>
                <a:t>stop and consume if satisfied</a:t>
              </a:r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8890768" y="7887263"/>
            <a:ext cx="2061355" cy="340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3"/>
              </a:lnSpc>
              <a:spcBef>
                <a:spcPct val="0"/>
              </a:spcBef>
            </a:pPr>
            <a:r>
              <a:rPr lang="en-US" sz="1952">
                <a:solidFill>
                  <a:srgbClr val="000000"/>
                </a:solidFill>
                <a:latin typeface="Abhaya Libre"/>
              </a:rPr>
              <a:t>Re-Weight(s, R’, rho)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218013" y="9811722"/>
            <a:ext cx="7851974" cy="33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000000"/>
                </a:solidFill>
                <a:latin typeface="Abhaya Libre Bold"/>
                <a:hlinkClick r:id="rId9"/>
              </a:rPr>
              <a:t>https://github.com/shgupta1461/RPIP_Group5/blob/main/RPIP_nbycp.ipynb</a:t>
            </a:r>
            <a:r>
              <a:rPr lang="en-US" sz="1899" dirty="0">
                <a:solidFill>
                  <a:srgbClr val="000000"/>
                </a:solidFill>
                <a:latin typeface="Abhaya Libre Bold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RECOMMENDING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460557" y="7629794"/>
            <a:ext cx="3878232" cy="173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atsi Bold"/>
              </a:rPr>
              <a:t>insted of counting items directly, it counts the weights assigned to each item.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676958" y="3159264"/>
            <a:ext cx="10802974" cy="1364228"/>
            <a:chOff x="0" y="0"/>
            <a:chExt cx="14403965" cy="181897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4403965" cy="1818970"/>
              <a:chOff x="0" y="0"/>
              <a:chExt cx="2845228" cy="359303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45228" cy="359303"/>
              </a:xfrm>
              <a:custGeom>
                <a:avLst/>
                <a:gdLst/>
                <a:ahLst/>
                <a:cxnLst/>
                <a:rect l="l" t="t" r="r" b="b"/>
                <a:pathLst>
                  <a:path w="2845228" h="359303">
                    <a:moveTo>
                      <a:pt x="36549" y="0"/>
                    </a:moveTo>
                    <a:lnTo>
                      <a:pt x="2808679" y="0"/>
                    </a:lnTo>
                    <a:cubicBezTo>
                      <a:pt x="2828864" y="0"/>
                      <a:pt x="2845228" y="16364"/>
                      <a:pt x="2845228" y="36549"/>
                    </a:cubicBezTo>
                    <a:lnTo>
                      <a:pt x="2845228" y="322754"/>
                    </a:lnTo>
                    <a:cubicBezTo>
                      <a:pt x="2845228" y="342939"/>
                      <a:pt x="2828864" y="359303"/>
                      <a:pt x="2808679" y="359303"/>
                    </a:cubicBezTo>
                    <a:lnTo>
                      <a:pt x="36549" y="359303"/>
                    </a:lnTo>
                    <a:cubicBezTo>
                      <a:pt x="16364" y="359303"/>
                      <a:pt x="0" y="342939"/>
                      <a:pt x="0" y="322754"/>
                    </a:cubicBezTo>
                    <a:lnTo>
                      <a:pt x="0" y="36549"/>
                    </a:lnTo>
                    <a:cubicBezTo>
                      <a:pt x="0" y="16364"/>
                      <a:pt x="16364" y="0"/>
                      <a:pt x="36549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2845228" cy="397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204074" y="533353"/>
              <a:ext cx="14199892" cy="685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Alatsi Bold"/>
                </a:rPr>
                <a:t> wscore(i, S, L, R) = (1 − η) · wovrlp(i, S, R) + η · wovrlp(i, L \ S, R)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601700" y="5245393"/>
            <a:ext cx="3878232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atsi Bold"/>
              </a:rPr>
              <a:t>prevents double counting of item in both S and L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1" name="Group 11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18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601700" y="726042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AutoShape 17"/>
          <p:cNvSpPr/>
          <p:nvPr/>
        </p:nvSpPr>
        <p:spPr>
          <a:xfrm>
            <a:off x="16248208" y="4190353"/>
            <a:ext cx="99110" cy="110266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" name="TextBox 18"/>
          <p:cNvSpPr txBox="1"/>
          <p:nvPr/>
        </p:nvSpPr>
        <p:spPr>
          <a:xfrm>
            <a:off x="1028700" y="3083064"/>
            <a:ext cx="4718832" cy="184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latsi Bold"/>
              </a:rPr>
              <a:t>Greedily selects n items from S with highest score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040912" y="9315930"/>
            <a:ext cx="457264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atsi Bold"/>
              </a:rPr>
              <a:t>No explicit reference to features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781016" y="7315624"/>
            <a:ext cx="9269154" cy="1758688"/>
            <a:chOff x="0" y="0"/>
            <a:chExt cx="12358873" cy="2344917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11150645" cy="2344917"/>
              <a:chOff x="0" y="0"/>
              <a:chExt cx="2202596" cy="463193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202597" cy="463193"/>
              </a:xfrm>
              <a:custGeom>
                <a:avLst/>
                <a:gdLst/>
                <a:ahLst/>
                <a:cxnLst/>
                <a:rect l="l" t="t" r="r" b="b"/>
                <a:pathLst>
                  <a:path w="2202597" h="463193">
                    <a:moveTo>
                      <a:pt x="47213" y="0"/>
                    </a:moveTo>
                    <a:lnTo>
                      <a:pt x="2155384" y="0"/>
                    </a:lnTo>
                    <a:cubicBezTo>
                      <a:pt x="2181459" y="0"/>
                      <a:pt x="2202597" y="21138"/>
                      <a:pt x="2202597" y="47213"/>
                    </a:cubicBezTo>
                    <a:lnTo>
                      <a:pt x="2202597" y="415981"/>
                    </a:lnTo>
                    <a:cubicBezTo>
                      <a:pt x="2202597" y="428502"/>
                      <a:pt x="2197622" y="440511"/>
                      <a:pt x="2188768" y="449365"/>
                    </a:cubicBezTo>
                    <a:cubicBezTo>
                      <a:pt x="2179914" y="458219"/>
                      <a:pt x="2167905" y="463193"/>
                      <a:pt x="2155384" y="463193"/>
                    </a:cubicBezTo>
                    <a:lnTo>
                      <a:pt x="47213" y="463193"/>
                    </a:lnTo>
                    <a:cubicBezTo>
                      <a:pt x="34691" y="463193"/>
                      <a:pt x="22682" y="458219"/>
                      <a:pt x="13828" y="449365"/>
                    </a:cubicBezTo>
                    <a:cubicBezTo>
                      <a:pt x="4974" y="440511"/>
                      <a:pt x="0" y="428502"/>
                      <a:pt x="0" y="415981"/>
                    </a:cubicBezTo>
                    <a:lnTo>
                      <a:pt x="0" y="47213"/>
                    </a:lnTo>
                    <a:cubicBezTo>
                      <a:pt x="0" y="34691"/>
                      <a:pt x="4974" y="22682"/>
                      <a:pt x="13828" y="13828"/>
                    </a:cubicBezTo>
                    <a:cubicBezTo>
                      <a:pt x="22682" y="4974"/>
                      <a:pt x="34691" y="0"/>
                      <a:pt x="47213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2202596" cy="50129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590202" y="465529"/>
              <a:ext cx="9970241" cy="685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Alatsi Bold"/>
                </a:rPr>
                <a:t>wovrlp(i,X, R) =      2 ·                                   wj  </a:t>
              </a:r>
            </a:p>
          </p:txBody>
        </p:sp>
        <p:sp>
          <p:nvSpPr>
            <p:cNvPr id="25" name="AutoShape 25"/>
            <p:cNvSpPr/>
            <p:nvPr/>
          </p:nvSpPr>
          <p:spPr>
            <a:xfrm flipH="1" flipV="1">
              <a:off x="3674829" y="1290960"/>
              <a:ext cx="7323415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 flipV="1">
              <a:off x="10479352" y="797740"/>
              <a:ext cx="1879521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27" name="Freeform 27"/>
            <p:cNvSpPr/>
            <p:nvPr/>
          </p:nvSpPr>
          <p:spPr>
            <a:xfrm>
              <a:off x="5750251" y="346081"/>
              <a:ext cx="622739" cy="630767"/>
            </a:xfrm>
            <a:custGeom>
              <a:avLst/>
              <a:gdLst/>
              <a:ahLst/>
              <a:cxnLst/>
              <a:rect l="l" t="t" r="r" b="b"/>
              <a:pathLst>
                <a:path w="622739" h="630767">
                  <a:moveTo>
                    <a:pt x="0" y="0"/>
                  </a:moveTo>
                  <a:lnTo>
                    <a:pt x="622739" y="0"/>
                  </a:lnTo>
                  <a:lnTo>
                    <a:pt x="622739" y="630767"/>
                  </a:lnTo>
                  <a:lnTo>
                    <a:pt x="0" y="6307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3827229" y="1406175"/>
              <a:ext cx="7323415" cy="685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Alatsi Bold"/>
                </a:rPr>
                <a:t>|Ni \ cov(X, R)| + |X \ cov(X, R)| 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5114328" y="938748"/>
              <a:ext cx="3015385" cy="352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latsi Bold"/>
                </a:rPr>
                <a:t> j ∈(Ni \cov(X,R))∩X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7352" y="2460815"/>
            <a:ext cx="15133109" cy="7409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2546" lvl="1" indent="-451273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Traditional systems offer a single shot of recommendations.</a:t>
            </a:r>
          </a:p>
          <a:p>
            <a:pPr>
              <a:lnSpc>
                <a:spcPts val="5852"/>
              </a:lnSpc>
            </a:pPr>
            <a:endParaRPr lang="en-US" sz="4180">
              <a:solidFill>
                <a:srgbClr val="000000"/>
              </a:solidFill>
              <a:latin typeface="Alatsi Bold"/>
            </a:endParaRPr>
          </a:p>
          <a:p>
            <a:pPr marL="902546" lvl="1" indent="-451273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This can be limiting if users aren't satisfied with their top n recommendation</a:t>
            </a:r>
          </a:p>
          <a:p>
            <a:pPr>
              <a:lnSpc>
                <a:spcPts val="5852"/>
              </a:lnSpc>
            </a:pPr>
            <a:endParaRPr lang="en-US" sz="4180">
              <a:solidFill>
                <a:srgbClr val="000000"/>
              </a:solidFill>
              <a:latin typeface="Alatsi Bold"/>
            </a:endParaRPr>
          </a:p>
          <a:p>
            <a:pPr marL="902546" lvl="1" indent="-451273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(Eg = users with different short term and long term preferences)</a:t>
            </a:r>
          </a:p>
          <a:p>
            <a:pPr>
              <a:lnSpc>
                <a:spcPts val="5852"/>
              </a:lnSpc>
            </a:pPr>
            <a:endParaRPr lang="en-US" sz="4180">
              <a:solidFill>
                <a:srgbClr val="000000"/>
              </a:solidFill>
              <a:latin typeface="Alatsi Bold"/>
            </a:endParaRPr>
          </a:p>
          <a:p>
            <a:pPr marL="902546" lvl="1" indent="-451273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Hence, to overcome the drawback of single shot recommendations we use conversational recommenders.</a:t>
            </a:r>
          </a:p>
        </p:txBody>
      </p:sp>
      <p:sp>
        <p:nvSpPr>
          <p:cNvPr id="3" name="Freeform 3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483887" y="674688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MOTIVATION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19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RE-WEIGHTING</a:t>
            </a:r>
          </a:p>
        </p:txBody>
      </p:sp>
      <p:sp>
        <p:nvSpPr>
          <p:cNvPr id="8" name="Freeform 8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996380" y="3079350"/>
            <a:ext cx="10452993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wi ← wi + ∆wi    ∀i ∈ I  (all candidate items)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846364" y="4360350"/>
            <a:ext cx="6054673" cy="139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Cij    =      1          ;  i ∈ Ns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                   0     ; otherwise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38998" y="5421356"/>
            <a:ext cx="3414732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check whether i and neighbours of j are related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2124" y="7720056"/>
            <a:ext cx="17743751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∆wi is Increased -  when i is related to item just selected by user (Cis)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2124" y="8682165"/>
            <a:ext cx="17743751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∆wi is Decreased -  when i is related to item just rejected by user (Cij)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20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RE-WEIGHTING</a:t>
            </a:r>
          </a:p>
        </p:txBody>
      </p:sp>
      <p:sp>
        <p:nvSpPr>
          <p:cNvPr id="8" name="Freeform 8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84647" y="3109808"/>
            <a:ext cx="8459353" cy="6539682"/>
          </a:xfrm>
          <a:custGeom>
            <a:avLst/>
            <a:gdLst/>
            <a:ahLst/>
            <a:cxnLst/>
            <a:rect l="l" t="t" r="r" b="b"/>
            <a:pathLst>
              <a:path w="8459353" h="6539682">
                <a:moveTo>
                  <a:pt x="0" y="0"/>
                </a:moveTo>
                <a:lnTo>
                  <a:pt x="8459353" y="0"/>
                </a:lnTo>
                <a:lnTo>
                  <a:pt x="8459353" y="6539682"/>
                </a:lnTo>
                <a:lnTo>
                  <a:pt x="0" y="6539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404167" y="4028364"/>
            <a:ext cx="8642469" cy="5229936"/>
          </a:xfrm>
          <a:custGeom>
            <a:avLst/>
            <a:gdLst/>
            <a:ahLst/>
            <a:cxnLst/>
            <a:rect l="l" t="t" r="r" b="b"/>
            <a:pathLst>
              <a:path w="8642469" h="5229936">
                <a:moveTo>
                  <a:pt x="0" y="0"/>
                </a:moveTo>
                <a:lnTo>
                  <a:pt x="8642469" y="0"/>
                </a:lnTo>
                <a:lnTo>
                  <a:pt x="8642469" y="5229936"/>
                </a:lnTo>
                <a:lnTo>
                  <a:pt x="0" y="52299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NOTION OF ‘JUMP’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21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059491" y="3013460"/>
            <a:ext cx="13799664" cy="5209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5920" lvl="1" indent="-467960" algn="just">
              <a:lnSpc>
                <a:spcPts val="6068"/>
              </a:lnSpc>
              <a:buFont typeface="Arial"/>
              <a:buChar char="•"/>
            </a:pPr>
            <a:r>
              <a:rPr lang="en-US" sz="4334">
                <a:solidFill>
                  <a:srgbClr val="000000"/>
                </a:solidFill>
                <a:latin typeface="Canva Sans Bold"/>
              </a:rPr>
              <a:t>It is possible that no item in current set R suits to user but the one from previous cycle is more suitable.</a:t>
            </a:r>
          </a:p>
          <a:p>
            <a:pPr algn="just">
              <a:lnSpc>
                <a:spcPts val="5158"/>
              </a:lnSpc>
            </a:pPr>
            <a:endParaRPr lang="en-US" sz="4334">
              <a:solidFill>
                <a:srgbClr val="000000"/>
              </a:solidFill>
              <a:latin typeface="Canva Sans Bold"/>
            </a:endParaRPr>
          </a:p>
          <a:p>
            <a:pPr marL="935920" lvl="1" indent="-467960" algn="just">
              <a:lnSpc>
                <a:spcPts val="6068"/>
              </a:lnSpc>
              <a:buFont typeface="Arial"/>
              <a:buChar char="•"/>
            </a:pPr>
            <a:r>
              <a:rPr lang="en-US" sz="4334">
                <a:solidFill>
                  <a:srgbClr val="000000"/>
                </a:solidFill>
                <a:latin typeface="Canva Sans Bold"/>
              </a:rPr>
              <a:t>User can select either to consume that previous item or create a new set of recommendations based on that item.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305875"/>
            <a:ext cx="16393067" cy="7257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114">
                <a:solidFill>
                  <a:srgbClr val="000000"/>
                </a:solidFill>
                <a:latin typeface="Alatsi Bold"/>
              </a:rPr>
              <a:t>The goal for the Offline Experiments conducted are:</a:t>
            </a:r>
          </a:p>
          <a:p>
            <a:pPr marL="888245" lvl="1" indent="-444123">
              <a:lnSpc>
                <a:spcPts val="5759"/>
              </a:lnSpc>
              <a:buFont typeface="Arial"/>
              <a:buChar char="•"/>
            </a:pPr>
            <a:r>
              <a:rPr lang="en-US" sz="4114">
                <a:solidFill>
                  <a:srgbClr val="000000"/>
                </a:solidFill>
                <a:latin typeface="Alatsi Bold"/>
              </a:rPr>
              <a:t>"n-by-i-p" versus "n-by-c-p": These represent different ways of considering user feedback, either focusing on the most recent feedback or all feedback across dialog cycles.</a:t>
            </a:r>
          </a:p>
          <a:p>
            <a:pPr marL="888245" lvl="1" indent="-444123">
              <a:lnSpc>
                <a:spcPts val="5759"/>
              </a:lnSpc>
              <a:buFont typeface="Arial"/>
              <a:buChar char="•"/>
            </a:pPr>
            <a:r>
              <a:rPr lang="en-US" sz="4114">
                <a:solidFill>
                  <a:srgbClr val="000000"/>
                </a:solidFill>
                <a:latin typeface="Alatsi Bold"/>
              </a:rPr>
              <a:t>Different update and re-weighting policies for handling negative feedback.</a:t>
            </a:r>
          </a:p>
          <a:p>
            <a:pPr marL="888245" lvl="1" indent="-444123">
              <a:lnSpc>
                <a:spcPts val="5759"/>
              </a:lnSpc>
              <a:buFont typeface="Arial"/>
              <a:buChar char="•"/>
            </a:pPr>
            <a:r>
              <a:rPr lang="en-US" sz="4114">
                <a:solidFill>
                  <a:srgbClr val="000000"/>
                </a:solidFill>
                <a:latin typeface="Alatsi Bold"/>
              </a:rPr>
              <a:t>The influence of a parameter called η, which controls the balance between short-term and long-term user preferences.</a:t>
            </a:r>
          </a:p>
          <a:p>
            <a:pPr marL="888245" lvl="1" indent="-444123">
              <a:lnSpc>
                <a:spcPts val="5759"/>
              </a:lnSpc>
              <a:buFont typeface="Arial"/>
              <a:buChar char="•"/>
            </a:pPr>
            <a:r>
              <a:rPr lang="en-US" sz="4114">
                <a:solidFill>
                  <a:srgbClr val="000000"/>
                </a:solidFill>
                <a:latin typeface="Alatsi Bold"/>
              </a:rPr>
              <a:t>These experiments were used to decide which configurations to use in user trial.</a:t>
            </a:r>
          </a:p>
        </p:txBody>
      </p:sp>
      <p:sp>
        <p:nvSpPr>
          <p:cNvPr id="3" name="Freeform 3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53980" y="343630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OFFLINE EXPERIMENTS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22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EXPERIMENT SETTINGS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23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09670" y="2895980"/>
            <a:ext cx="15107258" cy="6666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2546" lvl="1" indent="-451273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The hetrec dataset included over 2000 users, 6000 movies, 80000 keywords and half a million ratings.</a:t>
            </a:r>
          </a:p>
          <a:p>
            <a:pPr>
              <a:lnSpc>
                <a:spcPts val="5852"/>
              </a:lnSpc>
            </a:pPr>
            <a:endParaRPr lang="en-US" sz="4180">
              <a:solidFill>
                <a:srgbClr val="000000"/>
              </a:solidFill>
              <a:latin typeface="Alatsi Bold"/>
            </a:endParaRPr>
          </a:p>
          <a:p>
            <a:pPr marL="902546" lvl="1" indent="-451273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500 randomly chosen users are taken and profiles were created for users based on movies they liked (rated 4 or 5).</a:t>
            </a:r>
          </a:p>
          <a:p>
            <a:pPr>
              <a:lnSpc>
                <a:spcPts val="5852"/>
              </a:lnSpc>
            </a:pPr>
            <a:endParaRPr lang="en-US" sz="4180">
              <a:solidFill>
                <a:srgbClr val="000000"/>
              </a:solidFill>
              <a:latin typeface="Alatsi Bold"/>
            </a:endParaRPr>
          </a:p>
          <a:p>
            <a:pPr marL="902546" lvl="1" indent="-451273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Simulated dialogs were created between users and different configurations of the n-by-p system (maximum cycles for recommendations =15).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24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34806" y="447678"/>
            <a:ext cx="14524349" cy="1038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latsi Bold"/>
              </a:rPr>
              <a:t>HOW TO CAPTURE SHORT TERM PRFERENCES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19201" y="2922902"/>
            <a:ext cx="13555560" cy="6335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6286" lvl="1" indent="-483143">
              <a:lnSpc>
                <a:spcPts val="6265"/>
              </a:lnSpc>
              <a:buFont typeface="Arial"/>
              <a:buChar char="•"/>
            </a:pPr>
            <a:r>
              <a:rPr lang="en-US" sz="4475">
                <a:solidFill>
                  <a:srgbClr val="000000"/>
                </a:solidFill>
                <a:latin typeface="Alatsi Bold"/>
              </a:rPr>
              <a:t>Randomly choose a target item t from Ns</a:t>
            </a:r>
          </a:p>
          <a:p>
            <a:pPr>
              <a:lnSpc>
                <a:spcPts val="6265"/>
              </a:lnSpc>
            </a:pPr>
            <a:endParaRPr lang="en-US" sz="4475">
              <a:solidFill>
                <a:srgbClr val="000000"/>
              </a:solidFill>
              <a:latin typeface="Alatsi Bold"/>
            </a:endParaRPr>
          </a:p>
          <a:p>
            <a:pPr marL="966286" lvl="1" indent="-483143">
              <a:lnSpc>
                <a:spcPts val="6265"/>
              </a:lnSpc>
              <a:buFont typeface="Arial"/>
              <a:buChar char="•"/>
            </a:pPr>
            <a:r>
              <a:rPr lang="en-US" sz="4475">
                <a:solidFill>
                  <a:srgbClr val="000000"/>
                </a:solidFill>
                <a:latin typeface="Alatsi Bold"/>
              </a:rPr>
              <a:t>Recommend n-most similar items to target t</a:t>
            </a:r>
          </a:p>
          <a:p>
            <a:pPr>
              <a:lnSpc>
                <a:spcPts val="6265"/>
              </a:lnSpc>
            </a:pPr>
            <a:endParaRPr lang="en-US" sz="4475">
              <a:solidFill>
                <a:srgbClr val="000000"/>
              </a:solidFill>
              <a:latin typeface="Alatsi Bold"/>
            </a:endParaRPr>
          </a:p>
          <a:p>
            <a:pPr marL="966286" lvl="1" indent="-483143">
              <a:lnSpc>
                <a:spcPts val="6265"/>
              </a:lnSpc>
              <a:buFont typeface="Arial"/>
              <a:buChar char="•"/>
            </a:pPr>
            <a:r>
              <a:rPr lang="en-US" sz="4475">
                <a:solidFill>
                  <a:srgbClr val="000000"/>
                </a:solidFill>
                <a:latin typeface="Alatsi Bold"/>
              </a:rPr>
              <a:t>Stop the simulated dialog when t ∈  R </a:t>
            </a:r>
          </a:p>
          <a:p>
            <a:pPr>
              <a:lnSpc>
                <a:spcPts val="6265"/>
              </a:lnSpc>
            </a:pPr>
            <a:r>
              <a:rPr lang="en-US" sz="4475">
                <a:solidFill>
                  <a:srgbClr val="000000"/>
                </a:solidFill>
                <a:latin typeface="Alatsi Bold"/>
              </a:rPr>
              <a:t>          (i.e target item is one of the recommendation.</a:t>
            </a:r>
          </a:p>
          <a:p>
            <a:pPr>
              <a:lnSpc>
                <a:spcPts val="6265"/>
              </a:lnSpc>
            </a:pPr>
            <a:endParaRPr lang="en-US" sz="4475">
              <a:solidFill>
                <a:srgbClr val="000000"/>
              </a:solidFill>
              <a:latin typeface="Alatsi Bold"/>
            </a:endParaRPr>
          </a:p>
          <a:p>
            <a:pPr>
              <a:lnSpc>
                <a:spcPts val="6265"/>
              </a:lnSpc>
            </a:pPr>
            <a:r>
              <a:rPr lang="en-US" sz="4475">
                <a:solidFill>
                  <a:srgbClr val="000000"/>
                </a:solidFill>
                <a:latin typeface="Alatsi Bold"/>
              </a:rPr>
              <a:t>Measure Hit rate for each cycle</a:t>
            </a:r>
          </a:p>
        </p:txBody>
      </p:sp>
      <p:sp>
        <p:nvSpPr>
          <p:cNvPr id="11" name="AutoShape 11"/>
          <p:cNvSpPr/>
          <p:nvPr/>
        </p:nvSpPr>
        <p:spPr>
          <a:xfrm>
            <a:off x="6971453" y="3863909"/>
            <a:ext cx="0" cy="7842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AutoShape 12"/>
          <p:cNvSpPr/>
          <p:nvPr/>
        </p:nvSpPr>
        <p:spPr>
          <a:xfrm>
            <a:off x="6990503" y="7809319"/>
            <a:ext cx="0" cy="7842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AutoShape 13"/>
          <p:cNvSpPr/>
          <p:nvPr/>
        </p:nvSpPr>
        <p:spPr>
          <a:xfrm>
            <a:off x="7000028" y="5445835"/>
            <a:ext cx="0" cy="7842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EXPERIMENT METRICS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25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09670" y="2895980"/>
            <a:ext cx="15805187" cy="6192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4242" lvl="1" indent="-472121">
              <a:lnSpc>
                <a:spcPts val="6122"/>
              </a:lnSpc>
              <a:buFont typeface="Arial"/>
              <a:buChar char="•"/>
            </a:pPr>
            <a:r>
              <a:rPr lang="en-US" sz="4373">
                <a:solidFill>
                  <a:srgbClr val="000000"/>
                </a:solidFill>
                <a:latin typeface="Alatsi Bold"/>
              </a:rPr>
              <a:t>Hit-rate: The proportion of simulated users who found their target item within 15 cycles.</a:t>
            </a:r>
          </a:p>
          <a:p>
            <a:pPr>
              <a:lnSpc>
                <a:spcPts val="6122"/>
              </a:lnSpc>
            </a:pPr>
            <a:endParaRPr lang="en-US" sz="4373">
              <a:solidFill>
                <a:srgbClr val="000000"/>
              </a:solidFill>
              <a:latin typeface="Alatsi Bold"/>
            </a:endParaRPr>
          </a:p>
          <a:p>
            <a:pPr marL="944242" lvl="1" indent="-472121">
              <a:lnSpc>
                <a:spcPts val="6122"/>
              </a:lnSpc>
              <a:buFont typeface="Arial"/>
              <a:buChar char="•"/>
            </a:pPr>
            <a:r>
              <a:rPr lang="en-US" sz="4373">
                <a:solidFill>
                  <a:srgbClr val="000000"/>
                </a:solidFill>
                <a:latin typeface="Alatsi Bold"/>
              </a:rPr>
              <a:t>Jaccard similarity: A measure of similarity between the item selected by the simulated user and their target.</a:t>
            </a:r>
          </a:p>
          <a:p>
            <a:pPr>
              <a:lnSpc>
                <a:spcPts val="6122"/>
              </a:lnSpc>
            </a:pPr>
            <a:endParaRPr lang="en-US" sz="4373">
              <a:solidFill>
                <a:srgbClr val="000000"/>
              </a:solidFill>
              <a:latin typeface="Alatsi Bold"/>
            </a:endParaRPr>
          </a:p>
          <a:p>
            <a:pPr marL="944242" lvl="1" indent="-472121">
              <a:lnSpc>
                <a:spcPts val="6122"/>
              </a:lnSpc>
              <a:buFont typeface="Arial"/>
              <a:buChar char="•"/>
            </a:pPr>
            <a:r>
              <a:rPr lang="en-US" sz="4373">
                <a:solidFill>
                  <a:srgbClr val="000000"/>
                </a:solidFill>
                <a:latin typeface="Alatsi Bold"/>
              </a:rPr>
              <a:t>Diversity and surprise: Metrics indicating the variety and unexpectedness of recommendations ( Div_cont and S_cont).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EXPERIMENT RESULTS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26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66233" y="3652373"/>
            <a:ext cx="16393067" cy="3804237"/>
          </a:xfrm>
          <a:custGeom>
            <a:avLst/>
            <a:gdLst/>
            <a:ahLst/>
            <a:cxnLst/>
            <a:rect l="l" t="t" r="r" b="b"/>
            <a:pathLst>
              <a:path w="16393067" h="3804237">
                <a:moveTo>
                  <a:pt x="0" y="0"/>
                </a:moveTo>
                <a:lnTo>
                  <a:pt x="16393067" y="0"/>
                </a:lnTo>
                <a:lnTo>
                  <a:pt x="16393067" y="3804237"/>
                </a:lnTo>
                <a:lnTo>
                  <a:pt x="0" y="38042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5980" y="1028700"/>
            <a:ext cx="16876039" cy="8229600"/>
          </a:xfrm>
          <a:custGeom>
            <a:avLst/>
            <a:gdLst/>
            <a:ahLst/>
            <a:cxnLst/>
            <a:rect l="l" t="t" r="r" b="b"/>
            <a:pathLst>
              <a:path w="16876039" h="8229600">
                <a:moveTo>
                  <a:pt x="0" y="0"/>
                </a:moveTo>
                <a:lnTo>
                  <a:pt x="16876040" y="0"/>
                </a:lnTo>
                <a:lnTo>
                  <a:pt x="1687604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2758" y="222250"/>
            <a:ext cx="9528565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USER TRIAL</a:t>
            </a:r>
          </a:p>
        </p:txBody>
      </p:sp>
      <p:sp>
        <p:nvSpPr>
          <p:cNvPr id="3" name="Freeform 3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179931" y="2675020"/>
            <a:ext cx="9079369" cy="5944937"/>
            <a:chOff x="0" y="0"/>
            <a:chExt cx="2391274" cy="156574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91274" cy="1565745"/>
            </a:xfrm>
            <a:custGeom>
              <a:avLst/>
              <a:gdLst/>
              <a:ahLst/>
              <a:cxnLst/>
              <a:rect l="l" t="t" r="r" b="b"/>
              <a:pathLst>
                <a:path w="2391274" h="1565745">
                  <a:moveTo>
                    <a:pt x="43487" y="0"/>
                  </a:moveTo>
                  <a:lnTo>
                    <a:pt x="2347787" y="0"/>
                  </a:lnTo>
                  <a:cubicBezTo>
                    <a:pt x="2359320" y="0"/>
                    <a:pt x="2370382" y="4582"/>
                    <a:pt x="2378537" y="12737"/>
                  </a:cubicBezTo>
                  <a:cubicBezTo>
                    <a:pt x="2386692" y="20893"/>
                    <a:pt x="2391274" y="31954"/>
                    <a:pt x="2391274" y="43487"/>
                  </a:cubicBezTo>
                  <a:lnTo>
                    <a:pt x="2391274" y="1522257"/>
                  </a:lnTo>
                  <a:cubicBezTo>
                    <a:pt x="2391274" y="1546275"/>
                    <a:pt x="2371804" y="1565745"/>
                    <a:pt x="2347787" y="1565745"/>
                  </a:cubicBezTo>
                  <a:lnTo>
                    <a:pt x="43487" y="1565745"/>
                  </a:lnTo>
                  <a:cubicBezTo>
                    <a:pt x="31954" y="1565745"/>
                    <a:pt x="20893" y="1561163"/>
                    <a:pt x="12737" y="1553008"/>
                  </a:cubicBezTo>
                  <a:cubicBezTo>
                    <a:pt x="4582" y="1544852"/>
                    <a:pt x="0" y="1533791"/>
                    <a:pt x="0" y="1522257"/>
                  </a:cubicBezTo>
                  <a:lnTo>
                    <a:pt x="0" y="43487"/>
                  </a:lnTo>
                  <a:cubicBezTo>
                    <a:pt x="0" y="31954"/>
                    <a:pt x="4582" y="20893"/>
                    <a:pt x="12737" y="12737"/>
                  </a:cubicBezTo>
                  <a:cubicBezTo>
                    <a:pt x="20893" y="4582"/>
                    <a:pt x="31954" y="0"/>
                    <a:pt x="4348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391274" cy="16038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111707" y="3824748"/>
            <a:ext cx="7528754" cy="5150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9" lvl="1" indent="-334645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latsi Bold"/>
              </a:rPr>
              <a:t>Smean@0.5: Utilizes a mix of short-term and long-term preferences (η = 0.5) as the best-performing setup from previous offline experiments.</a:t>
            </a:r>
          </a:p>
          <a:p>
            <a:pPr>
              <a:lnSpc>
                <a:spcPts val="2240"/>
              </a:lnSpc>
            </a:pPr>
            <a:endParaRPr lang="en-US" sz="3099">
              <a:solidFill>
                <a:srgbClr val="000000"/>
              </a:solidFill>
              <a:latin typeface="Alatsi Bold"/>
            </a:endParaRPr>
          </a:p>
          <a:p>
            <a:pPr marL="669289" lvl="1" indent="-334645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latsi Bold"/>
              </a:rPr>
              <a:t>Smean@0.0 Baseline: Similar to Smean@0.5 but exclusively focuses on short-term preferences (η = 0.0), serving as the control group.</a:t>
            </a:r>
          </a:p>
          <a:p>
            <a:pPr>
              <a:lnSpc>
                <a:spcPts val="4339"/>
              </a:lnSpc>
            </a:pPr>
            <a:endParaRPr lang="en-US" sz="3099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330632" y="2892761"/>
            <a:ext cx="4199074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 Bold"/>
              </a:rPr>
              <a:t>Systems Compared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14301" y="2675020"/>
            <a:ext cx="7362681" cy="4955589"/>
            <a:chOff x="0" y="0"/>
            <a:chExt cx="1939142" cy="130517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39142" cy="1305176"/>
            </a:xfrm>
            <a:custGeom>
              <a:avLst/>
              <a:gdLst/>
              <a:ahLst/>
              <a:cxnLst/>
              <a:rect l="l" t="t" r="r" b="b"/>
              <a:pathLst>
                <a:path w="1939142" h="1305176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251549"/>
                  </a:lnTo>
                  <a:cubicBezTo>
                    <a:pt x="1939142" y="1281166"/>
                    <a:pt x="1915133" y="1305176"/>
                    <a:pt x="1885515" y="1305176"/>
                  </a:cubicBezTo>
                  <a:lnTo>
                    <a:pt x="53627" y="1305176"/>
                  </a:lnTo>
                  <a:cubicBezTo>
                    <a:pt x="39404" y="1305176"/>
                    <a:pt x="25764" y="1299526"/>
                    <a:pt x="15707" y="1289469"/>
                  </a:cubicBezTo>
                  <a:cubicBezTo>
                    <a:pt x="5650" y="1279412"/>
                    <a:pt x="0" y="1265772"/>
                    <a:pt x="0" y="1251549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939142" cy="1343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45538" y="4004854"/>
            <a:ext cx="5499127" cy="3245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Alatsi Bold"/>
              </a:rPr>
              <a:t>To evaluate the effect of incorporating long-term preferences alongside short-term preferences in recommendation accuracy and user satisfaction.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03481" y="3068222"/>
            <a:ext cx="387823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 Bold"/>
              </a:rPr>
              <a:t>Purpose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63244" y="3187567"/>
            <a:ext cx="516960" cy="51696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627040" y="3055251"/>
            <a:ext cx="516960" cy="51696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3" name="Group 2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28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INTRODUCTION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09670" y="2895980"/>
            <a:ext cx="13253503" cy="6666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2546" lvl="1" indent="-451273" algn="just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In a conversational recommendation system, a set of n recommendation is suggested</a:t>
            </a:r>
          </a:p>
          <a:p>
            <a:pPr algn="just">
              <a:lnSpc>
                <a:spcPts val="5852"/>
              </a:lnSpc>
            </a:pPr>
            <a:endParaRPr lang="en-US" sz="4180">
              <a:solidFill>
                <a:srgbClr val="000000"/>
              </a:solidFill>
              <a:latin typeface="Alatsi Bold"/>
            </a:endParaRPr>
          </a:p>
          <a:p>
            <a:pPr marL="902546" lvl="1" indent="-451273" algn="just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Then the user is asked to choose one of the recommendations</a:t>
            </a:r>
          </a:p>
          <a:p>
            <a:pPr algn="just">
              <a:lnSpc>
                <a:spcPts val="5852"/>
              </a:lnSpc>
            </a:pPr>
            <a:endParaRPr lang="en-US" sz="4180">
              <a:solidFill>
                <a:srgbClr val="000000"/>
              </a:solidFill>
              <a:latin typeface="Alatsi Bold"/>
            </a:endParaRPr>
          </a:p>
          <a:p>
            <a:pPr marL="902546" lvl="1" indent="-451273" algn="just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This item becomes query for next cycle</a:t>
            </a:r>
          </a:p>
          <a:p>
            <a:pPr algn="just">
              <a:lnSpc>
                <a:spcPts val="5852"/>
              </a:lnSpc>
            </a:pPr>
            <a:endParaRPr lang="en-US" sz="4180">
              <a:solidFill>
                <a:srgbClr val="000000"/>
              </a:solidFill>
              <a:latin typeface="Alatsi Bold"/>
            </a:endParaRPr>
          </a:p>
          <a:p>
            <a:pPr marL="902546" lvl="1" indent="-451273" algn="just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May take several cycles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TRIAL DATA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29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09670" y="2857880"/>
            <a:ext cx="15805187" cy="6586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4241" lvl="1" indent="-472121">
              <a:lnSpc>
                <a:spcPts val="6560"/>
              </a:lnSpc>
              <a:buFont typeface="Arial"/>
              <a:buChar char="•"/>
            </a:pPr>
            <a:r>
              <a:rPr lang="en-US" sz="4373">
                <a:solidFill>
                  <a:srgbClr val="000000"/>
                </a:solidFill>
                <a:latin typeface="Alatsi Bold"/>
              </a:rPr>
              <a:t>A total of 102 people participated in trial.</a:t>
            </a:r>
          </a:p>
          <a:p>
            <a:pPr marL="944241" lvl="1" indent="-472121">
              <a:lnSpc>
                <a:spcPts val="6560"/>
              </a:lnSpc>
              <a:buFont typeface="Arial"/>
              <a:buChar char="•"/>
            </a:pPr>
            <a:r>
              <a:rPr lang="en-US" sz="4373">
                <a:solidFill>
                  <a:srgbClr val="000000"/>
                </a:solidFill>
                <a:latin typeface="Alatsi Bold"/>
              </a:rPr>
              <a:t>Trial used a subset of the dataset from previous offline experiments.</a:t>
            </a:r>
          </a:p>
          <a:p>
            <a:pPr marL="944241" lvl="1" indent="-472121">
              <a:lnSpc>
                <a:spcPts val="6560"/>
              </a:lnSpc>
              <a:buFont typeface="Arial"/>
              <a:buChar char="•"/>
            </a:pPr>
            <a:r>
              <a:rPr lang="en-US" sz="4373">
                <a:solidFill>
                  <a:srgbClr val="000000"/>
                </a:solidFill>
                <a:latin typeface="Alatsi Bold"/>
              </a:rPr>
              <a:t>Featured 1851 movies released between 2000 and 2011, to maximize participant familiarity.</a:t>
            </a:r>
          </a:p>
          <a:p>
            <a:pPr marL="944241" lvl="1" indent="-472121">
              <a:lnSpc>
                <a:spcPts val="6560"/>
              </a:lnSpc>
              <a:buFont typeface="Arial"/>
              <a:buChar char="•"/>
            </a:pPr>
            <a:r>
              <a:rPr lang="en-US" sz="4373">
                <a:solidFill>
                  <a:srgbClr val="000000"/>
                </a:solidFill>
                <a:latin typeface="Alatsi Bold"/>
              </a:rPr>
              <a:t>Random user assignment to either Smean@0.5 or Smean@0.0.</a:t>
            </a:r>
          </a:p>
          <a:p>
            <a:pPr marL="944241" lvl="1" indent="-472121">
              <a:lnSpc>
                <a:spcPts val="6560"/>
              </a:lnSpc>
              <a:buFont typeface="Arial"/>
              <a:buChar char="•"/>
            </a:pPr>
            <a:r>
              <a:rPr lang="en-US" sz="4373">
                <a:solidFill>
                  <a:srgbClr val="000000"/>
                </a:solidFill>
                <a:latin typeface="Alatsi Bold"/>
              </a:rPr>
              <a:t>Goal: Assess how the integration of long-term preferences affects user interactions and system performance.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30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34806" y="255591"/>
            <a:ext cx="14524349" cy="1038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latsi Bold"/>
              </a:rPr>
              <a:t>USER TRIAL PROTOCOL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7552" y="1917816"/>
            <a:ext cx="15658858" cy="794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928" lvl="1" indent="-439964">
              <a:lnSpc>
                <a:spcPts val="5705"/>
              </a:lnSpc>
              <a:buFont typeface="Arial"/>
              <a:buChar char="•"/>
            </a:pPr>
            <a:r>
              <a:rPr lang="en-US" sz="4075">
                <a:solidFill>
                  <a:srgbClr val="000000"/>
                </a:solidFill>
                <a:latin typeface="Alatsi Bold"/>
              </a:rPr>
              <a:t>Participants begin by selecting 10 movies they like, establishing their long-term preferences.</a:t>
            </a:r>
          </a:p>
          <a:p>
            <a:pPr>
              <a:lnSpc>
                <a:spcPts val="5705"/>
              </a:lnSpc>
            </a:pPr>
            <a:endParaRPr lang="en-US" sz="4075">
              <a:solidFill>
                <a:srgbClr val="000000"/>
              </a:solidFill>
              <a:latin typeface="Alatsi Bold"/>
            </a:endParaRPr>
          </a:p>
          <a:p>
            <a:pPr marL="879928" lvl="1" indent="-439964">
              <a:lnSpc>
                <a:spcPts val="5705"/>
              </a:lnSpc>
              <a:buFont typeface="Arial"/>
              <a:buChar char="•"/>
            </a:pPr>
            <a:r>
              <a:rPr lang="en-US" sz="4075">
                <a:solidFill>
                  <a:srgbClr val="000000"/>
                </a:solidFill>
                <a:latin typeface="Alatsi Bold"/>
              </a:rPr>
              <a:t>Users select a movie from their profile they think is best to watch with a selected family member with differing tastes.</a:t>
            </a:r>
          </a:p>
          <a:p>
            <a:pPr>
              <a:lnSpc>
                <a:spcPts val="5705"/>
              </a:lnSpc>
            </a:pPr>
            <a:endParaRPr lang="en-US" sz="4075">
              <a:solidFill>
                <a:srgbClr val="000000"/>
              </a:solidFill>
              <a:latin typeface="Alatsi Bold"/>
            </a:endParaRPr>
          </a:p>
          <a:p>
            <a:pPr marL="879928" lvl="1" indent="-439964">
              <a:lnSpc>
                <a:spcPts val="5705"/>
              </a:lnSpc>
              <a:buFont typeface="Arial"/>
              <a:buChar char="•"/>
            </a:pPr>
            <a:r>
              <a:rPr lang="en-US" sz="4075">
                <a:solidFill>
                  <a:srgbClr val="000000"/>
                </a:solidFill>
                <a:latin typeface="Alatsi Bold"/>
              </a:rPr>
              <a:t>Users select from a list of eight family members for whom they think movie preferences differ.</a:t>
            </a:r>
          </a:p>
          <a:p>
            <a:pPr marL="879928" lvl="1" indent="-439964">
              <a:lnSpc>
                <a:spcPts val="5705"/>
              </a:lnSpc>
              <a:buFont typeface="Arial"/>
              <a:buChar char="•"/>
            </a:pPr>
            <a:r>
              <a:rPr lang="en-US" sz="4075">
                <a:solidFill>
                  <a:srgbClr val="000000"/>
                </a:solidFill>
                <a:latin typeface="Alatsi Bold"/>
              </a:rPr>
              <a:t>They then choose a movie they believe both would enjoy.</a:t>
            </a:r>
          </a:p>
          <a:p>
            <a:pPr marL="879928" lvl="1" indent="-439964">
              <a:lnSpc>
                <a:spcPts val="5705"/>
              </a:lnSpc>
              <a:buFont typeface="Arial"/>
              <a:buChar char="•"/>
            </a:pPr>
            <a:r>
              <a:rPr lang="en-US" sz="4075">
                <a:solidFill>
                  <a:srgbClr val="000000"/>
                </a:solidFill>
                <a:latin typeface="Alatsi Bold"/>
              </a:rPr>
              <a:t>Process may be repeated up to three times to refine the ephemeral goal.</a:t>
            </a:r>
          </a:p>
        </p:txBody>
      </p:sp>
      <p:sp>
        <p:nvSpPr>
          <p:cNvPr id="11" name="AutoShape 11"/>
          <p:cNvSpPr/>
          <p:nvPr/>
        </p:nvSpPr>
        <p:spPr>
          <a:xfrm>
            <a:off x="7019078" y="3374903"/>
            <a:ext cx="0" cy="7842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AutoShape 12"/>
          <p:cNvSpPr/>
          <p:nvPr/>
        </p:nvSpPr>
        <p:spPr>
          <a:xfrm>
            <a:off x="7000028" y="5512510"/>
            <a:ext cx="0" cy="7842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09925"/>
            <a:ext cx="16230600" cy="9267149"/>
          </a:xfrm>
          <a:custGeom>
            <a:avLst/>
            <a:gdLst/>
            <a:ahLst/>
            <a:cxnLst/>
            <a:rect l="l" t="t" r="r" b="b"/>
            <a:pathLst>
              <a:path w="16230600" h="9267149">
                <a:moveTo>
                  <a:pt x="0" y="0"/>
                </a:moveTo>
                <a:lnTo>
                  <a:pt x="16230600" y="0"/>
                </a:lnTo>
                <a:lnTo>
                  <a:pt x="16230600" y="9267150"/>
                </a:lnTo>
                <a:lnTo>
                  <a:pt x="0" y="9267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TRIAL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32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41407" y="2894937"/>
            <a:ext cx="14617748" cy="6857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3301" lvl="1" indent="-436650">
              <a:lnSpc>
                <a:spcPts val="6067"/>
              </a:lnSpc>
              <a:buFont typeface="Arial"/>
              <a:buChar char="•"/>
            </a:pPr>
            <a:r>
              <a:rPr lang="en-US" sz="4044">
                <a:solidFill>
                  <a:srgbClr val="000000"/>
                </a:solidFill>
                <a:latin typeface="Alatsi Bold"/>
              </a:rPr>
              <a:t>Eight-cycle dialog where the system presents three movie recommendations in each cycle.</a:t>
            </a:r>
          </a:p>
          <a:p>
            <a:pPr marL="873301" lvl="1" indent="-436650">
              <a:lnSpc>
                <a:spcPts val="6067"/>
              </a:lnSpc>
              <a:buFont typeface="Arial"/>
              <a:buChar char="•"/>
            </a:pPr>
            <a:r>
              <a:rPr lang="en-US" sz="4044">
                <a:solidFill>
                  <a:srgbClr val="000000"/>
                </a:solidFill>
                <a:latin typeface="Alatsi"/>
              </a:rPr>
              <a:t>After eight cycles, users are presented with a tree of 24 movies.</a:t>
            </a:r>
          </a:p>
          <a:p>
            <a:pPr marL="873301" lvl="1" indent="-436650">
              <a:lnSpc>
                <a:spcPts val="6067"/>
              </a:lnSpc>
              <a:buFont typeface="Arial"/>
              <a:buChar char="•"/>
            </a:pPr>
            <a:r>
              <a:rPr lang="en-US" sz="4044">
                <a:solidFill>
                  <a:srgbClr val="000000"/>
                </a:solidFill>
                <a:latin typeface="Alatsi"/>
              </a:rPr>
              <a:t>They select the movie believed to best suit the viewing with their companion.</a:t>
            </a:r>
          </a:p>
          <a:p>
            <a:pPr marL="873301" lvl="1" indent="-436650">
              <a:lnSpc>
                <a:spcPts val="6067"/>
              </a:lnSpc>
              <a:buFont typeface="Arial"/>
              <a:buChar char="•"/>
            </a:pPr>
            <a:r>
              <a:rPr lang="en-US" sz="4044">
                <a:solidFill>
                  <a:srgbClr val="000000"/>
                </a:solidFill>
                <a:latin typeface="Alatsi"/>
              </a:rPr>
              <a:t>Maintains consistency across trials, allowing for fair comparison despite possible discovery of an 'ideal' movie early in the session.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USER EXPERIMENT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33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56934" y="2742815"/>
            <a:ext cx="14177085" cy="7032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3829" lvl="1" indent="-446914">
              <a:lnSpc>
                <a:spcPts val="6210"/>
              </a:lnSpc>
              <a:buFont typeface="Arial"/>
              <a:buChar char="•"/>
            </a:pPr>
            <a:r>
              <a:rPr lang="en-US" sz="4140">
                <a:solidFill>
                  <a:srgbClr val="000000"/>
                </a:solidFill>
                <a:latin typeface="Alatsi Bold"/>
              </a:rPr>
              <a:t>Evaluation Metrics:</a:t>
            </a:r>
          </a:p>
          <a:p>
            <a:pPr marL="783344" lvl="1" indent="-391672">
              <a:lnSpc>
                <a:spcPts val="5442"/>
              </a:lnSpc>
              <a:buAutoNum type="arabicPeriod"/>
            </a:pPr>
            <a:r>
              <a:rPr lang="en-US" sz="3628">
                <a:solidFill>
                  <a:srgbClr val="000000"/>
                </a:solidFill>
                <a:latin typeface="Alatsi Bold"/>
              </a:rPr>
              <a:t>Familiarity: Whether users had seen the movie before.</a:t>
            </a:r>
          </a:p>
          <a:p>
            <a:pPr marL="783344" lvl="1" indent="-391672">
              <a:lnSpc>
                <a:spcPts val="5442"/>
              </a:lnSpc>
              <a:buAutoNum type="arabicPeriod"/>
            </a:pPr>
            <a:r>
              <a:rPr lang="en-US" sz="3628">
                <a:solidFill>
                  <a:srgbClr val="000000"/>
                </a:solidFill>
                <a:latin typeface="Alatsi Bold"/>
              </a:rPr>
              <a:t>Relevance: Users' judgment on potential enjoyment of the movie with a companion.</a:t>
            </a:r>
          </a:p>
          <a:p>
            <a:pPr marL="783344" lvl="1" indent="-391672">
              <a:lnSpc>
                <a:spcPts val="5442"/>
              </a:lnSpc>
              <a:buAutoNum type="arabicPeriod"/>
            </a:pPr>
            <a:r>
              <a:rPr lang="en-US" sz="3628">
                <a:solidFill>
                  <a:srgbClr val="000000"/>
                </a:solidFill>
                <a:latin typeface="Alatsi Bold"/>
              </a:rPr>
              <a:t>Serendipity: Surprise element of the recommendation.</a:t>
            </a:r>
          </a:p>
          <a:p>
            <a:pPr marL="783344" lvl="1" indent="-391672">
              <a:lnSpc>
                <a:spcPts val="5442"/>
              </a:lnSpc>
              <a:buAutoNum type="arabicPeriod"/>
            </a:pPr>
            <a:r>
              <a:rPr lang="en-US" sz="3628">
                <a:solidFill>
                  <a:srgbClr val="000000"/>
                </a:solidFill>
                <a:latin typeface="Alatsi Bold"/>
              </a:rPr>
              <a:t>Effectiveness: Helpfulness of the recommendations.</a:t>
            </a:r>
          </a:p>
          <a:p>
            <a:pPr marL="783344" lvl="1" indent="-391672">
              <a:lnSpc>
                <a:spcPts val="5442"/>
              </a:lnSpc>
              <a:buAutoNum type="arabicPeriod"/>
            </a:pPr>
            <a:r>
              <a:rPr lang="en-US" sz="3628">
                <a:solidFill>
                  <a:srgbClr val="000000"/>
                </a:solidFill>
                <a:latin typeface="Alatsi Bold"/>
              </a:rPr>
              <a:t>Satisfaction: Overall enjoyment of using the system.</a:t>
            </a:r>
          </a:p>
          <a:p>
            <a:pPr marL="893829" lvl="1" indent="-446914">
              <a:lnSpc>
                <a:spcPts val="6210"/>
              </a:lnSpc>
              <a:buFont typeface="Arial"/>
              <a:buChar char="•"/>
            </a:pPr>
            <a:r>
              <a:rPr lang="en-US" sz="4140">
                <a:solidFill>
                  <a:srgbClr val="000000"/>
                </a:solidFill>
                <a:latin typeface="Alatsi Bold"/>
              </a:rPr>
              <a:t>Statistical Analysis: </a:t>
            </a:r>
          </a:p>
          <a:p>
            <a:pPr>
              <a:lnSpc>
                <a:spcPts val="5595"/>
              </a:lnSpc>
            </a:pPr>
            <a:r>
              <a:rPr lang="en-US" sz="3730">
                <a:solidFill>
                  <a:srgbClr val="000000"/>
                </a:solidFill>
                <a:latin typeface="Alatsi Bold"/>
              </a:rPr>
              <a:t> One-sided Z-test and t-test used to determine significance of differences.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USER TRIAL RESULTS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34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33117" y="4942216"/>
            <a:ext cx="17421767" cy="3468798"/>
          </a:xfrm>
          <a:custGeom>
            <a:avLst/>
            <a:gdLst/>
            <a:ahLst/>
            <a:cxnLst/>
            <a:rect l="l" t="t" r="r" b="b"/>
            <a:pathLst>
              <a:path w="17421767" h="3468798">
                <a:moveTo>
                  <a:pt x="0" y="0"/>
                </a:moveTo>
                <a:lnTo>
                  <a:pt x="17421766" y="0"/>
                </a:lnTo>
                <a:lnTo>
                  <a:pt x="17421766" y="3468798"/>
                </a:lnTo>
                <a:lnTo>
                  <a:pt x="0" y="34687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840303" y="3690577"/>
            <a:ext cx="14177085" cy="746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10"/>
              </a:lnSpc>
            </a:pPr>
            <a:r>
              <a:rPr lang="en-US" sz="4140">
                <a:solidFill>
                  <a:srgbClr val="000000"/>
                </a:solidFill>
                <a:latin typeface="Alatsi Bold"/>
              </a:rPr>
              <a:t>Responses to survey questions in the user trial.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IMPROVEMENT FORMULA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35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275716" y="3219764"/>
            <a:ext cx="9736569" cy="1811455"/>
          </a:xfrm>
          <a:custGeom>
            <a:avLst/>
            <a:gdLst/>
            <a:ahLst/>
            <a:cxnLst/>
            <a:rect l="l" t="t" r="r" b="b"/>
            <a:pathLst>
              <a:path w="9736569" h="1811455">
                <a:moveTo>
                  <a:pt x="0" y="0"/>
                </a:moveTo>
                <a:lnTo>
                  <a:pt x="9736568" y="0"/>
                </a:lnTo>
                <a:lnTo>
                  <a:pt x="9736568" y="1811454"/>
                </a:lnTo>
                <a:lnTo>
                  <a:pt x="0" y="18114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6144232"/>
            <a:ext cx="14177085" cy="2699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882" lvl="1" indent="-392941">
              <a:lnSpc>
                <a:spcPts val="5460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latsi Bold"/>
              </a:rPr>
              <a:t>Measures how much the system improved the satisfaction from the initial movie to the recommended final movie.</a:t>
            </a:r>
          </a:p>
          <a:p>
            <a:pPr marL="785882" lvl="1" indent="-392941">
              <a:lnSpc>
                <a:spcPts val="5460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latsi Bold"/>
              </a:rPr>
              <a:t>A higher value indicates more significant improvement relative to the best possible outcome.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447069"/>
            <a:ext cx="14177085" cy="722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60"/>
              </a:lnSpc>
            </a:pPr>
            <a:r>
              <a:rPr lang="en-US" sz="4040">
                <a:solidFill>
                  <a:srgbClr val="000000"/>
                </a:solidFill>
                <a:latin typeface="Alatsi Bold"/>
              </a:rPr>
              <a:t>Formula: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USER EFFORT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36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813723" y="3016665"/>
            <a:ext cx="10660554" cy="4695435"/>
          </a:xfrm>
          <a:custGeom>
            <a:avLst/>
            <a:gdLst/>
            <a:ahLst/>
            <a:cxnLst/>
            <a:rect l="l" t="t" r="r" b="b"/>
            <a:pathLst>
              <a:path w="10660554" h="4695435">
                <a:moveTo>
                  <a:pt x="0" y="0"/>
                </a:moveTo>
                <a:lnTo>
                  <a:pt x="10660554" y="0"/>
                </a:lnTo>
                <a:lnTo>
                  <a:pt x="10660554" y="4695435"/>
                </a:lnTo>
                <a:lnTo>
                  <a:pt x="0" y="4695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343040" y="7760960"/>
            <a:ext cx="14177085" cy="132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3640">
                <a:solidFill>
                  <a:srgbClr val="000000"/>
                </a:solidFill>
                <a:latin typeface="Alatsi Bold"/>
              </a:rPr>
              <a:t>All values are averaged over participants who liked their final selected movie Somewhat or A lot.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CONCLUSIONS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37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7467" y="3052912"/>
            <a:ext cx="16393067" cy="6205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3829" lvl="1" indent="-446914">
              <a:lnSpc>
                <a:spcPts val="6210"/>
              </a:lnSpc>
              <a:buFont typeface="Arial"/>
              <a:buChar char="•"/>
            </a:pPr>
            <a:r>
              <a:rPr lang="en-US" sz="4140">
                <a:solidFill>
                  <a:srgbClr val="000000"/>
                </a:solidFill>
                <a:latin typeface="Alatsi Bold"/>
              </a:rPr>
              <a:t>Preference based feedback does not use features explicitly.</a:t>
            </a:r>
          </a:p>
          <a:p>
            <a:pPr>
              <a:lnSpc>
                <a:spcPts val="6210"/>
              </a:lnSpc>
            </a:pPr>
            <a:endParaRPr lang="en-US" sz="4140">
              <a:solidFill>
                <a:srgbClr val="000000"/>
              </a:solidFill>
              <a:latin typeface="Alatsi Bold"/>
            </a:endParaRPr>
          </a:p>
          <a:p>
            <a:pPr marL="893829" lvl="1" indent="-446914">
              <a:lnSpc>
                <a:spcPts val="6210"/>
              </a:lnSpc>
              <a:buFont typeface="Arial"/>
              <a:buChar char="•"/>
            </a:pPr>
            <a:r>
              <a:rPr lang="en-US" sz="4140">
                <a:solidFill>
                  <a:srgbClr val="000000"/>
                </a:solidFill>
                <a:latin typeface="Alatsi Bold"/>
              </a:rPr>
              <a:t>n-by-p is highly configurable (i.e 60 configurations)</a:t>
            </a:r>
          </a:p>
          <a:p>
            <a:pPr>
              <a:lnSpc>
                <a:spcPts val="6210"/>
              </a:lnSpc>
            </a:pPr>
            <a:endParaRPr lang="en-US" sz="4140">
              <a:solidFill>
                <a:srgbClr val="000000"/>
              </a:solidFill>
              <a:latin typeface="Alatsi Bold"/>
            </a:endParaRPr>
          </a:p>
          <a:p>
            <a:pPr marL="893829" lvl="1" indent="-446914">
              <a:lnSpc>
                <a:spcPts val="6210"/>
              </a:lnSpc>
              <a:buFont typeface="Arial"/>
              <a:buChar char="•"/>
            </a:pPr>
            <a:r>
              <a:rPr lang="en-US" sz="4140">
                <a:solidFill>
                  <a:srgbClr val="000000"/>
                </a:solidFill>
                <a:latin typeface="Alatsi Bold"/>
              </a:rPr>
              <a:t>The system is interpretable and easy to understand the relationship between pairs of consecutive items in preference chain.</a:t>
            </a:r>
          </a:p>
          <a:p>
            <a:pPr>
              <a:lnSpc>
                <a:spcPts val="6210"/>
              </a:lnSpc>
            </a:pPr>
            <a:endParaRPr lang="en-US" sz="4140">
              <a:solidFill>
                <a:srgbClr val="000000"/>
              </a:solidFill>
              <a:latin typeface="Alatsi Bold"/>
            </a:endParaRPr>
          </a:p>
          <a:p>
            <a:pPr marL="893829" lvl="1" indent="-446914">
              <a:lnSpc>
                <a:spcPts val="6210"/>
              </a:lnSpc>
              <a:buFont typeface="Arial"/>
              <a:buChar char="•"/>
            </a:pPr>
            <a:r>
              <a:rPr lang="en-US" sz="4140">
                <a:solidFill>
                  <a:srgbClr val="000000"/>
                </a:solidFill>
                <a:latin typeface="Alatsi Bold"/>
              </a:rPr>
              <a:t>User efforts are minimal.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2976007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33857" y="6772178"/>
            <a:ext cx="10669737" cy="3258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3"/>
              </a:lnSpc>
            </a:pPr>
            <a:r>
              <a:rPr lang="en-US" sz="3716">
                <a:solidFill>
                  <a:srgbClr val="000000"/>
                </a:solidFill>
                <a:latin typeface="Alatsi Bold"/>
              </a:rPr>
              <a:t>Presented By : </a:t>
            </a:r>
          </a:p>
          <a:p>
            <a:pPr algn="ctr">
              <a:lnSpc>
                <a:spcPts val="5203"/>
              </a:lnSpc>
            </a:pPr>
            <a:r>
              <a:rPr lang="en-US" sz="3716">
                <a:solidFill>
                  <a:srgbClr val="000000"/>
                </a:solidFill>
                <a:latin typeface="Alatsi Bold"/>
              </a:rPr>
              <a:t>Shubham Gupta (202318052)</a:t>
            </a:r>
          </a:p>
          <a:p>
            <a:pPr algn="ctr">
              <a:lnSpc>
                <a:spcPts val="5203"/>
              </a:lnSpc>
            </a:pPr>
            <a:r>
              <a:rPr lang="en-US" sz="3716">
                <a:solidFill>
                  <a:srgbClr val="000000"/>
                </a:solidFill>
                <a:latin typeface="Alatsi Bold"/>
              </a:rPr>
              <a:t>Kavisha Madani (202318007)</a:t>
            </a:r>
          </a:p>
          <a:p>
            <a:pPr algn="ctr">
              <a:lnSpc>
                <a:spcPts val="5203"/>
              </a:lnSpc>
            </a:pPr>
            <a:r>
              <a:rPr lang="en-US" sz="3716">
                <a:solidFill>
                  <a:srgbClr val="000000"/>
                </a:solidFill>
                <a:latin typeface="Alatsi Bold"/>
              </a:rPr>
              <a:t>Shashwat Parikh (202318062)</a:t>
            </a:r>
          </a:p>
          <a:p>
            <a:pPr algn="ctr">
              <a:lnSpc>
                <a:spcPts val="5203"/>
              </a:lnSpc>
            </a:pPr>
            <a:r>
              <a:rPr lang="en-US" sz="3716">
                <a:solidFill>
                  <a:srgbClr val="000000"/>
                </a:solidFill>
                <a:latin typeface="Alatsi Bold"/>
              </a:rPr>
              <a:t>Mayan Bhut (202318043)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5" name="Group 5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4" name="Freeform 14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30896" y="621492"/>
            <a:ext cx="14626207" cy="9044016"/>
          </a:xfrm>
          <a:custGeom>
            <a:avLst/>
            <a:gdLst/>
            <a:ahLst/>
            <a:cxnLst/>
            <a:rect l="l" t="t" r="r" b="b"/>
            <a:pathLst>
              <a:path w="14626207" h="9044016">
                <a:moveTo>
                  <a:pt x="0" y="0"/>
                </a:moveTo>
                <a:lnTo>
                  <a:pt x="14626208" y="0"/>
                </a:lnTo>
                <a:lnTo>
                  <a:pt x="14626208" y="9044016"/>
                </a:lnTo>
                <a:lnTo>
                  <a:pt x="0" y="904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NOVELTIES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4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09670" y="2895980"/>
            <a:ext cx="13253503" cy="5923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2546" lvl="1" indent="-451273" algn="just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Works for unstructured feature values</a:t>
            </a:r>
          </a:p>
          <a:p>
            <a:pPr algn="just">
              <a:lnSpc>
                <a:spcPts val="5852"/>
              </a:lnSpc>
            </a:pPr>
            <a:endParaRPr lang="en-US" sz="4180">
              <a:solidFill>
                <a:srgbClr val="000000"/>
              </a:solidFill>
              <a:latin typeface="Alatsi Bold"/>
            </a:endParaRPr>
          </a:p>
          <a:p>
            <a:pPr marL="902546" lvl="1" indent="-451273" algn="just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Takes into account the combination of short term as well as the long term goals instead of just short term goals</a:t>
            </a:r>
          </a:p>
          <a:p>
            <a:pPr algn="just">
              <a:lnSpc>
                <a:spcPts val="5852"/>
              </a:lnSpc>
            </a:pPr>
            <a:endParaRPr lang="en-US" sz="4180">
              <a:solidFill>
                <a:srgbClr val="000000"/>
              </a:solidFill>
              <a:latin typeface="Alatsi Bold"/>
            </a:endParaRPr>
          </a:p>
          <a:p>
            <a:pPr marL="902546" lvl="1" indent="-451273" algn="just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Alatsi Bold"/>
              </a:rPr>
              <a:t>Evaluation done combining both offline experiments and user trial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83216" y="705956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5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53980" y="866775"/>
            <a:ext cx="13180039" cy="1377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Alatsi Bold"/>
              </a:rPr>
              <a:t>NAVIGATION BY PREFERENCE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09670" y="2905505"/>
            <a:ext cx="14649485" cy="6355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1261" lvl="1" indent="-430631">
              <a:lnSpc>
                <a:spcPts val="5584"/>
              </a:lnSpc>
              <a:buFont typeface="Arial"/>
              <a:buChar char="•"/>
            </a:pPr>
            <a:r>
              <a:rPr lang="en-US" sz="3989">
                <a:solidFill>
                  <a:srgbClr val="000000"/>
                </a:solidFill>
                <a:latin typeface="Alatsi Bold"/>
              </a:rPr>
              <a:t>It is a conversational recommendation system that used feedback based on user preferences (i.e short term /long term).</a:t>
            </a:r>
          </a:p>
          <a:p>
            <a:pPr>
              <a:lnSpc>
                <a:spcPts val="5584"/>
              </a:lnSpc>
            </a:pPr>
            <a:endParaRPr lang="en-US" sz="3989">
              <a:solidFill>
                <a:srgbClr val="000000"/>
              </a:solidFill>
              <a:latin typeface="Alatsi Bold"/>
            </a:endParaRPr>
          </a:p>
          <a:p>
            <a:pPr marL="861261" lvl="1" indent="-430631">
              <a:lnSpc>
                <a:spcPts val="5584"/>
              </a:lnSpc>
              <a:buFont typeface="Arial"/>
              <a:buChar char="•"/>
            </a:pPr>
            <a:r>
              <a:rPr lang="en-US" sz="3989">
                <a:solidFill>
                  <a:srgbClr val="000000"/>
                </a:solidFill>
                <a:latin typeface="Alatsi Bold"/>
              </a:rPr>
              <a:t>The most important advantage of this system is its ability to  work in domains that have unstructured item representations.</a:t>
            </a:r>
          </a:p>
          <a:p>
            <a:pPr>
              <a:lnSpc>
                <a:spcPts val="5584"/>
              </a:lnSpc>
            </a:pPr>
            <a:endParaRPr lang="en-US" sz="3989">
              <a:solidFill>
                <a:srgbClr val="000000"/>
              </a:solidFill>
              <a:latin typeface="Alatsi Bold"/>
            </a:endParaRPr>
          </a:p>
          <a:p>
            <a:pPr marL="861261" lvl="1" indent="-430631">
              <a:lnSpc>
                <a:spcPts val="5584"/>
              </a:lnSpc>
              <a:buFont typeface="Arial"/>
              <a:buChar char="•"/>
            </a:pPr>
            <a:r>
              <a:rPr lang="en-US" sz="3989">
                <a:solidFill>
                  <a:srgbClr val="000000"/>
                </a:solidFill>
                <a:latin typeface="Alatsi Bold"/>
              </a:rPr>
              <a:t>It does not involve learning of models from the training sets of session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83216" y="705956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6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-5333385">
            <a:off x="4868738" y="1263089"/>
            <a:ext cx="5400240" cy="11368840"/>
            <a:chOff x="0" y="20974"/>
            <a:chExt cx="7200320" cy="15158454"/>
          </a:xfrm>
        </p:grpSpPr>
        <p:sp>
          <p:nvSpPr>
            <p:cNvPr id="10" name="Freeform 10"/>
            <p:cNvSpPr/>
            <p:nvPr/>
          </p:nvSpPr>
          <p:spPr>
            <a:xfrm rot="5333385">
              <a:off x="3701080" y="1133796"/>
              <a:ext cx="4433484" cy="2207839"/>
            </a:xfrm>
            <a:custGeom>
              <a:avLst/>
              <a:gdLst/>
              <a:ahLst/>
              <a:cxnLst/>
              <a:rect l="l" t="t" r="r" b="b"/>
              <a:pathLst>
                <a:path w="4433484" h="2207839">
                  <a:moveTo>
                    <a:pt x="0" y="0"/>
                  </a:moveTo>
                  <a:lnTo>
                    <a:pt x="4433484" y="0"/>
                  </a:lnTo>
                  <a:lnTo>
                    <a:pt x="4433484" y="2207839"/>
                  </a:lnTo>
                  <a:lnTo>
                    <a:pt x="0" y="22078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 rot="5333385">
              <a:off x="5085956" y="5112962"/>
              <a:ext cx="1921927" cy="601108"/>
            </a:xfrm>
            <a:custGeom>
              <a:avLst/>
              <a:gdLst/>
              <a:ahLst/>
              <a:cxnLst/>
              <a:rect l="l" t="t" r="r" b="b"/>
              <a:pathLst>
                <a:path w="1921927" h="601108">
                  <a:moveTo>
                    <a:pt x="0" y="0"/>
                  </a:moveTo>
                  <a:lnTo>
                    <a:pt x="1921927" y="0"/>
                  </a:lnTo>
                  <a:lnTo>
                    <a:pt x="1921927" y="601108"/>
                  </a:lnTo>
                  <a:lnTo>
                    <a:pt x="0" y="6011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 rot="5333385">
              <a:off x="3582316" y="11561424"/>
              <a:ext cx="4830472" cy="2405536"/>
            </a:xfrm>
            <a:custGeom>
              <a:avLst/>
              <a:gdLst/>
              <a:ahLst/>
              <a:cxnLst/>
              <a:rect l="l" t="t" r="r" b="b"/>
              <a:pathLst>
                <a:path w="4830472" h="2405536">
                  <a:moveTo>
                    <a:pt x="0" y="0"/>
                  </a:moveTo>
                  <a:lnTo>
                    <a:pt x="4830472" y="0"/>
                  </a:lnTo>
                  <a:lnTo>
                    <a:pt x="4830472" y="2405536"/>
                  </a:lnTo>
                  <a:lnTo>
                    <a:pt x="0" y="24055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 rot="5333385">
              <a:off x="4971170" y="9088072"/>
              <a:ext cx="1921927" cy="601108"/>
            </a:xfrm>
            <a:custGeom>
              <a:avLst/>
              <a:gdLst/>
              <a:ahLst/>
              <a:cxnLst/>
              <a:rect l="l" t="t" r="r" b="b"/>
              <a:pathLst>
                <a:path w="1921927" h="601108">
                  <a:moveTo>
                    <a:pt x="0" y="0"/>
                  </a:moveTo>
                  <a:lnTo>
                    <a:pt x="1921928" y="0"/>
                  </a:lnTo>
                  <a:lnTo>
                    <a:pt x="1921928" y="601108"/>
                  </a:lnTo>
                  <a:lnTo>
                    <a:pt x="0" y="6011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15934848">
              <a:off x="1102117" y="7309090"/>
              <a:ext cx="3387689" cy="3512229"/>
            </a:xfrm>
            <a:prstGeom prst="rect">
              <a:avLst/>
            </a:prstGeom>
          </p:spPr>
        </p:pic>
        <p:sp>
          <p:nvSpPr>
            <p:cNvPr id="15" name="Freeform 15"/>
            <p:cNvSpPr/>
            <p:nvPr/>
          </p:nvSpPr>
          <p:spPr>
            <a:xfrm>
              <a:off x="0" y="11219659"/>
              <a:ext cx="4520453" cy="2251149"/>
            </a:xfrm>
            <a:custGeom>
              <a:avLst/>
              <a:gdLst/>
              <a:ahLst/>
              <a:cxnLst/>
              <a:rect l="l" t="t" r="r" b="b"/>
              <a:pathLst>
                <a:path w="4520453" h="2251149">
                  <a:moveTo>
                    <a:pt x="0" y="0"/>
                  </a:moveTo>
                  <a:lnTo>
                    <a:pt x="4520453" y="0"/>
                  </a:lnTo>
                  <a:lnTo>
                    <a:pt x="4520453" y="2251149"/>
                  </a:lnTo>
                  <a:lnTo>
                    <a:pt x="0" y="22511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6" name="Group 16"/>
            <p:cNvGrpSpPr/>
            <p:nvPr/>
          </p:nvGrpSpPr>
          <p:grpSpPr>
            <a:xfrm>
              <a:off x="0" y="11735448"/>
              <a:ext cx="1244617" cy="1176260"/>
              <a:chOff x="0" y="0"/>
              <a:chExt cx="245850" cy="2323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45850" cy="232348"/>
              </a:xfrm>
              <a:custGeom>
                <a:avLst/>
                <a:gdLst/>
                <a:ahLst/>
                <a:cxnLst/>
                <a:rect l="l" t="t" r="r" b="b"/>
                <a:pathLst>
                  <a:path w="245850" h="232348">
                    <a:moveTo>
                      <a:pt x="0" y="0"/>
                    </a:moveTo>
                    <a:lnTo>
                      <a:pt x="245850" y="0"/>
                    </a:lnTo>
                    <a:lnTo>
                      <a:pt x="245850" y="232348"/>
                    </a:lnTo>
                    <a:lnTo>
                      <a:pt x="0" y="232348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245850" cy="279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562810" y="11735448"/>
              <a:ext cx="1244617" cy="1176260"/>
              <a:chOff x="0" y="0"/>
              <a:chExt cx="245850" cy="2323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45850" cy="232348"/>
              </a:xfrm>
              <a:custGeom>
                <a:avLst/>
                <a:gdLst/>
                <a:ahLst/>
                <a:cxnLst/>
                <a:rect l="l" t="t" r="r" b="b"/>
                <a:pathLst>
                  <a:path w="245850" h="232348">
                    <a:moveTo>
                      <a:pt x="0" y="0"/>
                    </a:moveTo>
                    <a:lnTo>
                      <a:pt x="245850" y="0"/>
                    </a:lnTo>
                    <a:lnTo>
                      <a:pt x="245850" y="232348"/>
                    </a:lnTo>
                    <a:lnTo>
                      <a:pt x="0" y="232348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245850" cy="279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2998463" y="11670723"/>
              <a:ext cx="1244617" cy="1176260"/>
              <a:chOff x="0" y="0"/>
              <a:chExt cx="245850" cy="2323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45850" cy="232348"/>
              </a:xfrm>
              <a:custGeom>
                <a:avLst/>
                <a:gdLst/>
                <a:ahLst/>
                <a:cxnLst/>
                <a:rect l="l" t="t" r="r" b="b"/>
                <a:pathLst>
                  <a:path w="245850" h="232348">
                    <a:moveTo>
                      <a:pt x="0" y="0"/>
                    </a:moveTo>
                    <a:lnTo>
                      <a:pt x="245850" y="0"/>
                    </a:lnTo>
                    <a:lnTo>
                      <a:pt x="245850" y="232348"/>
                    </a:lnTo>
                    <a:lnTo>
                      <a:pt x="0" y="232348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47625"/>
                <a:ext cx="245850" cy="2799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 rot="5333385">
              <a:off x="2369960" y="1968883"/>
              <a:ext cx="4433484" cy="588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000000"/>
                  </a:solidFill>
                  <a:latin typeface="Abhaya Libre Bold"/>
                </a:rPr>
                <a:t>USER PROFILE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 rot="5333385">
              <a:off x="5103638" y="1920733"/>
              <a:ext cx="1663435" cy="632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Abhaya Libre Bold"/>
                </a:rPr>
                <a:t>50 items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 rot="5333385">
              <a:off x="5230612" y="6596541"/>
              <a:ext cx="1476904" cy="1608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000000"/>
                  </a:solidFill>
                  <a:latin typeface="Abhaya Libre Bold"/>
                </a:rPr>
                <a:t>1 item</a:t>
              </a:r>
            </a:p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000000"/>
                  </a:solidFill>
                  <a:latin typeface="Abhaya Libre Bold"/>
                </a:rPr>
                <a:t>(s)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 rot="5333385">
              <a:off x="5788263" y="4646388"/>
              <a:ext cx="1031081" cy="632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Abhaya Libre Bold"/>
                </a:rPr>
                <a:t>picks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 rot="5333385">
              <a:off x="5945414" y="8968690"/>
              <a:ext cx="1438696" cy="6437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dirty="0">
                  <a:solidFill>
                    <a:srgbClr val="000000"/>
                  </a:solidFill>
                  <a:latin typeface="Abhaya Libre Bold"/>
                </a:rPr>
                <a:t>n by p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 rot="5333385">
              <a:off x="3787219" y="11796137"/>
              <a:ext cx="4561127" cy="16466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922"/>
                </a:lnSpc>
              </a:pPr>
              <a:r>
                <a:rPr lang="en-US" sz="3516" dirty="0">
                  <a:solidFill>
                    <a:srgbClr val="000000"/>
                  </a:solidFill>
                  <a:latin typeface="Abhaya Libre Bold"/>
                </a:rPr>
                <a:t>recommends</a:t>
              </a:r>
            </a:p>
            <a:p>
              <a:pPr algn="ctr">
                <a:lnSpc>
                  <a:spcPts val="4922"/>
                </a:lnSpc>
                <a:spcBef>
                  <a:spcPct val="0"/>
                </a:spcBef>
              </a:pPr>
              <a:r>
                <a:rPr lang="en-US" sz="3516" dirty="0">
                  <a:solidFill>
                    <a:srgbClr val="000000"/>
                  </a:solidFill>
                  <a:latin typeface="Abhaya Libre Bold"/>
                </a:rPr>
                <a:t> n-candidate items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 rot="5333385">
              <a:off x="1047753" y="8997879"/>
              <a:ext cx="2200407" cy="632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Abhaya Libre Bold"/>
                </a:rPr>
                <a:t>picks again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 rot="5333385">
              <a:off x="1401569" y="13147381"/>
              <a:ext cx="634544" cy="1388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763"/>
                </a:lnSpc>
                <a:spcBef>
                  <a:spcPct val="0"/>
                </a:spcBef>
              </a:pPr>
              <a:r>
                <a:rPr lang="en-US" sz="6259">
                  <a:solidFill>
                    <a:srgbClr val="000000"/>
                  </a:solidFill>
                  <a:latin typeface="Abhaya Libre Bold"/>
                </a:rPr>
                <a:t>R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 rot="5333385">
              <a:off x="-855234" y="8546393"/>
              <a:ext cx="3106076" cy="685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000000"/>
                  </a:solidFill>
                  <a:latin typeface="Abhaya Libre Bold"/>
                </a:rPr>
                <a:t>if not satisfied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2553980" y="866775"/>
            <a:ext cx="13180039" cy="1377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Alatsi Bold"/>
              </a:rPr>
              <a:t>NAVIGATION BY PREFERENCE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09670" y="2905505"/>
            <a:ext cx="14649485" cy="683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84"/>
              </a:lnSpc>
            </a:pPr>
            <a:r>
              <a:rPr lang="en-US" sz="3989">
                <a:solidFill>
                  <a:srgbClr val="000000"/>
                </a:solidFill>
                <a:latin typeface="Alatsi Bold"/>
              </a:rPr>
              <a:t>High level working of n-by-p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3506465" y="4378594"/>
            <a:ext cx="3805096" cy="1776586"/>
            <a:chOff x="0" y="0"/>
            <a:chExt cx="5073461" cy="2368782"/>
          </a:xfrm>
        </p:grpSpPr>
        <p:sp>
          <p:nvSpPr>
            <p:cNvPr id="37" name="Freeform 37"/>
            <p:cNvSpPr/>
            <p:nvPr/>
          </p:nvSpPr>
          <p:spPr>
            <a:xfrm>
              <a:off x="0" y="786927"/>
              <a:ext cx="1921927" cy="601108"/>
            </a:xfrm>
            <a:custGeom>
              <a:avLst/>
              <a:gdLst/>
              <a:ahLst/>
              <a:cxnLst/>
              <a:rect l="l" t="t" r="r" b="b"/>
              <a:pathLst>
                <a:path w="1921927" h="601108">
                  <a:moveTo>
                    <a:pt x="0" y="0"/>
                  </a:moveTo>
                  <a:lnTo>
                    <a:pt x="1921927" y="0"/>
                  </a:lnTo>
                  <a:lnTo>
                    <a:pt x="1921927" y="601108"/>
                  </a:lnTo>
                  <a:lnTo>
                    <a:pt x="0" y="6011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TextBox 38"/>
            <p:cNvSpPr txBox="1"/>
            <p:nvPr/>
          </p:nvSpPr>
          <p:spPr>
            <a:xfrm>
              <a:off x="1752600" y="-85725"/>
              <a:ext cx="3320861" cy="2454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22"/>
                </a:lnSpc>
                <a:spcBef>
                  <a:spcPct val="0"/>
                </a:spcBef>
              </a:pPr>
              <a:r>
                <a:rPr lang="en-US" sz="3516">
                  <a:solidFill>
                    <a:srgbClr val="000000"/>
                  </a:solidFill>
                  <a:latin typeface="Abhaya Libre Bold"/>
                </a:rPr>
                <a:t>stop and consume if satisfied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7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36612" y="3943971"/>
            <a:ext cx="628324" cy="1199529"/>
          </a:xfrm>
          <a:custGeom>
            <a:avLst/>
            <a:gdLst/>
            <a:ahLst/>
            <a:cxnLst/>
            <a:rect l="l" t="t" r="r" b="b"/>
            <a:pathLst>
              <a:path w="628324" h="1199529">
                <a:moveTo>
                  <a:pt x="0" y="0"/>
                </a:moveTo>
                <a:lnTo>
                  <a:pt x="628325" y="0"/>
                </a:lnTo>
                <a:lnTo>
                  <a:pt x="628325" y="1199529"/>
                </a:lnTo>
                <a:lnTo>
                  <a:pt x="0" y="11995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405468" y="866775"/>
            <a:ext cx="1045121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NOTATIONS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365376"/>
            <a:ext cx="7705444" cy="6535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 Bold"/>
              </a:rPr>
              <a:t>P - user profile of active user </a:t>
            </a:r>
          </a:p>
          <a:p>
            <a:pPr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 Bold"/>
              </a:rPr>
              <a:t>          (set of items liked by user)   P ⊆ </a:t>
            </a:r>
          </a:p>
          <a:p>
            <a:pPr>
              <a:lnSpc>
                <a:spcPts val="5192"/>
              </a:lnSpc>
            </a:pPr>
            <a:endParaRPr lang="en-US" sz="3709">
              <a:solidFill>
                <a:srgbClr val="000000"/>
              </a:solidFill>
              <a:latin typeface="Alatsi Bold"/>
            </a:endParaRPr>
          </a:p>
          <a:p>
            <a:pPr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 Bold"/>
              </a:rPr>
              <a:t>    - set of all items (movies)</a:t>
            </a:r>
          </a:p>
          <a:p>
            <a:pPr>
              <a:lnSpc>
                <a:spcPts val="5192"/>
              </a:lnSpc>
            </a:pPr>
            <a:endParaRPr lang="en-US" sz="3709">
              <a:solidFill>
                <a:srgbClr val="000000"/>
              </a:solidFill>
              <a:latin typeface="Alatsi Bold"/>
            </a:endParaRPr>
          </a:p>
          <a:p>
            <a:pPr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 Bold"/>
              </a:rPr>
              <a:t>I -  all items that might me recommended to user (candidate items).</a:t>
            </a:r>
          </a:p>
          <a:p>
            <a:pPr algn="ctr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 Bold"/>
              </a:rPr>
              <a:t> I = {i : i ∈ I \ P}</a:t>
            </a:r>
          </a:p>
          <a:p>
            <a:pPr>
              <a:lnSpc>
                <a:spcPts val="5192"/>
              </a:lnSpc>
            </a:pPr>
            <a:endParaRPr lang="en-US" sz="3709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663011" y="2608915"/>
            <a:ext cx="7413198" cy="7192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 Bold"/>
              </a:rPr>
              <a:t>fi - set of features (tags) for item i</a:t>
            </a:r>
          </a:p>
          <a:p>
            <a:pPr>
              <a:lnSpc>
                <a:spcPts val="5192"/>
              </a:lnSpc>
            </a:pPr>
            <a:endParaRPr lang="en-US" sz="3709">
              <a:solidFill>
                <a:srgbClr val="000000"/>
              </a:solidFill>
              <a:latin typeface="Alatsi Bold"/>
            </a:endParaRPr>
          </a:p>
          <a:p>
            <a:pPr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 Bold"/>
              </a:rPr>
              <a:t>sim(i, j) =      |fi∩fj |</a:t>
            </a:r>
          </a:p>
          <a:p>
            <a:pPr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 Bold"/>
              </a:rPr>
              <a:t>                            |fi∪fj | </a:t>
            </a:r>
          </a:p>
          <a:p>
            <a:pPr>
              <a:lnSpc>
                <a:spcPts val="5192"/>
              </a:lnSpc>
            </a:pPr>
            <a:endParaRPr lang="en-US" sz="3709">
              <a:solidFill>
                <a:srgbClr val="000000"/>
              </a:solidFill>
              <a:latin typeface="Alatsi Bold"/>
            </a:endParaRPr>
          </a:p>
          <a:p>
            <a:pPr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 Bold"/>
              </a:rPr>
              <a:t>Ni - set of related items</a:t>
            </a:r>
          </a:p>
          <a:p>
            <a:pPr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 Bold"/>
              </a:rPr>
              <a:t>(i.e candidate items that are                     neighbours of i)</a:t>
            </a:r>
          </a:p>
          <a:p>
            <a:pPr algn="ctr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 Bold"/>
              </a:rPr>
              <a:t>Ni = {j ∈ I,      j , i : sim(i, j) &gt; θ }</a:t>
            </a:r>
          </a:p>
          <a:p>
            <a:pPr>
              <a:lnSpc>
                <a:spcPts val="5192"/>
              </a:lnSpc>
            </a:pPr>
            <a:endParaRPr lang="en-US" sz="3709">
              <a:solidFill>
                <a:srgbClr val="000000"/>
              </a:solidFill>
              <a:latin typeface="Alatsi Bold"/>
            </a:endParaRPr>
          </a:p>
          <a:p>
            <a:pPr>
              <a:lnSpc>
                <a:spcPts val="5192"/>
              </a:lnSpc>
            </a:pPr>
            <a:endParaRPr lang="en-US" sz="3709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13" name="AutoShape 13"/>
          <p:cNvSpPr/>
          <p:nvPr/>
        </p:nvSpPr>
        <p:spPr>
          <a:xfrm flipH="1">
            <a:off x="12936385" y="4562782"/>
            <a:ext cx="1919925" cy="3809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8318750" y="2896843"/>
            <a:ext cx="415394" cy="793025"/>
          </a:xfrm>
          <a:custGeom>
            <a:avLst/>
            <a:gdLst/>
            <a:ahLst/>
            <a:cxnLst/>
            <a:rect l="l" t="t" r="r" b="b"/>
            <a:pathLst>
              <a:path w="415394" h="793025">
                <a:moveTo>
                  <a:pt x="0" y="0"/>
                </a:moveTo>
                <a:lnTo>
                  <a:pt x="415394" y="0"/>
                </a:lnTo>
                <a:lnTo>
                  <a:pt x="415394" y="793025"/>
                </a:lnTo>
                <a:lnTo>
                  <a:pt x="0" y="793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V="1">
            <a:off x="9631078" y="2317751"/>
            <a:ext cx="0" cy="7240035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83216" y="705956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8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-3985703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53980" y="904875"/>
            <a:ext cx="13180039" cy="2105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latsi Bold"/>
              </a:rPr>
              <a:t>WHICH ITEMS TO RECOMMEND IN NEXT CYCLE 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649161"/>
            <a:ext cx="15259763" cy="5888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7140" lvl="1" indent="-448570">
              <a:lnSpc>
                <a:spcPts val="5817"/>
              </a:lnSpc>
              <a:buFont typeface="Arial"/>
              <a:buChar char="•"/>
            </a:pPr>
            <a:r>
              <a:rPr lang="en-US" sz="4155">
                <a:solidFill>
                  <a:srgbClr val="000000"/>
                </a:solidFill>
                <a:latin typeface="Alatsi Bold"/>
              </a:rPr>
              <a:t>Candidates that are similar to s i.e Ns. </a:t>
            </a:r>
          </a:p>
          <a:p>
            <a:pPr marL="897140" lvl="1" indent="-448570">
              <a:lnSpc>
                <a:spcPts val="5817"/>
              </a:lnSpc>
              <a:buFont typeface="Arial"/>
              <a:buChar char="•"/>
            </a:pPr>
            <a:r>
              <a:rPr lang="en-US" sz="4155">
                <a:solidFill>
                  <a:srgbClr val="000000"/>
                </a:solidFill>
                <a:latin typeface="Alatsi Bold"/>
              </a:rPr>
              <a:t>But not every member of Ns should be recommended</a:t>
            </a:r>
          </a:p>
          <a:p>
            <a:pPr>
              <a:lnSpc>
                <a:spcPts val="5817"/>
              </a:lnSpc>
            </a:pPr>
            <a:endParaRPr lang="en-US" sz="4155">
              <a:solidFill>
                <a:srgbClr val="000000"/>
              </a:solidFill>
              <a:latin typeface="Alatsi Bold"/>
            </a:endParaRPr>
          </a:p>
          <a:p>
            <a:pPr>
              <a:lnSpc>
                <a:spcPts val="5817"/>
              </a:lnSpc>
            </a:pPr>
            <a:r>
              <a:rPr lang="en-US" sz="4155">
                <a:solidFill>
                  <a:srgbClr val="000000"/>
                </a:solidFill>
                <a:latin typeface="Alatsi Bold"/>
              </a:rPr>
              <a:t>WHY ?</a:t>
            </a:r>
          </a:p>
          <a:p>
            <a:pPr marL="897140" lvl="1" indent="-448570">
              <a:lnSpc>
                <a:spcPts val="5817"/>
              </a:lnSpc>
              <a:buFont typeface="Arial"/>
              <a:buChar char="•"/>
            </a:pPr>
            <a:r>
              <a:rPr lang="en-US" sz="4155">
                <a:solidFill>
                  <a:srgbClr val="000000"/>
                </a:solidFill>
                <a:latin typeface="Alatsi Bold"/>
              </a:rPr>
              <a:t>It is because we will not recommend an item more than once in whole dialog.</a:t>
            </a:r>
          </a:p>
          <a:p>
            <a:pPr marL="897140" lvl="1" indent="-448570">
              <a:lnSpc>
                <a:spcPts val="5817"/>
              </a:lnSpc>
              <a:buFont typeface="Arial"/>
              <a:buChar char="•"/>
            </a:pPr>
            <a:r>
              <a:rPr lang="en-US" sz="4155">
                <a:solidFill>
                  <a:srgbClr val="000000"/>
                </a:solidFill>
                <a:latin typeface="Alatsi Bold"/>
              </a:rPr>
              <a:t>Also the items not selected in previous round might be treated as negative feedback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2115</Words>
  <Application>Microsoft Office PowerPoint</Application>
  <PresentationFormat>Custom</PresentationFormat>
  <Paragraphs>298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Abhaya Libre Bold</vt:lpstr>
      <vt:lpstr>Alatsi</vt:lpstr>
      <vt:lpstr>Calibri</vt:lpstr>
      <vt:lpstr>Open Sans Bold</vt:lpstr>
      <vt:lpstr>Canva Sans Bold</vt:lpstr>
      <vt:lpstr>Abhaya Libre</vt:lpstr>
      <vt:lpstr>Alatsi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RPIP_Group-5</dc:title>
  <cp:lastModifiedBy>Shubham Gupta</cp:lastModifiedBy>
  <cp:revision>4</cp:revision>
  <dcterms:created xsi:type="dcterms:W3CDTF">2006-08-16T00:00:00Z</dcterms:created>
  <dcterms:modified xsi:type="dcterms:W3CDTF">2024-04-26T00:54:19Z</dcterms:modified>
  <dc:identifier>DAGDae4_Acc</dc:identifier>
</cp:coreProperties>
</file>