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2" r:id="rId6"/>
    <p:sldId id="262" r:id="rId7"/>
    <p:sldId id="265" r:id="rId8"/>
    <p:sldId id="263" r:id="rId9"/>
    <p:sldId id="264" r:id="rId10"/>
    <p:sldId id="273" r:id="rId11"/>
    <p:sldId id="266" r:id="rId12"/>
    <p:sldId id="267" r:id="rId13"/>
    <p:sldId id="271" r:id="rId14"/>
    <p:sldId id="268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C75C"/>
    <a:srgbClr val="BDE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274C9-835F-5B20-EBF5-16EBF326D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C36FB0-D322-C774-222E-735C96A85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E9326-A8AC-E2FE-87AE-38851E0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61C0-234E-4ECB-AA43-5F60B096797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E7F67-9CB0-D5EB-98B7-9EE40341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5DCE5-8754-4843-7163-D15575EF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613-6227-46BD-BD9F-5B8E8AD6E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70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6A840-764B-B71F-E425-CD628EFF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38AAD-6B23-60A8-E10D-55AB1F3D1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2D206-58E4-9B6B-5316-6DEA505F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61C0-234E-4ECB-AA43-5F60B096797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92A6C-C8AE-2219-BE82-57540400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5137F-5F5A-6EA4-EB8F-26ED674C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613-6227-46BD-BD9F-5B8E8AD6E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15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800ABA-A08A-F044-3B69-67497BD01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09C3D-CF7E-07A8-ABAF-2BFAB6609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8279A-D503-A4E2-9D41-1B2EEE24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61C0-234E-4ECB-AA43-5F60B096797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F2970-4570-EED0-E4F3-28977C13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96E3B-E433-0329-C736-4D15C27C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613-6227-46BD-BD9F-5B8E8AD6E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6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ADAAE-4FA4-2E14-3D67-C39F83D1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10EAE-376F-397C-3D0F-AA61BB1F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00884-B0BB-27DD-0EC9-D5CC9319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61C0-234E-4ECB-AA43-5F60B096797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2E778-5AC5-8E2E-8228-54CC84B3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ACF76-373B-4C30-9783-649DBCA0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613-6227-46BD-BD9F-5B8E8AD6E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8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04A6E-7F3A-1B62-EA48-74334806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888B6-5F20-E7B8-1B1E-C06E584E3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6D08F-341B-8AAD-A0A6-D69EA08F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61C0-234E-4ECB-AA43-5F60B096797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84519-0D52-BE88-C5F2-4842BDE1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8947D-D9B5-AF0F-1B4C-1183F9D9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613-6227-46BD-BD9F-5B8E8AD6E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2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4D1A3-42B1-6D5E-EC43-29B921EA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65266-AA2E-56BA-2C8B-5DD263CF0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8A04C3-CA76-093C-7ABA-3FF70812A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E9AA08-C586-105C-E52F-E23228E0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61C0-234E-4ECB-AA43-5F60B096797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3DAB1-245B-9498-F1BD-119325D1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41E735-E4D5-3FC3-25EC-4644FC9A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613-6227-46BD-BD9F-5B8E8AD6E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43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F421F-1394-FECC-2821-659BA37F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AEF66-D42A-515D-0CD0-D416FDB87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E3FB0-7C84-C290-89FF-8D8ECE6EE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99290-7A65-882D-B176-F61C0B06E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DA7EE1-38B0-8487-115C-D22723087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CA8291-A04E-00D8-7EDD-FC813C58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61C0-234E-4ECB-AA43-5F60B096797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DB39BF-FE7C-F9D1-47D2-3B7E9CEE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836A1-7E0A-73A5-BF61-17592EA2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613-6227-46BD-BD9F-5B8E8AD6E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9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D0F0D-EC09-73FB-3E3E-3C033B21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71B6F7-F661-BCFC-3EA3-967F6A08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61C0-234E-4ECB-AA43-5F60B096797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44F84C-DDF1-F556-9385-3871999D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BDE656-4A5A-3B58-CC09-EAF42AA5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613-6227-46BD-BD9F-5B8E8AD6E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2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8D3834-C74E-930C-75F8-E52CA3A8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61C0-234E-4ECB-AA43-5F60B096797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27ABB1-4CF6-C26B-058B-53D2607A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5C454-44B0-5089-40D0-47A11744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613-6227-46BD-BD9F-5B8E8AD6E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1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38894-7711-85C9-89CA-2C39E339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4F69E-E952-4089-3A46-02206C7C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24A10-AF6A-E353-B368-7169621F9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3B5EF5-ADFE-8DDC-0C54-9A7C51D3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61C0-234E-4ECB-AA43-5F60B096797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6CC9F-9021-3A84-3B05-5C36035B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DBA9D2-973F-5F61-27F4-00496367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613-6227-46BD-BD9F-5B8E8AD6E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0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4FE55-D447-77A3-692C-D9FC9D5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8CAE4D-290B-8B0F-9276-CA5B80EEB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107CB9-B76A-42A1-31FC-E86E981E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924CCA-D3A2-AB25-B6CC-9EF3EEA0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61C0-234E-4ECB-AA43-5F60B096797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2AB45B-338A-06C8-99C0-A02F188D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1B959-F866-87B1-A3FD-B7B08415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613-6227-46BD-BD9F-5B8E8AD6E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62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AF35F6-8818-B0AC-DA96-7E51EAF4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776090-C70B-2E8D-E508-52ADBF12C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7BCAF-E500-34E0-CFCE-AD9C1C55F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61C0-234E-4ECB-AA43-5F60B096797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35312-D9E9-8AD2-E8B3-0095B29F1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4EB5C-2E6F-7CDC-39DC-9B0CFEDF0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2613-6227-46BD-BD9F-5B8E8AD6E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6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464AA-6F4A-0E61-0F53-3455EA787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Team_2_victoree2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6018D7-8A1F-D557-527C-45090250B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3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9A63C75-8550-1620-E2D5-ED40B135D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80234"/>
              </p:ext>
            </p:extLst>
          </p:nvPr>
        </p:nvGraphicFramePr>
        <p:xfrm>
          <a:off x="308757" y="96442"/>
          <a:ext cx="11453751" cy="6665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281">
                  <a:extLst>
                    <a:ext uri="{9D8B030D-6E8A-4147-A177-3AD203B41FA5}">
                      <a16:colId xmlns:a16="http://schemas.microsoft.com/office/drawing/2014/main" val="277554836"/>
                    </a:ext>
                  </a:extLst>
                </a:gridCol>
                <a:gridCol w="9196470">
                  <a:extLst>
                    <a:ext uri="{9D8B030D-6E8A-4147-A177-3AD203B41FA5}">
                      <a16:colId xmlns:a16="http://schemas.microsoft.com/office/drawing/2014/main" val="416553165"/>
                    </a:ext>
                  </a:extLst>
                </a:gridCol>
              </a:tblGrid>
              <a:tr h="345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유스케이스명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211520"/>
                  </a:ext>
                </a:extLst>
              </a:tr>
              <a:tr h="345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회원이 자신의 정보를 수정 및 조회한다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409438"/>
                  </a:ext>
                </a:extLst>
              </a:tr>
              <a:tr h="345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관련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액터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(user)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71507"/>
                  </a:ext>
                </a:extLst>
              </a:tr>
              <a:tr h="345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회원은 로그인 된 상태다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4539"/>
                  </a:ext>
                </a:extLst>
              </a:tr>
              <a:tr h="3978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이벤트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비밀번호 변경 선택 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현재 비밀번호를 입력한다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비밀번호가 일치하면 새 비밀번호를 입력 받는다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변경 성공 시 로그아웃 된다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전화번호 변경 선택 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현재 전화번호를 입력한다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일치하면 새 전화번호를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입력받는다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결제 내역 선택 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결제 내역을 보여준다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환불 선택 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환불을 진행한다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803967"/>
                  </a:ext>
                </a:extLst>
              </a:tr>
              <a:tr h="6054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입실 퇴실 기록이 저장된다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퇴실 시 회원이 사용하던 좌석이 빈 자리가 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615108"/>
                  </a:ext>
                </a:extLst>
              </a:tr>
              <a:tr h="6974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대안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환불 선택 시 이용권이 없을 경우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환불할 이용권이 없다고 뜨며 돌아간다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현재 비밀번호와 현재 전화번호가 틀릴 경우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재입력받는다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758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9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9A63C75-8550-1620-E2D5-ED40B135D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015593"/>
              </p:ext>
            </p:extLst>
          </p:nvPr>
        </p:nvGraphicFramePr>
        <p:xfrm>
          <a:off x="344383" y="192881"/>
          <a:ext cx="11453751" cy="528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281">
                  <a:extLst>
                    <a:ext uri="{9D8B030D-6E8A-4147-A177-3AD203B41FA5}">
                      <a16:colId xmlns:a16="http://schemas.microsoft.com/office/drawing/2014/main" val="277554836"/>
                    </a:ext>
                  </a:extLst>
                </a:gridCol>
                <a:gridCol w="9196470">
                  <a:extLst>
                    <a:ext uri="{9D8B030D-6E8A-4147-A177-3AD203B41FA5}">
                      <a16:colId xmlns:a16="http://schemas.microsoft.com/office/drawing/2014/main" val="416553165"/>
                    </a:ext>
                  </a:extLst>
                </a:gridCol>
              </a:tblGrid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유스케이스명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좌석 현황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211520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현재 좌석의 상태를 볼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409438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관련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액터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(admin),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(user)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71507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4539"/>
                  </a:ext>
                </a:extLst>
              </a:tr>
              <a:tr h="38186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이벤트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좌석 현황 조회 메뉴 선택 시 열람실의 좌석 이용 현황을 조회할 수 있다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80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957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9A63C75-8550-1620-E2D5-ED40B135D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49218"/>
              </p:ext>
            </p:extLst>
          </p:nvPr>
        </p:nvGraphicFramePr>
        <p:xfrm>
          <a:off x="344383" y="192881"/>
          <a:ext cx="11453751" cy="632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281">
                  <a:extLst>
                    <a:ext uri="{9D8B030D-6E8A-4147-A177-3AD203B41FA5}">
                      <a16:colId xmlns:a16="http://schemas.microsoft.com/office/drawing/2014/main" val="277554836"/>
                    </a:ext>
                  </a:extLst>
                </a:gridCol>
                <a:gridCol w="9196470">
                  <a:extLst>
                    <a:ext uri="{9D8B030D-6E8A-4147-A177-3AD203B41FA5}">
                      <a16:colId xmlns:a16="http://schemas.microsoft.com/office/drawing/2014/main" val="416553165"/>
                    </a:ext>
                  </a:extLst>
                </a:gridCol>
              </a:tblGrid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유스케이스명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 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211520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관리자가 이름으로 회원을 검색할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409438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관련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액터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(admin)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71507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관리자가 로그인 된 상태다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4539"/>
                  </a:ext>
                </a:extLst>
              </a:tr>
              <a:tr h="34326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이벤트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관리자가 회원 검색 메뉴를 선택한다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 이름을 입력한다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입력 값과 같은 이름을 가진 회원의 목록이 인덱스와 함께 나열된다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관리자는 인덱스를 통해 관리할 회원을 선택한다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회원의 정보가 출력된다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803967"/>
                  </a:ext>
                </a:extLst>
              </a:tr>
              <a:tr h="535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관리자는 회원 관리를 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615108"/>
                  </a:ext>
                </a:extLst>
              </a:tr>
              <a:tr h="891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대안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존재하지 않는 회원의 이름을 입력하면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검색 결과가 존재하지 않습니다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＇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라는 메시지와 함께 관리자페이지로 돌아간다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758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44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9A63C75-8550-1620-E2D5-ED40B135D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221875"/>
              </p:ext>
            </p:extLst>
          </p:nvPr>
        </p:nvGraphicFramePr>
        <p:xfrm>
          <a:off x="344383" y="192881"/>
          <a:ext cx="11453751" cy="658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281">
                  <a:extLst>
                    <a:ext uri="{9D8B030D-6E8A-4147-A177-3AD203B41FA5}">
                      <a16:colId xmlns:a16="http://schemas.microsoft.com/office/drawing/2014/main" val="277554836"/>
                    </a:ext>
                  </a:extLst>
                </a:gridCol>
                <a:gridCol w="9196470">
                  <a:extLst>
                    <a:ext uri="{9D8B030D-6E8A-4147-A177-3AD203B41FA5}">
                      <a16:colId xmlns:a16="http://schemas.microsoft.com/office/drawing/2014/main" val="416553165"/>
                    </a:ext>
                  </a:extLst>
                </a:gridCol>
              </a:tblGrid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유스케이스명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211520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관리자가 특정 회원에게 경고를 주거나 주의를 주고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비밀번호를 초기화한다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409438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관련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액터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(admin)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71507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관리자는 특정 회원 검색 기능을 통해 관리할 회원을 선택했다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4539"/>
                  </a:ext>
                </a:extLst>
              </a:tr>
              <a:tr h="38186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이벤트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회원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입퇴실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내역 조회를 선택 시 해당 회원의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입퇴실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내역이 출력된다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회원 비밀번호 초기화 선택 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해당 회원의 비밀번호를 초기화하겠냐는 질문이 뜬다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계속 진행 시 해당 회원의 비밀번호를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‘0000’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으로 초기화한다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회원 경고 선택 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해당 회원에게 경고를 주겠냐는 확인 메시지가 뜬다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진행 시 해당 회원에게 경고를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회 누적한다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회원 정지 선택 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해당 회원을 정지하겠냐는 확인 메시지가 뜬다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진행 시 해당 회원을 정지시킨다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803967"/>
                  </a:ext>
                </a:extLst>
              </a:tr>
              <a:tr h="535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회원의 정보가 업데이트 되어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에 반영된다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615108"/>
                  </a:ext>
                </a:extLst>
              </a:tr>
              <a:tr h="891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대안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회원의 경고가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회 이상일 경우 자동으로 정지시킨다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758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87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9A63C75-8550-1620-E2D5-ED40B135D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818367"/>
              </p:ext>
            </p:extLst>
          </p:nvPr>
        </p:nvGraphicFramePr>
        <p:xfrm>
          <a:off x="344383" y="192881"/>
          <a:ext cx="11453751" cy="528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281">
                  <a:extLst>
                    <a:ext uri="{9D8B030D-6E8A-4147-A177-3AD203B41FA5}">
                      <a16:colId xmlns:a16="http://schemas.microsoft.com/office/drawing/2014/main" val="277554836"/>
                    </a:ext>
                  </a:extLst>
                </a:gridCol>
                <a:gridCol w="9196470">
                  <a:extLst>
                    <a:ext uri="{9D8B030D-6E8A-4147-A177-3AD203B41FA5}">
                      <a16:colId xmlns:a16="http://schemas.microsoft.com/office/drawing/2014/main" val="416553165"/>
                    </a:ext>
                  </a:extLst>
                </a:gridCol>
              </a:tblGrid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유스케이스명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전체 회원 목록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211520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전체 회원 목록을 조회할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409438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관련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액터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(admin)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71507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관리자가 로그인 된 상태다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4539"/>
                  </a:ext>
                </a:extLst>
              </a:tr>
              <a:tr h="38186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이벤트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지금 가입 돼 있는 회원의 목록을 출력한다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80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76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9A63C75-8550-1620-E2D5-ED40B135D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39922"/>
              </p:ext>
            </p:extLst>
          </p:nvPr>
        </p:nvGraphicFramePr>
        <p:xfrm>
          <a:off x="344383" y="541145"/>
          <a:ext cx="11453751" cy="528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281">
                  <a:extLst>
                    <a:ext uri="{9D8B030D-6E8A-4147-A177-3AD203B41FA5}">
                      <a16:colId xmlns:a16="http://schemas.microsoft.com/office/drawing/2014/main" val="277554836"/>
                    </a:ext>
                  </a:extLst>
                </a:gridCol>
                <a:gridCol w="9196470">
                  <a:extLst>
                    <a:ext uri="{9D8B030D-6E8A-4147-A177-3AD203B41FA5}">
                      <a16:colId xmlns:a16="http://schemas.microsoft.com/office/drawing/2014/main" val="416553165"/>
                    </a:ext>
                  </a:extLst>
                </a:gridCol>
              </a:tblGrid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유스케이스명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매출 현황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211520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관리자는 현재 매출을 조회할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409438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관련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액터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(admin)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71507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관리자가 로그인 되어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4539"/>
                  </a:ext>
                </a:extLst>
              </a:tr>
              <a:tr h="38186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이벤트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매출 조회 메뉴 선택 시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현재 매출이 출력된다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80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63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4A5D7-6E48-A813-268F-28F18E45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A4AE7A-E415-A07D-26D5-28FC4E26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관리자</a:t>
            </a:r>
            <a:r>
              <a:rPr lang="en-US" altLang="ko-KR" dirty="0"/>
              <a:t>(admin)</a:t>
            </a:r>
          </a:p>
          <a:p>
            <a:pPr lvl="1"/>
            <a:r>
              <a:rPr lang="ko-KR" altLang="en-US" dirty="0"/>
              <a:t>관리자는 회원정보를 조회할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관리자는 자리를 조회할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관리자는 결제 내역을 조회할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관리자는 총 매출액을 조회할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관리자는 회원 정지</a:t>
            </a:r>
            <a:r>
              <a:rPr lang="en-US" altLang="ko-KR" dirty="0"/>
              <a:t>(</a:t>
            </a:r>
            <a:r>
              <a:rPr lang="ko-KR" altLang="en-US" dirty="0"/>
              <a:t>계정 삭제</a:t>
            </a:r>
            <a:r>
              <a:rPr lang="en-US" altLang="ko-KR" dirty="0"/>
              <a:t>)</a:t>
            </a:r>
            <a:r>
              <a:rPr lang="ko-KR" altLang="en-US" dirty="0"/>
              <a:t>를 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회원</a:t>
            </a:r>
            <a:r>
              <a:rPr lang="en-US" altLang="ko-KR" dirty="0"/>
              <a:t>(user)</a:t>
            </a:r>
          </a:p>
          <a:p>
            <a:pPr lvl="1"/>
            <a:r>
              <a:rPr lang="ko-KR" altLang="en-US" dirty="0"/>
              <a:t>회원은 사용자 등록을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회원은 입실할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회원은 퇴실할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회원은 기간권을 선택할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회원은 시간권을 선택할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회원은 좌석을 선택할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회원은 좌석을 변경할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회원은 입</a:t>
            </a:r>
            <a:r>
              <a:rPr lang="en-US" altLang="ko-KR" dirty="0"/>
              <a:t>/</a:t>
            </a:r>
            <a:r>
              <a:rPr lang="ko-KR" altLang="en-US" dirty="0"/>
              <a:t>퇴실 기록 및 자신의 등록 정보</a:t>
            </a:r>
            <a:r>
              <a:rPr lang="en-US" altLang="ko-KR" dirty="0"/>
              <a:t>(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 err="1"/>
              <a:t>기관권인지</a:t>
            </a:r>
            <a:r>
              <a:rPr lang="ko-KR" altLang="en-US" dirty="0"/>
              <a:t> </a:t>
            </a:r>
            <a:r>
              <a:rPr lang="ko-KR" altLang="en-US" dirty="0" err="1"/>
              <a:t>시간권인지</a:t>
            </a:r>
            <a:r>
              <a:rPr lang="en-US" altLang="ko-KR" dirty="0"/>
              <a:t>, </a:t>
            </a:r>
            <a:r>
              <a:rPr lang="ko-KR" altLang="en-US" dirty="0"/>
              <a:t>언제 등록했는지</a:t>
            </a:r>
            <a:r>
              <a:rPr lang="en-US" altLang="ko-KR" dirty="0"/>
              <a:t>)</a:t>
            </a:r>
            <a:r>
              <a:rPr lang="ko-KR" altLang="en-US" dirty="0"/>
              <a:t>를 조회할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회원은 기간을 연장할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회원은 남은 시간</a:t>
            </a:r>
            <a:r>
              <a:rPr lang="en-US" altLang="ko-KR" dirty="0"/>
              <a:t>(</a:t>
            </a:r>
            <a:r>
              <a:rPr lang="ko-KR" altLang="en-US" dirty="0"/>
              <a:t>기간</a:t>
            </a:r>
            <a:r>
              <a:rPr lang="en-US" altLang="ko-KR" dirty="0"/>
              <a:t>)</a:t>
            </a:r>
            <a:r>
              <a:rPr lang="ko-KR" altLang="en-US" dirty="0"/>
              <a:t>을 조회할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0D9DC-25CC-1D23-BFFC-335019AAC4DB}"/>
              </a:ext>
            </a:extLst>
          </p:cNvPr>
          <p:cNvSpPr txBox="1"/>
          <p:nvPr/>
        </p:nvSpPr>
        <p:spPr>
          <a:xfrm>
            <a:off x="838200" y="1388825"/>
            <a:ext cx="1153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외부사용자</a:t>
            </a:r>
            <a:r>
              <a:rPr lang="en-US" altLang="ko-KR" dirty="0"/>
              <a:t>(Actor)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관리자</a:t>
            </a:r>
            <a:r>
              <a:rPr lang="en-US" altLang="ko-KR" dirty="0"/>
              <a:t>(admin), </a:t>
            </a:r>
            <a:r>
              <a:rPr lang="ko-KR" altLang="en-US" dirty="0"/>
              <a:t>회원</a:t>
            </a:r>
            <a:r>
              <a:rPr lang="en-US" altLang="ko-KR" dirty="0"/>
              <a:t>(user)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77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208FD9-95E3-22DD-9C61-2E6D1DE355EF}"/>
              </a:ext>
            </a:extLst>
          </p:cNvPr>
          <p:cNvSpPr txBox="1"/>
          <p:nvPr/>
        </p:nvSpPr>
        <p:spPr>
          <a:xfrm>
            <a:off x="160317" y="184068"/>
            <a:ext cx="118634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1. </a:t>
            </a:r>
            <a:r>
              <a:rPr lang="ko-KR" altLang="en-US" b="0" i="0" dirty="0" err="1">
                <a:solidFill>
                  <a:srgbClr val="3D4444"/>
                </a:solidFill>
                <a:effectLst/>
                <a:latin typeface="se-nanumgothic"/>
              </a:rPr>
              <a:t>유스케이스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 모델링 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just" fontAlgn="base"/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1) 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외부사용자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(External entity)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를 찾아낸다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. 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사용자를 역할에 따라 동질성 있는 집단으로 분류하여 이를 행위자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또는 </a:t>
            </a:r>
            <a:r>
              <a:rPr lang="ko-KR" altLang="en-US" b="0" i="0" dirty="0" err="1">
                <a:solidFill>
                  <a:srgbClr val="3D4444"/>
                </a:solidFill>
                <a:effectLst/>
                <a:latin typeface="se-nanumgothic"/>
              </a:rPr>
              <a:t>액터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(Actor)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라고 부른다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just" fontAlgn="base"/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2) 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각 행위자는 시스템에 대하여 각기 다른 관점과 용도를 가지며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이를 </a:t>
            </a:r>
            <a:r>
              <a:rPr lang="ko-KR" altLang="en-US" b="0" i="0" dirty="0" err="1">
                <a:solidFill>
                  <a:srgbClr val="3D4444"/>
                </a:solidFill>
                <a:effectLst/>
                <a:latin typeface="se-nanumgothic"/>
              </a:rPr>
              <a:t>유스케이스라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 한다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. 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just" fontAlgn="base"/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3) 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각 </a:t>
            </a:r>
            <a:r>
              <a:rPr lang="ko-KR" altLang="en-US" b="0" i="0" dirty="0" err="1">
                <a:solidFill>
                  <a:srgbClr val="3D4444"/>
                </a:solidFill>
                <a:effectLst/>
                <a:latin typeface="se-nanumgothic"/>
              </a:rPr>
              <a:t>유스케이스에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 대하여 시나리오를 작성한다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. 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시나리오는 사건의 흐름과 과정을 나타내며 시스템과 행위자들이 주고 받는 정보 뿐만 아니라 상호작용이 발생하는 상황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환경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, </a:t>
            </a:r>
            <a:r>
              <a:rPr lang="ko-KR" altLang="en-US" b="0" i="0" dirty="0" err="1">
                <a:solidFill>
                  <a:srgbClr val="3D4444"/>
                </a:solidFill>
                <a:effectLst/>
                <a:latin typeface="se-nanumgothic"/>
              </a:rPr>
              <a:t>배경등을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 포함할 수 있다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. 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just" fontAlgn="base"/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4) </a:t>
            </a:r>
            <a:r>
              <a:rPr lang="ko-KR" altLang="en-US" b="0" i="0" dirty="0" err="1">
                <a:solidFill>
                  <a:srgbClr val="3D4444"/>
                </a:solidFill>
                <a:effectLst/>
                <a:latin typeface="se-nanumgothic"/>
              </a:rPr>
              <a:t>유스케이스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 모델링은 시스템 외부의 모습을 분석하는 도구이다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just" fontAlgn="base"/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5) </a:t>
            </a:r>
            <a:r>
              <a:rPr lang="ko-KR" altLang="en-US" b="0" i="0" dirty="0" err="1">
                <a:solidFill>
                  <a:srgbClr val="3D4444"/>
                </a:solidFill>
                <a:effectLst/>
                <a:latin typeface="se-nanumgothic"/>
              </a:rPr>
              <a:t>유스케이스는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 시스템의 최상위 기능에 해당한다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just" fontAlgn="base"/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6) </a:t>
            </a:r>
            <a:r>
              <a:rPr lang="ko-KR" altLang="en-US" b="0" i="0" dirty="0" err="1">
                <a:solidFill>
                  <a:srgbClr val="3D4444"/>
                </a:solidFill>
                <a:effectLst/>
                <a:latin typeface="se-nanumgothic"/>
              </a:rPr>
              <a:t>유스케이스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 시나리오는 동적모델링에 해당한다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just" fontAlgn="base"/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7) </a:t>
            </a:r>
            <a:r>
              <a:rPr lang="ko-KR" altLang="en-US" b="0" i="0" dirty="0" err="1">
                <a:solidFill>
                  <a:srgbClr val="3D4444"/>
                </a:solidFill>
                <a:effectLst/>
                <a:latin typeface="se-nanumgothic"/>
              </a:rPr>
              <a:t>유스케이스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 기법을 사용하면 다양한 이해관계자를 개발 프로세스에 참여시킬 수 있다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8CFBD-A903-6CAC-1060-D549F94BD08A}"/>
              </a:ext>
            </a:extLst>
          </p:cNvPr>
          <p:cNvSpPr txBox="1"/>
          <p:nvPr/>
        </p:nvSpPr>
        <p:spPr>
          <a:xfrm>
            <a:off x="326571" y="3323389"/>
            <a:ext cx="1153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외부사용자</a:t>
            </a:r>
            <a:r>
              <a:rPr lang="en-US" altLang="ko-KR" dirty="0"/>
              <a:t>(Actor)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관리자</a:t>
            </a:r>
            <a:r>
              <a:rPr lang="en-US" altLang="ko-KR" dirty="0"/>
              <a:t>(admin), </a:t>
            </a:r>
            <a:r>
              <a:rPr lang="ko-KR" altLang="en-US" dirty="0"/>
              <a:t>회원</a:t>
            </a:r>
            <a:r>
              <a:rPr lang="en-US" altLang="ko-KR" dirty="0"/>
              <a:t>(user)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21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9A63C75-8550-1620-E2D5-ED40B135D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343266"/>
              </p:ext>
            </p:extLst>
          </p:nvPr>
        </p:nvGraphicFramePr>
        <p:xfrm>
          <a:off x="344383" y="192881"/>
          <a:ext cx="11453751" cy="6124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281">
                  <a:extLst>
                    <a:ext uri="{9D8B030D-6E8A-4147-A177-3AD203B41FA5}">
                      <a16:colId xmlns:a16="http://schemas.microsoft.com/office/drawing/2014/main" val="277554836"/>
                    </a:ext>
                  </a:extLst>
                </a:gridCol>
                <a:gridCol w="9196470">
                  <a:extLst>
                    <a:ext uri="{9D8B030D-6E8A-4147-A177-3AD203B41FA5}">
                      <a16:colId xmlns:a16="http://schemas.microsoft.com/office/drawing/2014/main" val="416553165"/>
                    </a:ext>
                  </a:extLst>
                </a:gridCol>
              </a:tblGrid>
              <a:tr h="3960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유스케이스명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관리자 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211520"/>
                  </a:ext>
                </a:extLst>
              </a:tr>
              <a:tr h="3960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관리자가 시스템에 진입 가능한 계정 생성을 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409438"/>
                  </a:ext>
                </a:extLst>
              </a:tr>
              <a:tr h="3960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관련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액터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(admin),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71507"/>
                  </a:ext>
                </a:extLst>
              </a:tr>
              <a:tr h="6930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파일이 존재하지 않는다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프로그램 실행 시 메인 화면이 나온다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4539"/>
                  </a:ext>
                </a:extLst>
              </a:tr>
              <a:tr h="36642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이벤트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메인 화면에서 로그인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좌석 보기 메뉴 중 무엇을 선택해도 관리자 계정이 없으니 생성하라는 메시지가 나온다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비밀번호를 입력하면 회원 가입이 완료된다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회원가입이 완료되면 바로 다시 로그인 화면이 뜬다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803967"/>
                  </a:ext>
                </a:extLst>
              </a:tr>
              <a:tr h="579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UserDB.txt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파일이 생성되며 관리자 정보가 기입된다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61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01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9A63C75-8550-1620-E2D5-ED40B135D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73232"/>
              </p:ext>
            </p:extLst>
          </p:nvPr>
        </p:nvGraphicFramePr>
        <p:xfrm>
          <a:off x="344383" y="192881"/>
          <a:ext cx="11453751" cy="5924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281">
                  <a:extLst>
                    <a:ext uri="{9D8B030D-6E8A-4147-A177-3AD203B41FA5}">
                      <a16:colId xmlns:a16="http://schemas.microsoft.com/office/drawing/2014/main" val="277554836"/>
                    </a:ext>
                  </a:extLst>
                </a:gridCol>
                <a:gridCol w="9196470">
                  <a:extLst>
                    <a:ext uri="{9D8B030D-6E8A-4147-A177-3AD203B41FA5}">
                      <a16:colId xmlns:a16="http://schemas.microsoft.com/office/drawing/2014/main" val="416553165"/>
                    </a:ext>
                  </a:extLst>
                </a:gridCol>
              </a:tblGrid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유스케이스명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 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211520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회원이 시스템에 진입 가능한 계정 생성을 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409438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관련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액터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(User)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71507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프로그램 실행 시 메인 화면이 나온다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4539"/>
                  </a:ext>
                </a:extLst>
              </a:tr>
              <a:tr h="3034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이벤트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회원가입을 선택하면 아이디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생일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전화번호를 입력하게 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회원가입이 완료되면 다시 초기 화면으로 돌아간다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803967"/>
                  </a:ext>
                </a:extLst>
              </a:tr>
              <a:tr h="535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UserDB.txt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파일에 회원의 정보가 기입된다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615108"/>
                  </a:ext>
                </a:extLst>
              </a:tr>
              <a:tr h="891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대안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이미 동일한 아이디가 존재할 경우 회원가입에 실패한다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유효성 검사를 통과하지 못할 경우 회원가입에 실패한다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758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05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9A63C75-8550-1620-E2D5-ED40B135D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152388"/>
              </p:ext>
            </p:extLst>
          </p:nvPr>
        </p:nvGraphicFramePr>
        <p:xfrm>
          <a:off x="344383" y="192880"/>
          <a:ext cx="11453751" cy="638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281">
                  <a:extLst>
                    <a:ext uri="{9D8B030D-6E8A-4147-A177-3AD203B41FA5}">
                      <a16:colId xmlns:a16="http://schemas.microsoft.com/office/drawing/2014/main" val="277554836"/>
                    </a:ext>
                  </a:extLst>
                </a:gridCol>
                <a:gridCol w="9196470">
                  <a:extLst>
                    <a:ext uri="{9D8B030D-6E8A-4147-A177-3AD203B41FA5}">
                      <a16:colId xmlns:a16="http://schemas.microsoft.com/office/drawing/2014/main" val="416553165"/>
                    </a:ext>
                  </a:extLst>
                </a:gridCol>
              </a:tblGrid>
              <a:tr h="397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유스케이스명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211520"/>
                  </a:ext>
                </a:extLst>
              </a:tr>
              <a:tr h="397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에 저장된 정보로 로그인할 수 있다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409438"/>
                  </a:ext>
                </a:extLst>
              </a:tr>
              <a:tr h="397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관련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액터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(admin),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(user)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71507"/>
                  </a:ext>
                </a:extLst>
              </a:tr>
              <a:tr h="397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이용자는 회원가입을 완료한 상태다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4539"/>
                  </a:ext>
                </a:extLst>
              </a:tr>
              <a:tr h="3332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이벤트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아이디 입력창에 아이디를 입력한다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이후 뜨는 비밀번호 입력창에 비밀번호를 입력한다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아이디와 비밀번호가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의 정보와 일치하면 로그인한다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803967"/>
                  </a:ext>
                </a:extLst>
              </a:tr>
              <a:tr h="695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고객은 사용자 페이지로 넘어간다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관리자는 관리자 페이지로 넘어간다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615108"/>
                  </a:ext>
                </a:extLst>
              </a:tr>
              <a:tr h="767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대안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입력한 아이디가 존재하지 않는 경우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아이디나 비밀번호가 틀린 경우 모두 아이디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패스워드가 틀렸다는 메시지를 띄우며 초기화면으로 돌아간다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758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28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9A63C75-8550-1620-E2D5-ED40B135D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73881"/>
              </p:ext>
            </p:extLst>
          </p:nvPr>
        </p:nvGraphicFramePr>
        <p:xfrm>
          <a:off x="344383" y="192881"/>
          <a:ext cx="11453751" cy="5768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281">
                  <a:extLst>
                    <a:ext uri="{9D8B030D-6E8A-4147-A177-3AD203B41FA5}">
                      <a16:colId xmlns:a16="http://schemas.microsoft.com/office/drawing/2014/main" val="277554836"/>
                    </a:ext>
                  </a:extLst>
                </a:gridCol>
                <a:gridCol w="9196470">
                  <a:extLst>
                    <a:ext uri="{9D8B030D-6E8A-4147-A177-3AD203B41FA5}">
                      <a16:colId xmlns:a16="http://schemas.microsoft.com/office/drawing/2014/main" val="416553165"/>
                    </a:ext>
                  </a:extLst>
                </a:gridCol>
              </a:tblGrid>
              <a:tr h="41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유스케이스명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로그아웃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211520"/>
                  </a:ext>
                </a:extLst>
              </a:tr>
              <a:tr h="41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로그인 된 아이디에서 로그아웃 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409438"/>
                  </a:ext>
                </a:extLst>
              </a:tr>
              <a:tr h="41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관련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액터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(admin),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(user)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71507"/>
                  </a:ext>
                </a:extLst>
              </a:tr>
              <a:tr h="41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이용자는 로그인 된 상태다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4539"/>
                  </a:ext>
                </a:extLst>
              </a:tr>
              <a:tr h="41208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이벤트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로그아웃 메뉴 선택 시 로그아웃 되며 초기 화면으로 돌아간다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80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70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9A63C75-8550-1620-E2D5-ED40B135D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248767"/>
              </p:ext>
            </p:extLst>
          </p:nvPr>
        </p:nvGraphicFramePr>
        <p:xfrm>
          <a:off x="260300" y="169640"/>
          <a:ext cx="11453751" cy="651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281">
                  <a:extLst>
                    <a:ext uri="{9D8B030D-6E8A-4147-A177-3AD203B41FA5}">
                      <a16:colId xmlns:a16="http://schemas.microsoft.com/office/drawing/2014/main" val="277554836"/>
                    </a:ext>
                  </a:extLst>
                </a:gridCol>
                <a:gridCol w="9196470">
                  <a:extLst>
                    <a:ext uri="{9D8B030D-6E8A-4147-A177-3AD203B41FA5}">
                      <a16:colId xmlns:a16="http://schemas.microsoft.com/office/drawing/2014/main" val="416553165"/>
                    </a:ext>
                  </a:extLst>
                </a:gridCol>
              </a:tblGrid>
              <a:tr h="3593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유스케이스명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이용권 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211520"/>
                  </a:ext>
                </a:extLst>
              </a:tr>
              <a:tr h="3593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회원이 좌석 이용권을 구매한다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409438"/>
                  </a:ext>
                </a:extLst>
              </a:tr>
              <a:tr h="3593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관련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액터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(user)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71507"/>
                  </a:ext>
                </a:extLst>
              </a:tr>
              <a:tr h="3593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회원이 로그인 된 상태이며 현재 이용 중인 이용권이 없다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4539"/>
                  </a:ext>
                </a:extLst>
              </a:tr>
              <a:tr h="3680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이벤트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정기권 구매 메뉴를 선택 시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몇 주를 이용할지 선택한다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결제 확인 메시지가 뜬다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결제를 진행하면 열람실을 선택한다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열람실의 좌석 현황을 보여주며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이용할 자리를 선택한다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시간권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구매 메뉴를 선택 시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몇 시간을 이용할지 선택한다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결제 확인 메시지가 뜬다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결제 진행 시 열람실을 선택한다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열람실 좌석 현황을 보여주며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이용할 자리를 선택한다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803967"/>
                  </a:ext>
                </a:extLst>
              </a:tr>
              <a:tr h="515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회원의 현재 상태가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입실 중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＇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으로 바뀌며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입실 기록이 저장된다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615108"/>
                  </a:ext>
                </a:extLst>
              </a:tr>
              <a:tr h="8590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대안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이미 사용 중인 좌석을 선택 시 해당 좌석은 이용할 수 없다고 뜬다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758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2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9A63C75-8550-1620-E2D5-ED40B135D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42717"/>
              </p:ext>
            </p:extLst>
          </p:nvPr>
        </p:nvGraphicFramePr>
        <p:xfrm>
          <a:off x="344383" y="192881"/>
          <a:ext cx="11453751" cy="5839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281">
                  <a:extLst>
                    <a:ext uri="{9D8B030D-6E8A-4147-A177-3AD203B41FA5}">
                      <a16:colId xmlns:a16="http://schemas.microsoft.com/office/drawing/2014/main" val="277554836"/>
                    </a:ext>
                  </a:extLst>
                </a:gridCol>
                <a:gridCol w="9196470">
                  <a:extLst>
                    <a:ext uri="{9D8B030D-6E8A-4147-A177-3AD203B41FA5}">
                      <a16:colId xmlns:a16="http://schemas.microsoft.com/office/drawing/2014/main" val="416553165"/>
                    </a:ext>
                  </a:extLst>
                </a:gridCol>
              </a:tblGrid>
              <a:tr h="400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유스케이스명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입실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퇴실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211520"/>
                  </a:ext>
                </a:extLst>
              </a:tr>
              <a:tr h="400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회원은 입실 및 퇴실을 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409438"/>
                  </a:ext>
                </a:extLst>
              </a:tr>
              <a:tr h="400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관련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액터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(user)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71507"/>
                  </a:ext>
                </a:extLst>
              </a:tr>
              <a:tr h="400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회원은 이용권을 구매한 상태다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4539"/>
                  </a:ext>
                </a:extLst>
              </a:tr>
              <a:tr h="35397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이벤트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회원이 입실 상태가 아닐 경우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입실 메뉴를 선택한다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정기권 이용자의 경우 바로 지정된 좌석에 입실한다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시간권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이용자의 경우 좌석을 지정 후 입실한다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회원이 입실 상태일 경우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사용자는 퇴실 상태가 된다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803967"/>
                  </a:ext>
                </a:extLst>
              </a:tr>
              <a:tr h="7000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C75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입실 퇴실 기록이 저장된다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퇴실 시 회원이 사용하던 좌석이 빈 자리가 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61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6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1175</Words>
  <Application>Microsoft Office PowerPoint</Application>
  <PresentationFormat>와이드스크린</PresentationFormat>
  <Paragraphs>234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Apple SD Gothic Neo</vt:lpstr>
      <vt:lpstr>se-nanumgothic</vt:lpstr>
      <vt:lpstr>맑은 고딕</vt:lpstr>
      <vt:lpstr>Arial</vt:lpstr>
      <vt:lpstr>Office 테마</vt:lpstr>
      <vt:lpstr>Team_2_victoree2</vt:lpstr>
      <vt:lpstr>시나리오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Team_2_victoree2</dc:title>
  <dc:creator>노 다영</dc:creator>
  <cp:lastModifiedBy>도현정</cp:lastModifiedBy>
  <cp:revision>5</cp:revision>
  <dcterms:created xsi:type="dcterms:W3CDTF">2022-09-19T05:44:35Z</dcterms:created>
  <dcterms:modified xsi:type="dcterms:W3CDTF">2022-09-23T07:57:46Z</dcterms:modified>
</cp:coreProperties>
</file>