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64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D29E747-E849-49FF-8B22-1E398AE68195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14593CA-FB8B-4B58-B71E-4932AAB843BA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79859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593CA-FB8B-4B58-B71E-4932AAB843BA}" type="slidenum">
              <a:rPr lang="ar-SY" smtClean="0"/>
              <a:t>1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81241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48579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8368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770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1121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50004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2230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40104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64747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29909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98930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39069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ar-S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9D77-3C49-4DCF-8C92-C8ADCDFE12AF}" type="datetimeFigureOut">
              <a:rPr lang="ar-SY" smtClean="0"/>
              <a:t>02/06/1441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2081-4A3C-47FB-A573-BF3F9BE454DD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69093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82020" y="-54592"/>
            <a:ext cx="14168471" cy="6653284"/>
            <a:chOff x="-882020" y="-27296"/>
            <a:chExt cx="14168471" cy="66532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2020" y="-27296"/>
              <a:ext cx="14168471" cy="6653284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87104" y="1815152"/>
              <a:ext cx="9348717" cy="34255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63432" y="1815152"/>
            <a:ext cx="185018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khalaad al-arabeh" pitchFamily="2" charset="-78"/>
              </a:rPr>
              <a:t>به نام خدا</a:t>
            </a:r>
            <a:endParaRPr lang="ar-SY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anose="02020603050405020304" pitchFamily="18" charset="-78"/>
              <a:cs typeface="khalaad al-arabeh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8754" y="2753997"/>
            <a:ext cx="323954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Shaker , Hosseini </a:t>
            </a:r>
            <a:endParaRPr lang="ar-SY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4861" r="35789" b="75701"/>
          <a:stretch/>
        </p:blipFill>
        <p:spPr>
          <a:xfrm>
            <a:off x="2906973" y="3550734"/>
            <a:ext cx="5745708" cy="21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1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8973" y="2480430"/>
            <a:ext cx="557716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4 – The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1303" y="3937295"/>
            <a:ext cx="470834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>
                <a:solidFill>
                  <a:schemeClr val="bg1">
                    <a:lumMod val="65000"/>
                  </a:schemeClr>
                </a:solidFill>
              </a:rPr>
              <a:t>3 – قابلیت ممنوعیت حرکت نکردن در نوبت</a:t>
            </a:r>
            <a:endParaRPr lang="ar-SY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619" y="1498760"/>
              <a:ext cx="38100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6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8973" y="2480430"/>
            <a:ext cx="557716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4 – The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9304" y="3937295"/>
            <a:ext cx="428033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>
                <a:solidFill>
                  <a:schemeClr val="bg1">
                    <a:lumMod val="65000"/>
                  </a:schemeClr>
                </a:solidFill>
              </a:rPr>
              <a:t>4- قابلیت ممنوعیت انتخاب موقعیت خالی</a:t>
            </a:r>
            <a:endParaRPr lang="ar-SY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619" y="1498760"/>
              <a:ext cx="38100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9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8973" y="2480430"/>
            <a:ext cx="557716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4 – The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1931" y="3937295"/>
            <a:ext cx="287771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>
                <a:solidFill>
                  <a:schemeClr val="bg1">
                    <a:lumMod val="65000"/>
                  </a:schemeClr>
                </a:solidFill>
              </a:rPr>
              <a:t>5- قابلیت محدودیت حرکت</a:t>
            </a:r>
            <a:endParaRPr lang="ar-SY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619" y="1498760"/>
              <a:ext cx="38100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0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12227" y="2480430"/>
            <a:ext cx="406553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5 –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8909" y="3937295"/>
            <a:ext cx="385073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>
                <a:solidFill>
                  <a:schemeClr val="bg1">
                    <a:lumMod val="65000"/>
                  </a:schemeClr>
                </a:solidFill>
              </a:rPr>
              <a:t>1 – اضافه کردن بخش اسان و سخت</a:t>
            </a:r>
            <a:endParaRPr lang="ar-SY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086" y="1598467"/>
              <a:ext cx="3661065" cy="3661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6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6646460" cy="6882025"/>
            <a:chOff x="0" y="0"/>
            <a:chExt cx="6646460" cy="6882025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6646460" cy="6871764"/>
              <a:chOff x="0" y="0"/>
              <a:chExt cx="6646460" cy="68717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75230" y="2357710"/>
              <a:ext cx="6096000" cy="45243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void difficulty()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	</a:t>
              </a:r>
              <a:r>
                <a:rPr lang="en-US" dirty="0" err="1">
                  <a:solidFill>
                    <a:schemeClr val="bg1"/>
                  </a:solidFill>
                </a:rPr>
                <a:t>int</a:t>
              </a:r>
              <a:r>
                <a:rPr lang="en-US" dirty="0">
                  <a:solidFill>
                    <a:schemeClr val="bg1"/>
                  </a:solidFill>
                </a:rPr>
                <a:t> b;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	</a:t>
              </a:r>
              <a:r>
                <a:rPr lang="en-US" dirty="0" err="1">
                  <a:solidFill>
                    <a:schemeClr val="bg1"/>
                  </a:solidFill>
                </a:rPr>
                <a:t>printf</a:t>
              </a:r>
              <a:r>
                <a:rPr lang="en-US" dirty="0">
                  <a:solidFill>
                    <a:schemeClr val="bg1"/>
                  </a:solidFill>
                </a:rPr>
                <a:t>("\n=================================\n");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			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			</a:t>
              </a:r>
              <a:r>
                <a:rPr lang="en-US" dirty="0" err="1">
                  <a:solidFill>
                    <a:schemeClr val="bg1"/>
                  </a:solidFill>
                </a:rPr>
                <a:t>printf</a:t>
              </a:r>
              <a:r>
                <a:rPr lang="en-US" dirty="0">
                  <a:solidFill>
                    <a:schemeClr val="bg1"/>
                  </a:solidFill>
                </a:rPr>
                <a:t>("1.</a:t>
              </a:r>
              <a:r>
                <a:rPr lang="en-US" dirty="0">
                  <a:solidFill>
                    <a:srgbClr val="C00000"/>
                  </a:solidFill>
                </a:rPr>
                <a:t>easy</a:t>
              </a:r>
              <a:r>
                <a:rPr lang="en-US" dirty="0">
                  <a:solidFill>
                    <a:schemeClr val="bg1"/>
                  </a:solidFill>
                </a:rPr>
                <a:t> \t\t 2</a:t>
              </a:r>
              <a:r>
                <a:rPr lang="en-US" dirty="0">
                  <a:solidFill>
                    <a:srgbClr val="C00000"/>
                  </a:solidFill>
                </a:rPr>
                <a:t>.hard</a:t>
              </a:r>
              <a:r>
                <a:rPr lang="en-US" dirty="0">
                  <a:solidFill>
                    <a:schemeClr val="bg1"/>
                  </a:solidFill>
                </a:rPr>
                <a:t>\n");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		</a:t>
              </a:r>
              <a:r>
                <a:rPr lang="en-US" dirty="0" err="1">
                  <a:solidFill>
                    <a:schemeClr val="bg1"/>
                  </a:solidFill>
                </a:rPr>
                <a:t>scanf</a:t>
              </a:r>
              <a:r>
                <a:rPr lang="en-US" dirty="0">
                  <a:solidFill>
                    <a:schemeClr val="bg1"/>
                  </a:solidFill>
                </a:rPr>
                <a:t>("%</a:t>
              </a:r>
              <a:r>
                <a:rPr lang="en-US" dirty="0" err="1">
                  <a:solidFill>
                    <a:schemeClr val="bg1"/>
                  </a:solidFill>
                </a:rPr>
                <a:t>d",&amp;b</a:t>
              </a:r>
              <a:r>
                <a:rPr lang="en-US" dirty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			switch(b)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			{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				case 1 :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					</a:t>
              </a:r>
              <a:r>
                <a:rPr lang="en-US" dirty="0" err="1">
                  <a:solidFill>
                    <a:schemeClr val="bg1"/>
                  </a:solidFill>
                </a:rPr>
                <a:t>printf</a:t>
              </a:r>
              <a:r>
                <a:rPr lang="en-US" dirty="0">
                  <a:solidFill>
                    <a:schemeClr val="bg1"/>
                  </a:solidFill>
                </a:rPr>
                <a:t>("You choose easy We will show you \</a:t>
              </a:r>
              <a:r>
                <a:rPr lang="en-US" dirty="0" err="1">
                  <a:solidFill>
                    <a:schemeClr val="bg1"/>
                  </a:solidFill>
                </a:rPr>
                <a:t>nthe</a:t>
              </a:r>
              <a:r>
                <a:rPr lang="en-US" dirty="0">
                  <a:solidFill>
                    <a:schemeClr val="bg1"/>
                  </a:solidFill>
                </a:rPr>
                <a:t> full movements of each </a:t>
              </a:r>
              <a:r>
                <a:rPr lang="en-US" dirty="0" err="1">
                  <a:solidFill>
                    <a:schemeClr val="bg1"/>
                  </a:solidFill>
                </a:rPr>
                <a:t>elemnts</a:t>
              </a:r>
              <a:r>
                <a:rPr lang="en-US" dirty="0">
                  <a:solidFill>
                    <a:schemeClr val="bg1"/>
                  </a:solidFill>
                </a:rPr>
                <a:t>\n To choose the easiest for you \n now ENTER TO START GAME ");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					</a:t>
              </a:r>
              <a:r>
                <a:rPr lang="en-US" dirty="0" err="1">
                  <a:solidFill>
                    <a:schemeClr val="bg1"/>
                  </a:solidFill>
                </a:rPr>
                <a:t>ctr</a:t>
              </a:r>
              <a:r>
                <a:rPr lang="en-US" dirty="0">
                  <a:solidFill>
                    <a:schemeClr val="bg1"/>
                  </a:solidFill>
                </a:rPr>
                <a:t> = 1;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45540" y="0"/>
            <a:ext cx="8660350" cy="6871764"/>
            <a:chOff x="5545540" y="0"/>
            <a:chExt cx="8660350" cy="6871764"/>
          </a:xfrm>
        </p:grpSpPr>
        <p:grpSp>
          <p:nvGrpSpPr>
            <p:cNvPr id="11" name="Group 10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36859" y="2357710"/>
              <a:ext cx="8169031" cy="289310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	</a:t>
              </a:r>
            </a:p>
            <a:p>
              <a:pPr algn="l"/>
              <a:r>
                <a:rPr lang="en-US" sz="1400" dirty="0" err="1">
                  <a:solidFill>
                    <a:schemeClr val="bg1"/>
                  </a:solidFill>
                </a:rPr>
                <a:t>getch</a:t>
              </a:r>
              <a:r>
                <a:rPr lang="en-US" sz="1400" dirty="0">
                  <a:solidFill>
                    <a:schemeClr val="bg1"/>
                  </a:solidFill>
                </a:rPr>
                <a:t>();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					break;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		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 			case 2 :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 				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("You choose hard  \n now ENTER TO START GAME ");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 				</a:t>
              </a:r>
              <a:r>
                <a:rPr lang="en-US" sz="1400" dirty="0" err="1">
                  <a:solidFill>
                    <a:schemeClr val="bg1"/>
                  </a:solidFill>
                </a:rPr>
                <a:t>getch</a:t>
              </a:r>
              <a:r>
                <a:rPr lang="en-US" sz="1400" dirty="0">
                  <a:solidFill>
                    <a:schemeClr val="bg1"/>
                  </a:solidFill>
                </a:rPr>
                <a:t>();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 				system( "</a:t>
              </a:r>
              <a:r>
                <a:rPr lang="en-US" sz="1400" dirty="0" err="1">
                  <a:solidFill>
                    <a:schemeClr val="bg1"/>
                  </a:solidFill>
                </a:rPr>
                <a:t>cls</a:t>
              </a:r>
              <a:r>
                <a:rPr lang="en-US" sz="1400" dirty="0">
                  <a:solidFill>
                    <a:schemeClr val="bg1"/>
                  </a:solidFill>
                </a:rPr>
                <a:t>" 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 				break;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	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60059" y="945165"/>
            <a:ext cx="10153935" cy="4981434"/>
            <a:chOff x="1160059" y="945165"/>
            <a:chExt cx="10153935" cy="4981434"/>
          </a:xfrm>
        </p:grpSpPr>
        <p:grpSp>
          <p:nvGrpSpPr>
            <p:cNvPr id="16" name="Group 15"/>
            <p:cNvGrpSpPr/>
            <p:nvPr/>
          </p:nvGrpSpPr>
          <p:grpSpPr>
            <a:xfrm>
              <a:off x="1160059" y="945165"/>
              <a:ext cx="10153935" cy="4981434"/>
              <a:chOff x="714232" y="1325450"/>
              <a:chExt cx="10153935" cy="498143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2" t="20499" r="16522" b="4629"/>
              <a:stretch/>
            </p:blipFill>
            <p:spPr>
              <a:xfrm>
                <a:off x="714232" y="1325450"/>
                <a:ext cx="10153935" cy="4981434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968991" y="1869214"/>
                <a:ext cx="9348717" cy="3425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317" y="1478668"/>
              <a:ext cx="5570232" cy="4086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9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80191" y="2505670"/>
            <a:ext cx="406553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5 –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8447" y="3875740"/>
            <a:ext cx="373050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>
                <a:solidFill>
                  <a:schemeClr val="bg1">
                    <a:lumMod val="65000"/>
                  </a:schemeClr>
                </a:solidFill>
              </a:rPr>
              <a:t>2- اضافه کردن تنظیمات توی بازی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868" y="1867615"/>
              <a:ext cx="3323501" cy="3323501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1851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6646460" cy="7159024"/>
            <a:chOff x="0" y="0"/>
            <a:chExt cx="6646460" cy="7159024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6646460" cy="6871764"/>
              <a:chOff x="0" y="0"/>
              <a:chExt cx="6646460" cy="68717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75230" y="2357710"/>
              <a:ext cx="6096000" cy="480131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printf</a:t>
              </a:r>
              <a:r>
                <a:rPr lang="en-US" dirty="0">
                  <a:solidFill>
                    <a:schemeClr val="bg1"/>
                  </a:solidFill>
                </a:rPr>
                <a:t>(" CHANGE COLOR AS YOU LIKE ... \n 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1.</a:t>
              </a:r>
              <a:r>
                <a:rPr lang="en-US" dirty="0">
                  <a:solidFill>
                    <a:srgbClr val="C00000"/>
                  </a:solidFill>
                </a:rPr>
                <a:t>Background</a:t>
              </a:r>
              <a:r>
                <a:rPr lang="en-US" dirty="0">
                  <a:solidFill>
                    <a:schemeClr val="bg1"/>
                  </a:solidFill>
                </a:rPr>
                <a:t> .  \n  2.</a:t>
              </a:r>
              <a:r>
                <a:rPr lang="en-US" dirty="0">
                  <a:solidFill>
                    <a:srgbClr val="C00000"/>
                  </a:solidFill>
                </a:rPr>
                <a:t>Text</a:t>
              </a:r>
              <a:r>
                <a:rPr lang="en-US" dirty="0">
                  <a:solidFill>
                    <a:schemeClr val="bg1"/>
                  </a:solidFill>
                </a:rPr>
                <a:t> .   \n  </a:t>
              </a:r>
              <a:r>
                <a:rPr lang="en-US" dirty="0">
                  <a:solidFill>
                    <a:srgbClr val="C00000"/>
                  </a:solidFill>
                </a:rPr>
                <a:t>3.Both of Them</a:t>
              </a:r>
              <a:r>
                <a:rPr lang="en-US" dirty="0">
                  <a:solidFill>
                    <a:schemeClr val="bg1"/>
                  </a:solidFill>
                </a:rPr>
                <a:t> .	\n \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0.Current color .\n");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	</a:t>
              </a:r>
              <a:r>
                <a:rPr lang="en-US" dirty="0" err="1">
                  <a:solidFill>
                    <a:schemeClr val="bg1"/>
                  </a:solidFill>
                </a:rPr>
                <a:t>fflush</a:t>
              </a:r>
              <a:r>
                <a:rPr lang="en-US" dirty="0">
                  <a:solidFill>
                    <a:schemeClr val="bg1"/>
                  </a:solidFill>
                </a:rPr>
                <a:t>(</a:t>
              </a:r>
              <a:r>
                <a:rPr lang="en-US" dirty="0" err="1">
                  <a:solidFill>
                    <a:schemeClr val="bg1"/>
                  </a:solidFill>
                </a:rPr>
                <a:t>stdin</a:t>
              </a:r>
              <a:r>
                <a:rPr lang="en-US" dirty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</a:t>
              </a:r>
              <a:r>
                <a:rPr lang="en-US" dirty="0" err="1">
                  <a:solidFill>
                    <a:schemeClr val="bg1"/>
                  </a:solidFill>
                </a:rPr>
                <a:t>scanf</a:t>
              </a:r>
              <a:r>
                <a:rPr lang="en-US" dirty="0">
                  <a:solidFill>
                    <a:schemeClr val="bg1"/>
                  </a:solidFill>
                </a:rPr>
                <a:t>("%</a:t>
              </a:r>
              <a:r>
                <a:rPr lang="en-US" dirty="0" err="1">
                  <a:solidFill>
                    <a:schemeClr val="bg1"/>
                  </a:solidFill>
                </a:rPr>
                <a:t>d",&amp;user</a:t>
              </a:r>
              <a:r>
                <a:rPr lang="en-US" dirty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</a:t>
              </a:r>
              <a:r>
                <a:rPr lang="en-US" dirty="0" err="1">
                  <a:solidFill>
                    <a:schemeClr val="bg1"/>
                  </a:solidFill>
                </a:rPr>
                <a:t>printf</a:t>
              </a:r>
              <a:r>
                <a:rPr lang="en-US" dirty="0">
                  <a:solidFill>
                    <a:schemeClr val="bg1"/>
                  </a:solidFill>
                </a:rPr>
                <a:t>("\n=================================\n");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switch(user)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{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case 1: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      help();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      </a:t>
              </a:r>
              <a:r>
                <a:rPr lang="en-US" dirty="0" err="1">
                  <a:solidFill>
                    <a:schemeClr val="bg1"/>
                  </a:solidFill>
                </a:rPr>
                <a:t>printf</a:t>
              </a:r>
              <a:r>
                <a:rPr lang="en-US" dirty="0">
                  <a:solidFill>
                    <a:schemeClr val="bg1"/>
                  </a:solidFill>
                </a:rPr>
                <a:t>(" \n\n Color code for background...  =  ");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      </a:t>
              </a:r>
              <a:r>
                <a:rPr lang="en-US" dirty="0" err="1">
                  <a:solidFill>
                    <a:schemeClr val="bg1"/>
                  </a:solidFill>
                </a:rPr>
                <a:t>fflush</a:t>
              </a:r>
              <a:r>
                <a:rPr lang="en-US" dirty="0">
                  <a:solidFill>
                    <a:schemeClr val="bg1"/>
                  </a:solidFill>
                </a:rPr>
                <a:t>(</a:t>
              </a:r>
              <a:r>
                <a:rPr lang="en-US" dirty="0" err="1">
                  <a:solidFill>
                    <a:schemeClr val="bg1"/>
                  </a:solidFill>
                </a:rPr>
                <a:t>stdin</a:t>
              </a:r>
              <a:r>
                <a:rPr lang="en-US" dirty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</a:t>
              </a:r>
              <a:r>
                <a:rPr lang="en-US" dirty="0" err="1">
                  <a:solidFill>
                    <a:schemeClr val="bg1"/>
                  </a:solidFill>
                </a:rPr>
                <a:t>scanf</a:t>
              </a:r>
              <a:r>
                <a:rPr lang="en-US" dirty="0">
                  <a:solidFill>
                    <a:schemeClr val="bg1"/>
                  </a:solidFill>
                </a:rPr>
                <a:t>("%</a:t>
              </a:r>
              <a:r>
                <a:rPr lang="en-US" dirty="0" err="1">
                  <a:solidFill>
                    <a:schemeClr val="bg1"/>
                  </a:solidFill>
                </a:rPr>
                <a:t>c",&amp;x</a:t>
              </a:r>
              <a:r>
                <a:rPr lang="en-US" dirty="0">
                  <a:solidFill>
                    <a:schemeClr val="bg1"/>
                  </a:solidFill>
                </a:rPr>
                <a:t>[6]);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while(x[7] == '\0'){x[7] = '0';}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system(x);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break;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=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45540" y="0"/>
            <a:ext cx="6646460" cy="6871764"/>
            <a:chOff x="5545540" y="0"/>
            <a:chExt cx="6646460" cy="6871764"/>
          </a:xfrm>
        </p:grpSpPr>
        <p:grpSp>
          <p:nvGrpSpPr>
            <p:cNvPr id="11" name="Group 10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36859" y="2357710"/>
              <a:ext cx="5463162" cy="440120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case 2: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 		help();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    		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(" \n\n Color code for text...  =  ");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			while(x[6] == '\0'){ x[6] = '0';}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			</a:t>
              </a:r>
              <a:r>
                <a:rPr lang="en-US" sz="1400" dirty="0" err="1">
                  <a:solidFill>
                    <a:schemeClr val="bg1"/>
                  </a:solidFill>
                </a:rPr>
                <a:t>fflush</a:t>
              </a:r>
              <a:r>
                <a:rPr lang="en-US" sz="1400" dirty="0">
                  <a:solidFill>
                    <a:schemeClr val="bg1"/>
                  </a:solidFill>
                </a:rPr>
                <a:t>(</a:t>
              </a:r>
              <a:r>
                <a:rPr lang="en-US" sz="1400" dirty="0" err="1">
                  <a:solidFill>
                    <a:schemeClr val="bg1"/>
                  </a:solidFill>
                </a:rPr>
                <a:t>stdin</a:t>
              </a:r>
              <a:r>
                <a:rPr lang="en-US" sz="1400" dirty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	</a:t>
              </a:r>
              <a:r>
                <a:rPr lang="en-US" sz="1400" dirty="0" err="1">
                  <a:solidFill>
                    <a:schemeClr val="bg1"/>
                  </a:solidFill>
                </a:rPr>
                <a:t>scanf</a:t>
              </a:r>
              <a:r>
                <a:rPr lang="en-US" sz="1400" dirty="0">
                  <a:solidFill>
                    <a:schemeClr val="bg1"/>
                  </a:solidFill>
                </a:rPr>
                <a:t>("%</a:t>
              </a:r>
              <a:r>
                <a:rPr lang="en-US" sz="1400" dirty="0" err="1">
                  <a:solidFill>
                    <a:schemeClr val="bg1"/>
                  </a:solidFill>
                </a:rPr>
                <a:t>c",&amp;x</a:t>
              </a:r>
              <a:r>
                <a:rPr lang="en-US" sz="1400" dirty="0">
                  <a:solidFill>
                    <a:schemeClr val="bg1"/>
                  </a:solidFill>
                </a:rPr>
                <a:t>[7]);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	system(x);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	break;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case 3: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 		help();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 		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(" \n\n Color code for background...  =  ");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	</a:t>
              </a:r>
              <a:r>
                <a:rPr lang="en-US" sz="1400" dirty="0" err="1">
                  <a:solidFill>
                    <a:schemeClr val="bg1"/>
                  </a:solidFill>
                </a:rPr>
                <a:t>fflush</a:t>
              </a:r>
              <a:r>
                <a:rPr lang="en-US" sz="1400" dirty="0">
                  <a:solidFill>
                    <a:schemeClr val="bg1"/>
                  </a:solidFill>
                </a:rPr>
                <a:t>(</a:t>
              </a:r>
              <a:r>
                <a:rPr lang="en-US" sz="1400" dirty="0" err="1">
                  <a:solidFill>
                    <a:schemeClr val="bg1"/>
                  </a:solidFill>
                </a:rPr>
                <a:t>stdin</a:t>
              </a:r>
              <a:r>
                <a:rPr lang="en-US" sz="1400" dirty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	</a:t>
              </a:r>
              <a:r>
                <a:rPr lang="en-US" sz="1400" dirty="0" err="1">
                  <a:solidFill>
                    <a:schemeClr val="bg1"/>
                  </a:solidFill>
                </a:rPr>
                <a:t>scanf</a:t>
              </a:r>
              <a:r>
                <a:rPr lang="en-US" sz="1400" dirty="0">
                  <a:solidFill>
                    <a:schemeClr val="bg1"/>
                  </a:solidFill>
                </a:rPr>
                <a:t>("%</a:t>
              </a:r>
              <a:r>
                <a:rPr lang="en-US" sz="1400" dirty="0" err="1">
                  <a:solidFill>
                    <a:schemeClr val="bg1"/>
                  </a:solidFill>
                </a:rPr>
                <a:t>c",&amp;x</a:t>
              </a:r>
              <a:r>
                <a:rPr lang="en-US" sz="1400" dirty="0">
                  <a:solidFill>
                    <a:schemeClr val="bg1"/>
                  </a:solidFill>
                </a:rPr>
                <a:t>[6]);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	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(" \n\n Color code for text...  =  ");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	</a:t>
              </a:r>
              <a:r>
                <a:rPr lang="en-US" sz="1400" dirty="0" err="1">
                  <a:solidFill>
                    <a:schemeClr val="bg1"/>
                  </a:solidFill>
                </a:rPr>
                <a:t>fflush</a:t>
              </a:r>
              <a:r>
                <a:rPr lang="en-US" sz="1400" dirty="0">
                  <a:solidFill>
                    <a:schemeClr val="bg1"/>
                  </a:solidFill>
                </a:rPr>
                <a:t>(</a:t>
              </a:r>
              <a:r>
                <a:rPr lang="en-US" sz="1400" dirty="0" err="1">
                  <a:solidFill>
                    <a:schemeClr val="bg1"/>
                  </a:solidFill>
                </a:rPr>
                <a:t>stdin</a:t>
              </a:r>
              <a:r>
                <a:rPr lang="en-US" sz="1400" dirty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	</a:t>
              </a:r>
              <a:r>
                <a:rPr lang="en-US" sz="1400" dirty="0" err="1">
                  <a:solidFill>
                    <a:schemeClr val="bg1"/>
                  </a:solidFill>
                </a:rPr>
                <a:t>scanf</a:t>
              </a:r>
              <a:r>
                <a:rPr lang="en-US" sz="1400" dirty="0">
                  <a:solidFill>
                    <a:schemeClr val="bg1"/>
                  </a:solidFill>
                </a:rPr>
                <a:t>("%</a:t>
              </a:r>
              <a:r>
                <a:rPr lang="en-US" sz="1400" dirty="0" err="1">
                  <a:solidFill>
                    <a:schemeClr val="bg1"/>
                  </a:solidFill>
                </a:rPr>
                <a:t>c",&amp;x</a:t>
              </a:r>
              <a:r>
                <a:rPr lang="en-US" sz="1400" dirty="0">
                  <a:solidFill>
                    <a:schemeClr val="bg1"/>
                  </a:solidFill>
                </a:rPr>
                <a:t>[7]);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	system(x);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 break;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  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  case 0: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71349" y="945165"/>
            <a:ext cx="10153935" cy="4981434"/>
            <a:chOff x="959891" y="945165"/>
            <a:chExt cx="10153935" cy="4981434"/>
          </a:xfrm>
        </p:grpSpPr>
        <p:grpSp>
          <p:nvGrpSpPr>
            <p:cNvPr id="16" name="Group 15"/>
            <p:cNvGrpSpPr/>
            <p:nvPr/>
          </p:nvGrpSpPr>
          <p:grpSpPr>
            <a:xfrm>
              <a:off x="959891" y="945165"/>
              <a:ext cx="10153935" cy="4981434"/>
              <a:chOff x="714232" y="1325450"/>
              <a:chExt cx="10153935" cy="498143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2" t="20499" r="16522" b="4629"/>
              <a:stretch/>
            </p:blipFill>
            <p:spPr>
              <a:xfrm>
                <a:off x="714232" y="1325450"/>
                <a:ext cx="10153935" cy="4981434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968991" y="1869214"/>
                <a:ext cx="9348717" cy="3425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174" y="1437390"/>
              <a:ext cx="6313168" cy="2452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87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15904" y="959177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80191" y="2505670"/>
            <a:ext cx="406553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5 –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1413" y="3593375"/>
            <a:ext cx="384752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lvl="1" algn="l" rtl="0"/>
            <a:r>
              <a:rPr lang="fa-IR" sz="2400" dirty="0">
                <a:solidFill>
                  <a:schemeClr val="bg1">
                    <a:lumMod val="65000"/>
                  </a:schemeClr>
                </a:solidFill>
              </a:rPr>
              <a:t>3- اضافه کردن هوش مصنوعی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868" y="1867615"/>
              <a:ext cx="3323501" cy="332350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" name="TextBox 4"/>
          <p:cNvSpPr txBox="1"/>
          <p:nvPr/>
        </p:nvSpPr>
        <p:spPr>
          <a:xfrm>
            <a:off x="1280191" y="4307091"/>
            <a:ext cx="237948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single player </a:t>
            </a:r>
          </a:p>
          <a:p>
            <a:pPr algn="l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Two player</a:t>
            </a:r>
            <a:endParaRPr lang="ar-SY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19" y="562457"/>
            <a:ext cx="4860229" cy="57330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3346" y="3105834"/>
            <a:ext cx="325922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1 - Chessboard</a:t>
            </a:r>
          </a:p>
        </p:txBody>
      </p:sp>
    </p:spTree>
    <p:extLst>
      <p:ext uri="{BB962C8B-B14F-4D97-AF65-F5344CB8AC3E}">
        <p14:creationId xmlns:p14="http://schemas.microsoft.com/office/powerpoint/2010/main" val="189215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6646460" cy="6871764"/>
            <a:chOff x="0" y="0"/>
            <a:chExt cx="6646460" cy="6871764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6646460" cy="6871764"/>
              <a:chOff x="0" y="0"/>
              <a:chExt cx="6646460" cy="68717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75230" y="2357710"/>
              <a:ext cx="6096000" cy="286232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char board[8][8] = {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          { 'R' , 'H' , 'C' , 'K' , 'Q' , 'C' , 'H' , 'R' },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          { 'P' , 'P' , 'P' , 'P' , 'P' , 'P' , 'P' , 'P' },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          { ' ' , ' ' , ' ' , ' ' , ' ' , ' ' , ' ' , ' ' },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          { ' ' , ' ' , ' ' , ' ' , ' ' , ' ' , ' ' , ' ' },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          { ' ' , ' ' , ' ' , ' ' , ' ' , ' ' , ' ' , ' ' },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          { ' ' , ' ' , ' ' , ' ' , ' ' , ' ' , ' ' , ' ' },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          { 'p' , 'p' , 'p' , 'p' , 'p' , 'p' , 'p' , 'p' },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          { 'r' , 'h' , 'c' , 'k' , 'q' , 'c' , 'h' , 'r' }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          };</a:t>
              </a:r>
              <a:endParaRPr lang="ar-SY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45540" y="0"/>
            <a:ext cx="6646460" cy="7189802"/>
            <a:chOff x="5545540" y="0"/>
            <a:chExt cx="6646460" cy="7189802"/>
          </a:xfrm>
        </p:grpSpPr>
        <p:grpSp>
          <p:nvGrpSpPr>
            <p:cNvPr id="11" name="Group 10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36859" y="2357710"/>
              <a:ext cx="5244321" cy="483209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void display()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  <a:r>
                <a:rPr lang="en-US" sz="1400" dirty="0" err="1">
                  <a:solidFill>
                    <a:schemeClr val="bg1"/>
                  </a:solidFill>
                </a:rPr>
                <a:t>int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 , j , k ;</a:t>
              </a:r>
            </a:p>
            <a:p>
              <a:pPr algn="l"/>
              <a:endParaRPr lang="en-US" sz="1400" dirty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 " ) 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for( 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=0 ; 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&lt;8 ; 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++ )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    %d" , 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 ) ;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"\n" ) ;</a:t>
              </a:r>
            </a:p>
            <a:p>
              <a:pPr algn="l"/>
              <a:endParaRPr lang="en-US" sz="1400" dirty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for( k=0 ; k&lt;8 ; k++ )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{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  " ) 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for( 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=0 ; 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&lt;42 ; 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++ ) {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"-" ) ; }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"\n" ) ;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"%d " , k ) ;</a:t>
              </a:r>
            </a:p>
            <a:p>
              <a:pPr algn="l"/>
              <a:endParaRPr lang="en-US" sz="1400" dirty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for( j=0 ; j&lt;8 ; j++ ) {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"|| %c " , board[k][j] ) ; }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"|| \n" ) 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}</a:t>
              </a:r>
            </a:p>
            <a:p>
              <a:pPr algn="l"/>
              <a:endParaRPr lang="en-US" sz="1400" dirty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  " ) 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for( 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=0 ; 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&lt;42 ; 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++ ) {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"-" ) ; }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"\n" ) 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endParaRPr lang="en-US" sz="1400" dirty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27245" y="631266"/>
            <a:ext cx="10153935" cy="4981434"/>
            <a:chOff x="1127245" y="631266"/>
            <a:chExt cx="10153935" cy="4981434"/>
          </a:xfrm>
        </p:grpSpPr>
        <p:grpSp>
          <p:nvGrpSpPr>
            <p:cNvPr id="16" name="Group 15"/>
            <p:cNvGrpSpPr/>
            <p:nvPr/>
          </p:nvGrpSpPr>
          <p:grpSpPr>
            <a:xfrm>
              <a:off x="1127245" y="631266"/>
              <a:ext cx="10153935" cy="4981434"/>
              <a:chOff x="714232" y="1325450"/>
              <a:chExt cx="10153935" cy="498143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2" t="20499" r="16522" b="4629"/>
              <a:stretch/>
            </p:blipFill>
            <p:spPr>
              <a:xfrm>
                <a:off x="714232" y="1325450"/>
                <a:ext cx="10153935" cy="4981434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968991" y="1869214"/>
                <a:ext cx="9348717" cy="3425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770" y="1094951"/>
              <a:ext cx="6231705" cy="43725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21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88343" y="2505670"/>
            <a:ext cx="3049233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2 - Piece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0863" y="3671709"/>
            <a:ext cx="384419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basic building block of the system, </a:t>
            </a:r>
          </a:p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every piece will be placed on a spot. </a:t>
            </a:r>
          </a:p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Piece function is an abstract function</a:t>
            </a:r>
            <a:endParaRPr lang="ar-SY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819" y="4273536"/>
              <a:ext cx="1163208" cy="116320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4318" y="4229875"/>
              <a:ext cx="1250530" cy="125053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3695" y="2755083"/>
              <a:ext cx="1301153" cy="130115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9104" y="1167010"/>
              <a:ext cx="1209583" cy="12095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387" y="1067071"/>
              <a:ext cx="1438072" cy="143807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341" y="2692148"/>
              <a:ext cx="1337118" cy="1337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982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6646460" cy="6871764"/>
            <a:chOff x="0" y="0"/>
            <a:chExt cx="6646460" cy="6871764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6646460" cy="6871764"/>
              <a:chOff x="0" y="0"/>
              <a:chExt cx="6646460" cy="68717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75230" y="2357710"/>
              <a:ext cx="6096000" cy="26776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void </a:t>
              </a:r>
              <a:r>
                <a:rPr lang="en-US" sz="2400" dirty="0">
                  <a:solidFill>
                    <a:srgbClr val="C00000"/>
                  </a:solidFill>
                </a:rPr>
                <a:t>pawn</a:t>
              </a:r>
              <a:r>
                <a:rPr lang="en-US" sz="2400" dirty="0">
                  <a:solidFill>
                    <a:schemeClr val="bg1"/>
                  </a:solidFill>
                </a:rPr>
                <a:t>(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, 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) ;</a:t>
              </a:r>
            </a:p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void </a:t>
              </a:r>
              <a:r>
                <a:rPr lang="en-US" sz="2400" dirty="0">
                  <a:solidFill>
                    <a:srgbClr val="C00000"/>
                  </a:solidFill>
                </a:rPr>
                <a:t>rook</a:t>
              </a:r>
              <a:r>
                <a:rPr lang="en-US" sz="2400" dirty="0">
                  <a:solidFill>
                    <a:schemeClr val="bg1"/>
                  </a:solidFill>
                </a:rPr>
                <a:t>(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, 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) ;</a:t>
              </a:r>
            </a:p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void </a:t>
              </a:r>
              <a:r>
                <a:rPr lang="en-US" sz="2400" dirty="0">
                  <a:solidFill>
                    <a:srgbClr val="C00000"/>
                  </a:solidFill>
                </a:rPr>
                <a:t>horse</a:t>
              </a:r>
              <a:r>
                <a:rPr lang="en-US" sz="2400" dirty="0">
                  <a:solidFill>
                    <a:schemeClr val="bg1"/>
                  </a:solidFill>
                </a:rPr>
                <a:t>(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, 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) ;</a:t>
              </a:r>
            </a:p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void </a:t>
              </a:r>
              <a:r>
                <a:rPr lang="en-US" sz="2400" dirty="0">
                  <a:solidFill>
                    <a:srgbClr val="C00000"/>
                  </a:solidFill>
                </a:rPr>
                <a:t>camel</a:t>
              </a:r>
              <a:r>
                <a:rPr lang="en-US" sz="2400" dirty="0">
                  <a:solidFill>
                    <a:schemeClr val="bg1"/>
                  </a:solidFill>
                </a:rPr>
                <a:t>( 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, 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) ;</a:t>
              </a:r>
            </a:p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void </a:t>
              </a:r>
              <a:r>
                <a:rPr lang="en-US" sz="2400" dirty="0">
                  <a:solidFill>
                    <a:srgbClr val="C00000"/>
                  </a:solidFill>
                </a:rPr>
                <a:t>king</a:t>
              </a:r>
              <a:r>
                <a:rPr lang="en-US" sz="2400" dirty="0">
                  <a:solidFill>
                    <a:schemeClr val="bg1"/>
                  </a:solidFill>
                </a:rPr>
                <a:t>( 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, 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) ;</a:t>
              </a:r>
            </a:p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void </a:t>
              </a:r>
              <a:r>
                <a:rPr lang="en-US" sz="2400" dirty="0">
                  <a:solidFill>
                    <a:srgbClr val="C00000"/>
                  </a:solidFill>
                </a:rPr>
                <a:t>queen</a:t>
              </a:r>
              <a:r>
                <a:rPr lang="en-US" sz="2400" dirty="0">
                  <a:solidFill>
                    <a:schemeClr val="bg1"/>
                  </a:solidFill>
                </a:rPr>
                <a:t>( 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, 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) ;</a:t>
              </a:r>
            </a:p>
            <a:p>
              <a:pPr algn="l"/>
              <a:r>
                <a:rPr lang="en-US" sz="2400" dirty="0">
                  <a:solidFill>
                    <a:schemeClr val="bg1"/>
                  </a:solidFill>
                </a:rPr>
                <a:t>void </a:t>
              </a:r>
              <a:r>
                <a:rPr lang="en-US" sz="2400" dirty="0" err="1">
                  <a:solidFill>
                    <a:srgbClr val="C00000"/>
                  </a:solidFill>
                </a:rPr>
                <a:t>pawnb</a:t>
              </a:r>
              <a:r>
                <a:rPr lang="en-US" sz="2400" dirty="0">
                  <a:solidFill>
                    <a:schemeClr val="bg1"/>
                  </a:solidFill>
                </a:rPr>
                <a:t>( 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, </a:t>
              </a:r>
              <a:r>
                <a:rPr lang="en-US" sz="2400" dirty="0" err="1">
                  <a:solidFill>
                    <a:schemeClr val="bg1"/>
                  </a:solidFill>
                </a:rPr>
                <a:t>int</a:t>
              </a:r>
              <a:r>
                <a:rPr lang="en-US" sz="2400" dirty="0">
                  <a:solidFill>
                    <a:schemeClr val="bg1"/>
                  </a:solidFill>
                </a:rPr>
                <a:t> ) ;</a:t>
              </a:r>
              <a:endParaRPr lang="ar-SY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45540" y="0"/>
            <a:ext cx="6646460" cy="7128247"/>
            <a:chOff x="5545540" y="0"/>
            <a:chExt cx="6646460" cy="7128247"/>
          </a:xfrm>
        </p:grpSpPr>
        <p:grpSp>
          <p:nvGrpSpPr>
            <p:cNvPr id="11" name="Group 10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36859" y="2357710"/>
              <a:ext cx="3569888" cy="477053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void pawn(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r1 ,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c1 ) // </a:t>
              </a:r>
              <a:r>
                <a:rPr lang="en-US" sz="1600" dirty="0" err="1">
                  <a:solidFill>
                    <a:schemeClr val="bg1"/>
                  </a:solidFill>
                </a:rPr>
                <a:t>paido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</a:t>
              </a:r>
              <a:r>
                <a:rPr lang="en-US" sz="1600" dirty="0" err="1">
                  <a:solidFill>
                    <a:schemeClr val="bg1"/>
                  </a:solidFill>
                </a:rPr>
                <a:t>pwstatus</a:t>
              </a:r>
              <a:r>
                <a:rPr lang="en-US" sz="1600" dirty="0">
                  <a:solidFill>
                    <a:schemeClr val="bg1"/>
                  </a:solidFill>
                </a:rPr>
                <a:t>[c1]++;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for (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=0;i&lt;100;++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){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</a:t>
              </a:r>
              <a:r>
                <a:rPr lang="en-US" sz="1600" dirty="0" err="1">
                  <a:solidFill>
                    <a:schemeClr val="bg1"/>
                  </a:solidFill>
                </a:rPr>
                <a:t>lim</a:t>
              </a:r>
              <a:r>
                <a:rPr lang="en-US" sz="1600" dirty="0">
                  <a:solidFill>
                    <a:schemeClr val="bg1"/>
                  </a:solidFill>
                </a:rPr>
                <a:t>[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]=0;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}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=0;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</a:t>
              </a:r>
              <a:r>
                <a:rPr lang="en-US" sz="1600" dirty="0" err="1">
                  <a:solidFill>
                    <a:schemeClr val="bg1"/>
                  </a:solidFill>
                </a:rPr>
                <a:t>printf</a:t>
              </a:r>
              <a:r>
                <a:rPr lang="en-US" sz="1600" dirty="0">
                  <a:solidFill>
                    <a:schemeClr val="bg1"/>
                  </a:solidFill>
                </a:rPr>
                <a:t>( "Available are: \n" ) ;</a:t>
              </a:r>
            </a:p>
            <a:p>
              <a:pPr algn="l"/>
              <a:endParaRPr lang="en-US" sz="1600" dirty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if( </a:t>
              </a:r>
              <a:r>
                <a:rPr lang="en-US" sz="1600" dirty="0" err="1">
                  <a:solidFill>
                    <a:schemeClr val="bg1"/>
                  </a:solidFill>
                </a:rPr>
                <a:t>pwstatus</a:t>
              </a:r>
              <a:r>
                <a:rPr lang="en-US" sz="1600" dirty="0">
                  <a:solidFill>
                    <a:schemeClr val="bg1"/>
                  </a:solidFill>
                </a:rPr>
                <a:t>[c1] == 1 )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if( board[r1+1][c1] == ' ' ){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	</a:t>
              </a:r>
              <a:r>
                <a:rPr lang="en-US" sz="1600" dirty="0" err="1">
                  <a:solidFill>
                    <a:schemeClr val="bg1"/>
                  </a:solidFill>
                </a:rPr>
                <a:t>printf</a:t>
              </a:r>
              <a:r>
                <a:rPr lang="en-US" sz="1600" dirty="0">
                  <a:solidFill>
                    <a:schemeClr val="bg1"/>
                  </a:solidFill>
                </a:rPr>
                <a:t>( "%</a:t>
              </a:r>
              <a:r>
                <a:rPr lang="en-US" sz="1600" dirty="0" err="1">
                  <a:solidFill>
                    <a:schemeClr val="bg1"/>
                  </a:solidFill>
                </a:rPr>
                <a:t>d%d</a:t>
              </a:r>
              <a:r>
                <a:rPr lang="en-US" sz="1600" dirty="0">
                  <a:solidFill>
                    <a:schemeClr val="bg1"/>
                  </a:solidFill>
                </a:rPr>
                <a:t> , " , r1+1 , c1 ) 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	</a:t>
              </a:r>
              <a:r>
                <a:rPr lang="en-US" sz="1600" dirty="0" err="1">
                  <a:solidFill>
                    <a:schemeClr val="bg1"/>
                  </a:solidFill>
                </a:rPr>
                <a:t>lim</a:t>
              </a:r>
              <a:r>
                <a:rPr lang="en-US" sz="1600" dirty="0">
                  <a:solidFill>
                    <a:schemeClr val="bg1"/>
                  </a:solidFill>
                </a:rPr>
                <a:t>[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]=((r1+1)*10)+c1;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29684" y="-43282"/>
            <a:ext cx="6646460" cy="7128247"/>
            <a:chOff x="5545540" y="0"/>
            <a:chExt cx="6646460" cy="7128247"/>
          </a:xfrm>
        </p:grpSpPr>
        <p:grpSp>
          <p:nvGrpSpPr>
            <p:cNvPr id="20" name="Group 19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036859" y="2357710"/>
              <a:ext cx="4154086" cy="477053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void rook(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r1 ,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c1 )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 , j , n , k=0;</a:t>
              </a:r>
            </a:p>
            <a:p>
              <a:pPr algn="l"/>
              <a:endParaRPr lang="en-US" sz="1600" dirty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</a:t>
              </a:r>
              <a:r>
                <a:rPr lang="en-US" sz="1600" dirty="0" err="1">
                  <a:solidFill>
                    <a:schemeClr val="bg1"/>
                  </a:solidFill>
                </a:rPr>
                <a:t>printf</a:t>
              </a:r>
              <a:r>
                <a:rPr lang="en-US" sz="1600" dirty="0">
                  <a:solidFill>
                    <a:schemeClr val="bg1"/>
                  </a:solidFill>
                </a:rPr>
                <a:t>( "Available are: \n" ) ;</a:t>
              </a:r>
            </a:p>
            <a:p>
              <a:pPr algn="l"/>
              <a:endParaRPr lang="en-US" sz="1600" dirty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n=c1;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</a:t>
              </a:r>
              <a:r>
                <a:rPr lang="en-US" sz="1600" dirty="0" err="1">
                  <a:solidFill>
                    <a:schemeClr val="bg1"/>
                  </a:solidFill>
                </a:rPr>
                <a:t>printf</a:t>
              </a:r>
              <a:r>
                <a:rPr lang="en-US" sz="1600" dirty="0">
                  <a:solidFill>
                    <a:schemeClr val="bg1"/>
                  </a:solidFill>
                </a:rPr>
                <a:t>( "Horizontally: \n" ) ;</a:t>
              </a:r>
            </a:p>
            <a:p>
              <a:pPr algn="l"/>
              <a:endParaRPr lang="en-US" sz="1600" dirty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while( board[r1][n-1] == ' ' || check3(r1,n-1) )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if( n == 0 ) { break ; }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</a:t>
              </a:r>
              <a:r>
                <a:rPr lang="en-US" sz="1600" dirty="0" err="1">
                  <a:solidFill>
                    <a:schemeClr val="bg1"/>
                  </a:solidFill>
                </a:rPr>
                <a:t>printf</a:t>
              </a:r>
              <a:r>
                <a:rPr lang="en-US" sz="1600" dirty="0">
                  <a:solidFill>
                    <a:schemeClr val="bg1"/>
                  </a:solidFill>
                </a:rPr>
                <a:t>( "%</a:t>
              </a:r>
              <a:r>
                <a:rPr lang="en-US" sz="1600" dirty="0" err="1">
                  <a:solidFill>
                    <a:schemeClr val="bg1"/>
                  </a:solidFill>
                </a:rPr>
                <a:t>d%d</a:t>
              </a:r>
              <a:r>
                <a:rPr lang="en-US" sz="1600" dirty="0">
                  <a:solidFill>
                    <a:schemeClr val="bg1"/>
                  </a:solidFill>
                </a:rPr>
                <a:t> , " , r1 , n-1 ) 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</a:t>
              </a:r>
              <a:r>
                <a:rPr lang="en-US" sz="1600" dirty="0" err="1">
                  <a:solidFill>
                    <a:schemeClr val="bg1"/>
                  </a:solidFill>
                </a:rPr>
                <a:t>lim</a:t>
              </a:r>
              <a:r>
                <a:rPr lang="en-US" sz="1600" dirty="0">
                  <a:solidFill>
                    <a:schemeClr val="bg1"/>
                  </a:solidFill>
                </a:rPr>
                <a:t>[k]=(r1*10)+(n-1);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++k;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n-- 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}</a:t>
              </a:r>
            </a:p>
            <a:p>
              <a:pPr algn="l"/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61595" y="-43282"/>
            <a:ext cx="6646460" cy="6871764"/>
            <a:chOff x="5545540" y="0"/>
            <a:chExt cx="6646460" cy="6871764"/>
          </a:xfrm>
        </p:grpSpPr>
        <p:grpSp>
          <p:nvGrpSpPr>
            <p:cNvPr id="29" name="Group 28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32" name="Rectangle 31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036859" y="2357710"/>
              <a:ext cx="4812536" cy="427809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void horse(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r1 ,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c1 )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=0;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</a:t>
              </a:r>
              <a:r>
                <a:rPr lang="en-US" sz="1600" dirty="0" err="1">
                  <a:solidFill>
                    <a:schemeClr val="bg1"/>
                  </a:solidFill>
                </a:rPr>
                <a:t>printf</a:t>
              </a:r>
              <a:r>
                <a:rPr lang="en-US" sz="1600" dirty="0">
                  <a:solidFill>
                    <a:schemeClr val="bg1"/>
                  </a:solidFill>
                </a:rPr>
                <a:t>( "Available are: " ) ;</a:t>
              </a:r>
            </a:p>
            <a:p>
              <a:pPr algn="l"/>
              <a:endParaRPr lang="en-US" sz="1600" dirty="0">
                <a:solidFill>
                  <a:schemeClr val="bg1"/>
                </a:solidFill>
              </a:endParaRPr>
            </a:p>
            <a:p>
              <a:pPr algn="l"/>
              <a:endParaRPr lang="en-US" sz="1600" dirty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if( board[r1+2][c1+1] == ' ' || check3(r1+2,c1+1) ){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</a:t>
              </a:r>
              <a:r>
                <a:rPr lang="en-US" sz="1600" dirty="0" err="1">
                  <a:solidFill>
                    <a:schemeClr val="bg1"/>
                  </a:solidFill>
                </a:rPr>
                <a:t>printf</a:t>
              </a:r>
              <a:r>
                <a:rPr lang="en-US" sz="1600" dirty="0">
                  <a:solidFill>
                    <a:schemeClr val="bg1"/>
                  </a:solidFill>
                </a:rPr>
                <a:t>( "%</a:t>
              </a:r>
              <a:r>
                <a:rPr lang="en-US" sz="1600" dirty="0" err="1">
                  <a:solidFill>
                    <a:schemeClr val="bg1"/>
                  </a:solidFill>
                </a:rPr>
                <a:t>d%d</a:t>
              </a:r>
              <a:r>
                <a:rPr lang="en-US" sz="1600" dirty="0">
                  <a:solidFill>
                    <a:schemeClr val="bg1"/>
                  </a:solidFill>
                </a:rPr>
                <a:t>, " , r1+2 ,c1+1) 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</a:t>
              </a:r>
              <a:r>
                <a:rPr lang="en-US" sz="1600" dirty="0" err="1">
                  <a:solidFill>
                    <a:schemeClr val="bg1"/>
                  </a:solidFill>
                </a:rPr>
                <a:t>lim</a:t>
              </a:r>
              <a:r>
                <a:rPr lang="en-US" sz="1600" dirty="0">
                  <a:solidFill>
                    <a:schemeClr val="bg1"/>
                  </a:solidFill>
                </a:rPr>
                <a:t>[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]=((r1+2)*10)+(c1+1);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++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}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if( board[r1+2][c1-1] == ' ' || check3(r1+2,c1-1) ) { 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if( (c1-1) &gt; -1 ){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	</a:t>
              </a:r>
              <a:r>
                <a:rPr lang="en-US" sz="1600" dirty="0" err="1">
                  <a:solidFill>
                    <a:schemeClr val="bg1"/>
                  </a:solidFill>
                </a:rPr>
                <a:t>printf</a:t>
              </a:r>
              <a:r>
                <a:rPr lang="en-US" sz="1600" dirty="0">
                  <a:solidFill>
                    <a:schemeClr val="bg1"/>
                  </a:solidFill>
                </a:rPr>
                <a:t>( "%</a:t>
              </a:r>
              <a:r>
                <a:rPr lang="en-US" sz="1600" dirty="0" err="1">
                  <a:solidFill>
                    <a:schemeClr val="bg1"/>
                  </a:solidFill>
                </a:rPr>
                <a:t>d%d</a:t>
              </a:r>
              <a:r>
                <a:rPr lang="en-US" sz="1600" dirty="0">
                  <a:solidFill>
                    <a:schemeClr val="bg1"/>
                  </a:solidFill>
                </a:rPr>
                <a:t>, " , r1+2, c1-1 ) ; 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	</a:t>
              </a:r>
              <a:r>
                <a:rPr lang="en-US" sz="1600" dirty="0" err="1">
                  <a:solidFill>
                    <a:schemeClr val="bg1"/>
                  </a:solidFill>
                </a:rPr>
                <a:t>lim</a:t>
              </a:r>
              <a:r>
                <a:rPr lang="en-US" sz="1600" dirty="0">
                  <a:solidFill>
                    <a:schemeClr val="bg1"/>
                  </a:solidFill>
                </a:rPr>
                <a:t>[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]=((r1+2)*10)+(c1-1);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	++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}	++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;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8822" y="-13764"/>
            <a:ext cx="6646460" cy="6871764"/>
            <a:chOff x="5545540" y="0"/>
            <a:chExt cx="6646460" cy="6871764"/>
          </a:xfrm>
        </p:grpSpPr>
        <p:grpSp>
          <p:nvGrpSpPr>
            <p:cNvPr id="34" name="Group 33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036859" y="2357710"/>
              <a:ext cx="4812536" cy="427809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void camel(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r1 ,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c1 )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a , b , c , d , 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=0;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</a:t>
              </a:r>
              <a:r>
                <a:rPr lang="en-US" sz="1600" dirty="0" err="1">
                  <a:solidFill>
                    <a:schemeClr val="bg1"/>
                  </a:solidFill>
                </a:rPr>
                <a:t>printf</a:t>
              </a:r>
              <a:r>
                <a:rPr lang="en-US" sz="1600" dirty="0">
                  <a:solidFill>
                    <a:schemeClr val="bg1"/>
                  </a:solidFill>
                </a:rPr>
                <a:t>( "Available are: \n" ) ;</a:t>
              </a:r>
            </a:p>
            <a:p>
              <a:pPr algn="l"/>
              <a:endParaRPr lang="en-US" sz="1600" dirty="0">
                <a:solidFill>
                  <a:schemeClr val="bg1"/>
                </a:solidFill>
              </a:endParaRPr>
            </a:p>
            <a:p>
              <a:pPr algn="l"/>
              <a:endParaRPr lang="en-US" sz="1600" dirty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a = 1 , b = 1 ;</a:t>
              </a:r>
            </a:p>
            <a:p>
              <a:pPr algn="l"/>
              <a:endParaRPr lang="en-US" sz="1600" dirty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while( board[r1-a][c1+b] == ' ' || check3(r1-a,c1+b) )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if( (r1-a) == -1 || (c1+b) == 8 ) break 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</a:t>
              </a:r>
              <a:r>
                <a:rPr lang="en-US" sz="1600" dirty="0" err="1">
                  <a:solidFill>
                    <a:schemeClr val="bg1"/>
                  </a:solidFill>
                </a:rPr>
                <a:t>printf</a:t>
              </a:r>
              <a:r>
                <a:rPr lang="en-US" sz="1600" dirty="0">
                  <a:solidFill>
                    <a:schemeClr val="bg1"/>
                  </a:solidFill>
                </a:rPr>
                <a:t>( "%</a:t>
              </a:r>
              <a:r>
                <a:rPr lang="en-US" sz="1600" dirty="0" err="1">
                  <a:solidFill>
                    <a:schemeClr val="bg1"/>
                  </a:solidFill>
                </a:rPr>
                <a:t>d%d</a:t>
              </a:r>
              <a:r>
                <a:rPr lang="en-US" sz="1600" dirty="0">
                  <a:solidFill>
                    <a:schemeClr val="bg1"/>
                  </a:solidFill>
                </a:rPr>
                <a:t> , " , r1-a , c1+b ) 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</a:t>
              </a:r>
              <a:r>
                <a:rPr lang="en-US" sz="1600" dirty="0" err="1">
                  <a:solidFill>
                    <a:schemeClr val="bg1"/>
                  </a:solidFill>
                </a:rPr>
                <a:t>lim</a:t>
              </a:r>
              <a:r>
                <a:rPr lang="en-US" sz="1600" dirty="0">
                  <a:solidFill>
                    <a:schemeClr val="bg1"/>
                  </a:solidFill>
                </a:rPr>
                <a:t>[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]=((r1-a)*10)+(c1+b);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++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a++ 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    b++ 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}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88592" y="0"/>
            <a:ext cx="7203413" cy="6871764"/>
            <a:chOff x="5545540" y="0"/>
            <a:chExt cx="7203413" cy="68717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036859" y="2357710"/>
              <a:ext cx="6712094" cy="403187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void king(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r1 , 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c1 )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</a:t>
              </a:r>
              <a:r>
                <a:rPr lang="en-US" sz="1600" dirty="0" err="1">
                  <a:solidFill>
                    <a:schemeClr val="bg1"/>
                  </a:solidFill>
                </a:rPr>
                <a:t>int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=0;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</a:t>
              </a:r>
              <a:r>
                <a:rPr lang="en-US" sz="1600" dirty="0" err="1">
                  <a:solidFill>
                    <a:schemeClr val="bg1"/>
                  </a:solidFill>
                </a:rPr>
                <a:t>printf</a:t>
              </a:r>
              <a:r>
                <a:rPr lang="en-US" sz="1600" dirty="0">
                  <a:solidFill>
                    <a:schemeClr val="bg1"/>
                  </a:solidFill>
                </a:rPr>
                <a:t>( "Available are: " ) 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						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if( board[r1][c1+1] == ' ' || check3(r1,c1+1) ) 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</a:t>
              </a:r>
              <a:r>
                <a:rPr lang="en-US" sz="1600" dirty="0" err="1">
                  <a:solidFill>
                    <a:schemeClr val="bg1"/>
                  </a:solidFill>
                </a:rPr>
                <a:t>printf</a:t>
              </a:r>
              <a:r>
                <a:rPr lang="en-US" sz="1600" dirty="0">
                  <a:solidFill>
                    <a:schemeClr val="bg1"/>
                  </a:solidFill>
                </a:rPr>
                <a:t>( "%</a:t>
              </a:r>
              <a:r>
                <a:rPr lang="en-US" sz="1600" dirty="0" err="1">
                  <a:solidFill>
                    <a:schemeClr val="bg1"/>
                  </a:solidFill>
                </a:rPr>
                <a:t>d%d</a:t>
              </a:r>
              <a:r>
                <a:rPr lang="en-US" sz="1600" dirty="0">
                  <a:solidFill>
                    <a:schemeClr val="bg1"/>
                  </a:solidFill>
                </a:rPr>
                <a:t> , " , r1 , c1+1 ) 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</a:t>
              </a:r>
              <a:r>
                <a:rPr lang="en-US" sz="1600" dirty="0" err="1">
                  <a:solidFill>
                    <a:schemeClr val="bg1"/>
                  </a:solidFill>
                </a:rPr>
                <a:t>lim</a:t>
              </a:r>
              <a:r>
                <a:rPr lang="en-US" sz="1600" dirty="0">
                  <a:solidFill>
                    <a:schemeClr val="bg1"/>
                  </a:solidFill>
                </a:rPr>
                <a:t>[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]=((r1)*10)+(c1+1);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++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}</a:t>
              </a:r>
            </a:p>
            <a:p>
              <a:pPr algn="l"/>
              <a:endParaRPr lang="en-US" sz="1600" dirty="0">
                <a:solidFill>
                  <a:schemeClr val="bg1"/>
                </a:solidFill>
              </a:endParaRP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    if( board[r1][c1-1] == ' ' || check3(r1,c1-1) ) {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</a:t>
              </a:r>
              <a:r>
                <a:rPr lang="en-US" sz="1600" dirty="0" err="1">
                  <a:solidFill>
                    <a:schemeClr val="bg1"/>
                  </a:solidFill>
                </a:rPr>
                <a:t>printf</a:t>
              </a:r>
              <a:r>
                <a:rPr lang="en-US" sz="1600" dirty="0">
                  <a:solidFill>
                    <a:schemeClr val="bg1"/>
                  </a:solidFill>
                </a:rPr>
                <a:t>( "%</a:t>
              </a:r>
              <a:r>
                <a:rPr lang="en-US" sz="1600" dirty="0" err="1">
                  <a:solidFill>
                    <a:schemeClr val="bg1"/>
                  </a:solidFill>
                </a:rPr>
                <a:t>d%d</a:t>
              </a:r>
              <a:r>
                <a:rPr lang="en-US" sz="1600" dirty="0">
                  <a:solidFill>
                    <a:schemeClr val="bg1"/>
                  </a:solidFill>
                </a:rPr>
                <a:t> , " , r1 , c1-1 ) 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</a:t>
              </a:r>
              <a:r>
                <a:rPr lang="en-US" sz="1600" dirty="0" err="1">
                  <a:solidFill>
                    <a:schemeClr val="bg1"/>
                  </a:solidFill>
                </a:rPr>
                <a:t>lim</a:t>
              </a:r>
              <a:r>
                <a:rPr lang="en-US" sz="1600" dirty="0">
                  <a:solidFill>
                    <a:schemeClr val="bg1"/>
                  </a:solidFill>
                </a:rPr>
                <a:t>[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]=((r1)*10)+(c1-1);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	++</a:t>
              </a:r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r>
                <a:rPr lang="en-US" sz="1600" dirty="0">
                  <a:solidFill>
                    <a:schemeClr val="bg1"/>
                  </a:solidFill>
                </a:rPr>
                <a:t>;</a:t>
              </a:r>
            </a:p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	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56571" y="901883"/>
            <a:ext cx="10153935" cy="4981434"/>
            <a:chOff x="1156571" y="901883"/>
            <a:chExt cx="10153935" cy="4981434"/>
          </a:xfrm>
        </p:grpSpPr>
        <p:grpSp>
          <p:nvGrpSpPr>
            <p:cNvPr id="16" name="Group 15"/>
            <p:cNvGrpSpPr/>
            <p:nvPr/>
          </p:nvGrpSpPr>
          <p:grpSpPr>
            <a:xfrm>
              <a:off x="1156571" y="901883"/>
              <a:ext cx="10153935" cy="4981434"/>
              <a:chOff x="714232" y="1325450"/>
              <a:chExt cx="10153935" cy="498143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2" t="20499" r="16522" b="4629"/>
              <a:stretch/>
            </p:blipFill>
            <p:spPr>
              <a:xfrm>
                <a:off x="714232" y="1325450"/>
                <a:ext cx="10153935" cy="4981434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968991" y="1869214"/>
                <a:ext cx="9348717" cy="3425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879" y="1394525"/>
              <a:ext cx="5816158" cy="41055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86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09796" y="2505670"/>
            <a:ext cx="3127780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3 - Player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0863" y="3671709"/>
            <a:ext cx="367357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Player function represents one of the</a:t>
            </a:r>
          </a:p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participants playing the game.</a:t>
            </a:r>
            <a:endParaRPr lang="ar-SY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00904" y="1965277"/>
              <a:ext cx="299569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PLAYER 1 - Big Case</a:t>
              </a:r>
              <a:endParaRPr lang="ar-SY" sz="28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3763" y="3875740"/>
              <a:ext cx="3337132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PLAYER 2 - Small Case</a:t>
              </a:r>
              <a:endParaRPr lang="ar-SY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7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6646460" cy="6882025"/>
            <a:chOff x="0" y="0"/>
            <a:chExt cx="6646460" cy="6882025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6646460" cy="6871764"/>
              <a:chOff x="0" y="0"/>
              <a:chExt cx="6646460" cy="68717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75230" y="2357710"/>
              <a:ext cx="6096000" cy="45243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void player1()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</a:t>
              </a:r>
              <a:r>
                <a:rPr lang="en-US" dirty="0" err="1">
                  <a:solidFill>
                    <a:schemeClr val="bg1"/>
                  </a:solidFill>
                </a:rPr>
                <a:t>int</a:t>
              </a:r>
              <a:r>
                <a:rPr lang="en-US" dirty="0">
                  <a:solidFill>
                    <a:schemeClr val="bg1"/>
                  </a:solidFill>
                </a:rPr>
                <a:t> p1 , p2 , c1 , r1 , c2 , r2 , </a:t>
              </a:r>
              <a:r>
                <a:rPr lang="en-US" dirty="0" err="1">
                  <a:solidFill>
                    <a:schemeClr val="bg1"/>
                  </a:solidFill>
                </a:rPr>
                <a:t>i</a:t>
              </a:r>
              <a:r>
                <a:rPr lang="en-US" dirty="0">
                  <a:solidFill>
                    <a:schemeClr val="bg1"/>
                  </a:solidFill>
                </a:rPr>
                <a:t> , j;</a:t>
              </a:r>
            </a:p>
            <a:p>
              <a:pPr algn="l"/>
              <a:endParaRPr lang="en-US" dirty="0">
                <a:solidFill>
                  <a:schemeClr val="bg1"/>
                </a:solidFill>
              </a:endParaRP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</a:t>
              </a:r>
              <a:r>
                <a:rPr lang="en-US" dirty="0" err="1">
                  <a:solidFill>
                    <a:schemeClr val="bg1"/>
                  </a:solidFill>
                </a:rPr>
                <a:t>printf</a:t>
              </a:r>
              <a:r>
                <a:rPr lang="en-US" dirty="0">
                  <a:solidFill>
                    <a:schemeClr val="bg1"/>
                  </a:solidFill>
                </a:rPr>
                <a:t>( "\</a:t>
              </a:r>
              <a:r>
                <a:rPr lang="en-US" dirty="0" err="1">
                  <a:solidFill>
                    <a:schemeClr val="bg1"/>
                  </a:solidFill>
                </a:rPr>
                <a:t>nPLAYER</a:t>
              </a:r>
              <a:r>
                <a:rPr lang="en-US" dirty="0">
                  <a:solidFill>
                    <a:schemeClr val="bg1"/>
                  </a:solidFill>
                </a:rPr>
                <a:t> 1 - Big Case" ) 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</a:t>
              </a:r>
              <a:r>
                <a:rPr lang="en-US" dirty="0" err="1">
                  <a:solidFill>
                    <a:schemeClr val="bg1"/>
                  </a:solidFill>
                </a:rPr>
                <a:t>printf</a:t>
              </a:r>
              <a:r>
                <a:rPr lang="en-US" dirty="0">
                  <a:solidFill>
                    <a:schemeClr val="bg1"/>
                  </a:solidFill>
                </a:rPr>
                <a:t>("\</a:t>
              </a:r>
              <a:r>
                <a:rPr lang="en-US" dirty="0" err="1">
                  <a:solidFill>
                    <a:schemeClr val="bg1"/>
                  </a:solidFill>
                </a:rPr>
                <a:t>tWHITE</a:t>
              </a:r>
              <a:r>
                <a:rPr lang="en-US" dirty="0">
                  <a:solidFill>
                    <a:schemeClr val="bg1"/>
                  </a:solidFill>
                </a:rPr>
                <a:t> KILL: %d\</a:t>
              </a:r>
              <a:r>
                <a:rPr lang="en-US" dirty="0" err="1">
                  <a:solidFill>
                    <a:schemeClr val="bg1"/>
                  </a:solidFill>
                </a:rPr>
                <a:t>tBLACK</a:t>
              </a:r>
              <a:r>
                <a:rPr lang="en-US" dirty="0">
                  <a:solidFill>
                    <a:schemeClr val="bg1"/>
                  </a:solidFill>
                </a:rPr>
                <a:t> KILL: %d\n",</a:t>
              </a:r>
              <a:r>
                <a:rPr lang="en-US" dirty="0" err="1">
                  <a:solidFill>
                    <a:schemeClr val="bg1"/>
                  </a:solidFill>
                </a:rPr>
                <a:t>killw,killb</a:t>
              </a:r>
              <a:r>
                <a:rPr lang="en-US" dirty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again1: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</a:t>
              </a:r>
              <a:r>
                <a:rPr lang="en-US" dirty="0" err="1">
                  <a:solidFill>
                    <a:schemeClr val="bg1"/>
                  </a:solidFill>
                </a:rPr>
                <a:t>printf</a:t>
              </a:r>
              <a:r>
                <a:rPr lang="en-US" dirty="0">
                  <a:solidFill>
                    <a:schemeClr val="bg1"/>
                  </a:solidFill>
                </a:rPr>
                <a:t>( "\</a:t>
              </a:r>
              <a:r>
                <a:rPr lang="en-US" dirty="0" err="1">
                  <a:solidFill>
                    <a:schemeClr val="bg1"/>
                  </a:solidFill>
                </a:rPr>
                <a:t>nEnter</a:t>
              </a:r>
              <a:r>
                <a:rPr lang="en-US" dirty="0">
                  <a:solidFill>
                    <a:schemeClr val="bg1"/>
                  </a:solidFill>
                </a:rPr>
                <a:t> Position of Element to change ( RC ): " ) 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</a:t>
              </a:r>
              <a:r>
                <a:rPr lang="en-US" dirty="0" err="1">
                  <a:solidFill>
                    <a:schemeClr val="bg1"/>
                  </a:solidFill>
                </a:rPr>
                <a:t>scanf</a:t>
              </a:r>
              <a:r>
                <a:rPr lang="en-US" dirty="0">
                  <a:solidFill>
                    <a:schemeClr val="bg1"/>
                  </a:solidFill>
                </a:rPr>
                <a:t>( "%d" , &amp;p1 ) ;</a:t>
              </a:r>
            </a:p>
            <a:p>
              <a:pPr algn="l"/>
              <a:endParaRPr lang="en-US" dirty="0">
                <a:solidFill>
                  <a:schemeClr val="bg1"/>
                </a:solidFill>
              </a:endParaRP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c1 = p1 % 10 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r1 = p1 / 10 ;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for (</a:t>
              </a:r>
              <a:r>
                <a:rPr lang="en-US" dirty="0" err="1">
                  <a:solidFill>
                    <a:schemeClr val="bg1"/>
                  </a:solidFill>
                </a:rPr>
                <a:t>i</a:t>
              </a:r>
              <a:r>
                <a:rPr lang="en-US" dirty="0">
                  <a:solidFill>
                    <a:schemeClr val="bg1"/>
                  </a:solidFill>
                </a:rPr>
                <a:t>=0 ; </a:t>
              </a:r>
              <a:r>
                <a:rPr lang="en-US" dirty="0" err="1">
                  <a:solidFill>
                    <a:schemeClr val="bg1"/>
                  </a:solidFill>
                </a:rPr>
                <a:t>i</a:t>
              </a:r>
              <a:r>
                <a:rPr lang="en-US" dirty="0">
                  <a:solidFill>
                    <a:schemeClr val="bg1"/>
                  </a:solidFill>
                </a:rPr>
                <a:t>&lt;100 ; ++</a:t>
              </a:r>
              <a:r>
                <a:rPr lang="en-US" dirty="0" err="1">
                  <a:solidFill>
                    <a:schemeClr val="bg1"/>
                  </a:solidFill>
                </a:rPr>
                <a:t>i</a:t>
              </a:r>
              <a:r>
                <a:rPr lang="en-US" dirty="0">
                  <a:solidFill>
                    <a:schemeClr val="bg1"/>
                  </a:solidFill>
                </a:rPr>
                <a:t>) {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    	</a:t>
              </a:r>
              <a:r>
                <a:rPr lang="en-US" dirty="0" err="1">
                  <a:solidFill>
                    <a:schemeClr val="bg1"/>
                  </a:solidFill>
                </a:rPr>
                <a:t>lim</a:t>
              </a:r>
              <a:r>
                <a:rPr lang="en-US" dirty="0">
                  <a:solidFill>
                    <a:schemeClr val="bg1"/>
                  </a:solidFill>
                </a:rPr>
                <a:t>[</a:t>
              </a:r>
              <a:r>
                <a:rPr lang="en-US" dirty="0" err="1">
                  <a:solidFill>
                    <a:schemeClr val="bg1"/>
                  </a:solidFill>
                </a:rPr>
                <a:t>i</a:t>
              </a:r>
              <a:r>
                <a:rPr lang="en-US" dirty="0">
                  <a:solidFill>
                    <a:schemeClr val="bg1"/>
                  </a:solidFill>
                </a:rPr>
                <a:t>]=0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45540" y="0"/>
            <a:ext cx="6646460" cy="6871764"/>
            <a:chOff x="5545540" y="0"/>
            <a:chExt cx="6646460" cy="6871764"/>
          </a:xfrm>
        </p:grpSpPr>
        <p:grpSp>
          <p:nvGrpSpPr>
            <p:cNvPr id="11" name="Group 10"/>
            <p:cNvGrpSpPr/>
            <p:nvPr/>
          </p:nvGrpSpPr>
          <p:grpSpPr>
            <a:xfrm>
              <a:off x="5545540" y="0"/>
              <a:ext cx="6646460" cy="6871764"/>
              <a:chOff x="0" y="0"/>
              <a:chExt cx="6646460" cy="687176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6646460" cy="687176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91319" y="2251881"/>
                <a:ext cx="6155141" cy="2784143"/>
              </a:xfrm>
              <a:prstGeom prst="rect">
                <a:avLst/>
              </a:prstGeom>
              <a:solidFill>
                <a:srgbClr val="1E1E1E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036859" y="2357710"/>
              <a:ext cx="4460580" cy="440120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void player2()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{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  <a:r>
                <a:rPr lang="en-US" sz="1400" dirty="0" err="1">
                  <a:solidFill>
                    <a:schemeClr val="bg1"/>
                  </a:solidFill>
                </a:rPr>
                <a:t>int</a:t>
              </a:r>
              <a:r>
                <a:rPr lang="en-US" sz="1400" dirty="0">
                  <a:solidFill>
                    <a:schemeClr val="bg1"/>
                  </a:solidFill>
                </a:rPr>
                <a:t> p1 , p2 , c1 , r1 , c2 , r2 , 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 , j;</a:t>
              </a:r>
            </a:p>
            <a:p>
              <a:pPr algn="l"/>
              <a:endParaRPr lang="en-US" sz="1400" dirty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"\</a:t>
              </a:r>
              <a:r>
                <a:rPr lang="en-US" sz="1400" dirty="0" err="1">
                  <a:solidFill>
                    <a:schemeClr val="bg1"/>
                  </a:solidFill>
                </a:rPr>
                <a:t>nPLAYER</a:t>
              </a:r>
              <a:r>
                <a:rPr lang="en-US" sz="1400" dirty="0">
                  <a:solidFill>
                    <a:schemeClr val="bg1"/>
                  </a:solidFill>
                </a:rPr>
                <a:t> 2 - Small Case") 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("\</a:t>
              </a:r>
              <a:r>
                <a:rPr lang="en-US" sz="1400" dirty="0" err="1">
                  <a:solidFill>
                    <a:schemeClr val="bg1"/>
                  </a:solidFill>
                </a:rPr>
                <a:t>tWHITE</a:t>
              </a:r>
              <a:r>
                <a:rPr lang="en-US" sz="1400" dirty="0">
                  <a:solidFill>
                    <a:schemeClr val="bg1"/>
                  </a:solidFill>
                </a:rPr>
                <a:t> KILL: %d\</a:t>
              </a:r>
              <a:r>
                <a:rPr lang="en-US" sz="1400" dirty="0" err="1">
                  <a:solidFill>
                    <a:schemeClr val="bg1"/>
                  </a:solidFill>
                </a:rPr>
                <a:t>tBLACK</a:t>
              </a:r>
              <a:r>
                <a:rPr lang="en-US" sz="1400" dirty="0">
                  <a:solidFill>
                    <a:schemeClr val="bg1"/>
                  </a:solidFill>
                </a:rPr>
                <a:t> KILL: %d\n",</a:t>
              </a:r>
              <a:r>
                <a:rPr lang="en-US" sz="1400" dirty="0" err="1">
                  <a:solidFill>
                    <a:schemeClr val="bg1"/>
                  </a:solidFill>
                </a:rPr>
                <a:t>killw,killb</a:t>
              </a:r>
              <a:r>
                <a:rPr lang="en-US" sz="1400" dirty="0">
                  <a:solidFill>
                    <a:schemeClr val="bg1"/>
                  </a:solidFill>
                </a:rPr>
                <a:t>);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again2: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  <a:r>
                <a:rPr lang="en-US" sz="1400" dirty="0" err="1">
                  <a:solidFill>
                    <a:schemeClr val="bg1"/>
                  </a:solidFill>
                </a:rPr>
                <a:t>printf</a:t>
              </a:r>
              <a:r>
                <a:rPr lang="en-US" sz="1400" dirty="0">
                  <a:solidFill>
                    <a:schemeClr val="bg1"/>
                  </a:solidFill>
                </a:rPr>
                <a:t>( "\</a:t>
              </a:r>
              <a:r>
                <a:rPr lang="en-US" sz="1400" dirty="0" err="1">
                  <a:solidFill>
                    <a:schemeClr val="bg1"/>
                  </a:solidFill>
                </a:rPr>
                <a:t>nEnter</a:t>
              </a:r>
              <a:r>
                <a:rPr lang="en-US" sz="1400" dirty="0">
                  <a:solidFill>
                    <a:schemeClr val="bg1"/>
                  </a:solidFill>
                </a:rPr>
                <a:t> Position of Element to change ( RC ): " ) 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  <a:r>
                <a:rPr lang="en-US" sz="1400" dirty="0" err="1">
                  <a:solidFill>
                    <a:schemeClr val="bg1"/>
                  </a:solidFill>
                </a:rPr>
                <a:t>scanf</a:t>
              </a:r>
              <a:r>
                <a:rPr lang="en-US" sz="1400" dirty="0">
                  <a:solidFill>
                    <a:schemeClr val="bg1"/>
                  </a:solidFill>
                </a:rPr>
                <a:t>( "%d" , &amp;p1 ) ;</a:t>
              </a:r>
            </a:p>
            <a:p>
              <a:pPr algn="l"/>
              <a:endParaRPr lang="en-US" sz="1400" dirty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c1 = p1 % 10 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r1 = p1 / 10 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for (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=0 ; 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&lt;100 ; ++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) {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	</a:t>
              </a:r>
              <a:r>
                <a:rPr lang="en-US" sz="1400" dirty="0" err="1">
                  <a:solidFill>
                    <a:schemeClr val="bg1"/>
                  </a:solidFill>
                </a:rPr>
                <a:t>lim</a:t>
              </a:r>
              <a:r>
                <a:rPr lang="en-US" sz="1400" dirty="0">
                  <a:solidFill>
                    <a:schemeClr val="bg1"/>
                  </a:solidFill>
                </a:rPr>
                <a:t>[</a:t>
              </a:r>
              <a:r>
                <a:rPr lang="en-US" sz="1400" dirty="0" err="1">
                  <a:solidFill>
                    <a:schemeClr val="bg1"/>
                  </a:solidFill>
                </a:rPr>
                <a:t>i</a:t>
              </a:r>
              <a:r>
                <a:rPr lang="en-US" sz="1400" dirty="0">
                  <a:solidFill>
                    <a:schemeClr val="bg1"/>
                  </a:solidFill>
                </a:rPr>
                <a:t>]=0;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	}</a:t>
              </a: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</a:t>
              </a:r>
            </a:p>
            <a:p>
              <a:pPr algn="l"/>
              <a:endParaRPr lang="en-US" sz="1400" dirty="0">
                <a:solidFill>
                  <a:schemeClr val="bg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    switch( board[r1][c1] 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4357" y="808771"/>
            <a:ext cx="10153935" cy="4981434"/>
            <a:chOff x="864357" y="808771"/>
            <a:chExt cx="10153935" cy="4981434"/>
          </a:xfrm>
        </p:grpSpPr>
        <p:grpSp>
          <p:nvGrpSpPr>
            <p:cNvPr id="16" name="Group 15"/>
            <p:cNvGrpSpPr/>
            <p:nvPr/>
          </p:nvGrpSpPr>
          <p:grpSpPr>
            <a:xfrm>
              <a:off x="864357" y="808771"/>
              <a:ext cx="10153935" cy="4981434"/>
              <a:chOff x="714232" y="1325450"/>
              <a:chExt cx="10153935" cy="498143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2" t="20499" r="16522" b="4629"/>
              <a:stretch/>
            </p:blipFill>
            <p:spPr>
              <a:xfrm>
                <a:off x="714232" y="1325450"/>
                <a:ext cx="10153935" cy="4981434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968991" y="1869214"/>
                <a:ext cx="9348717" cy="3425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Y" dirty="0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812" y="1283171"/>
              <a:ext cx="5913727" cy="4285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45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8973" y="2480430"/>
            <a:ext cx="557716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4 – The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0456" y="3937295"/>
            <a:ext cx="451918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>
                <a:solidFill>
                  <a:schemeClr val="bg1">
                    <a:lumMod val="65000"/>
                  </a:schemeClr>
                </a:solidFill>
              </a:rPr>
              <a:t>1- نشان دادن موقعیتی که قابلیت کشتن دارد</a:t>
            </a:r>
            <a:endParaRPr lang="ar-SY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267" y="1506827"/>
              <a:ext cx="38100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16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12283" cy="6858000"/>
            <a:chOff x="0" y="0"/>
            <a:chExt cx="12112283" cy="6858000"/>
          </a:xfrm>
          <a:effectLst>
            <a:outerShdw blurRad="50800" dist="50800" dir="5400000" algn="ctr" rotWithShape="0">
              <a:srgbClr val="000000"/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232" b="21845"/>
            <a:stretch/>
          </p:blipFill>
          <p:spPr>
            <a:xfrm>
              <a:off x="0" y="0"/>
              <a:ext cx="12112283" cy="6858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319" y="1067071"/>
              <a:ext cx="11620964" cy="5617338"/>
            </a:xfrm>
            <a:prstGeom prst="rect">
              <a:avLst/>
            </a:prstGeom>
            <a:solidFill>
              <a:srgbClr val="1E1E1E"/>
            </a:solidFill>
            <a:ln>
              <a:solidFill>
                <a:srgbClr val="1E1E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Y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8973" y="2480430"/>
            <a:ext cx="557716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4 – The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1638" y="3937295"/>
            <a:ext cx="324800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fa-IR" sz="2400" dirty="0">
                <a:solidFill>
                  <a:schemeClr val="bg1">
                    <a:lumMod val="65000"/>
                  </a:schemeClr>
                </a:solidFill>
              </a:rPr>
              <a:t>2 – قابلیت حذف نکردن خودی</a:t>
            </a:r>
            <a:endParaRPr lang="ar-SY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34600" y="562970"/>
            <a:ext cx="4932038" cy="5732060"/>
            <a:chOff x="6134600" y="562970"/>
            <a:chExt cx="4932038" cy="5732060"/>
          </a:xfrm>
        </p:grpSpPr>
        <p:sp>
          <p:nvSpPr>
            <p:cNvPr id="4" name="Rectangle 3"/>
            <p:cNvSpPr/>
            <p:nvPr/>
          </p:nvSpPr>
          <p:spPr>
            <a:xfrm>
              <a:off x="6134600" y="562970"/>
              <a:ext cx="4932038" cy="5732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5619" y="1498760"/>
              <a:ext cx="38100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14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2015</Words>
  <Application>Microsoft Office PowerPoint</Application>
  <PresentationFormat>Widescreen</PresentationFormat>
  <Paragraphs>255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Andalus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kasem shaker</dc:creator>
  <cp:lastModifiedBy>Hessam Hosseini</cp:lastModifiedBy>
  <cp:revision>21</cp:revision>
  <dcterms:created xsi:type="dcterms:W3CDTF">2020-01-26T14:58:35Z</dcterms:created>
  <dcterms:modified xsi:type="dcterms:W3CDTF">2020-01-26T23:20:45Z</dcterms:modified>
</cp:coreProperties>
</file>