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4" r:id="rId8"/>
    <p:sldId id="271" r:id="rId9"/>
    <p:sldId id="272" r:id="rId10"/>
    <p:sldId id="270" r:id="rId11"/>
    <p:sldId id="267" r:id="rId12"/>
    <p:sldId id="268" r:id="rId13"/>
  </p:sldIdLst>
  <p:sldSz cx="10680700" cy="7556500"/>
  <p:notesSz cx="10680700" cy="7556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358"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1052" y="2342515"/>
            <a:ext cx="9078595" cy="1586865"/>
          </a:xfrm>
          <a:prstGeom prst="rect">
            <a:avLst/>
          </a:prstGeom>
        </p:spPr>
        <p:txBody>
          <a:bodyPr wrap="square" lIns="0" tIns="0" rIns="0" bIns="0">
            <a:spAutoFit/>
          </a:bodyPr>
          <a:lstStyle>
            <a:lvl1pPr>
              <a:defRPr sz="4250" b="1" i="0">
                <a:solidFill>
                  <a:schemeClr val="tx1"/>
                </a:solidFill>
                <a:latin typeface="Arial"/>
                <a:cs typeface="Arial"/>
              </a:defRPr>
            </a:lvl1pPr>
          </a:lstStyle>
          <a:p>
            <a:endParaRPr/>
          </a:p>
        </p:txBody>
      </p:sp>
      <p:sp>
        <p:nvSpPr>
          <p:cNvPr id="3" name="Holder 3"/>
          <p:cNvSpPr>
            <a:spLocks noGrp="1"/>
          </p:cNvSpPr>
          <p:nvPr>
            <p:ph type="subTitle" idx="4"/>
          </p:nvPr>
        </p:nvSpPr>
        <p:spPr>
          <a:xfrm>
            <a:off x="1602105" y="4231640"/>
            <a:ext cx="7476490" cy="1889125"/>
          </a:xfrm>
          <a:prstGeom prst="rect">
            <a:avLst/>
          </a:prstGeom>
        </p:spPr>
        <p:txBody>
          <a:bodyPr wrap="square" lIns="0" tIns="0" rIns="0" bIns="0">
            <a:spAutoFit/>
          </a:bodyPr>
          <a:lstStyle>
            <a:lvl1pPr>
              <a:defRPr sz="2650" b="0" i="0" u="sng">
                <a:solidFill>
                  <a:srgbClr val="0000ED"/>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650" b="0" i="0" u="sng">
                <a:solidFill>
                  <a:srgbClr val="0000ED"/>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Arial"/>
                <a:cs typeface="Arial"/>
              </a:defRPr>
            </a:lvl1pPr>
          </a:lstStyle>
          <a:p>
            <a:endParaRPr/>
          </a:p>
        </p:txBody>
      </p:sp>
      <p:sp>
        <p:nvSpPr>
          <p:cNvPr id="3" name="Holder 3"/>
          <p:cNvSpPr>
            <a:spLocks noGrp="1"/>
          </p:cNvSpPr>
          <p:nvPr>
            <p:ph sz="half" idx="2"/>
          </p:nvPr>
        </p:nvSpPr>
        <p:spPr>
          <a:xfrm>
            <a:off x="534035" y="1737995"/>
            <a:ext cx="4646104"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0560" y="1737995"/>
            <a:ext cx="4646104"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0867" y="362039"/>
            <a:ext cx="9918964" cy="672465"/>
          </a:xfrm>
          <a:prstGeom prst="rect">
            <a:avLst/>
          </a:prstGeom>
        </p:spPr>
        <p:txBody>
          <a:bodyPr wrap="square" lIns="0" tIns="0" rIns="0" bIns="0">
            <a:spAutoFit/>
          </a:bodyPr>
          <a:lstStyle>
            <a:lvl1pPr>
              <a:defRPr sz="4250" b="1" i="0">
                <a:solidFill>
                  <a:schemeClr val="tx1"/>
                </a:solidFill>
                <a:latin typeface="Arial"/>
                <a:cs typeface="Arial"/>
              </a:defRPr>
            </a:lvl1pPr>
          </a:lstStyle>
          <a:p>
            <a:endParaRPr/>
          </a:p>
        </p:txBody>
      </p:sp>
      <p:sp>
        <p:nvSpPr>
          <p:cNvPr id="3" name="Holder 3"/>
          <p:cNvSpPr>
            <a:spLocks noGrp="1"/>
          </p:cNvSpPr>
          <p:nvPr>
            <p:ph type="body" idx="1"/>
          </p:nvPr>
        </p:nvSpPr>
        <p:spPr>
          <a:xfrm>
            <a:off x="380867" y="1883918"/>
            <a:ext cx="9206230" cy="2844800"/>
          </a:xfrm>
          <a:prstGeom prst="rect">
            <a:avLst/>
          </a:prstGeom>
        </p:spPr>
        <p:txBody>
          <a:bodyPr wrap="square" lIns="0" tIns="0" rIns="0" bIns="0">
            <a:spAutoFit/>
          </a:bodyPr>
          <a:lstStyle>
            <a:lvl1pPr>
              <a:defRPr sz="2650" b="0" i="0" u="sng">
                <a:solidFill>
                  <a:srgbClr val="0000ED"/>
                </a:solidFill>
                <a:latin typeface="Arial MT"/>
                <a:cs typeface="Arial MT"/>
              </a:defRPr>
            </a:lvl1pPr>
          </a:lstStyle>
          <a:p>
            <a:endParaRPr/>
          </a:p>
        </p:txBody>
      </p:sp>
      <p:sp>
        <p:nvSpPr>
          <p:cNvPr id="4" name="Holder 4"/>
          <p:cNvSpPr>
            <a:spLocks noGrp="1"/>
          </p:cNvSpPr>
          <p:nvPr>
            <p:ph type="ftr" sz="quarter" idx="5"/>
          </p:nvPr>
        </p:nvSpPr>
        <p:spPr>
          <a:xfrm>
            <a:off x="3631438" y="7027545"/>
            <a:ext cx="3417824" cy="3778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035" y="7027545"/>
            <a:ext cx="2456561"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11/9/2023</a:t>
            </a:fld>
            <a:endParaRPr lang="en-US"/>
          </a:p>
        </p:txBody>
      </p:sp>
      <p:sp>
        <p:nvSpPr>
          <p:cNvPr id="6" name="Holder 6"/>
          <p:cNvSpPr>
            <a:spLocks noGrp="1"/>
          </p:cNvSpPr>
          <p:nvPr>
            <p:ph type="sldNum" sz="quarter" idx="7"/>
          </p:nvPr>
        </p:nvSpPr>
        <p:spPr>
          <a:xfrm>
            <a:off x="7690104" y="7027545"/>
            <a:ext cx="2456561" cy="37782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edium.com/analytics-vidhya/machine-learning-application-census-income-prediction-868227debf12" TargetMode="External"/><Relationship Id="rId2" Type="http://schemas.openxmlformats.org/officeDocument/2006/relationships/hyperlink" Target="https://digitalcommons.bryant.edu/cgi/viewcontent.cgi?article=1038&amp;context=honors_economics" TargetMode="Externa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hyperlink" Target="https://ieeexplore.ieee.org/document/9990316"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ieeexplore.ieee.org/author/37089298107" TargetMode="External"/><Relationship Id="rId3" Type="http://schemas.openxmlformats.org/officeDocument/2006/relationships/hyperlink" Target="https://papers.ssrn.com/sol3/cf_dev/AbsByAuth.cfm?per_id=4882993" TargetMode="External"/><Relationship Id="rId7" Type="http://schemas.openxmlformats.org/officeDocument/2006/relationships/hyperlink" Target="https://ieeexplore.ieee.org/author/37089301709" TargetMode="Externa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hyperlink" Target="https://ieeexplore.ieee.org/author/37089300382" TargetMode="External"/><Relationship Id="rId5" Type="http://schemas.openxmlformats.org/officeDocument/2006/relationships/hyperlink" Target="https://ieeexplore.ieee.org/author/37089302678" TargetMode="External"/><Relationship Id="rId4" Type="http://schemas.openxmlformats.org/officeDocument/2006/relationships/hyperlink" Target="https://ieeexplore.ieee.org/author/37088763470"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477125" y="28273"/>
            <a:ext cx="2516530" cy="936545"/>
          </a:xfrm>
          <a:prstGeom prst="rect">
            <a:avLst/>
          </a:prstGeom>
        </p:spPr>
      </p:pic>
      <p:sp>
        <p:nvSpPr>
          <p:cNvPr id="3" name="object 3"/>
          <p:cNvSpPr txBox="1"/>
          <p:nvPr/>
        </p:nvSpPr>
        <p:spPr>
          <a:xfrm>
            <a:off x="1008057" y="768831"/>
            <a:ext cx="8066405" cy="6010107"/>
          </a:xfrm>
          <a:prstGeom prst="rect">
            <a:avLst/>
          </a:prstGeom>
        </p:spPr>
        <p:txBody>
          <a:bodyPr vert="horz" wrap="square" lIns="0" tIns="16510" rIns="0" bIns="0" rtlCol="0">
            <a:spAutoFit/>
          </a:bodyPr>
          <a:lstStyle/>
          <a:p>
            <a:pPr algn="ctr">
              <a:lnSpc>
                <a:spcPct val="100000"/>
              </a:lnSpc>
              <a:spcBef>
                <a:spcPts val="130"/>
              </a:spcBef>
            </a:pPr>
            <a:r>
              <a:rPr sz="2350" b="1" dirty="0">
                <a:latin typeface="Arial"/>
                <a:cs typeface="Arial"/>
              </a:rPr>
              <a:t>Project</a:t>
            </a:r>
            <a:r>
              <a:rPr sz="2350" b="1" spc="35" dirty="0">
                <a:latin typeface="Arial"/>
                <a:cs typeface="Arial"/>
              </a:rPr>
              <a:t> </a:t>
            </a:r>
            <a:r>
              <a:rPr sz="2350" b="1" dirty="0">
                <a:latin typeface="Arial"/>
                <a:cs typeface="Arial"/>
              </a:rPr>
              <a:t>Review-</a:t>
            </a:r>
            <a:r>
              <a:rPr lang="en-US" sz="2350" b="1" spc="-50" dirty="0">
                <a:latin typeface="Arial"/>
                <a:cs typeface="Arial"/>
              </a:rPr>
              <a:t>2</a:t>
            </a:r>
            <a:endParaRPr sz="2350" dirty="0">
              <a:latin typeface="Arial"/>
              <a:cs typeface="Arial"/>
            </a:endParaRPr>
          </a:p>
          <a:p>
            <a:pPr algn="ctr">
              <a:lnSpc>
                <a:spcPct val="100000"/>
              </a:lnSpc>
              <a:spcBef>
                <a:spcPts val="1795"/>
              </a:spcBef>
            </a:pPr>
            <a:r>
              <a:rPr sz="2350" i="1" spc="-25" dirty="0">
                <a:latin typeface="Arial"/>
                <a:cs typeface="Arial"/>
              </a:rPr>
              <a:t>on</a:t>
            </a:r>
            <a:endParaRPr sz="2350" dirty="0">
              <a:latin typeface="Arial"/>
              <a:cs typeface="Arial"/>
            </a:endParaRPr>
          </a:p>
          <a:p>
            <a:pPr algn="ctr">
              <a:lnSpc>
                <a:spcPct val="100000"/>
              </a:lnSpc>
              <a:spcBef>
                <a:spcPts val="1795"/>
              </a:spcBef>
            </a:pPr>
            <a:r>
              <a:rPr sz="2350" b="1" dirty="0">
                <a:latin typeface="Arial"/>
                <a:cs typeface="Arial"/>
              </a:rPr>
              <a:t>Prediction</a:t>
            </a:r>
            <a:r>
              <a:rPr sz="2350" b="1" spc="-90" dirty="0">
                <a:latin typeface="Arial"/>
                <a:cs typeface="Arial"/>
              </a:rPr>
              <a:t> </a:t>
            </a:r>
            <a:r>
              <a:rPr sz="2350" b="1" dirty="0">
                <a:latin typeface="Arial"/>
                <a:cs typeface="Arial"/>
              </a:rPr>
              <a:t>of</a:t>
            </a:r>
            <a:r>
              <a:rPr sz="2350" b="1" spc="50" dirty="0">
                <a:latin typeface="Arial"/>
                <a:cs typeface="Arial"/>
              </a:rPr>
              <a:t> </a:t>
            </a:r>
            <a:r>
              <a:rPr sz="2350" b="1" dirty="0">
                <a:latin typeface="Arial"/>
                <a:cs typeface="Arial"/>
              </a:rPr>
              <a:t>Individual</a:t>
            </a:r>
            <a:r>
              <a:rPr sz="2350" b="1" spc="105" dirty="0">
                <a:latin typeface="Arial"/>
                <a:cs typeface="Arial"/>
              </a:rPr>
              <a:t> </a:t>
            </a:r>
            <a:r>
              <a:rPr sz="2350" b="1" dirty="0">
                <a:latin typeface="Arial"/>
                <a:cs typeface="Arial"/>
              </a:rPr>
              <a:t>Income</a:t>
            </a:r>
            <a:r>
              <a:rPr sz="2350" b="1" spc="190" dirty="0">
                <a:latin typeface="Arial"/>
                <a:cs typeface="Arial"/>
              </a:rPr>
              <a:t> </a:t>
            </a:r>
            <a:r>
              <a:rPr sz="2350" b="1" dirty="0">
                <a:latin typeface="Arial"/>
                <a:cs typeface="Arial"/>
              </a:rPr>
              <a:t>using</a:t>
            </a:r>
            <a:r>
              <a:rPr sz="2350" b="1" spc="-20" dirty="0">
                <a:latin typeface="Arial"/>
                <a:cs typeface="Arial"/>
              </a:rPr>
              <a:t> </a:t>
            </a:r>
            <a:r>
              <a:rPr sz="2350" b="1" dirty="0">
                <a:latin typeface="Arial"/>
                <a:cs typeface="Arial"/>
              </a:rPr>
              <a:t>Machine</a:t>
            </a:r>
            <a:r>
              <a:rPr sz="2350" b="1" spc="-40" dirty="0">
                <a:latin typeface="Arial"/>
                <a:cs typeface="Arial"/>
              </a:rPr>
              <a:t> </a:t>
            </a:r>
            <a:r>
              <a:rPr sz="2350" b="1" spc="-10" dirty="0">
                <a:latin typeface="Arial"/>
                <a:cs typeface="Arial"/>
              </a:rPr>
              <a:t>Learning</a:t>
            </a:r>
            <a:endParaRPr sz="2350" dirty="0">
              <a:latin typeface="Arial"/>
              <a:cs typeface="Arial"/>
            </a:endParaRPr>
          </a:p>
          <a:p>
            <a:pPr>
              <a:lnSpc>
                <a:spcPct val="100000"/>
              </a:lnSpc>
            </a:pPr>
            <a:endParaRPr sz="2350" dirty="0">
              <a:latin typeface="Arial"/>
              <a:cs typeface="Arial"/>
            </a:endParaRPr>
          </a:p>
          <a:p>
            <a:pPr>
              <a:lnSpc>
                <a:spcPct val="100000"/>
              </a:lnSpc>
              <a:spcBef>
                <a:spcPts val="2050"/>
              </a:spcBef>
            </a:pPr>
            <a:endParaRPr sz="2350" dirty="0">
              <a:latin typeface="Arial"/>
              <a:cs typeface="Arial"/>
            </a:endParaRPr>
          </a:p>
          <a:p>
            <a:pPr algn="ctr">
              <a:lnSpc>
                <a:spcPct val="100000"/>
              </a:lnSpc>
            </a:pPr>
            <a:r>
              <a:rPr sz="2350" i="1" spc="-25" dirty="0">
                <a:latin typeface="Arial"/>
                <a:cs typeface="Arial"/>
              </a:rPr>
              <a:t>by</a:t>
            </a:r>
            <a:endParaRPr sz="2350" dirty="0">
              <a:latin typeface="Arial"/>
              <a:cs typeface="Arial"/>
            </a:endParaRPr>
          </a:p>
          <a:p>
            <a:pPr marL="1005205" marR="1005205" algn="ctr">
              <a:lnSpc>
                <a:spcPct val="121400"/>
              </a:lnSpc>
            </a:pPr>
            <a:r>
              <a:rPr sz="2350" dirty="0">
                <a:latin typeface="Arial MT"/>
                <a:cs typeface="Arial MT"/>
              </a:rPr>
              <a:t>Sankalp</a:t>
            </a:r>
            <a:r>
              <a:rPr sz="2350" spc="114" dirty="0">
                <a:latin typeface="Arial MT"/>
                <a:cs typeface="Arial MT"/>
              </a:rPr>
              <a:t> </a:t>
            </a:r>
            <a:r>
              <a:rPr sz="2350" dirty="0">
                <a:latin typeface="Arial MT"/>
                <a:cs typeface="Arial MT"/>
              </a:rPr>
              <a:t>Sharma</a:t>
            </a:r>
            <a:r>
              <a:rPr sz="2350" spc="-20" dirty="0">
                <a:latin typeface="Arial MT"/>
                <a:cs typeface="Arial MT"/>
              </a:rPr>
              <a:t> </a:t>
            </a:r>
            <a:r>
              <a:rPr sz="2350" spc="-10" dirty="0">
                <a:latin typeface="Arial MT"/>
                <a:cs typeface="Arial MT"/>
              </a:rPr>
              <a:t>(RA2011004010406) </a:t>
            </a:r>
            <a:r>
              <a:rPr sz="2350" dirty="0">
                <a:latin typeface="Arial MT"/>
                <a:cs typeface="Arial MT"/>
              </a:rPr>
              <a:t>Shashwat</a:t>
            </a:r>
            <a:r>
              <a:rPr sz="2350" spc="15" dirty="0">
                <a:latin typeface="Arial MT"/>
                <a:cs typeface="Arial MT"/>
              </a:rPr>
              <a:t> </a:t>
            </a:r>
            <a:r>
              <a:rPr sz="2350" dirty="0">
                <a:latin typeface="Arial MT"/>
                <a:cs typeface="Arial MT"/>
              </a:rPr>
              <a:t>Singh</a:t>
            </a:r>
            <a:r>
              <a:rPr sz="2350" spc="35" dirty="0">
                <a:latin typeface="Arial MT"/>
                <a:cs typeface="Arial MT"/>
              </a:rPr>
              <a:t> </a:t>
            </a:r>
            <a:r>
              <a:rPr sz="2350" spc="-10" dirty="0">
                <a:latin typeface="Arial MT"/>
                <a:cs typeface="Arial MT"/>
              </a:rPr>
              <a:t>(RA2011004010374) </a:t>
            </a:r>
            <a:r>
              <a:rPr sz="2350" dirty="0">
                <a:latin typeface="Arial MT"/>
                <a:cs typeface="Arial MT"/>
              </a:rPr>
              <a:t>Hussain</a:t>
            </a:r>
            <a:r>
              <a:rPr sz="2350" spc="75" dirty="0">
                <a:latin typeface="Arial MT"/>
                <a:cs typeface="Arial MT"/>
              </a:rPr>
              <a:t> </a:t>
            </a:r>
            <a:r>
              <a:rPr sz="2350" dirty="0">
                <a:latin typeface="Arial MT"/>
                <a:cs typeface="Arial MT"/>
              </a:rPr>
              <a:t>Jamal</a:t>
            </a:r>
            <a:r>
              <a:rPr sz="2350" spc="55" dirty="0">
                <a:latin typeface="Arial MT"/>
                <a:cs typeface="Arial MT"/>
              </a:rPr>
              <a:t> </a:t>
            </a:r>
            <a:r>
              <a:rPr sz="2350" dirty="0">
                <a:latin typeface="Arial MT"/>
                <a:cs typeface="Arial MT"/>
              </a:rPr>
              <a:t>Samuru</a:t>
            </a:r>
            <a:r>
              <a:rPr sz="2350" spc="-5" dirty="0">
                <a:latin typeface="Arial MT"/>
                <a:cs typeface="Arial MT"/>
              </a:rPr>
              <a:t> </a:t>
            </a:r>
            <a:r>
              <a:rPr sz="2350" spc="-10" dirty="0">
                <a:latin typeface="Arial MT"/>
                <a:cs typeface="Arial MT"/>
              </a:rPr>
              <a:t>(RA2011004010388)</a:t>
            </a:r>
            <a:endParaRPr sz="2350" dirty="0">
              <a:latin typeface="Arial MT"/>
              <a:cs typeface="Arial MT"/>
            </a:endParaRPr>
          </a:p>
          <a:p>
            <a:pPr>
              <a:lnSpc>
                <a:spcPct val="100000"/>
              </a:lnSpc>
              <a:spcBef>
                <a:spcPts val="1330"/>
              </a:spcBef>
            </a:pPr>
            <a:endParaRPr sz="2350" dirty="0">
              <a:latin typeface="Arial MT"/>
              <a:cs typeface="Arial MT"/>
            </a:endParaRPr>
          </a:p>
          <a:p>
            <a:pPr marR="3175" algn="ctr">
              <a:lnSpc>
                <a:spcPct val="100000"/>
              </a:lnSpc>
            </a:pPr>
            <a:r>
              <a:rPr sz="2350" i="1" dirty="0">
                <a:latin typeface="Arial"/>
                <a:cs typeface="Arial"/>
              </a:rPr>
              <a:t>Under</a:t>
            </a:r>
            <a:r>
              <a:rPr sz="2350" i="1" spc="5" dirty="0">
                <a:latin typeface="Arial"/>
                <a:cs typeface="Arial"/>
              </a:rPr>
              <a:t> </a:t>
            </a:r>
            <a:r>
              <a:rPr sz="2350" i="1" dirty="0">
                <a:latin typeface="Arial"/>
                <a:cs typeface="Arial"/>
              </a:rPr>
              <a:t>the</a:t>
            </a:r>
            <a:r>
              <a:rPr sz="2350" i="1" spc="-15" dirty="0">
                <a:latin typeface="Arial"/>
                <a:cs typeface="Arial"/>
              </a:rPr>
              <a:t> </a:t>
            </a:r>
            <a:r>
              <a:rPr sz="2350" i="1" dirty="0">
                <a:latin typeface="Arial"/>
                <a:cs typeface="Arial"/>
              </a:rPr>
              <a:t>guidance</a:t>
            </a:r>
            <a:r>
              <a:rPr sz="2350" i="1" spc="-5" dirty="0">
                <a:latin typeface="Arial"/>
                <a:cs typeface="Arial"/>
              </a:rPr>
              <a:t> </a:t>
            </a:r>
            <a:r>
              <a:rPr sz="2350" i="1" spc="-25" dirty="0">
                <a:latin typeface="Arial"/>
                <a:cs typeface="Arial"/>
              </a:rPr>
              <a:t>of</a:t>
            </a:r>
            <a:endParaRPr sz="2350" dirty="0">
              <a:latin typeface="Arial"/>
              <a:cs typeface="Arial"/>
            </a:endParaRPr>
          </a:p>
          <a:p>
            <a:pPr marL="12065" algn="ctr">
              <a:lnSpc>
                <a:spcPct val="100000"/>
              </a:lnSpc>
              <a:spcBef>
                <a:spcPts val="605"/>
              </a:spcBef>
            </a:pPr>
            <a:r>
              <a:rPr sz="2350" dirty="0">
                <a:latin typeface="Arial MT"/>
                <a:cs typeface="Arial MT"/>
              </a:rPr>
              <a:t>Dr.</a:t>
            </a:r>
            <a:r>
              <a:rPr sz="2350" spc="-35" dirty="0">
                <a:latin typeface="Arial MT"/>
                <a:cs typeface="Arial MT"/>
              </a:rPr>
              <a:t> </a:t>
            </a:r>
            <a:r>
              <a:rPr sz="2350" dirty="0">
                <a:latin typeface="Arial MT"/>
                <a:cs typeface="Arial MT"/>
              </a:rPr>
              <a:t>S.</a:t>
            </a:r>
            <a:r>
              <a:rPr sz="2350" spc="40" dirty="0">
                <a:latin typeface="Arial MT"/>
                <a:cs typeface="Arial MT"/>
              </a:rPr>
              <a:t> </a:t>
            </a:r>
            <a:r>
              <a:rPr sz="2350" spc="-20" dirty="0">
                <a:latin typeface="Arial MT"/>
                <a:cs typeface="Arial MT"/>
              </a:rPr>
              <a:t>Latha</a:t>
            </a:r>
            <a:endParaRPr sz="2350" dirty="0">
              <a:latin typeface="Arial MT"/>
              <a:cs typeface="Arial MT"/>
            </a:endParaRPr>
          </a:p>
          <a:p>
            <a:pPr algn="ctr">
              <a:lnSpc>
                <a:spcPct val="100000"/>
              </a:lnSpc>
              <a:spcBef>
                <a:spcPts val="675"/>
              </a:spcBef>
            </a:pPr>
            <a:r>
              <a:rPr sz="2350" dirty="0">
                <a:latin typeface="Arial MT"/>
                <a:cs typeface="Arial MT"/>
              </a:rPr>
              <a:t>Assistant</a:t>
            </a:r>
            <a:r>
              <a:rPr sz="2350" spc="25" dirty="0">
                <a:latin typeface="Arial MT"/>
                <a:cs typeface="Arial MT"/>
              </a:rPr>
              <a:t> </a:t>
            </a:r>
            <a:r>
              <a:rPr sz="2350" dirty="0">
                <a:latin typeface="Arial MT"/>
                <a:cs typeface="Arial MT"/>
              </a:rPr>
              <a:t>Professor,</a:t>
            </a:r>
            <a:r>
              <a:rPr sz="2350" spc="-40" dirty="0">
                <a:latin typeface="Arial MT"/>
                <a:cs typeface="Arial MT"/>
              </a:rPr>
              <a:t> </a:t>
            </a:r>
            <a:r>
              <a:rPr sz="2350" dirty="0">
                <a:latin typeface="Arial MT"/>
                <a:cs typeface="Arial MT"/>
              </a:rPr>
              <a:t>Department</a:t>
            </a:r>
            <a:r>
              <a:rPr sz="2350" spc="105" dirty="0">
                <a:latin typeface="Arial MT"/>
                <a:cs typeface="Arial MT"/>
              </a:rPr>
              <a:t> </a:t>
            </a:r>
            <a:r>
              <a:rPr sz="2350" dirty="0">
                <a:latin typeface="Arial MT"/>
                <a:cs typeface="Arial MT"/>
              </a:rPr>
              <a:t>of</a:t>
            </a:r>
            <a:r>
              <a:rPr sz="2350" spc="25" dirty="0">
                <a:latin typeface="Arial MT"/>
                <a:cs typeface="Arial MT"/>
              </a:rPr>
              <a:t> </a:t>
            </a:r>
            <a:r>
              <a:rPr sz="2350" spc="-25" dirty="0">
                <a:latin typeface="Arial MT"/>
                <a:cs typeface="Arial MT"/>
              </a:rPr>
              <a:t>ECE</a:t>
            </a:r>
            <a:endParaRPr sz="2350" dirty="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US" spc="-10" dirty="0">
                <a:latin typeface="Calibri"/>
                <a:cs typeface="Calibri"/>
              </a:rPr>
              <a:t>Results </a:t>
            </a:r>
            <a:endParaRPr spc="-10" dirty="0">
              <a:latin typeface="Calibri"/>
              <a:cs typeface="Calibri"/>
            </a:endParaRPr>
          </a:p>
        </p:txBody>
      </p:sp>
      <p:sp>
        <p:nvSpPr>
          <p:cNvPr id="5" name="Text Placeholder 4">
            <a:extLst>
              <a:ext uri="{FF2B5EF4-FFF2-40B4-BE49-F238E27FC236}">
                <a16:creationId xmlns:a16="http://schemas.microsoft.com/office/drawing/2014/main" id="{D77EFE91-B91B-5642-4F17-5B72298F32DF}"/>
              </a:ext>
            </a:extLst>
          </p:cNvPr>
          <p:cNvSpPr>
            <a:spLocks noGrp="1"/>
          </p:cNvSpPr>
          <p:nvPr>
            <p:ph type="body" idx="1"/>
          </p:nvPr>
        </p:nvSpPr>
        <p:spPr>
          <a:xfrm>
            <a:off x="380867" y="1883918"/>
            <a:ext cx="9206230" cy="1538883"/>
          </a:xfrm>
        </p:spPr>
        <p:txBody>
          <a:bodyPr/>
          <a:lstStyle/>
          <a:p>
            <a:r>
              <a:rPr lang="en-US" sz="2000" dirty="0">
                <a:solidFill>
                  <a:schemeClr val="tx1"/>
                </a:solidFill>
                <a:latin typeface="Times New Roman" panose="02020603050405020304" pitchFamily="18" charset="0"/>
                <a:cs typeface="Times New Roman" panose="02020603050405020304" pitchFamily="18" charset="0"/>
              </a:rPr>
              <a:t>After testing the dataset on 6 different ML models including </a:t>
            </a:r>
            <a:r>
              <a:rPr lang="en-US" sz="2000" dirty="0" err="1">
                <a:solidFill>
                  <a:schemeClr val="tx1"/>
                </a:solidFill>
                <a:latin typeface="Times New Roman" panose="02020603050405020304" pitchFamily="18" charset="0"/>
                <a:cs typeface="Times New Roman" panose="02020603050405020304" pitchFamily="18" charset="0"/>
              </a:rPr>
              <a:t>SVM,XGBoost,Logistic</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Regression,Random</a:t>
            </a:r>
            <a:r>
              <a:rPr lang="en-US" sz="2000" dirty="0">
                <a:solidFill>
                  <a:schemeClr val="tx1"/>
                </a:solidFill>
                <a:latin typeface="Times New Roman" panose="02020603050405020304" pitchFamily="18" charset="0"/>
                <a:cs typeface="Times New Roman" panose="02020603050405020304" pitchFamily="18" charset="0"/>
              </a:rPr>
              <a:t> Forest, KNN , Naïve Bayes, We found out that the maximum accuracy was found out on </a:t>
            </a:r>
            <a:r>
              <a:rPr lang="en-US" sz="2000" dirty="0" err="1">
                <a:solidFill>
                  <a:schemeClr val="tx1"/>
                </a:solidFill>
                <a:latin typeface="Times New Roman" panose="02020603050405020304" pitchFamily="18" charset="0"/>
                <a:cs typeface="Times New Roman" panose="02020603050405020304" pitchFamily="18" charset="0"/>
              </a:rPr>
              <a:t>XGBoost</a:t>
            </a:r>
            <a:r>
              <a:rPr lang="en-US" sz="2000" dirty="0">
                <a:solidFill>
                  <a:schemeClr val="tx1"/>
                </a:solidFill>
                <a:latin typeface="Times New Roman" panose="02020603050405020304" pitchFamily="18" charset="0"/>
                <a:cs typeface="Times New Roman" panose="02020603050405020304" pitchFamily="18" charset="0"/>
              </a:rPr>
              <a:t> model.</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The respective accuracies of all the models used are given as :</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7477125" y="28273"/>
            <a:ext cx="2516530" cy="936545"/>
          </a:xfrm>
          <a:prstGeom prst="rect">
            <a:avLst/>
          </a:prstGeom>
        </p:spPr>
      </p:pic>
      <p:pic>
        <p:nvPicPr>
          <p:cNvPr id="7" name="Picture 6">
            <a:extLst>
              <a:ext uri="{FF2B5EF4-FFF2-40B4-BE49-F238E27FC236}">
                <a16:creationId xmlns:a16="http://schemas.microsoft.com/office/drawing/2014/main" id="{499A6BE2-FD34-09BE-BA80-C31FC05C9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229" y="3549650"/>
            <a:ext cx="8539505" cy="4007016"/>
          </a:xfrm>
          <a:prstGeom prst="rect">
            <a:avLst/>
          </a:prstGeom>
        </p:spPr>
      </p:pic>
    </p:spTree>
    <p:extLst>
      <p:ext uri="{BB962C8B-B14F-4D97-AF65-F5344CB8AC3E}">
        <p14:creationId xmlns:p14="http://schemas.microsoft.com/office/powerpoint/2010/main" val="1480252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2700">
              <a:lnSpc>
                <a:spcPct val="100000"/>
              </a:lnSpc>
              <a:spcBef>
                <a:spcPts val="90"/>
              </a:spcBef>
            </a:pPr>
            <a:r>
              <a:rPr spc="-10" dirty="0">
                <a:latin typeface="Calibri"/>
                <a:cs typeface="Calibri"/>
              </a:rPr>
              <a:t>Conclusions</a:t>
            </a:r>
          </a:p>
        </p:txBody>
      </p:sp>
      <p:sp>
        <p:nvSpPr>
          <p:cNvPr id="3" name="object 3"/>
          <p:cNvSpPr txBox="1">
            <a:spLocks noGrp="1"/>
          </p:cNvSpPr>
          <p:nvPr>
            <p:ph type="body" idx="1"/>
          </p:nvPr>
        </p:nvSpPr>
        <p:spPr>
          <a:xfrm>
            <a:off x="380867" y="1883918"/>
            <a:ext cx="9206230" cy="4184479"/>
          </a:xfrm>
          <a:prstGeom prst="rect">
            <a:avLst/>
          </a:prstGeom>
        </p:spPr>
        <p:txBody>
          <a:bodyPr vert="horz" wrap="square" lIns="0" tIns="16510" rIns="0" bIns="0" rtlCol="0">
            <a:spAutoFit/>
          </a:bodyPr>
          <a:lstStyle/>
          <a:p>
            <a:pPr marL="12700" marR="5080">
              <a:lnSpc>
                <a:spcPct val="99900"/>
              </a:lnSpc>
              <a:spcBef>
                <a:spcPts val="130"/>
              </a:spcBef>
            </a:pPr>
            <a:r>
              <a:rPr lang="en-US" u="none" spc="-10" dirty="0">
                <a:solidFill>
                  <a:srgbClr val="374151"/>
                </a:solidFill>
                <a:latin typeface="Calibri"/>
                <a:cs typeface="Calibri"/>
              </a:rPr>
              <a:t>We conclude that after using all the different machine learning algorithms used ,</a:t>
            </a:r>
          </a:p>
          <a:p>
            <a:pPr marL="12700" marR="5080">
              <a:lnSpc>
                <a:spcPct val="99900"/>
              </a:lnSpc>
              <a:spcBef>
                <a:spcPts val="130"/>
              </a:spcBef>
            </a:pPr>
            <a:r>
              <a:rPr lang="en-US" u="none" spc="-10" dirty="0">
                <a:solidFill>
                  <a:srgbClr val="374151"/>
                </a:solidFill>
                <a:latin typeface="Calibri"/>
                <a:cs typeface="Calibri"/>
              </a:rPr>
              <a:t>The accuracy was the highest by using </a:t>
            </a:r>
            <a:r>
              <a:rPr lang="en-US" u="none" spc="-10" dirty="0" err="1">
                <a:solidFill>
                  <a:srgbClr val="374151"/>
                </a:solidFill>
                <a:latin typeface="Calibri"/>
                <a:cs typeface="Calibri"/>
              </a:rPr>
              <a:t>XGBoost</a:t>
            </a:r>
            <a:r>
              <a:rPr lang="en-US" u="none" spc="-10" dirty="0">
                <a:solidFill>
                  <a:srgbClr val="374151"/>
                </a:solidFill>
                <a:latin typeface="Calibri"/>
                <a:cs typeface="Calibri"/>
              </a:rPr>
              <a:t> Model with an accuracy of 87.01 % after hyper – parameter tuning .</a:t>
            </a:r>
          </a:p>
          <a:p>
            <a:pPr marL="12700" marR="5080">
              <a:lnSpc>
                <a:spcPct val="99900"/>
              </a:lnSpc>
              <a:spcBef>
                <a:spcPts val="130"/>
              </a:spcBef>
            </a:pPr>
            <a:endParaRPr lang="en-US" u="none" spc="-10" dirty="0">
              <a:solidFill>
                <a:srgbClr val="374151"/>
              </a:solidFill>
              <a:latin typeface="Calibri"/>
              <a:cs typeface="Calibri"/>
            </a:endParaRPr>
          </a:p>
          <a:p>
            <a:pPr marL="12700" marR="5080">
              <a:lnSpc>
                <a:spcPct val="99900"/>
              </a:lnSpc>
              <a:spcBef>
                <a:spcPts val="130"/>
              </a:spcBef>
            </a:pPr>
            <a:r>
              <a:rPr lang="en-US" u="none" spc="-10" dirty="0">
                <a:solidFill>
                  <a:srgbClr val="374151"/>
                </a:solidFill>
                <a:latin typeface="Calibri"/>
                <a:cs typeface="Calibri"/>
              </a:rPr>
              <a:t>Following </a:t>
            </a:r>
            <a:r>
              <a:rPr lang="en-US" u="none" spc="-10" dirty="0" err="1">
                <a:solidFill>
                  <a:srgbClr val="374151"/>
                </a:solidFill>
                <a:latin typeface="Calibri"/>
                <a:cs typeface="Calibri"/>
              </a:rPr>
              <a:t>Xgboost</a:t>
            </a:r>
            <a:r>
              <a:rPr lang="en-US" u="none" spc="-10" dirty="0">
                <a:solidFill>
                  <a:srgbClr val="374151"/>
                </a:solidFill>
                <a:latin typeface="Calibri"/>
                <a:cs typeface="Calibri"/>
              </a:rPr>
              <a:t> ,</a:t>
            </a:r>
          </a:p>
          <a:p>
            <a:pPr marL="12700" marR="5080">
              <a:lnSpc>
                <a:spcPct val="99900"/>
              </a:lnSpc>
              <a:spcBef>
                <a:spcPts val="130"/>
              </a:spcBef>
            </a:pPr>
            <a:r>
              <a:rPr lang="en-US" u="none" spc="-10" dirty="0">
                <a:solidFill>
                  <a:srgbClr val="374151"/>
                </a:solidFill>
                <a:latin typeface="Calibri"/>
                <a:cs typeface="Calibri"/>
              </a:rPr>
              <a:t>Random Forest got us an accuracy of 85.101 %</a:t>
            </a:r>
          </a:p>
          <a:p>
            <a:pPr marL="12700" marR="5080">
              <a:lnSpc>
                <a:spcPct val="99900"/>
              </a:lnSpc>
              <a:spcBef>
                <a:spcPts val="130"/>
              </a:spcBef>
            </a:pPr>
            <a:r>
              <a:rPr lang="en-US" u="none" spc="-10" dirty="0">
                <a:solidFill>
                  <a:srgbClr val="374151"/>
                </a:solidFill>
                <a:latin typeface="Calibri"/>
                <a:cs typeface="Calibri"/>
              </a:rPr>
              <a:t>KNN got us an accuracy of 83.16 %</a:t>
            </a:r>
          </a:p>
          <a:p>
            <a:pPr marL="12700" marR="5080">
              <a:lnSpc>
                <a:spcPct val="99900"/>
              </a:lnSpc>
              <a:spcBef>
                <a:spcPts val="130"/>
              </a:spcBef>
            </a:pPr>
            <a:r>
              <a:rPr lang="en-US" u="none" spc="-10" dirty="0">
                <a:solidFill>
                  <a:srgbClr val="374151"/>
                </a:solidFill>
                <a:latin typeface="Calibri"/>
                <a:cs typeface="Calibri"/>
              </a:rPr>
              <a:t>SVM an accuracy of 84.747 %</a:t>
            </a:r>
          </a:p>
          <a:p>
            <a:pPr marL="12700" marR="5080">
              <a:lnSpc>
                <a:spcPct val="99900"/>
              </a:lnSpc>
              <a:spcBef>
                <a:spcPts val="130"/>
              </a:spcBef>
            </a:pPr>
            <a:r>
              <a:rPr lang="en-US" u="none" spc="-10" dirty="0">
                <a:solidFill>
                  <a:srgbClr val="374151"/>
                </a:solidFill>
                <a:latin typeface="Calibri"/>
                <a:cs typeface="Calibri"/>
              </a:rPr>
              <a:t>Logistic Regression an accuracy of 83.30%</a:t>
            </a:r>
          </a:p>
        </p:txBody>
      </p:sp>
      <p:pic>
        <p:nvPicPr>
          <p:cNvPr id="4" name="object 4"/>
          <p:cNvPicPr/>
          <p:nvPr/>
        </p:nvPicPr>
        <p:blipFill>
          <a:blip r:embed="rId2" cstate="print"/>
          <a:stretch>
            <a:fillRect/>
          </a:stretch>
        </p:blipFill>
        <p:spPr>
          <a:xfrm>
            <a:off x="7477125" y="28273"/>
            <a:ext cx="2516530" cy="9365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2700">
              <a:lnSpc>
                <a:spcPct val="100000"/>
              </a:lnSpc>
              <a:spcBef>
                <a:spcPts val="90"/>
              </a:spcBef>
            </a:pPr>
            <a:r>
              <a:rPr spc="-10" dirty="0"/>
              <a:t>References</a:t>
            </a:r>
          </a:p>
        </p:txBody>
      </p:sp>
      <p:sp>
        <p:nvSpPr>
          <p:cNvPr id="3" name="object 3"/>
          <p:cNvSpPr txBox="1">
            <a:spLocks noGrp="1"/>
          </p:cNvSpPr>
          <p:nvPr>
            <p:ph type="body" idx="1"/>
          </p:nvPr>
        </p:nvSpPr>
        <p:spPr>
          <a:prstGeom prst="rect">
            <a:avLst/>
          </a:prstGeom>
        </p:spPr>
        <p:txBody>
          <a:bodyPr vert="horz" wrap="square" lIns="0" tIns="34925" rIns="0" bIns="0" rtlCol="0">
            <a:spAutoFit/>
          </a:bodyPr>
          <a:lstStyle/>
          <a:p>
            <a:pPr marL="466090" marR="5080" indent="-454025">
              <a:lnSpc>
                <a:spcPts val="3130"/>
              </a:lnSpc>
              <a:spcBef>
                <a:spcPts val="275"/>
              </a:spcBef>
              <a:buClr>
                <a:srgbClr val="000000"/>
              </a:buClr>
              <a:buSzPct val="98113"/>
              <a:buChar char="•"/>
              <a:tabLst>
                <a:tab pos="466090" algn="l"/>
              </a:tabLst>
            </a:pPr>
            <a:r>
              <a:rPr spc="-10" dirty="0">
                <a:hlinkClick r:id="rId2"/>
              </a:rPr>
              <a:t>https://digitalcommons.bryant.edu/cgi/viewcontent.cgi?artic</a:t>
            </a:r>
            <a:r>
              <a:rPr u="none" spc="-10" dirty="0"/>
              <a:t> </a:t>
            </a:r>
            <a:r>
              <a:rPr spc="-10" dirty="0">
                <a:hlinkClick r:id="rId2"/>
              </a:rPr>
              <a:t>le=1038&amp;context=honors_economics</a:t>
            </a:r>
          </a:p>
          <a:p>
            <a:pPr marL="466090" marR="563245" indent="-454025">
              <a:lnSpc>
                <a:spcPct val="100699"/>
              </a:lnSpc>
              <a:spcBef>
                <a:spcPts val="3025"/>
              </a:spcBef>
              <a:buClr>
                <a:srgbClr val="000000"/>
              </a:buClr>
              <a:buSzPct val="98113"/>
              <a:buChar char="•"/>
              <a:tabLst>
                <a:tab pos="466090" algn="l"/>
              </a:tabLst>
            </a:pPr>
            <a:r>
              <a:rPr spc="-10" dirty="0">
                <a:hlinkClick r:id="rId3"/>
              </a:rPr>
              <a:t>https://medium.com/analytics-</a:t>
            </a:r>
            <a:r>
              <a:rPr spc="-30" dirty="0">
                <a:hlinkClick r:id="rId3"/>
              </a:rPr>
              <a:t>vidhya/machine-</a:t>
            </a:r>
            <a:r>
              <a:rPr spc="-10" dirty="0">
                <a:hlinkClick r:id="rId3"/>
              </a:rPr>
              <a:t>learning-</a:t>
            </a:r>
            <a:r>
              <a:rPr u="none" spc="-10" dirty="0"/>
              <a:t> </a:t>
            </a:r>
            <a:r>
              <a:rPr spc="-25" dirty="0">
                <a:hlinkClick r:id="rId3"/>
              </a:rPr>
              <a:t>application-</a:t>
            </a:r>
            <a:r>
              <a:rPr spc="-20" dirty="0">
                <a:hlinkClick r:id="rId3"/>
              </a:rPr>
              <a:t>census-</a:t>
            </a:r>
            <a:r>
              <a:rPr spc="-10" dirty="0">
                <a:hlinkClick r:id="rId3"/>
              </a:rPr>
              <a:t>income-</a:t>
            </a:r>
            <a:r>
              <a:rPr spc="-20" dirty="0">
                <a:hlinkClick r:id="rId3"/>
              </a:rPr>
              <a:t>prediction-</a:t>
            </a:r>
            <a:r>
              <a:rPr spc="-10" dirty="0">
                <a:hlinkClick r:id="rId3"/>
              </a:rPr>
              <a:t>868227debf12</a:t>
            </a:r>
          </a:p>
          <a:p>
            <a:pPr>
              <a:lnSpc>
                <a:spcPct val="100000"/>
              </a:lnSpc>
              <a:spcBef>
                <a:spcPts val="100"/>
              </a:spcBef>
              <a:buFont typeface="Arial MT"/>
              <a:buChar char="•"/>
            </a:pPr>
            <a:endParaRPr spc="-10" dirty="0">
              <a:hlinkClick r:id="rId3"/>
            </a:endParaRPr>
          </a:p>
          <a:p>
            <a:pPr marL="466090" indent="-453390">
              <a:lnSpc>
                <a:spcPct val="100000"/>
              </a:lnSpc>
              <a:buClr>
                <a:srgbClr val="000000"/>
              </a:buClr>
              <a:buSzPct val="98113"/>
              <a:buChar char="•"/>
              <a:tabLst>
                <a:tab pos="466090" algn="l"/>
              </a:tabLst>
            </a:pPr>
            <a:r>
              <a:rPr spc="-10" dirty="0">
                <a:hlinkClick r:id="rId4"/>
              </a:rPr>
              <a:t>https://ieeexplore.ieee.org/document/9990316</a:t>
            </a:r>
          </a:p>
        </p:txBody>
      </p:sp>
      <p:pic>
        <p:nvPicPr>
          <p:cNvPr id="4" name="object 4"/>
          <p:cNvPicPr/>
          <p:nvPr/>
        </p:nvPicPr>
        <p:blipFill>
          <a:blip r:embed="rId5" cstate="print"/>
          <a:stretch>
            <a:fillRect/>
          </a:stretch>
        </p:blipFill>
        <p:spPr>
          <a:xfrm>
            <a:off x="7477125" y="28273"/>
            <a:ext cx="2516530" cy="9365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3662045">
              <a:lnSpc>
                <a:spcPct val="100000"/>
              </a:lnSpc>
              <a:spcBef>
                <a:spcPts val="90"/>
              </a:spcBef>
            </a:pPr>
            <a:r>
              <a:rPr b="0" spc="-10" dirty="0">
                <a:latin typeface="Arial MT"/>
                <a:cs typeface="Arial MT"/>
              </a:rPr>
              <a:t>Abstract</a:t>
            </a:r>
          </a:p>
        </p:txBody>
      </p:sp>
      <p:sp>
        <p:nvSpPr>
          <p:cNvPr id="3" name="object 3"/>
          <p:cNvSpPr txBox="1"/>
          <p:nvPr/>
        </p:nvSpPr>
        <p:spPr>
          <a:xfrm>
            <a:off x="380867" y="1874221"/>
            <a:ext cx="9314180" cy="4382770"/>
          </a:xfrm>
          <a:prstGeom prst="rect">
            <a:avLst/>
          </a:prstGeom>
        </p:spPr>
        <p:txBody>
          <a:bodyPr vert="horz" wrap="square" lIns="0" tIns="9525" rIns="0" bIns="0" rtlCol="0">
            <a:spAutoFit/>
          </a:bodyPr>
          <a:lstStyle/>
          <a:p>
            <a:pPr marL="12700" marR="229235" indent="283210">
              <a:lnSpc>
                <a:spcPct val="102800"/>
              </a:lnSpc>
              <a:spcBef>
                <a:spcPts val="75"/>
              </a:spcBef>
              <a:buFont typeface="Arial MT"/>
              <a:buChar char="•"/>
              <a:tabLst>
                <a:tab pos="295910" algn="l"/>
              </a:tabLst>
            </a:pPr>
            <a:r>
              <a:rPr sz="1750" spc="10" dirty="0">
                <a:latin typeface="Calibri"/>
                <a:cs typeface="Calibri"/>
              </a:rPr>
              <a:t>This</a:t>
            </a:r>
            <a:r>
              <a:rPr sz="1750" spc="5" dirty="0">
                <a:latin typeface="Calibri"/>
                <a:cs typeface="Calibri"/>
              </a:rPr>
              <a:t> </a:t>
            </a:r>
            <a:r>
              <a:rPr sz="1750" spc="10" dirty="0">
                <a:latin typeface="Calibri"/>
                <a:cs typeface="Calibri"/>
              </a:rPr>
              <a:t>minor</a:t>
            </a:r>
            <a:r>
              <a:rPr sz="1750" spc="-80" dirty="0">
                <a:latin typeface="Calibri"/>
                <a:cs typeface="Calibri"/>
              </a:rPr>
              <a:t> </a:t>
            </a:r>
            <a:r>
              <a:rPr sz="1750" spc="10" dirty="0">
                <a:latin typeface="Calibri"/>
                <a:cs typeface="Calibri"/>
              </a:rPr>
              <a:t>project</a:t>
            </a:r>
            <a:r>
              <a:rPr sz="1750" spc="35" dirty="0">
                <a:latin typeface="Calibri"/>
                <a:cs typeface="Calibri"/>
              </a:rPr>
              <a:t> </a:t>
            </a:r>
            <a:r>
              <a:rPr sz="1750" spc="10" dirty="0">
                <a:latin typeface="Calibri"/>
                <a:cs typeface="Calibri"/>
              </a:rPr>
              <a:t>report</a:t>
            </a:r>
            <a:r>
              <a:rPr sz="1750" spc="130" dirty="0">
                <a:latin typeface="Calibri"/>
                <a:cs typeface="Calibri"/>
              </a:rPr>
              <a:t> </a:t>
            </a:r>
            <a:r>
              <a:rPr sz="1750" spc="10" dirty="0">
                <a:latin typeface="Calibri"/>
                <a:cs typeface="Calibri"/>
              </a:rPr>
              <a:t>explores</a:t>
            </a:r>
            <a:r>
              <a:rPr sz="1750" spc="15" dirty="0">
                <a:latin typeface="Calibri"/>
                <a:cs typeface="Calibri"/>
              </a:rPr>
              <a:t> </a:t>
            </a:r>
            <a:r>
              <a:rPr sz="1750" spc="10" dirty="0">
                <a:latin typeface="Calibri"/>
                <a:cs typeface="Calibri"/>
              </a:rPr>
              <a:t>the</a:t>
            </a:r>
            <a:r>
              <a:rPr sz="1750" spc="50" dirty="0">
                <a:latin typeface="Calibri"/>
                <a:cs typeface="Calibri"/>
              </a:rPr>
              <a:t> </a:t>
            </a:r>
            <a:r>
              <a:rPr sz="1750" spc="10" dirty="0">
                <a:latin typeface="Calibri"/>
                <a:cs typeface="Calibri"/>
              </a:rPr>
              <a:t>application</a:t>
            </a:r>
            <a:r>
              <a:rPr sz="1750" spc="-100" dirty="0">
                <a:latin typeface="Calibri"/>
                <a:cs typeface="Calibri"/>
              </a:rPr>
              <a:t> </a:t>
            </a:r>
            <a:r>
              <a:rPr sz="1750" spc="10" dirty="0">
                <a:latin typeface="Calibri"/>
                <a:cs typeface="Calibri"/>
              </a:rPr>
              <a:t>of</a:t>
            </a:r>
            <a:r>
              <a:rPr sz="1750" spc="15" dirty="0">
                <a:latin typeface="Calibri"/>
                <a:cs typeface="Calibri"/>
              </a:rPr>
              <a:t> </a:t>
            </a:r>
            <a:r>
              <a:rPr sz="1750" spc="10" dirty="0">
                <a:latin typeface="Calibri"/>
                <a:cs typeface="Calibri"/>
              </a:rPr>
              <a:t>machine</a:t>
            </a:r>
            <a:r>
              <a:rPr sz="1750" spc="-35" dirty="0">
                <a:latin typeface="Calibri"/>
                <a:cs typeface="Calibri"/>
              </a:rPr>
              <a:t> </a:t>
            </a:r>
            <a:r>
              <a:rPr sz="1750" spc="10" dirty="0">
                <a:latin typeface="Calibri"/>
                <a:cs typeface="Calibri"/>
              </a:rPr>
              <a:t>learning</a:t>
            </a:r>
            <a:r>
              <a:rPr sz="1750" spc="-70" dirty="0">
                <a:latin typeface="Calibri"/>
                <a:cs typeface="Calibri"/>
              </a:rPr>
              <a:t> </a:t>
            </a:r>
            <a:r>
              <a:rPr sz="1750" spc="10" dirty="0">
                <a:latin typeface="Calibri"/>
                <a:cs typeface="Calibri"/>
              </a:rPr>
              <a:t>techniques</a:t>
            </a:r>
            <a:r>
              <a:rPr sz="1750" spc="-75" dirty="0">
                <a:latin typeface="Calibri"/>
                <a:cs typeface="Calibri"/>
              </a:rPr>
              <a:t> </a:t>
            </a:r>
            <a:r>
              <a:rPr sz="1750" spc="10" dirty="0">
                <a:latin typeface="Calibri"/>
                <a:cs typeface="Calibri"/>
              </a:rPr>
              <a:t>in</a:t>
            </a:r>
            <a:r>
              <a:rPr sz="1750" spc="75" dirty="0">
                <a:latin typeface="Calibri"/>
                <a:cs typeface="Calibri"/>
              </a:rPr>
              <a:t> </a:t>
            </a:r>
            <a:r>
              <a:rPr sz="1750" spc="-10" dirty="0">
                <a:latin typeface="Calibri"/>
                <a:cs typeface="Calibri"/>
              </a:rPr>
              <a:t>predicting </a:t>
            </a:r>
            <a:r>
              <a:rPr sz="1750" dirty="0">
                <a:latin typeface="Calibri"/>
                <a:cs typeface="Calibri"/>
              </a:rPr>
              <a:t>individual</a:t>
            </a:r>
            <a:r>
              <a:rPr sz="1750" spc="-50" dirty="0">
                <a:latin typeface="Calibri"/>
                <a:cs typeface="Calibri"/>
              </a:rPr>
              <a:t> </a:t>
            </a:r>
            <a:r>
              <a:rPr sz="1750" dirty="0">
                <a:latin typeface="Calibri"/>
                <a:cs typeface="Calibri"/>
              </a:rPr>
              <a:t>income.</a:t>
            </a:r>
            <a:r>
              <a:rPr sz="1750" spc="-5" dirty="0">
                <a:latin typeface="Calibri"/>
                <a:cs typeface="Calibri"/>
              </a:rPr>
              <a:t> </a:t>
            </a:r>
            <a:r>
              <a:rPr sz="1750" dirty="0">
                <a:latin typeface="Calibri"/>
                <a:cs typeface="Calibri"/>
              </a:rPr>
              <a:t>The</a:t>
            </a:r>
            <a:r>
              <a:rPr sz="1750" spc="105" dirty="0">
                <a:latin typeface="Calibri"/>
                <a:cs typeface="Calibri"/>
              </a:rPr>
              <a:t> </a:t>
            </a:r>
            <a:r>
              <a:rPr sz="1750" dirty="0">
                <a:latin typeface="Calibri"/>
                <a:cs typeface="Calibri"/>
              </a:rPr>
              <a:t>project's</a:t>
            </a:r>
            <a:r>
              <a:rPr sz="1750" spc="160" dirty="0">
                <a:latin typeface="Calibri"/>
                <a:cs typeface="Calibri"/>
              </a:rPr>
              <a:t> </a:t>
            </a:r>
            <a:r>
              <a:rPr sz="1750" dirty="0">
                <a:latin typeface="Calibri"/>
                <a:cs typeface="Calibri"/>
              </a:rPr>
              <a:t>primary</a:t>
            </a:r>
            <a:r>
              <a:rPr sz="1750" spc="15" dirty="0">
                <a:latin typeface="Calibri"/>
                <a:cs typeface="Calibri"/>
              </a:rPr>
              <a:t> </a:t>
            </a:r>
            <a:r>
              <a:rPr sz="1750" dirty="0">
                <a:latin typeface="Calibri"/>
                <a:cs typeface="Calibri"/>
              </a:rPr>
              <a:t>aim</a:t>
            </a:r>
            <a:r>
              <a:rPr sz="1750" spc="85" dirty="0">
                <a:latin typeface="Calibri"/>
                <a:cs typeface="Calibri"/>
              </a:rPr>
              <a:t> </a:t>
            </a:r>
            <a:r>
              <a:rPr sz="1750" dirty="0">
                <a:latin typeface="Calibri"/>
                <a:cs typeface="Calibri"/>
              </a:rPr>
              <a:t>is</a:t>
            </a:r>
            <a:r>
              <a:rPr sz="1750" spc="65" dirty="0">
                <a:latin typeface="Calibri"/>
                <a:cs typeface="Calibri"/>
              </a:rPr>
              <a:t> </a:t>
            </a:r>
            <a:r>
              <a:rPr sz="1750" dirty="0">
                <a:latin typeface="Calibri"/>
                <a:cs typeface="Calibri"/>
              </a:rPr>
              <a:t>to</a:t>
            </a:r>
            <a:r>
              <a:rPr sz="1750" spc="225" dirty="0">
                <a:latin typeface="Calibri"/>
                <a:cs typeface="Calibri"/>
              </a:rPr>
              <a:t> </a:t>
            </a:r>
            <a:r>
              <a:rPr sz="1750" dirty="0">
                <a:latin typeface="Calibri"/>
                <a:cs typeface="Calibri"/>
              </a:rPr>
              <a:t>develop</a:t>
            </a:r>
            <a:r>
              <a:rPr sz="1750" spc="-60" dirty="0">
                <a:latin typeface="Calibri"/>
                <a:cs typeface="Calibri"/>
              </a:rPr>
              <a:t> </a:t>
            </a:r>
            <a:r>
              <a:rPr sz="1750" dirty="0">
                <a:latin typeface="Calibri"/>
                <a:cs typeface="Calibri"/>
              </a:rPr>
              <a:t>accurate</a:t>
            </a:r>
            <a:r>
              <a:rPr sz="1750" spc="105" dirty="0">
                <a:latin typeface="Calibri"/>
                <a:cs typeface="Calibri"/>
              </a:rPr>
              <a:t> </a:t>
            </a:r>
            <a:r>
              <a:rPr sz="1750" dirty="0">
                <a:latin typeface="Calibri"/>
                <a:cs typeface="Calibri"/>
              </a:rPr>
              <a:t>predictive</a:t>
            </a:r>
            <a:r>
              <a:rPr sz="1750" spc="10" dirty="0">
                <a:latin typeface="Calibri"/>
                <a:cs typeface="Calibri"/>
              </a:rPr>
              <a:t> </a:t>
            </a:r>
            <a:r>
              <a:rPr sz="1750" dirty="0">
                <a:latin typeface="Calibri"/>
                <a:cs typeface="Calibri"/>
              </a:rPr>
              <a:t>models</a:t>
            </a:r>
            <a:r>
              <a:rPr sz="1750" spc="65" dirty="0">
                <a:latin typeface="Calibri"/>
                <a:cs typeface="Calibri"/>
              </a:rPr>
              <a:t> </a:t>
            </a:r>
            <a:r>
              <a:rPr sz="1750" dirty="0">
                <a:latin typeface="Calibri"/>
                <a:cs typeface="Calibri"/>
              </a:rPr>
              <a:t>capable</a:t>
            </a:r>
            <a:r>
              <a:rPr sz="1750" spc="15" dirty="0">
                <a:latin typeface="Calibri"/>
                <a:cs typeface="Calibri"/>
              </a:rPr>
              <a:t> </a:t>
            </a:r>
            <a:r>
              <a:rPr sz="1750" spc="-25" dirty="0">
                <a:latin typeface="Calibri"/>
                <a:cs typeface="Calibri"/>
              </a:rPr>
              <a:t>of </a:t>
            </a:r>
            <a:r>
              <a:rPr sz="1750" spc="10" dirty="0">
                <a:latin typeface="Calibri"/>
                <a:cs typeface="Calibri"/>
              </a:rPr>
              <a:t>estimating</a:t>
            </a:r>
            <a:r>
              <a:rPr sz="1750" spc="-110" dirty="0">
                <a:latin typeface="Calibri"/>
                <a:cs typeface="Calibri"/>
              </a:rPr>
              <a:t> </a:t>
            </a:r>
            <a:r>
              <a:rPr sz="1750" spc="10" dirty="0">
                <a:latin typeface="Calibri"/>
                <a:cs typeface="Calibri"/>
              </a:rPr>
              <a:t>an</a:t>
            </a:r>
            <a:r>
              <a:rPr sz="1750" spc="25" dirty="0">
                <a:latin typeface="Calibri"/>
                <a:cs typeface="Calibri"/>
              </a:rPr>
              <a:t> </a:t>
            </a:r>
            <a:r>
              <a:rPr sz="1750" spc="10" dirty="0">
                <a:latin typeface="Calibri"/>
                <a:cs typeface="Calibri"/>
              </a:rPr>
              <a:t>individual's</a:t>
            </a:r>
            <a:r>
              <a:rPr sz="1750" spc="-195" dirty="0">
                <a:latin typeface="Calibri"/>
                <a:cs typeface="Calibri"/>
              </a:rPr>
              <a:t> </a:t>
            </a:r>
            <a:r>
              <a:rPr sz="1750" spc="10" dirty="0">
                <a:latin typeface="Calibri"/>
                <a:cs typeface="Calibri"/>
              </a:rPr>
              <a:t>income</a:t>
            </a:r>
            <a:r>
              <a:rPr sz="1750" dirty="0">
                <a:latin typeface="Calibri"/>
                <a:cs typeface="Calibri"/>
              </a:rPr>
              <a:t> </a:t>
            </a:r>
            <a:r>
              <a:rPr sz="1750" spc="10" dirty="0">
                <a:latin typeface="Calibri"/>
                <a:cs typeface="Calibri"/>
              </a:rPr>
              <a:t>based</a:t>
            </a:r>
            <a:r>
              <a:rPr sz="1750" spc="25" dirty="0">
                <a:latin typeface="Calibri"/>
                <a:cs typeface="Calibri"/>
              </a:rPr>
              <a:t> </a:t>
            </a:r>
            <a:r>
              <a:rPr sz="1750" spc="10" dirty="0">
                <a:latin typeface="Calibri"/>
                <a:cs typeface="Calibri"/>
              </a:rPr>
              <a:t>on</a:t>
            </a:r>
            <a:r>
              <a:rPr sz="1750" spc="-55" dirty="0">
                <a:latin typeface="Calibri"/>
                <a:cs typeface="Calibri"/>
              </a:rPr>
              <a:t> </a:t>
            </a:r>
            <a:r>
              <a:rPr sz="1750" spc="10" dirty="0">
                <a:latin typeface="Calibri"/>
                <a:cs typeface="Calibri"/>
              </a:rPr>
              <a:t>a</a:t>
            </a:r>
            <a:r>
              <a:rPr sz="1750" spc="35" dirty="0">
                <a:latin typeface="Calibri"/>
                <a:cs typeface="Calibri"/>
              </a:rPr>
              <a:t> </a:t>
            </a:r>
            <a:r>
              <a:rPr sz="1750" spc="10" dirty="0">
                <a:latin typeface="Calibri"/>
                <a:cs typeface="Calibri"/>
              </a:rPr>
              <a:t>set</a:t>
            </a:r>
            <a:r>
              <a:rPr sz="1750" spc="70" dirty="0">
                <a:latin typeface="Calibri"/>
                <a:cs typeface="Calibri"/>
              </a:rPr>
              <a:t> </a:t>
            </a:r>
            <a:r>
              <a:rPr sz="1750" spc="10" dirty="0">
                <a:latin typeface="Calibri"/>
                <a:cs typeface="Calibri"/>
              </a:rPr>
              <a:t>of</a:t>
            </a:r>
            <a:r>
              <a:rPr sz="1750" spc="45" dirty="0">
                <a:latin typeface="Calibri"/>
                <a:cs typeface="Calibri"/>
              </a:rPr>
              <a:t> </a:t>
            </a:r>
            <a:r>
              <a:rPr sz="1750" spc="10" dirty="0">
                <a:latin typeface="Calibri"/>
                <a:cs typeface="Calibri"/>
              </a:rPr>
              <a:t>relevant</a:t>
            </a:r>
            <a:r>
              <a:rPr sz="1750" spc="-85" dirty="0">
                <a:latin typeface="Calibri"/>
                <a:cs typeface="Calibri"/>
              </a:rPr>
              <a:t> </a:t>
            </a:r>
            <a:r>
              <a:rPr sz="1750" spc="10" dirty="0">
                <a:latin typeface="Calibri"/>
                <a:cs typeface="Calibri"/>
              </a:rPr>
              <a:t>features.</a:t>
            </a:r>
            <a:r>
              <a:rPr sz="1750" spc="65" dirty="0">
                <a:latin typeface="Calibri"/>
                <a:cs typeface="Calibri"/>
              </a:rPr>
              <a:t> </a:t>
            </a:r>
            <a:r>
              <a:rPr sz="1750" spc="10" dirty="0">
                <a:latin typeface="Calibri"/>
                <a:cs typeface="Calibri"/>
              </a:rPr>
              <a:t>In</a:t>
            </a:r>
            <a:r>
              <a:rPr sz="1750" spc="20" dirty="0">
                <a:latin typeface="Calibri"/>
                <a:cs typeface="Calibri"/>
              </a:rPr>
              <a:t> </a:t>
            </a:r>
            <a:r>
              <a:rPr sz="1750" spc="10" dirty="0">
                <a:latin typeface="Calibri"/>
                <a:cs typeface="Calibri"/>
              </a:rPr>
              <a:t>an</a:t>
            </a:r>
            <a:r>
              <a:rPr sz="1750" spc="25" dirty="0">
                <a:latin typeface="Calibri"/>
                <a:cs typeface="Calibri"/>
              </a:rPr>
              <a:t> </a:t>
            </a:r>
            <a:r>
              <a:rPr sz="1750" spc="10" dirty="0">
                <a:latin typeface="Calibri"/>
                <a:cs typeface="Calibri"/>
              </a:rPr>
              <a:t>era</a:t>
            </a:r>
            <a:r>
              <a:rPr sz="1750" spc="35" dirty="0">
                <a:latin typeface="Calibri"/>
                <a:cs typeface="Calibri"/>
              </a:rPr>
              <a:t> </a:t>
            </a:r>
            <a:r>
              <a:rPr sz="1750" spc="10" dirty="0">
                <a:latin typeface="Calibri"/>
                <a:cs typeface="Calibri"/>
              </a:rPr>
              <a:t>of</a:t>
            </a:r>
            <a:r>
              <a:rPr sz="1750" spc="-25" dirty="0">
                <a:latin typeface="Calibri"/>
                <a:cs typeface="Calibri"/>
              </a:rPr>
              <a:t> </a:t>
            </a:r>
            <a:r>
              <a:rPr sz="1750" spc="-10" dirty="0">
                <a:latin typeface="Calibri"/>
                <a:cs typeface="Calibri"/>
              </a:rPr>
              <a:t>rapid </a:t>
            </a:r>
            <a:r>
              <a:rPr sz="1750" spc="10" dirty="0">
                <a:latin typeface="Calibri"/>
                <a:cs typeface="Calibri"/>
              </a:rPr>
              <a:t>technological</a:t>
            </a:r>
            <a:r>
              <a:rPr sz="1750" spc="-45" dirty="0">
                <a:latin typeface="Calibri"/>
                <a:cs typeface="Calibri"/>
              </a:rPr>
              <a:t> </a:t>
            </a:r>
            <a:r>
              <a:rPr sz="1750" spc="10" dirty="0">
                <a:latin typeface="Calibri"/>
                <a:cs typeface="Calibri"/>
              </a:rPr>
              <a:t>advancement,</a:t>
            </a:r>
            <a:r>
              <a:rPr sz="1750" spc="-114" dirty="0">
                <a:latin typeface="Calibri"/>
                <a:cs typeface="Calibri"/>
              </a:rPr>
              <a:t> </a:t>
            </a:r>
            <a:r>
              <a:rPr sz="1750" spc="10" dirty="0">
                <a:latin typeface="Calibri"/>
                <a:cs typeface="Calibri"/>
              </a:rPr>
              <a:t>predicting</a:t>
            </a:r>
            <a:r>
              <a:rPr sz="1750" spc="55" dirty="0">
                <a:latin typeface="Calibri"/>
                <a:cs typeface="Calibri"/>
              </a:rPr>
              <a:t> </a:t>
            </a:r>
            <a:r>
              <a:rPr sz="1750" spc="10" dirty="0">
                <a:latin typeface="Calibri"/>
                <a:cs typeface="Calibri"/>
              </a:rPr>
              <a:t>individual</a:t>
            </a:r>
            <a:r>
              <a:rPr sz="1750" spc="-70" dirty="0">
                <a:latin typeface="Calibri"/>
                <a:cs typeface="Calibri"/>
              </a:rPr>
              <a:t> </a:t>
            </a:r>
            <a:r>
              <a:rPr sz="1750" spc="10" dirty="0">
                <a:latin typeface="Calibri"/>
                <a:cs typeface="Calibri"/>
              </a:rPr>
              <a:t>income</a:t>
            </a:r>
            <a:r>
              <a:rPr sz="1750" spc="-10" dirty="0">
                <a:latin typeface="Calibri"/>
                <a:cs typeface="Calibri"/>
              </a:rPr>
              <a:t> </a:t>
            </a:r>
            <a:r>
              <a:rPr sz="1750" spc="10" dirty="0">
                <a:latin typeface="Calibri"/>
                <a:cs typeface="Calibri"/>
              </a:rPr>
              <a:t>holds</a:t>
            </a:r>
            <a:r>
              <a:rPr sz="1750" spc="-55" dirty="0">
                <a:latin typeface="Calibri"/>
                <a:cs typeface="Calibri"/>
              </a:rPr>
              <a:t> </a:t>
            </a:r>
            <a:r>
              <a:rPr sz="1750" spc="10" dirty="0">
                <a:latin typeface="Calibri"/>
                <a:cs typeface="Calibri"/>
              </a:rPr>
              <a:t>significant</a:t>
            </a:r>
            <a:r>
              <a:rPr sz="1750" spc="-15" dirty="0">
                <a:latin typeface="Calibri"/>
                <a:cs typeface="Calibri"/>
              </a:rPr>
              <a:t> </a:t>
            </a:r>
            <a:r>
              <a:rPr sz="1750" spc="10" dirty="0">
                <a:latin typeface="Calibri"/>
                <a:cs typeface="Calibri"/>
              </a:rPr>
              <a:t>relevance</a:t>
            </a:r>
            <a:r>
              <a:rPr sz="1750" spc="80" dirty="0">
                <a:latin typeface="Calibri"/>
                <a:cs typeface="Calibri"/>
              </a:rPr>
              <a:t> </a:t>
            </a:r>
            <a:r>
              <a:rPr sz="1750" spc="10" dirty="0">
                <a:latin typeface="Calibri"/>
                <a:cs typeface="Calibri"/>
              </a:rPr>
              <a:t>for</a:t>
            </a:r>
            <a:r>
              <a:rPr sz="1750" spc="140" dirty="0">
                <a:latin typeface="Calibri"/>
                <a:cs typeface="Calibri"/>
              </a:rPr>
              <a:t> </a:t>
            </a:r>
            <a:r>
              <a:rPr sz="1750" spc="-10" dirty="0">
                <a:latin typeface="Calibri"/>
                <a:cs typeface="Calibri"/>
              </a:rPr>
              <a:t>financial </a:t>
            </a:r>
            <a:r>
              <a:rPr sz="1750" spc="10" dirty="0">
                <a:latin typeface="Calibri"/>
                <a:cs typeface="Calibri"/>
              </a:rPr>
              <a:t>institutions,</a:t>
            </a:r>
            <a:r>
              <a:rPr sz="1750" spc="-110" dirty="0">
                <a:latin typeface="Calibri"/>
                <a:cs typeface="Calibri"/>
              </a:rPr>
              <a:t> </a:t>
            </a:r>
            <a:r>
              <a:rPr sz="1750" spc="10" dirty="0">
                <a:latin typeface="Calibri"/>
                <a:cs typeface="Calibri"/>
              </a:rPr>
              <a:t>social</a:t>
            </a:r>
            <a:r>
              <a:rPr sz="1750" spc="80" dirty="0">
                <a:latin typeface="Calibri"/>
                <a:cs typeface="Calibri"/>
              </a:rPr>
              <a:t> </a:t>
            </a:r>
            <a:r>
              <a:rPr sz="1750" spc="10" dirty="0">
                <a:latin typeface="Calibri"/>
                <a:cs typeface="Calibri"/>
              </a:rPr>
              <a:t>policy</a:t>
            </a:r>
            <a:r>
              <a:rPr sz="1750" spc="5" dirty="0">
                <a:latin typeface="Calibri"/>
                <a:cs typeface="Calibri"/>
              </a:rPr>
              <a:t> </a:t>
            </a:r>
            <a:r>
              <a:rPr sz="1750" spc="10" dirty="0">
                <a:latin typeface="Calibri"/>
                <a:cs typeface="Calibri"/>
              </a:rPr>
              <a:t>planning,</a:t>
            </a:r>
            <a:r>
              <a:rPr sz="1750" spc="-105" dirty="0">
                <a:latin typeface="Calibri"/>
                <a:cs typeface="Calibri"/>
              </a:rPr>
              <a:t> </a:t>
            </a:r>
            <a:r>
              <a:rPr sz="1750" spc="10" dirty="0">
                <a:latin typeface="Calibri"/>
                <a:cs typeface="Calibri"/>
              </a:rPr>
              <a:t>and</a:t>
            </a:r>
            <a:r>
              <a:rPr sz="1750" spc="120" dirty="0">
                <a:latin typeface="Calibri"/>
                <a:cs typeface="Calibri"/>
              </a:rPr>
              <a:t> </a:t>
            </a:r>
            <a:r>
              <a:rPr sz="1750" spc="10" dirty="0">
                <a:latin typeface="Calibri"/>
                <a:cs typeface="Calibri"/>
              </a:rPr>
              <a:t>personal</a:t>
            </a:r>
            <a:r>
              <a:rPr sz="1750" spc="40" dirty="0">
                <a:latin typeface="Calibri"/>
                <a:cs typeface="Calibri"/>
              </a:rPr>
              <a:t> </a:t>
            </a:r>
            <a:r>
              <a:rPr sz="1750" spc="10" dirty="0">
                <a:latin typeface="Calibri"/>
                <a:cs typeface="Calibri"/>
              </a:rPr>
              <a:t>financial</a:t>
            </a:r>
            <a:r>
              <a:rPr sz="1750" spc="-60" dirty="0">
                <a:latin typeface="Calibri"/>
                <a:cs typeface="Calibri"/>
              </a:rPr>
              <a:t> </a:t>
            </a:r>
            <a:r>
              <a:rPr sz="1750" spc="-10" dirty="0">
                <a:latin typeface="Calibri"/>
                <a:cs typeface="Calibri"/>
              </a:rPr>
              <a:t>management.</a:t>
            </a:r>
            <a:endParaRPr sz="1750" dirty="0">
              <a:latin typeface="Calibri"/>
              <a:cs typeface="Calibri"/>
            </a:endParaRPr>
          </a:p>
          <a:p>
            <a:pPr marL="12700" marR="5080" indent="283210">
              <a:lnSpc>
                <a:spcPct val="102800"/>
              </a:lnSpc>
              <a:spcBef>
                <a:spcPts val="2085"/>
              </a:spcBef>
              <a:buFont typeface="Arial MT"/>
              <a:buChar char="•"/>
              <a:tabLst>
                <a:tab pos="295910" algn="l"/>
              </a:tabLst>
            </a:pPr>
            <a:r>
              <a:rPr sz="1750" dirty="0">
                <a:latin typeface="Calibri"/>
                <a:cs typeface="Calibri"/>
              </a:rPr>
              <a:t>The</a:t>
            </a:r>
            <a:r>
              <a:rPr sz="1750" spc="90" dirty="0">
                <a:latin typeface="Calibri"/>
                <a:cs typeface="Calibri"/>
              </a:rPr>
              <a:t> </a:t>
            </a:r>
            <a:r>
              <a:rPr sz="1750" dirty="0">
                <a:latin typeface="Calibri"/>
                <a:cs typeface="Calibri"/>
              </a:rPr>
              <a:t>project</a:t>
            </a:r>
            <a:r>
              <a:rPr sz="1750" spc="70" dirty="0">
                <a:latin typeface="Calibri"/>
                <a:cs typeface="Calibri"/>
              </a:rPr>
              <a:t> </a:t>
            </a:r>
            <a:r>
              <a:rPr sz="1750" dirty="0">
                <a:latin typeface="Calibri"/>
                <a:cs typeface="Calibri"/>
              </a:rPr>
              <a:t>commences</a:t>
            </a:r>
            <a:r>
              <a:rPr sz="1750" spc="150" dirty="0">
                <a:latin typeface="Calibri"/>
                <a:cs typeface="Calibri"/>
              </a:rPr>
              <a:t> </a:t>
            </a:r>
            <a:r>
              <a:rPr sz="1750" dirty="0">
                <a:latin typeface="Calibri"/>
                <a:cs typeface="Calibri"/>
              </a:rPr>
              <a:t>with</a:t>
            </a:r>
            <a:r>
              <a:rPr sz="1750" spc="20" dirty="0">
                <a:latin typeface="Calibri"/>
                <a:cs typeface="Calibri"/>
              </a:rPr>
              <a:t> </a:t>
            </a:r>
            <a:r>
              <a:rPr sz="1750" dirty="0">
                <a:latin typeface="Calibri"/>
                <a:cs typeface="Calibri"/>
              </a:rPr>
              <a:t>a</a:t>
            </a:r>
            <a:r>
              <a:rPr sz="1750" spc="130" dirty="0">
                <a:latin typeface="Calibri"/>
                <a:cs typeface="Calibri"/>
              </a:rPr>
              <a:t> </a:t>
            </a:r>
            <a:r>
              <a:rPr sz="1750" dirty="0">
                <a:latin typeface="Calibri"/>
                <a:cs typeface="Calibri"/>
              </a:rPr>
              <a:t>comprehensive</a:t>
            </a:r>
            <a:r>
              <a:rPr sz="1750" spc="90" dirty="0">
                <a:latin typeface="Calibri"/>
                <a:cs typeface="Calibri"/>
              </a:rPr>
              <a:t> </a:t>
            </a:r>
            <a:r>
              <a:rPr sz="1750" dirty="0">
                <a:latin typeface="Calibri"/>
                <a:cs typeface="Calibri"/>
              </a:rPr>
              <a:t>analysis</a:t>
            </a:r>
            <a:r>
              <a:rPr sz="1750" spc="-50" dirty="0">
                <a:latin typeface="Calibri"/>
                <a:cs typeface="Calibri"/>
              </a:rPr>
              <a:t> </a:t>
            </a:r>
            <a:r>
              <a:rPr sz="1750" dirty="0">
                <a:latin typeface="Calibri"/>
                <a:cs typeface="Calibri"/>
              </a:rPr>
              <a:t>of</a:t>
            </a:r>
            <a:r>
              <a:rPr sz="1750" spc="50" dirty="0">
                <a:latin typeface="Calibri"/>
                <a:cs typeface="Calibri"/>
              </a:rPr>
              <a:t> </a:t>
            </a:r>
            <a:r>
              <a:rPr sz="1750" dirty="0">
                <a:latin typeface="Calibri"/>
                <a:cs typeface="Calibri"/>
              </a:rPr>
              <a:t>various</a:t>
            </a:r>
            <a:r>
              <a:rPr sz="1750" spc="-50" dirty="0">
                <a:latin typeface="Calibri"/>
                <a:cs typeface="Calibri"/>
              </a:rPr>
              <a:t> </a:t>
            </a:r>
            <a:r>
              <a:rPr sz="1750" dirty="0">
                <a:latin typeface="Calibri"/>
                <a:cs typeface="Calibri"/>
              </a:rPr>
              <a:t>socio-economic</a:t>
            </a:r>
            <a:r>
              <a:rPr sz="1750" spc="65" dirty="0">
                <a:latin typeface="Calibri"/>
                <a:cs typeface="Calibri"/>
              </a:rPr>
              <a:t> </a:t>
            </a:r>
            <a:r>
              <a:rPr sz="1750" dirty="0">
                <a:latin typeface="Calibri"/>
                <a:cs typeface="Calibri"/>
              </a:rPr>
              <a:t>factors</a:t>
            </a:r>
            <a:r>
              <a:rPr sz="1750" spc="45" dirty="0">
                <a:latin typeface="Calibri"/>
                <a:cs typeface="Calibri"/>
              </a:rPr>
              <a:t> </a:t>
            </a:r>
            <a:r>
              <a:rPr sz="1750" dirty="0">
                <a:latin typeface="Calibri"/>
                <a:cs typeface="Calibri"/>
              </a:rPr>
              <a:t>that</a:t>
            </a:r>
            <a:r>
              <a:rPr sz="1750" spc="80" dirty="0">
                <a:latin typeface="Calibri"/>
                <a:cs typeface="Calibri"/>
              </a:rPr>
              <a:t> </a:t>
            </a:r>
            <a:r>
              <a:rPr sz="1750" spc="-25" dirty="0">
                <a:latin typeface="Calibri"/>
                <a:cs typeface="Calibri"/>
              </a:rPr>
              <a:t>are </a:t>
            </a:r>
            <a:r>
              <a:rPr sz="1750" spc="10" dirty="0">
                <a:latin typeface="Calibri"/>
                <a:cs typeface="Calibri"/>
              </a:rPr>
              <a:t>likely</a:t>
            </a:r>
            <a:r>
              <a:rPr sz="1750" spc="-30" dirty="0">
                <a:latin typeface="Calibri"/>
                <a:cs typeface="Calibri"/>
              </a:rPr>
              <a:t> </a:t>
            </a:r>
            <a:r>
              <a:rPr sz="1750" spc="10" dirty="0">
                <a:latin typeface="Calibri"/>
                <a:cs typeface="Calibri"/>
              </a:rPr>
              <a:t>to</a:t>
            </a:r>
            <a:r>
              <a:rPr sz="1750" spc="80" dirty="0">
                <a:latin typeface="Calibri"/>
                <a:cs typeface="Calibri"/>
              </a:rPr>
              <a:t> </a:t>
            </a:r>
            <a:r>
              <a:rPr sz="1750" spc="10" dirty="0">
                <a:latin typeface="Calibri"/>
                <a:cs typeface="Calibri"/>
              </a:rPr>
              <a:t>influence</a:t>
            </a:r>
            <a:r>
              <a:rPr sz="1750" spc="-30" dirty="0">
                <a:latin typeface="Calibri"/>
                <a:cs typeface="Calibri"/>
              </a:rPr>
              <a:t> </a:t>
            </a:r>
            <a:r>
              <a:rPr sz="1750" spc="10" dirty="0">
                <a:latin typeface="Calibri"/>
                <a:cs typeface="Calibri"/>
              </a:rPr>
              <a:t>an</a:t>
            </a:r>
            <a:r>
              <a:rPr sz="1750" spc="-10" dirty="0">
                <a:latin typeface="Calibri"/>
                <a:cs typeface="Calibri"/>
              </a:rPr>
              <a:t> </a:t>
            </a:r>
            <a:r>
              <a:rPr sz="1750" spc="10" dirty="0">
                <a:latin typeface="Calibri"/>
                <a:cs typeface="Calibri"/>
              </a:rPr>
              <a:t>individual's</a:t>
            </a:r>
            <a:r>
              <a:rPr sz="1750" spc="-70" dirty="0">
                <a:latin typeface="Calibri"/>
                <a:cs typeface="Calibri"/>
              </a:rPr>
              <a:t> </a:t>
            </a:r>
            <a:r>
              <a:rPr sz="1750" spc="10" dirty="0">
                <a:latin typeface="Calibri"/>
                <a:cs typeface="Calibri"/>
              </a:rPr>
              <a:t>income.</a:t>
            </a:r>
            <a:r>
              <a:rPr sz="1750" spc="-40" dirty="0">
                <a:latin typeface="Calibri"/>
                <a:cs typeface="Calibri"/>
              </a:rPr>
              <a:t> </a:t>
            </a:r>
            <a:r>
              <a:rPr sz="1750" spc="10" dirty="0">
                <a:latin typeface="Calibri"/>
                <a:cs typeface="Calibri"/>
              </a:rPr>
              <a:t>These</a:t>
            </a:r>
            <a:r>
              <a:rPr sz="1750" spc="55" dirty="0">
                <a:latin typeface="Calibri"/>
                <a:cs typeface="Calibri"/>
              </a:rPr>
              <a:t> </a:t>
            </a:r>
            <a:r>
              <a:rPr sz="1750" spc="10" dirty="0">
                <a:latin typeface="Calibri"/>
                <a:cs typeface="Calibri"/>
              </a:rPr>
              <a:t>factors</a:t>
            </a:r>
            <a:r>
              <a:rPr sz="1750" spc="105" dirty="0">
                <a:latin typeface="Calibri"/>
                <a:cs typeface="Calibri"/>
              </a:rPr>
              <a:t> </a:t>
            </a:r>
            <a:r>
              <a:rPr sz="1750" spc="10" dirty="0">
                <a:latin typeface="Calibri"/>
                <a:cs typeface="Calibri"/>
              </a:rPr>
              <a:t>include</a:t>
            </a:r>
            <a:r>
              <a:rPr sz="1750" spc="-30" dirty="0">
                <a:latin typeface="Calibri"/>
                <a:cs typeface="Calibri"/>
              </a:rPr>
              <a:t> </a:t>
            </a:r>
            <a:r>
              <a:rPr sz="1750" spc="10" dirty="0">
                <a:latin typeface="Calibri"/>
                <a:cs typeface="Calibri"/>
              </a:rPr>
              <a:t>education</a:t>
            </a:r>
            <a:r>
              <a:rPr sz="1750" spc="-100" dirty="0">
                <a:latin typeface="Calibri"/>
                <a:cs typeface="Calibri"/>
              </a:rPr>
              <a:t> </a:t>
            </a:r>
            <a:r>
              <a:rPr sz="1750" spc="10" dirty="0">
                <a:latin typeface="Calibri"/>
                <a:cs typeface="Calibri"/>
              </a:rPr>
              <a:t>level,</a:t>
            </a:r>
            <a:r>
              <a:rPr sz="1750" spc="55" dirty="0">
                <a:latin typeface="Calibri"/>
                <a:cs typeface="Calibri"/>
              </a:rPr>
              <a:t> </a:t>
            </a:r>
            <a:r>
              <a:rPr sz="1750" spc="10" dirty="0">
                <a:latin typeface="Calibri"/>
                <a:cs typeface="Calibri"/>
              </a:rPr>
              <a:t>occupation,</a:t>
            </a:r>
            <a:r>
              <a:rPr sz="1750" spc="-125" dirty="0">
                <a:latin typeface="Calibri"/>
                <a:cs typeface="Calibri"/>
              </a:rPr>
              <a:t> </a:t>
            </a:r>
            <a:r>
              <a:rPr sz="1750" spc="-20" dirty="0">
                <a:latin typeface="Calibri"/>
                <a:cs typeface="Calibri"/>
              </a:rPr>
              <a:t>age, </a:t>
            </a:r>
            <a:r>
              <a:rPr sz="1750" spc="10" dirty="0">
                <a:latin typeface="Calibri"/>
                <a:cs typeface="Calibri"/>
              </a:rPr>
              <a:t>marital</a:t>
            </a:r>
            <a:r>
              <a:rPr sz="1750" spc="-20" dirty="0">
                <a:latin typeface="Calibri"/>
                <a:cs typeface="Calibri"/>
              </a:rPr>
              <a:t> </a:t>
            </a:r>
            <a:r>
              <a:rPr sz="1750" spc="10" dirty="0">
                <a:latin typeface="Calibri"/>
                <a:cs typeface="Calibri"/>
              </a:rPr>
              <a:t>status,</a:t>
            </a:r>
            <a:r>
              <a:rPr sz="1750" spc="30" dirty="0">
                <a:latin typeface="Calibri"/>
                <a:cs typeface="Calibri"/>
              </a:rPr>
              <a:t> </a:t>
            </a:r>
            <a:r>
              <a:rPr sz="1750" spc="10" dirty="0">
                <a:latin typeface="Calibri"/>
                <a:cs typeface="Calibri"/>
              </a:rPr>
              <a:t>and</a:t>
            </a:r>
            <a:r>
              <a:rPr sz="1750" spc="60" dirty="0">
                <a:latin typeface="Calibri"/>
                <a:cs typeface="Calibri"/>
              </a:rPr>
              <a:t> </a:t>
            </a:r>
            <a:r>
              <a:rPr sz="1750" spc="10" dirty="0">
                <a:latin typeface="Calibri"/>
                <a:cs typeface="Calibri"/>
              </a:rPr>
              <a:t>more.</a:t>
            </a:r>
            <a:r>
              <a:rPr sz="1750" spc="20" dirty="0">
                <a:latin typeface="Calibri"/>
                <a:cs typeface="Calibri"/>
              </a:rPr>
              <a:t> </a:t>
            </a:r>
            <a:r>
              <a:rPr sz="1750" spc="10" dirty="0">
                <a:latin typeface="Calibri"/>
                <a:cs typeface="Calibri"/>
              </a:rPr>
              <a:t>A</a:t>
            </a:r>
            <a:r>
              <a:rPr sz="1750" spc="120" dirty="0">
                <a:latin typeface="Calibri"/>
                <a:cs typeface="Calibri"/>
              </a:rPr>
              <a:t> </a:t>
            </a:r>
            <a:r>
              <a:rPr sz="1750" spc="10" dirty="0">
                <a:latin typeface="Calibri"/>
                <a:cs typeface="Calibri"/>
              </a:rPr>
              <a:t>diverse</a:t>
            </a:r>
            <a:r>
              <a:rPr sz="1750" spc="30" dirty="0">
                <a:latin typeface="Calibri"/>
                <a:cs typeface="Calibri"/>
              </a:rPr>
              <a:t> </a:t>
            </a:r>
            <a:r>
              <a:rPr sz="1750" spc="10" dirty="0">
                <a:latin typeface="Calibri"/>
                <a:cs typeface="Calibri"/>
              </a:rPr>
              <a:t>dataset</a:t>
            </a:r>
            <a:r>
              <a:rPr sz="1750" spc="-55" dirty="0">
                <a:latin typeface="Calibri"/>
                <a:cs typeface="Calibri"/>
              </a:rPr>
              <a:t> </a:t>
            </a:r>
            <a:r>
              <a:rPr sz="1750" spc="10" dirty="0">
                <a:latin typeface="Calibri"/>
                <a:cs typeface="Calibri"/>
              </a:rPr>
              <a:t>containing</a:t>
            </a:r>
            <a:r>
              <a:rPr sz="1750" spc="-165" dirty="0">
                <a:latin typeface="Calibri"/>
                <a:cs typeface="Calibri"/>
              </a:rPr>
              <a:t> </a:t>
            </a:r>
            <a:r>
              <a:rPr sz="1750" spc="10" dirty="0">
                <a:latin typeface="Calibri"/>
                <a:cs typeface="Calibri"/>
              </a:rPr>
              <a:t>anonymized</a:t>
            </a:r>
            <a:r>
              <a:rPr sz="1750" spc="-30" dirty="0">
                <a:latin typeface="Calibri"/>
                <a:cs typeface="Calibri"/>
              </a:rPr>
              <a:t> </a:t>
            </a:r>
            <a:r>
              <a:rPr sz="1750" spc="10" dirty="0">
                <a:latin typeface="Calibri"/>
                <a:cs typeface="Calibri"/>
              </a:rPr>
              <a:t>individual</a:t>
            </a:r>
            <a:r>
              <a:rPr sz="1750" spc="-15" dirty="0">
                <a:latin typeface="Calibri"/>
                <a:cs typeface="Calibri"/>
              </a:rPr>
              <a:t> </a:t>
            </a:r>
            <a:r>
              <a:rPr sz="1750" dirty="0">
                <a:latin typeface="Calibri"/>
                <a:cs typeface="Calibri"/>
              </a:rPr>
              <a:t>records</a:t>
            </a:r>
            <a:r>
              <a:rPr sz="1750" spc="-90" dirty="0">
                <a:latin typeface="Calibri"/>
                <a:cs typeface="Calibri"/>
              </a:rPr>
              <a:t> </a:t>
            </a:r>
            <a:r>
              <a:rPr sz="1750" spc="10" dirty="0">
                <a:latin typeface="Calibri"/>
                <a:cs typeface="Calibri"/>
              </a:rPr>
              <a:t>is</a:t>
            </a:r>
            <a:r>
              <a:rPr sz="1750" spc="-10" dirty="0">
                <a:latin typeface="Calibri"/>
                <a:cs typeface="Calibri"/>
              </a:rPr>
              <a:t> </a:t>
            </a:r>
            <a:r>
              <a:rPr sz="1750" spc="10" dirty="0">
                <a:latin typeface="Calibri"/>
                <a:cs typeface="Calibri"/>
              </a:rPr>
              <a:t>used</a:t>
            </a:r>
            <a:r>
              <a:rPr sz="1750" spc="60" dirty="0">
                <a:latin typeface="Calibri"/>
                <a:cs typeface="Calibri"/>
              </a:rPr>
              <a:t> </a:t>
            </a:r>
            <a:r>
              <a:rPr sz="1750" spc="-25" dirty="0">
                <a:latin typeface="Calibri"/>
                <a:cs typeface="Calibri"/>
              </a:rPr>
              <a:t>for </a:t>
            </a:r>
            <a:r>
              <a:rPr sz="1750" spc="10" dirty="0">
                <a:latin typeface="Calibri"/>
                <a:cs typeface="Calibri"/>
              </a:rPr>
              <a:t>training</a:t>
            </a:r>
            <a:r>
              <a:rPr sz="1750" spc="-50" dirty="0">
                <a:latin typeface="Calibri"/>
                <a:cs typeface="Calibri"/>
              </a:rPr>
              <a:t> </a:t>
            </a:r>
            <a:r>
              <a:rPr sz="1750" spc="10" dirty="0">
                <a:latin typeface="Calibri"/>
                <a:cs typeface="Calibri"/>
              </a:rPr>
              <a:t>and</a:t>
            </a:r>
            <a:r>
              <a:rPr sz="1750" spc="15" dirty="0">
                <a:latin typeface="Calibri"/>
                <a:cs typeface="Calibri"/>
              </a:rPr>
              <a:t> </a:t>
            </a:r>
            <a:r>
              <a:rPr sz="1750" spc="10" dirty="0">
                <a:latin typeface="Calibri"/>
                <a:cs typeface="Calibri"/>
              </a:rPr>
              <a:t>evaluating</a:t>
            </a:r>
            <a:r>
              <a:rPr sz="1750" spc="-140" dirty="0">
                <a:latin typeface="Calibri"/>
                <a:cs typeface="Calibri"/>
              </a:rPr>
              <a:t> </a:t>
            </a:r>
            <a:r>
              <a:rPr sz="1750" spc="10" dirty="0">
                <a:latin typeface="Calibri"/>
                <a:cs typeface="Calibri"/>
              </a:rPr>
              <a:t>the</a:t>
            </a:r>
            <a:r>
              <a:rPr sz="1750" spc="80" dirty="0">
                <a:latin typeface="Calibri"/>
                <a:cs typeface="Calibri"/>
              </a:rPr>
              <a:t> </a:t>
            </a:r>
            <a:r>
              <a:rPr sz="1750" spc="10" dirty="0">
                <a:latin typeface="Calibri"/>
                <a:cs typeface="Calibri"/>
              </a:rPr>
              <a:t>predictive</a:t>
            </a:r>
            <a:r>
              <a:rPr sz="1750" spc="80" dirty="0">
                <a:latin typeface="Calibri"/>
                <a:cs typeface="Calibri"/>
              </a:rPr>
              <a:t> </a:t>
            </a:r>
            <a:r>
              <a:rPr sz="1750" spc="-10" dirty="0">
                <a:latin typeface="Calibri"/>
                <a:cs typeface="Calibri"/>
              </a:rPr>
              <a:t>models.</a:t>
            </a:r>
            <a:endParaRPr sz="1750" dirty="0">
              <a:latin typeface="Calibri"/>
              <a:cs typeface="Calibri"/>
            </a:endParaRPr>
          </a:p>
          <a:p>
            <a:pPr marL="12700" marR="15240" indent="283210">
              <a:lnSpc>
                <a:spcPct val="101899"/>
              </a:lnSpc>
              <a:spcBef>
                <a:spcPts val="2105"/>
              </a:spcBef>
              <a:buFont typeface="Arial MT"/>
              <a:buChar char="•"/>
              <a:tabLst>
                <a:tab pos="295910" algn="l"/>
              </a:tabLst>
            </a:pPr>
            <a:r>
              <a:rPr sz="1750" spc="10" dirty="0">
                <a:latin typeface="Calibri"/>
                <a:cs typeface="Calibri"/>
              </a:rPr>
              <a:t>Multiple</a:t>
            </a:r>
            <a:r>
              <a:rPr sz="1750" spc="-120" dirty="0">
                <a:latin typeface="Calibri"/>
                <a:cs typeface="Calibri"/>
              </a:rPr>
              <a:t> </a:t>
            </a:r>
            <a:r>
              <a:rPr sz="1750" spc="10" dirty="0">
                <a:latin typeface="Calibri"/>
                <a:cs typeface="Calibri"/>
              </a:rPr>
              <a:t>machine</a:t>
            </a:r>
            <a:r>
              <a:rPr sz="1750" spc="-25" dirty="0">
                <a:latin typeface="Calibri"/>
                <a:cs typeface="Calibri"/>
              </a:rPr>
              <a:t> </a:t>
            </a:r>
            <a:r>
              <a:rPr sz="1750" spc="10" dirty="0">
                <a:latin typeface="Calibri"/>
                <a:cs typeface="Calibri"/>
              </a:rPr>
              <a:t>learning</a:t>
            </a:r>
            <a:r>
              <a:rPr sz="1750" spc="-55" dirty="0">
                <a:latin typeface="Calibri"/>
                <a:cs typeface="Calibri"/>
              </a:rPr>
              <a:t> </a:t>
            </a:r>
            <a:r>
              <a:rPr sz="1750" spc="10" dirty="0">
                <a:latin typeface="Calibri"/>
                <a:cs typeface="Calibri"/>
              </a:rPr>
              <a:t>algorithms,</a:t>
            </a:r>
            <a:r>
              <a:rPr sz="1750" spc="-30" dirty="0">
                <a:latin typeface="Calibri"/>
                <a:cs typeface="Calibri"/>
              </a:rPr>
              <a:t> </a:t>
            </a:r>
            <a:r>
              <a:rPr sz="1750" spc="10" dirty="0">
                <a:latin typeface="Calibri"/>
                <a:cs typeface="Calibri"/>
              </a:rPr>
              <a:t>including</a:t>
            </a:r>
            <a:r>
              <a:rPr sz="1750" spc="-55" dirty="0">
                <a:latin typeface="Calibri"/>
                <a:cs typeface="Calibri"/>
              </a:rPr>
              <a:t> </a:t>
            </a:r>
            <a:r>
              <a:rPr sz="1750" spc="10" dirty="0">
                <a:latin typeface="Calibri"/>
                <a:cs typeface="Calibri"/>
              </a:rPr>
              <a:t>but</a:t>
            </a:r>
            <a:r>
              <a:rPr sz="1750" spc="-30" dirty="0">
                <a:latin typeface="Calibri"/>
                <a:cs typeface="Calibri"/>
              </a:rPr>
              <a:t> </a:t>
            </a:r>
            <a:r>
              <a:rPr sz="1750" spc="10" dirty="0">
                <a:latin typeface="Calibri"/>
                <a:cs typeface="Calibri"/>
              </a:rPr>
              <a:t>not</a:t>
            </a:r>
            <a:r>
              <a:rPr sz="1750" spc="60" dirty="0">
                <a:latin typeface="Calibri"/>
                <a:cs typeface="Calibri"/>
              </a:rPr>
              <a:t> </a:t>
            </a:r>
            <a:r>
              <a:rPr sz="1750" spc="10" dirty="0">
                <a:latin typeface="Calibri"/>
                <a:cs typeface="Calibri"/>
              </a:rPr>
              <a:t>limited</a:t>
            </a:r>
            <a:r>
              <a:rPr sz="1750" spc="5" dirty="0">
                <a:latin typeface="Calibri"/>
                <a:cs typeface="Calibri"/>
              </a:rPr>
              <a:t> </a:t>
            </a:r>
            <a:r>
              <a:rPr sz="1750" spc="10" dirty="0">
                <a:latin typeface="Calibri"/>
                <a:cs typeface="Calibri"/>
              </a:rPr>
              <a:t>to</a:t>
            </a:r>
            <a:r>
              <a:rPr sz="1750" spc="90" dirty="0">
                <a:latin typeface="Calibri"/>
                <a:cs typeface="Calibri"/>
              </a:rPr>
              <a:t> </a:t>
            </a:r>
            <a:r>
              <a:rPr sz="1750" spc="10" dirty="0">
                <a:latin typeface="Calibri"/>
                <a:cs typeface="Calibri"/>
              </a:rPr>
              <a:t>decision</a:t>
            </a:r>
            <a:r>
              <a:rPr sz="1750" spc="5" dirty="0">
                <a:latin typeface="Calibri"/>
                <a:cs typeface="Calibri"/>
              </a:rPr>
              <a:t> </a:t>
            </a:r>
            <a:r>
              <a:rPr sz="1750" spc="10" dirty="0">
                <a:latin typeface="Calibri"/>
                <a:cs typeface="Calibri"/>
              </a:rPr>
              <a:t>trees,</a:t>
            </a:r>
            <a:r>
              <a:rPr sz="1750" spc="160" dirty="0">
                <a:latin typeface="Calibri"/>
                <a:cs typeface="Calibri"/>
              </a:rPr>
              <a:t> </a:t>
            </a:r>
            <a:r>
              <a:rPr sz="1750" spc="10" dirty="0">
                <a:latin typeface="Calibri"/>
                <a:cs typeface="Calibri"/>
              </a:rPr>
              <a:t>random</a:t>
            </a:r>
            <a:r>
              <a:rPr sz="1750" spc="45" dirty="0">
                <a:latin typeface="Calibri"/>
                <a:cs typeface="Calibri"/>
              </a:rPr>
              <a:t> </a:t>
            </a:r>
            <a:r>
              <a:rPr sz="1750" spc="-10" dirty="0">
                <a:latin typeface="Calibri"/>
                <a:cs typeface="Calibri"/>
              </a:rPr>
              <a:t>forests, </a:t>
            </a:r>
            <a:r>
              <a:rPr sz="1750" dirty="0">
                <a:latin typeface="Calibri"/>
                <a:cs typeface="Calibri"/>
              </a:rPr>
              <a:t>support</a:t>
            </a:r>
            <a:r>
              <a:rPr sz="1750" spc="70" dirty="0">
                <a:latin typeface="Calibri"/>
                <a:cs typeface="Calibri"/>
              </a:rPr>
              <a:t> </a:t>
            </a:r>
            <a:r>
              <a:rPr sz="1750" dirty="0">
                <a:latin typeface="Calibri"/>
                <a:cs typeface="Calibri"/>
              </a:rPr>
              <a:t>vector</a:t>
            </a:r>
            <a:r>
              <a:rPr sz="1750" spc="45" dirty="0">
                <a:latin typeface="Calibri"/>
                <a:cs typeface="Calibri"/>
              </a:rPr>
              <a:t> </a:t>
            </a:r>
            <a:r>
              <a:rPr sz="1750" dirty="0">
                <a:latin typeface="Calibri"/>
                <a:cs typeface="Calibri"/>
              </a:rPr>
              <a:t>machines,</a:t>
            </a:r>
            <a:r>
              <a:rPr sz="1750" spc="80" dirty="0">
                <a:latin typeface="Calibri"/>
                <a:cs typeface="Calibri"/>
              </a:rPr>
              <a:t> </a:t>
            </a:r>
            <a:r>
              <a:rPr sz="1750" dirty="0">
                <a:latin typeface="Calibri"/>
                <a:cs typeface="Calibri"/>
              </a:rPr>
              <a:t>and</a:t>
            </a:r>
            <a:r>
              <a:rPr sz="1750" spc="15" dirty="0">
                <a:latin typeface="Calibri"/>
                <a:cs typeface="Calibri"/>
              </a:rPr>
              <a:t> </a:t>
            </a:r>
            <a:r>
              <a:rPr sz="1750" dirty="0">
                <a:latin typeface="Calibri"/>
                <a:cs typeface="Calibri"/>
              </a:rPr>
              <a:t>neural</a:t>
            </a:r>
            <a:r>
              <a:rPr sz="1750" spc="30" dirty="0">
                <a:latin typeface="Calibri"/>
                <a:cs typeface="Calibri"/>
              </a:rPr>
              <a:t> </a:t>
            </a:r>
            <a:r>
              <a:rPr sz="1750" dirty="0">
                <a:latin typeface="Calibri"/>
                <a:cs typeface="Calibri"/>
              </a:rPr>
              <a:t>networks,</a:t>
            </a:r>
            <a:r>
              <a:rPr sz="1750" spc="170" dirty="0">
                <a:latin typeface="Calibri"/>
                <a:cs typeface="Calibri"/>
              </a:rPr>
              <a:t> </a:t>
            </a:r>
            <a:r>
              <a:rPr sz="1750" dirty="0">
                <a:latin typeface="Calibri"/>
                <a:cs typeface="Calibri"/>
              </a:rPr>
              <a:t>are</a:t>
            </a:r>
            <a:r>
              <a:rPr sz="1750" spc="80" dirty="0">
                <a:latin typeface="Calibri"/>
                <a:cs typeface="Calibri"/>
              </a:rPr>
              <a:t> </a:t>
            </a:r>
            <a:r>
              <a:rPr sz="1750" dirty="0">
                <a:latin typeface="Calibri"/>
                <a:cs typeface="Calibri"/>
              </a:rPr>
              <a:t>implemented</a:t>
            </a:r>
            <a:r>
              <a:rPr sz="1750" spc="20" dirty="0">
                <a:latin typeface="Calibri"/>
                <a:cs typeface="Calibri"/>
              </a:rPr>
              <a:t> </a:t>
            </a:r>
            <a:r>
              <a:rPr sz="1750" dirty="0">
                <a:latin typeface="Calibri"/>
                <a:cs typeface="Calibri"/>
              </a:rPr>
              <a:t>and</a:t>
            </a:r>
            <a:r>
              <a:rPr sz="1750" spc="15" dirty="0">
                <a:latin typeface="Calibri"/>
                <a:cs typeface="Calibri"/>
              </a:rPr>
              <a:t> </a:t>
            </a:r>
            <a:r>
              <a:rPr sz="1750" dirty="0">
                <a:latin typeface="Calibri"/>
                <a:cs typeface="Calibri"/>
              </a:rPr>
              <a:t>fine-tuned</a:t>
            </a:r>
            <a:r>
              <a:rPr sz="1750" spc="114" dirty="0">
                <a:latin typeface="Calibri"/>
                <a:cs typeface="Calibri"/>
              </a:rPr>
              <a:t> </a:t>
            </a:r>
            <a:r>
              <a:rPr sz="1750" dirty="0">
                <a:latin typeface="Calibri"/>
                <a:cs typeface="Calibri"/>
              </a:rPr>
              <a:t>to</a:t>
            </a:r>
            <a:r>
              <a:rPr sz="1750" spc="105" dirty="0">
                <a:latin typeface="Calibri"/>
                <a:cs typeface="Calibri"/>
              </a:rPr>
              <a:t> </a:t>
            </a:r>
            <a:r>
              <a:rPr sz="1750" dirty="0">
                <a:latin typeface="Calibri"/>
                <a:cs typeface="Calibri"/>
              </a:rPr>
              <a:t>achieve</a:t>
            </a:r>
            <a:r>
              <a:rPr sz="1750" spc="-10" dirty="0">
                <a:latin typeface="Calibri"/>
                <a:cs typeface="Calibri"/>
              </a:rPr>
              <a:t> optimal </a:t>
            </a:r>
            <a:r>
              <a:rPr sz="1750" dirty="0">
                <a:latin typeface="Calibri"/>
                <a:cs typeface="Calibri"/>
              </a:rPr>
              <a:t>predictive</a:t>
            </a:r>
            <a:r>
              <a:rPr sz="1750" spc="5" dirty="0">
                <a:latin typeface="Calibri"/>
                <a:cs typeface="Calibri"/>
              </a:rPr>
              <a:t> </a:t>
            </a:r>
            <a:r>
              <a:rPr sz="1750" dirty="0">
                <a:latin typeface="Calibri"/>
                <a:cs typeface="Calibri"/>
              </a:rPr>
              <a:t>performance.</a:t>
            </a:r>
            <a:r>
              <a:rPr sz="1750" spc="95" dirty="0">
                <a:latin typeface="Calibri"/>
                <a:cs typeface="Calibri"/>
              </a:rPr>
              <a:t> </a:t>
            </a:r>
            <a:r>
              <a:rPr sz="1750" dirty="0">
                <a:latin typeface="Calibri"/>
                <a:cs typeface="Calibri"/>
              </a:rPr>
              <a:t>Feature</a:t>
            </a:r>
            <a:r>
              <a:rPr sz="1750" spc="105" dirty="0">
                <a:latin typeface="Calibri"/>
                <a:cs typeface="Calibri"/>
              </a:rPr>
              <a:t> </a:t>
            </a:r>
            <a:r>
              <a:rPr sz="1750" dirty="0">
                <a:latin typeface="Calibri"/>
                <a:cs typeface="Calibri"/>
              </a:rPr>
              <a:t>engineering</a:t>
            </a:r>
            <a:r>
              <a:rPr sz="1750" spc="70" dirty="0">
                <a:latin typeface="Calibri"/>
                <a:cs typeface="Calibri"/>
              </a:rPr>
              <a:t> </a:t>
            </a:r>
            <a:r>
              <a:rPr sz="1750" dirty="0">
                <a:latin typeface="Calibri"/>
                <a:cs typeface="Calibri"/>
              </a:rPr>
              <a:t>and</a:t>
            </a:r>
            <a:r>
              <a:rPr sz="1750" spc="35" dirty="0">
                <a:latin typeface="Calibri"/>
                <a:cs typeface="Calibri"/>
              </a:rPr>
              <a:t> </a:t>
            </a:r>
            <a:r>
              <a:rPr sz="1750" dirty="0">
                <a:latin typeface="Calibri"/>
                <a:cs typeface="Calibri"/>
              </a:rPr>
              <a:t>selection</a:t>
            </a:r>
            <a:r>
              <a:rPr sz="1750" spc="135" dirty="0">
                <a:latin typeface="Calibri"/>
                <a:cs typeface="Calibri"/>
              </a:rPr>
              <a:t> </a:t>
            </a:r>
            <a:r>
              <a:rPr sz="1750" dirty="0">
                <a:latin typeface="Calibri"/>
                <a:cs typeface="Calibri"/>
              </a:rPr>
              <a:t>techniques</a:t>
            </a:r>
            <a:r>
              <a:rPr sz="1750" spc="-40" dirty="0">
                <a:latin typeface="Calibri"/>
                <a:cs typeface="Calibri"/>
              </a:rPr>
              <a:t> </a:t>
            </a:r>
            <a:r>
              <a:rPr sz="1750" dirty="0">
                <a:latin typeface="Calibri"/>
                <a:cs typeface="Calibri"/>
              </a:rPr>
              <a:t>are</a:t>
            </a:r>
            <a:r>
              <a:rPr sz="1750" spc="105" dirty="0">
                <a:latin typeface="Calibri"/>
                <a:cs typeface="Calibri"/>
              </a:rPr>
              <a:t> </a:t>
            </a:r>
            <a:r>
              <a:rPr sz="1750" dirty="0">
                <a:latin typeface="Calibri"/>
                <a:cs typeface="Calibri"/>
              </a:rPr>
              <a:t>employed</a:t>
            </a:r>
            <a:r>
              <a:rPr sz="1750" spc="35" dirty="0">
                <a:latin typeface="Calibri"/>
                <a:cs typeface="Calibri"/>
              </a:rPr>
              <a:t> </a:t>
            </a:r>
            <a:r>
              <a:rPr sz="1750" dirty="0">
                <a:latin typeface="Calibri"/>
                <a:cs typeface="Calibri"/>
              </a:rPr>
              <a:t>to</a:t>
            </a:r>
            <a:r>
              <a:rPr sz="1750" spc="130" dirty="0">
                <a:latin typeface="Calibri"/>
                <a:cs typeface="Calibri"/>
              </a:rPr>
              <a:t> </a:t>
            </a:r>
            <a:r>
              <a:rPr sz="1750" dirty="0">
                <a:latin typeface="Calibri"/>
                <a:cs typeface="Calibri"/>
              </a:rPr>
              <a:t>enhance</a:t>
            </a:r>
            <a:r>
              <a:rPr sz="1750" spc="5" dirty="0">
                <a:latin typeface="Calibri"/>
                <a:cs typeface="Calibri"/>
              </a:rPr>
              <a:t> </a:t>
            </a:r>
            <a:r>
              <a:rPr sz="1750" spc="-25" dirty="0">
                <a:latin typeface="Calibri"/>
                <a:cs typeface="Calibri"/>
              </a:rPr>
              <a:t>the </a:t>
            </a:r>
            <a:r>
              <a:rPr sz="1750" spc="10" dirty="0">
                <a:latin typeface="Calibri"/>
                <a:cs typeface="Calibri"/>
              </a:rPr>
              <a:t>models'</a:t>
            </a:r>
            <a:r>
              <a:rPr sz="1750" spc="-35" dirty="0">
                <a:latin typeface="Calibri"/>
                <a:cs typeface="Calibri"/>
              </a:rPr>
              <a:t> </a:t>
            </a:r>
            <a:r>
              <a:rPr sz="1750" spc="10" dirty="0">
                <a:latin typeface="Calibri"/>
                <a:cs typeface="Calibri"/>
              </a:rPr>
              <a:t>robustness</a:t>
            </a:r>
            <a:r>
              <a:rPr sz="1750" spc="40" dirty="0">
                <a:latin typeface="Calibri"/>
                <a:cs typeface="Calibri"/>
              </a:rPr>
              <a:t> </a:t>
            </a:r>
            <a:r>
              <a:rPr sz="1750" spc="10" dirty="0">
                <a:latin typeface="Calibri"/>
                <a:cs typeface="Calibri"/>
              </a:rPr>
              <a:t>and</a:t>
            </a:r>
            <a:r>
              <a:rPr sz="1750" spc="-55" dirty="0">
                <a:latin typeface="Calibri"/>
                <a:cs typeface="Calibri"/>
              </a:rPr>
              <a:t> </a:t>
            </a:r>
            <a:r>
              <a:rPr sz="1750" spc="10" dirty="0">
                <a:latin typeface="Calibri"/>
                <a:cs typeface="Calibri"/>
              </a:rPr>
              <a:t>interpretability.</a:t>
            </a:r>
            <a:r>
              <a:rPr sz="1750" spc="-165" dirty="0">
                <a:latin typeface="Calibri"/>
                <a:cs typeface="Calibri"/>
              </a:rPr>
              <a:t> </a:t>
            </a:r>
            <a:r>
              <a:rPr sz="1750" spc="10" dirty="0">
                <a:latin typeface="Calibri"/>
                <a:cs typeface="Calibri"/>
              </a:rPr>
              <a:t>The</a:t>
            </a:r>
            <a:r>
              <a:rPr sz="1750" spc="-75" dirty="0">
                <a:latin typeface="Calibri"/>
                <a:cs typeface="Calibri"/>
              </a:rPr>
              <a:t> </a:t>
            </a:r>
            <a:r>
              <a:rPr sz="1750" spc="10" dirty="0">
                <a:latin typeface="Calibri"/>
                <a:cs typeface="Calibri"/>
              </a:rPr>
              <a:t>project</a:t>
            </a:r>
            <a:r>
              <a:rPr sz="1750" spc="-10" dirty="0">
                <a:latin typeface="Calibri"/>
                <a:cs typeface="Calibri"/>
              </a:rPr>
              <a:t> </a:t>
            </a:r>
            <a:r>
              <a:rPr sz="1750" spc="10" dirty="0">
                <a:latin typeface="Calibri"/>
                <a:cs typeface="Calibri"/>
              </a:rPr>
              <a:t>assesses</a:t>
            </a:r>
            <a:r>
              <a:rPr sz="1750" spc="120" dirty="0">
                <a:latin typeface="Calibri"/>
                <a:cs typeface="Calibri"/>
              </a:rPr>
              <a:t> </a:t>
            </a:r>
            <a:r>
              <a:rPr sz="1750" spc="10" dirty="0">
                <a:latin typeface="Calibri"/>
                <a:cs typeface="Calibri"/>
              </a:rPr>
              <a:t>the</a:t>
            </a:r>
            <a:r>
              <a:rPr sz="1750" spc="-5" dirty="0">
                <a:latin typeface="Calibri"/>
                <a:cs typeface="Calibri"/>
              </a:rPr>
              <a:t> </a:t>
            </a:r>
            <a:r>
              <a:rPr sz="1750" spc="10" dirty="0">
                <a:latin typeface="Calibri"/>
                <a:cs typeface="Calibri"/>
              </a:rPr>
              <a:t>models'</a:t>
            </a:r>
            <a:r>
              <a:rPr sz="1750" spc="-30" dirty="0">
                <a:latin typeface="Calibri"/>
                <a:cs typeface="Calibri"/>
              </a:rPr>
              <a:t> </a:t>
            </a:r>
            <a:r>
              <a:rPr sz="1750" spc="10" dirty="0">
                <a:latin typeface="Calibri"/>
                <a:cs typeface="Calibri"/>
              </a:rPr>
              <a:t>accuracy,</a:t>
            </a:r>
            <a:r>
              <a:rPr sz="1750" spc="-5" dirty="0">
                <a:latin typeface="Calibri"/>
                <a:cs typeface="Calibri"/>
              </a:rPr>
              <a:t> </a:t>
            </a:r>
            <a:r>
              <a:rPr sz="1750" spc="10" dirty="0">
                <a:latin typeface="Calibri"/>
                <a:cs typeface="Calibri"/>
              </a:rPr>
              <a:t>precision,</a:t>
            </a:r>
            <a:r>
              <a:rPr sz="1750" spc="-80" dirty="0">
                <a:latin typeface="Calibri"/>
                <a:cs typeface="Calibri"/>
              </a:rPr>
              <a:t> </a:t>
            </a:r>
            <a:r>
              <a:rPr sz="1750" spc="-10" dirty="0">
                <a:latin typeface="Calibri"/>
                <a:cs typeface="Calibri"/>
              </a:rPr>
              <a:t>recall, </a:t>
            </a:r>
            <a:r>
              <a:rPr sz="1750" dirty="0">
                <a:latin typeface="Calibri"/>
                <a:cs typeface="Calibri"/>
              </a:rPr>
              <a:t>and</a:t>
            </a:r>
            <a:r>
              <a:rPr sz="1750" spc="-40" dirty="0">
                <a:latin typeface="Calibri"/>
                <a:cs typeface="Calibri"/>
              </a:rPr>
              <a:t> </a:t>
            </a:r>
            <a:r>
              <a:rPr sz="1750" dirty="0">
                <a:latin typeface="Calibri"/>
                <a:cs typeface="Calibri"/>
              </a:rPr>
              <a:t>F1-score</a:t>
            </a:r>
            <a:r>
              <a:rPr sz="1750" spc="190" dirty="0">
                <a:latin typeface="Calibri"/>
                <a:cs typeface="Calibri"/>
              </a:rPr>
              <a:t> </a:t>
            </a:r>
            <a:r>
              <a:rPr sz="1750" dirty="0">
                <a:latin typeface="Calibri"/>
                <a:cs typeface="Calibri"/>
              </a:rPr>
              <a:t>to</a:t>
            </a:r>
            <a:r>
              <a:rPr sz="1750" spc="45" dirty="0">
                <a:latin typeface="Calibri"/>
                <a:cs typeface="Calibri"/>
              </a:rPr>
              <a:t> </a:t>
            </a:r>
            <a:r>
              <a:rPr sz="1750" dirty="0">
                <a:latin typeface="Calibri"/>
                <a:cs typeface="Calibri"/>
              </a:rPr>
              <a:t>ensure</a:t>
            </a:r>
            <a:r>
              <a:rPr sz="1750" spc="20" dirty="0">
                <a:latin typeface="Calibri"/>
                <a:cs typeface="Calibri"/>
              </a:rPr>
              <a:t> </a:t>
            </a:r>
            <a:r>
              <a:rPr sz="1750" dirty="0">
                <a:latin typeface="Calibri"/>
                <a:cs typeface="Calibri"/>
              </a:rPr>
              <a:t>a</a:t>
            </a:r>
            <a:r>
              <a:rPr sz="1750" spc="55" dirty="0">
                <a:latin typeface="Calibri"/>
                <a:cs typeface="Calibri"/>
              </a:rPr>
              <a:t> </a:t>
            </a:r>
            <a:r>
              <a:rPr sz="1750" dirty="0">
                <a:latin typeface="Calibri"/>
                <a:cs typeface="Calibri"/>
              </a:rPr>
              <a:t>comprehensive</a:t>
            </a:r>
            <a:r>
              <a:rPr sz="1750" spc="20" dirty="0">
                <a:latin typeface="Calibri"/>
                <a:cs typeface="Calibri"/>
              </a:rPr>
              <a:t> </a:t>
            </a:r>
            <a:r>
              <a:rPr sz="1750" spc="-10" dirty="0">
                <a:latin typeface="Calibri"/>
                <a:cs typeface="Calibri"/>
              </a:rPr>
              <a:t>evaluation.</a:t>
            </a:r>
            <a:endParaRPr sz="1750" dirty="0">
              <a:latin typeface="Calibri"/>
              <a:cs typeface="Calibri"/>
            </a:endParaRPr>
          </a:p>
        </p:txBody>
      </p:sp>
      <p:pic>
        <p:nvPicPr>
          <p:cNvPr id="4" name="object 4"/>
          <p:cNvPicPr/>
          <p:nvPr/>
        </p:nvPicPr>
        <p:blipFill>
          <a:blip r:embed="rId2" cstate="print"/>
          <a:stretch>
            <a:fillRect/>
          </a:stretch>
        </p:blipFill>
        <p:spPr>
          <a:xfrm>
            <a:off x="7477125" y="28273"/>
            <a:ext cx="2516530" cy="9365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2700">
              <a:lnSpc>
                <a:spcPct val="100000"/>
              </a:lnSpc>
              <a:spcBef>
                <a:spcPts val="90"/>
              </a:spcBef>
            </a:pPr>
            <a:r>
              <a:rPr lang="en-US" b="0" spc="-10" dirty="0">
                <a:latin typeface="Arial MT"/>
                <a:cs typeface="Arial MT"/>
              </a:rPr>
              <a:t>Introduction</a:t>
            </a:r>
            <a:endParaRPr b="0" spc="-10" dirty="0">
              <a:latin typeface="Arial MT"/>
              <a:cs typeface="Arial MT"/>
            </a:endParaRPr>
          </a:p>
        </p:txBody>
      </p:sp>
      <p:sp>
        <p:nvSpPr>
          <p:cNvPr id="3" name="object 3"/>
          <p:cNvSpPr txBox="1"/>
          <p:nvPr/>
        </p:nvSpPr>
        <p:spPr>
          <a:xfrm>
            <a:off x="380867" y="1883918"/>
            <a:ext cx="8891905" cy="4055110"/>
          </a:xfrm>
          <a:prstGeom prst="rect">
            <a:avLst/>
          </a:prstGeom>
        </p:spPr>
        <p:txBody>
          <a:bodyPr vert="horz" wrap="square" lIns="0" tIns="17780" rIns="0" bIns="0" rtlCol="0">
            <a:spAutoFit/>
          </a:bodyPr>
          <a:lstStyle/>
          <a:p>
            <a:pPr marL="12700" marR="5080">
              <a:lnSpc>
                <a:spcPct val="99600"/>
              </a:lnSpc>
              <a:spcBef>
                <a:spcPts val="140"/>
              </a:spcBef>
              <a:tabLst>
                <a:tab pos="5950585" algn="l"/>
              </a:tabLst>
            </a:pPr>
            <a:r>
              <a:rPr sz="2650" dirty="0">
                <a:latin typeface="Arial MT"/>
                <a:cs typeface="Arial MT"/>
              </a:rPr>
              <a:t>In</a:t>
            </a:r>
            <a:r>
              <a:rPr sz="2650" spc="-125" dirty="0">
                <a:latin typeface="Arial MT"/>
                <a:cs typeface="Arial MT"/>
              </a:rPr>
              <a:t> </a:t>
            </a:r>
            <a:r>
              <a:rPr sz="2650" dirty="0">
                <a:latin typeface="Arial MT"/>
                <a:cs typeface="Arial MT"/>
              </a:rPr>
              <a:t>today's</a:t>
            </a:r>
            <a:r>
              <a:rPr sz="2650" spc="-114" dirty="0">
                <a:latin typeface="Arial MT"/>
                <a:cs typeface="Arial MT"/>
              </a:rPr>
              <a:t> </a:t>
            </a:r>
            <a:r>
              <a:rPr sz="2650" dirty="0">
                <a:latin typeface="Arial MT"/>
                <a:cs typeface="Arial MT"/>
              </a:rPr>
              <a:t>rapidly</a:t>
            </a:r>
            <a:r>
              <a:rPr sz="2650" spc="-60" dirty="0">
                <a:latin typeface="Arial MT"/>
                <a:cs typeface="Arial MT"/>
              </a:rPr>
              <a:t> </a:t>
            </a:r>
            <a:r>
              <a:rPr sz="2650" dirty="0">
                <a:latin typeface="Arial MT"/>
                <a:cs typeface="Arial MT"/>
              </a:rPr>
              <a:t>evolving</a:t>
            </a:r>
            <a:r>
              <a:rPr sz="2650" spc="70" dirty="0">
                <a:latin typeface="Arial MT"/>
                <a:cs typeface="Arial MT"/>
              </a:rPr>
              <a:t> </a:t>
            </a:r>
            <a:r>
              <a:rPr sz="2650" dirty="0">
                <a:latin typeface="Arial MT"/>
                <a:cs typeface="Arial MT"/>
              </a:rPr>
              <a:t>technological landscape,</a:t>
            </a:r>
            <a:r>
              <a:rPr sz="2650" spc="-120" dirty="0">
                <a:latin typeface="Arial MT"/>
                <a:cs typeface="Arial MT"/>
              </a:rPr>
              <a:t> </a:t>
            </a:r>
            <a:r>
              <a:rPr sz="2650" spc="-25" dirty="0">
                <a:latin typeface="Arial MT"/>
                <a:cs typeface="Arial MT"/>
              </a:rPr>
              <a:t>the </a:t>
            </a:r>
            <a:r>
              <a:rPr sz="2650" dirty="0">
                <a:latin typeface="Arial MT"/>
                <a:cs typeface="Arial MT"/>
              </a:rPr>
              <a:t>integration</a:t>
            </a:r>
            <a:r>
              <a:rPr sz="2650" spc="-85" dirty="0">
                <a:latin typeface="Arial MT"/>
                <a:cs typeface="Arial MT"/>
              </a:rPr>
              <a:t> </a:t>
            </a:r>
            <a:r>
              <a:rPr sz="2650" dirty="0">
                <a:latin typeface="Arial MT"/>
                <a:cs typeface="Arial MT"/>
              </a:rPr>
              <a:t>of</a:t>
            </a:r>
            <a:r>
              <a:rPr sz="2650" spc="-185" dirty="0">
                <a:latin typeface="Arial MT"/>
                <a:cs typeface="Arial MT"/>
              </a:rPr>
              <a:t> </a:t>
            </a:r>
            <a:r>
              <a:rPr sz="2650" dirty="0">
                <a:latin typeface="Arial MT"/>
                <a:cs typeface="Arial MT"/>
              </a:rPr>
              <a:t>machine</a:t>
            </a:r>
            <a:r>
              <a:rPr sz="2650" spc="-65" dirty="0">
                <a:latin typeface="Arial MT"/>
                <a:cs typeface="Arial MT"/>
              </a:rPr>
              <a:t> </a:t>
            </a:r>
            <a:r>
              <a:rPr sz="2650" dirty="0">
                <a:latin typeface="Arial MT"/>
                <a:cs typeface="Arial MT"/>
              </a:rPr>
              <a:t>learning</a:t>
            </a:r>
            <a:r>
              <a:rPr sz="2650" spc="-10" dirty="0">
                <a:latin typeface="Arial MT"/>
                <a:cs typeface="Arial MT"/>
              </a:rPr>
              <a:t> </a:t>
            </a:r>
            <a:r>
              <a:rPr sz="2650" dirty="0">
                <a:latin typeface="Arial MT"/>
                <a:cs typeface="Arial MT"/>
              </a:rPr>
              <a:t>techniques</a:t>
            </a:r>
            <a:r>
              <a:rPr sz="2650" spc="55" dirty="0">
                <a:latin typeface="Arial MT"/>
                <a:cs typeface="Arial MT"/>
              </a:rPr>
              <a:t> </a:t>
            </a:r>
            <a:r>
              <a:rPr sz="2650" dirty="0">
                <a:latin typeface="Arial MT"/>
                <a:cs typeface="Arial MT"/>
              </a:rPr>
              <a:t>has</a:t>
            </a:r>
            <a:r>
              <a:rPr sz="2650" spc="-130" dirty="0">
                <a:latin typeface="Arial MT"/>
                <a:cs typeface="Arial MT"/>
              </a:rPr>
              <a:t> </a:t>
            </a:r>
            <a:r>
              <a:rPr sz="2650" spc="-10" dirty="0">
                <a:latin typeface="Arial MT"/>
                <a:cs typeface="Arial MT"/>
              </a:rPr>
              <a:t>transformed </a:t>
            </a:r>
            <a:r>
              <a:rPr sz="2650" dirty="0">
                <a:latin typeface="Arial MT"/>
                <a:cs typeface="Arial MT"/>
              </a:rPr>
              <a:t>numerous</a:t>
            </a:r>
            <a:r>
              <a:rPr sz="2650" spc="-80" dirty="0">
                <a:latin typeface="Arial MT"/>
                <a:cs typeface="Arial MT"/>
              </a:rPr>
              <a:t> </a:t>
            </a:r>
            <a:r>
              <a:rPr sz="2650" dirty="0">
                <a:latin typeface="Arial MT"/>
                <a:cs typeface="Arial MT"/>
              </a:rPr>
              <a:t>industries</a:t>
            </a:r>
            <a:r>
              <a:rPr sz="2650" spc="70" dirty="0">
                <a:latin typeface="Arial MT"/>
                <a:cs typeface="Arial MT"/>
              </a:rPr>
              <a:t> </a:t>
            </a:r>
            <a:r>
              <a:rPr sz="2650" dirty="0">
                <a:latin typeface="Arial MT"/>
                <a:cs typeface="Arial MT"/>
              </a:rPr>
              <a:t>and sectors.</a:t>
            </a:r>
            <a:r>
              <a:rPr sz="2650" spc="-185" dirty="0">
                <a:latin typeface="Arial MT"/>
                <a:cs typeface="Arial MT"/>
              </a:rPr>
              <a:t> </a:t>
            </a:r>
            <a:r>
              <a:rPr sz="2650" dirty="0">
                <a:latin typeface="Arial MT"/>
                <a:cs typeface="Arial MT"/>
              </a:rPr>
              <a:t>One</a:t>
            </a:r>
            <a:r>
              <a:rPr sz="2650" spc="-65" dirty="0">
                <a:latin typeface="Arial MT"/>
                <a:cs typeface="Arial MT"/>
              </a:rPr>
              <a:t> </a:t>
            </a:r>
            <a:r>
              <a:rPr sz="2650" dirty="0">
                <a:latin typeface="Arial MT"/>
                <a:cs typeface="Arial MT"/>
              </a:rPr>
              <a:t>area</a:t>
            </a:r>
            <a:r>
              <a:rPr sz="2650" spc="-60" dirty="0">
                <a:latin typeface="Arial MT"/>
                <a:cs typeface="Arial MT"/>
              </a:rPr>
              <a:t> </a:t>
            </a:r>
            <a:r>
              <a:rPr sz="2650" dirty="0">
                <a:latin typeface="Arial MT"/>
                <a:cs typeface="Arial MT"/>
              </a:rPr>
              <a:t>that</a:t>
            </a:r>
            <a:r>
              <a:rPr sz="2650" spc="-65" dirty="0">
                <a:latin typeface="Arial MT"/>
                <a:cs typeface="Arial MT"/>
              </a:rPr>
              <a:t> </a:t>
            </a:r>
            <a:r>
              <a:rPr sz="2650" dirty="0">
                <a:latin typeface="Arial MT"/>
                <a:cs typeface="Arial MT"/>
              </a:rPr>
              <a:t>stands</a:t>
            </a:r>
            <a:r>
              <a:rPr sz="2650" spc="-60" dirty="0">
                <a:latin typeface="Arial MT"/>
                <a:cs typeface="Arial MT"/>
              </a:rPr>
              <a:t> </a:t>
            </a:r>
            <a:r>
              <a:rPr sz="2650" spc="-25" dirty="0">
                <a:latin typeface="Arial MT"/>
                <a:cs typeface="Arial MT"/>
              </a:rPr>
              <a:t>to </a:t>
            </a:r>
            <a:r>
              <a:rPr sz="2650" dirty="0">
                <a:latin typeface="Arial MT"/>
                <a:cs typeface="Arial MT"/>
              </a:rPr>
              <a:t>benefit</a:t>
            </a:r>
            <a:r>
              <a:rPr sz="2650" spc="-15" dirty="0">
                <a:latin typeface="Arial MT"/>
                <a:cs typeface="Arial MT"/>
              </a:rPr>
              <a:t> </a:t>
            </a:r>
            <a:r>
              <a:rPr sz="2650" spc="-10" dirty="0">
                <a:latin typeface="Arial MT"/>
                <a:cs typeface="Arial MT"/>
              </a:rPr>
              <a:t>significantly</a:t>
            </a:r>
            <a:r>
              <a:rPr sz="2650" spc="125" dirty="0">
                <a:latin typeface="Arial MT"/>
                <a:cs typeface="Arial MT"/>
              </a:rPr>
              <a:t> </a:t>
            </a:r>
            <a:r>
              <a:rPr sz="2650" dirty="0">
                <a:latin typeface="Arial MT"/>
                <a:cs typeface="Arial MT"/>
              </a:rPr>
              <a:t>from</a:t>
            </a:r>
            <a:r>
              <a:rPr sz="2650" spc="-145" dirty="0">
                <a:latin typeface="Arial MT"/>
                <a:cs typeface="Arial MT"/>
              </a:rPr>
              <a:t> </a:t>
            </a:r>
            <a:r>
              <a:rPr sz="2650" dirty="0">
                <a:latin typeface="Arial MT"/>
                <a:cs typeface="Arial MT"/>
              </a:rPr>
              <a:t>these</a:t>
            </a:r>
            <a:r>
              <a:rPr sz="2650" spc="-75" dirty="0">
                <a:latin typeface="Arial MT"/>
                <a:cs typeface="Arial MT"/>
              </a:rPr>
              <a:t> </a:t>
            </a:r>
            <a:r>
              <a:rPr sz="2650" dirty="0">
                <a:latin typeface="Arial MT"/>
                <a:cs typeface="Arial MT"/>
              </a:rPr>
              <a:t>advancements</a:t>
            </a:r>
            <a:r>
              <a:rPr sz="2650" spc="-75" dirty="0">
                <a:latin typeface="Arial MT"/>
                <a:cs typeface="Arial MT"/>
              </a:rPr>
              <a:t> </a:t>
            </a:r>
            <a:r>
              <a:rPr sz="2650" dirty="0">
                <a:latin typeface="Arial MT"/>
                <a:cs typeface="Arial MT"/>
              </a:rPr>
              <a:t>is</a:t>
            </a:r>
            <a:r>
              <a:rPr sz="2650" spc="-70" dirty="0">
                <a:latin typeface="Arial MT"/>
                <a:cs typeface="Arial MT"/>
              </a:rPr>
              <a:t> </a:t>
            </a:r>
            <a:r>
              <a:rPr sz="2650" spc="-10" dirty="0">
                <a:latin typeface="Arial MT"/>
                <a:cs typeface="Arial MT"/>
              </a:rPr>
              <a:t>economic </a:t>
            </a:r>
            <a:r>
              <a:rPr sz="2650" dirty="0">
                <a:latin typeface="Arial MT"/>
                <a:cs typeface="Arial MT"/>
              </a:rPr>
              <a:t>analysis</a:t>
            </a:r>
            <a:r>
              <a:rPr sz="2650" spc="55" dirty="0">
                <a:latin typeface="Arial MT"/>
                <a:cs typeface="Arial MT"/>
              </a:rPr>
              <a:t> </a:t>
            </a:r>
            <a:r>
              <a:rPr sz="2650" dirty="0">
                <a:latin typeface="Arial MT"/>
                <a:cs typeface="Arial MT"/>
              </a:rPr>
              <a:t>and</a:t>
            </a:r>
            <a:r>
              <a:rPr sz="2650" spc="-10" dirty="0">
                <a:latin typeface="Arial MT"/>
                <a:cs typeface="Arial MT"/>
              </a:rPr>
              <a:t> </a:t>
            </a:r>
            <a:r>
              <a:rPr sz="2650" dirty="0">
                <a:latin typeface="Arial MT"/>
                <a:cs typeface="Arial MT"/>
              </a:rPr>
              <a:t>social</a:t>
            </a:r>
            <a:r>
              <a:rPr sz="2650" spc="-80" dirty="0">
                <a:latin typeface="Arial MT"/>
                <a:cs typeface="Arial MT"/>
              </a:rPr>
              <a:t> </a:t>
            </a:r>
            <a:r>
              <a:rPr sz="2650" dirty="0">
                <a:latin typeface="Arial MT"/>
                <a:cs typeface="Arial MT"/>
              </a:rPr>
              <a:t>sciences.</a:t>
            </a:r>
            <a:r>
              <a:rPr sz="2650" spc="-70" dirty="0">
                <a:latin typeface="Arial MT"/>
                <a:cs typeface="Arial MT"/>
              </a:rPr>
              <a:t> </a:t>
            </a:r>
            <a:r>
              <a:rPr sz="2650" dirty="0">
                <a:latin typeface="Arial MT"/>
                <a:cs typeface="Arial MT"/>
              </a:rPr>
              <a:t>The</a:t>
            </a:r>
            <a:r>
              <a:rPr sz="2650" spc="-10" dirty="0">
                <a:latin typeface="Arial MT"/>
                <a:cs typeface="Arial MT"/>
              </a:rPr>
              <a:t> </a:t>
            </a:r>
            <a:r>
              <a:rPr sz="2650" dirty="0">
                <a:latin typeface="Arial MT"/>
                <a:cs typeface="Arial MT"/>
              </a:rPr>
              <a:t>prediction</a:t>
            </a:r>
            <a:r>
              <a:rPr sz="2650" spc="-85" dirty="0">
                <a:latin typeface="Arial MT"/>
                <a:cs typeface="Arial MT"/>
              </a:rPr>
              <a:t> </a:t>
            </a:r>
            <a:r>
              <a:rPr sz="2650" dirty="0">
                <a:latin typeface="Arial MT"/>
                <a:cs typeface="Arial MT"/>
              </a:rPr>
              <a:t>of</a:t>
            </a:r>
            <a:r>
              <a:rPr sz="2650" spc="-70" dirty="0">
                <a:latin typeface="Arial MT"/>
                <a:cs typeface="Arial MT"/>
              </a:rPr>
              <a:t> </a:t>
            </a:r>
            <a:r>
              <a:rPr sz="2650" spc="-10" dirty="0">
                <a:latin typeface="Arial MT"/>
                <a:cs typeface="Arial MT"/>
              </a:rPr>
              <a:t>individual </a:t>
            </a:r>
            <a:r>
              <a:rPr sz="2650" dirty="0">
                <a:latin typeface="Arial MT"/>
                <a:cs typeface="Arial MT"/>
              </a:rPr>
              <a:t>income</a:t>
            </a:r>
            <a:r>
              <a:rPr sz="2650" spc="-150" dirty="0">
                <a:latin typeface="Arial MT"/>
                <a:cs typeface="Arial MT"/>
              </a:rPr>
              <a:t> </a:t>
            </a:r>
            <a:r>
              <a:rPr sz="2650" dirty="0">
                <a:latin typeface="Arial MT"/>
                <a:cs typeface="Arial MT"/>
              </a:rPr>
              <a:t>using</a:t>
            </a:r>
            <a:r>
              <a:rPr sz="2650" spc="25" dirty="0">
                <a:latin typeface="Arial MT"/>
                <a:cs typeface="Arial MT"/>
              </a:rPr>
              <a:t> </a:t>
            </a:r>
            <a:r>
              <a:rPr sz="2650" dirty="0">
                <a:latin typeface="Arial MT"/>
                <a:cs typeface="Arial MT"/>
              </a:rPr>
              <a:t>machine</a:t>
            </a:r>
            <a:r>
              <a:rPr sz="2650" spc="-105" dirty="0">
                <a:latin typeface="Arial MT"/>
                <a:cs typeface="Arial MT"/>
              </a:rPr>
              <a:t> </a:t>
            </a:r>
            <a:r>
              <a:rPr sz="2650" dirty="0">
                <a:latin typeface="Arial MT"/>
                <a:cs typeface="Arial MT"/>
              </a:rPr>
              <a:t>learning</a:t>
            </a:r>
            <a:r>
              <a:rPr sz="2650" spc="90" dirty="0">
                <a:latin typeface="Arial MT"/>
                <a:cs typeface="Arial MT"/>
              </a:rPr>
              <a:t> </a:t>
            </a:r>
            <a:r>
              <a:rPr sz="2650" dirty="0">
                <a:latin typeface="Arial MT"/>
                <a:cs typeface="Arial MT"/>
              </a:rPr>
              <a:t>holds</a:t>
            </a:r>
            <a:r>
              <a:rPr sz="2650" spc="-40" dirty="0">
                <a:latin typeface="Arial MT"/>
                <a:cs typeface="Arial MT"/>
              </a:rPr>
              <a:t> </a:t>
            </a:r>
            <a:r>
              <a:rPr sz="2650" dirty="0">
                <a:latin typeface="Arial MT"/>
                <a:cs typeface="Arial MT"/>
              </a:rPr>
              <a:t>immense</a:t>
            </a:r>
            <a:r>
              <a:rPr sz="2650" spc="-185" dirty="0">
                <a:latin typeface="Arial MT"/>
                <a:cs typeface="Arial MT"/>
              </a:rPr>
              <a:t> </a:t>
            </a:r>
            <a:r>
              <a:rPr sz="2650" dirty="0">
                <a:latin typeface="Arial MT"/>
                <a:cs typeface="Arial MT"/>
              </a:rPr>
              <a:t>potential</a:t>
            </a:r>
            <a:r>
              <a:rPr sz="2650" spc="-105" dirty="0">
                <a:latin typeface="Arial MT"/>
                <a:cs typeface="Arial MT"/>
              </a:rPr>
              <a:t> </a:t>
            </a:r>
            <a:r>
              <a:rPr sz="2650" spc="-25" dirty="0">
                <a:latin typeface="Arial MT"/>
                <a:cs typeface="Arial MT"/>
              </a:rPr>
              <a:t>to </a:t>
            </a:r>
            <a:r>
              <a:rPr sz="2650" dirty="0">
                <a:latin typeface="Arial MT"/>
                <a:cs typeface="Arial MT"/>
              </a:rPr>
              <a:t>provide</a:t>
            </a:r>
            <a:r>
              <a:rPr sz="2650" spc="-65" dirty="0">
                <a:latin typeface="Arial MT"/>
                <a:cs typeface="Arial MT"/>
              </a:rPr>
              <a:t> </a:t>
            </a:r>
            <a:r>
              <a:rPr sz="2650" dirty="0">
                <a:latin typeface="Arial MT"/>
                <a:cs typeface="Arial MT"/>
              </a:rPr>
              <a:t>valuable</a:t>
            </a:r>
            <a:r>
              <a:rPr sz="2650" spc="5" dirty="0">
                <a:latin typeface="Arial MT"/>
                <a:cs typeface="Arial MT"/>
              </a:rPr>
              <a:t> </a:t>
            </a:r>
            <a:r>
              <a:rPr sz="2650" dirty="0">
                <a:latin typeface="Arial MT"/>
                <a:cs typeface="Arial MT"/>
              </a:rPr>
              <a:t>insights</a:t>
            </a:r>
            <a:r>
              <a:rPr sz="2650" spc="65" dirty="0">
                <a:latin typeface="Arial MT"/>
                <a:cs typeface="Arial MT"/>
              </a:rPr>
              <a:t> </a:t>
            </a:r>
            <a:r>
              <a:rPr sz="2650" dirty="0">
                <a:latin typeface="Arial MT"/>
                <a:cs typeface="Arial MT"/>
              </a:rPr>
              <a:t>into</a:t>
            </a:r>
            <a:r>
              <a:rPr sz="2650" spc="-65" dirty="0">
                <a:latin typeface="Arial MT"/>
                <a:cs typeface="Arial MT"/>
              </a:rPr>
              <a:t> </a:t>
            </a:r>
            <a:r>
              <a:rPr sz="2650" dirty="0">
                <a:latin typeface="Arial MT"/>
                <a:cs typeface="Arial MT"/>
              </a:rPr>
              <a:t>socio-economic</a:t>
            </a:r>
            <a:r>
              <a:rPr sz="2650" spc="-180" dirty="0">
                <a:latin typeface="Arial MT"/>
                <a:cs typeface="Arial MT"/>
              </a:rPr>
              <a:t> </a:t>
            </a:r>
            <a:r>
              <a:rPr sz="2650" dirty="0">
                <a:latin typeface="Arial MT"/>
                <a:cs typeface="Arial MT"/>
              </a:rPr>
              <a:t>trends,</a:t>
            </a:r>
            <a:r>
              <a:rPr sz="2650" spc="-114" dirty="0">
                <a:latin typeface="Arial MT"/>
                <a:cs typeface="Arial MT"/>
              </a:rPr>
              <a:t> </a:t>
            </a:r>
            <a:r>
              <a:rPr sz="2650" spc="-25" dirty="0">
                <a:latin typeface="Arial MT"/>
                <a:cs typeface="Arial MT"/>
              </a:rPr>
              <a:t>aid </a:t>
            </a:r>
            <a:r>
              <a:rPr sz="2650" dirty="0">
                <a:latin typeface="Arial MT"/>
                <a:cs typeface="Arial MT"/>
              </a:rPr>
              <a:t>policymakers,</a:t>
            </a:r>
            <a:r>
              <a:rPr sz="2650" spc="-170" dirty="0">
                <a:latin typeface="Arial MT"/>
                <a:cs typeface="Arial MT"/>
              </a:rPr>
              <a:t> </a:t>
            </a:r>
            <a:r>
              <a:rPr sz="2650" dirty="0">
                <a:latin typeface="Arial MT"/>
                <a:cs typeface="Arial MT"/>
              </a:rPr>
              <a:t>and</a:t>
            </a:r>
            <a:r>
              <a:rPr sz="2650" spc="55" dirty="0">
                <a:latin typeface="Arial MT"/>
                <a:cs typeface="Arial MT"/>
              </a:rPr>
              <a:t> </a:t>
            </a:r>
            <a:r>
              <a:rPr sz="2650" dirty="0">
                <a:latin typeface="Arial MT"/>
                <a:cs typeface="Arial MT"/>
              </a:rPr>
              <a:t>empower</a:t>
            </a:r>
            <a:r>
              <a:rPr sz="2650" spc="-165" dirty="0">
                <a:latin typeface="Arial MT"/>
                <a:cs typeface="Arial MT"/>
              </a:rPr>
              <a:t> </a:t>
            </a:r>
            <a:r>
              <a:rPr sz="2650" spc="-10" dirty="0">
                <a:latin typeface="Arial MT"/>
                <a:cs typeface="Arial MT"/>
              </a:rPr>
              <a:t>individuals</a:t>
            </a:r>
            <a:r>
              <a:rPr sz="2650" dirty="0">
                <a:latin typeface="Arial MT"/>
                <a:cs typeface="Arial MT"/>
              </a:rPr>
              <a:t>	in</a:t>
            </a:r>
            <a:r>
              <a:rPr sz="2650" spc="60" dirty="0">
                <a:latin typeface="Arial MT"/>
                <a:cs typeface="Arial MT"/>
              </a:rPr>
              <a:t> </a:t>
            </a:r>
            <a:r>
              <a:rPr sz="2650" dirty="0">
                <a:latin typeface="Arial MT"/>
                <a:cs typeface="Arial MT"/>
              </a:rPr>
              <a:t>making</a:t>
            </a:r>
            <a:r>
              <a:rPr sz="2650" spc="-160" dirty="0">
                <a:latin typeface="Arial MT"/>
                <a:cs typeface="Arial MT"/>
              </a:rPr>
              <a:t> </a:t>
            </a:r>
            <a:r>
              <a:rPr sz="2650" spc="-10" dirty="0">
                <a:latin typeface="Arial MT"/>
                <a:cs typeface="Arial MT"/>
              </a:rPr>
              <a:t>informed </a:t>
            </a:r>
            <a:r>
              <a:rPr sz="2650" dirty="0">
                <a:latin typeface="Arial MT"/>
                <a:cs typeface="Arial MT"/>
              </a:rPr>
              <a:t>financial</a:t>
            </a:r>
            <a:r>
              <a:rPr sz="2650" spc="30" dirty="0">
                <a:latin typeface="Arial MT"/>
                <a:cs typeface="Arial MT"/>
              </a:rPr>
              <a:t> </a:t>
            </a:r>
            <a:r>
              <a:rPr sz="2650" dirty="0">
                <a:latin typeface="Arial MT"/>
                <a:cs typeface="Arial MT"/>
              </a:rPr>
              <a:t>decisions.</a:t>
            </a:r>
            <a:r>
              <a:rPr sz="2650" spc="-40" dirty="0">
                <a:latin typeface="Arial MT"/>
                <a:cs typeface="Arial MT"/>
              </a:rPr>
              <a:t> </a:t>
            </a:r>
            <a:r>
              <a:rPr sz="2650" dirty="0">
                <a:latin typeface="Arial MT"/>
                <a:cs typeface="Arial MT"/>
              </a:rPr>
              <a:t>This</a:t>
            </a:r>
            <a:r>
              <a:rPr sz="2650" spc="30" dirty="0">
                <a:latin typeface="Arial MT"/>
                <a:cs typeface="Arial MT"/>
              </a:rPr>
              <a:t> </a:t>
            </a:r>
            <a:r>
              <a:rPr sz="2650" dirty="0">
                <a:latin typeface="Arial MT"/>
                <a:cs typeface="Arial MT"/>
              </a:rPr>
              <a:t>motivated</a:t>
            </a:r>
            <a:r>
              <a:rPr sz="2650" spc="-100" dirty="0">
                <a:latin typeface="Arial MT"/>
                <a:cs typeface="Arial MT"/>
              </a:rPr>
              <a:t> </a:t>
            </a:r>
            <a:r>
              <a:rPr sz="2650" dirty="0">
                <a:latin typeface="Arial MT"/>
                <a:cs typeface="Arial MT"/>
              </a:rPr>
              <a:t>the</a:t>
            </a:r>
            <a:r>
              <a:rPr sz="2650" spc="-95" dirty="0">
                <a:latin typeface="Arial MT"/>
                <a:cs typeface="Arial MT"/>
              </a:rPr>
              <a:t> </a:t>
            </a:r>
            <a:r>
              <a:rPr sz="2650" dirty="0">
                <a:latin typeface="Arial MT"/>
                <a:cs typeface="Arial MT"/>
              </a:rPr>
              <a:t>selection</a:t>
            </a:r>
            <a:r>
              <a:rPr sz="2650" spc="-105" dirty="0">
                <a:latin typeface="Arial MT"/>
                <a:cs typeface="Arial MT"/>
              </a:rPr>
              <a:t> </a:t>
            </a:r>
            <a:r>
              <a:rPr sz="2650" dirty="0">
                <a:latin typeface="Arial MT"/>
                <a:cs typeface="Arial MT"/>
              </a:rPr>
              <a:t>of</a:t>
            </a:r>
            <a:r>
              <a:rPr sz="2650" spc="-100" dirty="0">
                <a:latin typeface="Arial MT"/>
                <a:cs typeface="Arial MT"/>
              </a:rPr>
              <a:t> </a:t>
            </a:r>
            <a:r>
              <a:rPr sz="2650" dirty="0">
                <a:latin typeface="Arial MT"/>
                <a:cs typeface="Arial MT"/>
              </a:rPr>
              <a:t>this</a:t>
            </a:r>
            <a:r>
              <a:rPr sz="2650" spc="-35" dirty="0">
                <a:latin typeface="Arial MT"/>
                <a:cs typeface="Arial MT"/>
              </a:rPr>
              <a:t> </a:t>
            </a:r>
            <a:r>
              <a:rPr sz="2650" spc="-10" dirty="0">
                <a:latin typeface="Arial MT"/>
                <a:cs typeface="Arial MT"/>
              </a:rPr>
              <a:t>topic </a:t>
            </a:r>
            <a:r>
              <a:rPr sz="2650" dirty="0">
                <a:latin typeface="Arial MT"/>
                <a:cs typeface="Arial MT"/>
              </a:rPr>
              <a:t>for</a:t>
            </a:r>
            <a:r>
              <a:rPr sz="2650" spc="-120" dirty="0">
                <a:latin typeface="Arial MT"/>
                <a:cs typeface="Arial MT"/>
              </a:rPr>
              <a:t> </a:t>
            </a:r>
            <a:r>
              <a:rPr sz="2650" dirty="0">
                <a:latin typeface="Arial MT"/>
                <a:cs typeface="Arial MT"/>
              </a:rPr>
              <a:t>our</a:t>
            </a:r>
            <a:r>
              <a:rPr sz="2650" spc="25" dirty="0">
                <a:latin typeface="Arial MT"/>
                <a:cs typeface="Arial MT"/>
              </a:rPr>
              <a:t> </a:t>
            </a:r>
            <a:r>
              <a:rPr sz="2650" dirty="0">
                <a:latin typeface="Arial MT"/>
                <a:cs typeface="Arial MT"/>
              </a:rPr>
              <a:t>minor</a:t>
            </a:r>
            <a:r>
              <a:rPr sz="2650" spc="-110" dirty="0">
                <a:latin typeface="Arial MT"/>
                <a:cs typeface="Arial MT"/>
              </a:rPr>
              <a:t> </a:t>
            </a:r>
            <a:r>
              <a:rPr sz="2650" spc="-10" dirty="0">
                <a:latin typeface="Arial MT"/>
                <a:cs typeface="Arial MT"/>
              </a:rPr>
              <a:t>project.</a:t>
            </a:r>
            <a:endParaRPr sz="2650" dirty="0">
              <a:latin typeface="Arial MT"/>
              <a:cs typeface="Arial MT"/>
            </a:endParaRPr>
          </a:p>
        </p:txBody>
      </p:sp>
      <p:pic>
        <p:nvPicPr>
          <p:cNvPr id="4" name="object 4"/>
          <p:cNvPicPr/>
          <p:nvPr/>
        </p:nvPicPr>
        <p:blipFill>
          <a:blip r:embed="rId2" cstate="print"/>
          <a:stretch>
            <a:fillRect/>
          </a:stretch>
        </p:blipFill>
        <p:spPr>
          <a:xfrm>
            <a:off x="7477125" y="28273"/>
            <a:ext cx="2516530" cy="9365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2700">
              <a:lnSpc>
                <a:spcPct val="100000"/>
              </a:lnSpc>
              <a:spcBef>
                <a:spcPts val="90"/>
              </a:spcBef>
            </a:pPr>
            <a:r>
              <a:rPr b="0" dirty="0">
                <a:latin typeface="Arial MT"/>
                <a:cs typeface="Arial MT"/>
              </a:rPr>
              <a:t>Literature</a:t>
            </a:r>
            <a:r>
              <a:rPr b="0" spc="-229" dirty="0">
                <a:latin typeface="Arial MT"/>
                <a:cs typeface="Arial MT"/>
              </a:rPr>
              <a:t> </a:t>
            </a:r>
            <a:r>
              <a:rPr b="0" spc="-10" dirty="0">
                <a:latin typeface="Arial MT"/>
                <a:cs typeface="Arial MT"/>
              </a:rPr>
              <a:t>Review</a:t>
            </a:r>
          </a:p>
        </p:txBody>
      </p:sp>
      <p:pic>
        <p:nvPicPr>
          <p:cNvPr id="3" name="object 3"/>
          <p:cNvPicPr/>
          <p:nvPr/>
        </p:nvPicPr>
        <p:blipFill>
          <a:blip r:embed="rId2" cstate="print"/>
          <a:stretch>
            <a:fillRect/>
          </a:stretch>
        </p:blipFill>
        <p:spPr>
          <a:xfrm>
            <a:off x="7477125" y="28273"/>
            <a:ext cx="2516530" cy="936545"/>
          </a:xfrm>
          <a:prstGeom prst="rect">
            <a:avLst/>
          </a:prstGeom>
        </p:spPr>
      </p:pic>
      <p:sp>
        <p:nvSpPr>
          <p:cNvPr id="4" name="object 4"/>
          <p:cNvSpPr txBox="1"/>
          <p:nvPr/>
        </p:nvSpPr>
        <p:spPr>
          <a:xfrm>
            <a:off x="380867" y="1437833"/>
            <a:ext cx="9271000" cy="229935"/>
          </a:xfrm>
          <a:prstGeom prst="rect">
            <a:avLst/>
          </a:prstGeom>
        </p:spPr>
        <p:txBody>
          <a:bodyPr vert="horz" wrap="square" lIns="0" tIns="16510" rIns="0" bIns="0" rtlCol="0">
            <a:spAutoFit/>
          </a:bodyPr>
          <a:lstStyle/>
          <a:p>
            <a:pPr marL="295910" marR="43815" indent="-283845">
              <a:lnSpc>
                <a:spcPct val="99000"/>
              </a:lnSpc>
              <a:spcBef>
                <a:spcPts val="130"/>
              </a:spcBef>
              <a:buFont typeface="Arial MT"/>
              <a:buChar char="•"/>
              <a:tabLst>
                <a:tab pos="295910" algn="l"/>
              </a:tabLst>
            </a:pPr>
            <a:endParaRPr sz="1400" dirty="0">
              <a:latin typeface="Times New Roman"/>
              <a:cs typeface="Times New Roman"/>
            </a:endParaRPr>
          </a:p>
        </p:txBody>
      </p:sp>
      <p:sp>
        <p:nvSpPr>
          <p:cNvPr id="5" name="object 5"/>
          <p:cNvSpPr txBox="1"/>
          <p:nvPr/>
        </p:nvSpPr>
        <p:spPr>
          <a:xfrm>
            <a:off x="380867" y="4822515"/>
            <a:ext cx="9285605" cy="229935"/>
          </a:xfrm>
          <a:prstGeom prst="rect">
            <a:avLst/>
          </a:prstGeom>
        </p:spPr>
        <p:txBody>
          <a:bodyPr vert="horz" wrap="square" lIns="0" tIns="16510" rIns="0" bIns="0" rtlCol="0">
            <a:spAutoFit/>
          </a:bodyPr>
          <a:lstStyle/>
          <a:p>
            <a:pPr marL="295910" marR="5080" indent="-283845">
              <a:lnSpc>
                <a:spcPct val="99000"/>
              </a:lnSpc>
              <a:spcBef>
                <a:spcPts val="130"/>
              </a:spcBef>
              <a:buFont typeface="Arial MT"/>
              <a:buChar char="•"/>
              <a:tabLst>
                <a:tab pos="295910" algn="l"/>
              </a:tabLst>
            </a:pPr>
            <a:endParaRPr sz="1400" dirty="0">
              <a:latin typeface="Calibri"/>
              <a:cs typeface="Calibri"/>
            </a:endParaRPr>
          </a:p>
        </p:txBody>
      </p:sp>
      <p:graphicFrame>
        <p:nvGraphicFramePr>
          <p:cNvPr id="6" name="Table 5">
            <a:extLst>
              <a:ext uri="{FF2B5EF4-FFF2-40B4-BE49-F238E27FC236}">
                <a16:creationId xmlns:a16="http://schemas.microsoft.com/office/drawing/2014/main" id="{28714B71-0B1A-227A-9680-89773C901474}"/>
              </a:ext>
            </a:extLst>
          </p:cNvPr>
          <p:cNvGraphicFramePr>
            <a:graphicFrameLocks noGrp="1"/>
          </p:cNvGraphicFramePr>
          <p:nvPr>
            <p:extLst>
              <p:ext uri="{D42A27DB-BD31-4B8C-83A1-F6EECF244321}">
                <p14:modId xmlns:p14="http://schemas.microsoft.com/office/powerpoint/2010/main" val="1592496409"/>
              </p:ext>
            </p:extLst>
          </p:nvPr>
        </p:nvGraphicFramePr>
        <p:xfrm>
          <a:off x="463550" y="1149826"/>
          <a:ext cx="9530106" cy="6044634"/>
        </p:xfrm>
        <a:graphic>
          <a:graphicData uri="http://schemas.openxmlformats.org/drawingml/2006/table">
            <a:tbl>
              <a:tblPr firstRow="1" bandRow="1">
                <a:tableStyleId>{5C22544A-7EE6-4342-B048-85BDC9FD1C3A}</a:tableStyleId>
              </a:tblPr>
              <a:tblGrid>
                <a:gridCol w="3176702">
                  <a:extLst>
                    <a:ext uri="{9D8B030D-6E8A-4147-A177-3AD203B41FA5}">
                      <a16:colId xmlns:a16="http://schemas.microsoft.com/office/drawing/2014/main" val="2889518756"/>
                    </a:ext>
                  </a:extLst>
                </a:gridCol>
                <a:gridCol w="3176702">
                  <a:extLst>
                    <a:ext uri="{9D8B030D-6E8A-4147-A177-3AD203B41FA5}">
                      <a16:colId xmlns:a16="http://schemas.microsoft.com/office/drawing/2014/main" val="1011389691"/>
                    </a:ext>
                  </a:extLst>
                </a:gridCol>
                <a:gridCol w="3176702">
                  <a:extLst>
                    <a:ext uri="{9D8B030D-6E8A-4147-A177-3AD203B41FA5}">
                      <a16:colId xmlns:a16="http://schemas.microsoft.com/office/drawing/2014/main" val="601888418"/>
                    </a:ext>
                  </a:extLst>
                </a:gridCol>
              </a:tblGrid>
              <a:tr h="447565">
                <a:tc>
                  <a:txBody>
                    <a:bodyPr/>
                    <a:lstStyle/>
                    <a:p>
                      <a:r>
                        <a:rPr lang="en-US" dirty="0"/>
                        <a:t>PAPER TITLE</a:t>
                      </a:r>
                      <a:endParaRPr lang="en-IN" dirty="0"/>
                    </a:p>
                  </a:txBody>
                  <a:tcPr/>
                </a:tc>
                <a:tc>
                  <a:txBody>
                    <a:bodyPr/>
                    <a:lstStyle/>
                    <a:p>
                      <a:r>
                        <a:rPr lang="en-US" dirty="0"/>
                        <a:t>AUTHORS</a:t>
                      </a:r>
                      <a:endParaRPr lang="en-IN" dirty="0"/>
                    </a:p>
                  </a:txBody>
                  <a:tcPr/>
                </a:tc>
                <a:tc>
                  <a:txBody>
                    <a:bodyPr/>
                    <a:lstStyle/>
                    <a:p>
                      <a:r>
                        <a:rPr lang="en-US" dirty="0"/>
                        <a:t>INFERENCES</a:t>
                      </a:r>
                      <a:endParaRPr lang="en-IN" dirty="0"/>
                    </a:p>
                  </a:txBody>
                  <a:tcPr/>
                </a:tc>
                <a:extLst>
                  <a:ext uri="{0D108BD9-81ED-4DB2-BD59-A6C34878D82A}">
                    <a16:rowId xmlns:a16="http://schemas.microsoft.com/office/drawing/2014/main" val="3671171092"/>
                  </a:ext>
                </a:extLst>
              </a:tr>
              <a:tr h="217331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b="1" i="0" dirty="0">
                          <a:solidFill>
                            <a:schemeClr val="dk1"/>
                          </a:solidFill>
                          <a:effectLst/>
                          <a:latin typeface="+mn-lt"/>
                          <a:ea typeface="+mn-ea"/>
                          <a:cs typeface="+mn-cs"/>
                        </a:rPr>
                        <a:t>Adult Income Prediction Using various ML Algorithms</a:t>
                      </a:r>
                    </a:p>
                    <a:p>
                      <a:endParaRPr lang="en-IN" dirty="0"/>
                    </a:p>
                  </a:txBody>
                  <a:tcPr/>
                </a:tc>
                <a:tc>
                  <a:txBody>
                    <a:bodyPr/>
                    <a:lstStyle/>
                    <a:p>
                      <a:r>
                        <a:rPr lang="en-US" sz="1200" b="0" i="0" u="none" strike="noStrike" dirty="0">
                          <a:solidFill>
                            <a:schemeClr val="dk1"/>
                          </a:solidFill>
                          <a:effectLst/>
                          <a:latin typeface="+mn-lt"/>
                          <a:ea typeface="+mn-ea"/>
                          <a:cs typeface="+mn-cs"/>
                          <a:hlinkClick r:id="rId3" tooltip="View other papers by this author"/>
                        </a:rPr>
                        <a:t>Sunil Thapa</a:t>
                      </a:r>
                      <a:endParaRPr lang="en-US" sz="1200" b="0" i="0" dirty="0">
                        <a:solidFill>
                          <a:schemeClr val="dk1"/>
                        </a:solidFill>
                        <a:effectLst/>
                        <a:latin typeface="+mn-lt"/>
                        <a:ea typeface="+mn-ea"/>
                        <a:cs typeface="+mn-cs"/>
                      </a:endParaRPr>
                    </a:p>
                    <a:p>
                      <a:r>
                        <a:rPr lang="en-US" sz="1200" b="0" i="0" dirty="0">
                          <a:solidFill>
                            <a:schemeClr val="dk1"/>
                          </a:solidFill>
                          <a:effectLst/>
                          <a:latin typeface="+mn-lt"/>
                          <a:ea typeface="+mn-ea"/>
                          <a:cs typeface="+mn-cs"/>
                        </a:rPr>
                        <a:t>Lambton College - Department of Computing</a:t>
                      </a:r>
                    </a:p>
                    <a:p>
                      <a:r>
                        <a:rPr lang="en-US" sz="1200" b="0" i="0" dirty="0">
                          <a:solidFill>
                            <a:schemeClr val="dk1"/>
                          </a:solidFill>
                          <a:effectLst/>
                          <a:latin typeface="+mn-lt"/>
                          <a:ea typeface="+mn-ea"/>
                          <a:cs typeface="+mn-cs"/>
                        </a:rPr>
                        <a:t>Date Written: January 16, 2023</a:t>
                      </a:r>
                    </a:p>
                    <a:p>
                      <a:endParaRPr lang="en-IN" dirty="0"/>
                    </a:p>
                  </a:txBody>
                  <a:tcPr/>
                </a:tc>
                <a:tc>
                  <a:txBody>
                    <a:bodyPr/>
                    <a:lstStyle/>
                    <a:p>
                      <a:r>
                        <a:rPr lang="en-US" sz="1200" b="0" i="0" dirty="0">
                          <a:solidFill>
                            <a:schemeClr val="dk1"/>
                          </a:solidFill>
                          <a:effectLst/>
                          <a:latin typeface="+mn-lt"/>
                          <a:ea typeface="+mn-ea"/>
                          <a:cs typeface="+mn-cs"/>
                        </a:rPr>
                        <a:t>This paper compares different Machine Learning Algorithms performances using an adult income dataset. Feature engineering, feature selection, and exploratory data analysis are performed to achieve this goal. Among the five Machine Learning Algorithms used, Random Forest Classifier performed best with 86.3% training accuracy and 86% test accuracy.</a:t>
                      </a:r>
                      <a:endParaRPr lang="en-IN" sz="1200" dirty="0"/>
                    </a:p>
                  </a:txBody>
                  <a:tcPr/>
                </a:tc>
                <a:extLst>
                  <a:ext uri="{0D108BD9-81ED-4DB2-BD59-A6C34878D82A}">
                    <a16:rowId xmlns:a16="http://schemas.microsoft.com/office/drawing/2014/main" val="2685703305"/>
                  </a:ext>
                </a:extLst>
              </a:tr>
              <a:tr h="1409715">
                <a:tc>
                  <a:txBody>
                    <a:bodyPr/>
                    <a:lstStyle/>
                    <a:p>
                      <a:r>
                        <a:rPr lang="en-US" sz="1400" b="1" i="0" dirty="0">
                          <a:solidFill>
                            <a:schemeClr val="dk1"/>
                          </a:solidFill>
                          <a:effectLst/>
                          <a:latin typeface="+mn-lt"/>
                          <a:ea typeface="+mn-ea"/>
                          <a:cs typeface="+mn-cs"/>
                        </a:rPr>
                        <a:t>Family Expenditure and Income Analysis using Machine Learning algorithms</a:t>
                      </a:r>
                    </a:p>
                    <a:p>
                      <a:endParaRPr lang="en-IN" sz="1200" dirty="0"/>
                    </a:p>
                  </a:txBody>
                  <a:tcPr/>
                </a:tc>
                <a:tc>
                  <a:txBody>
                    <a:bodyPr/>
                    <a:lstStyle/>
                    <a:p>
                      <a:r>
                        <a:rPr lang="en-IN" sz="1200" b="0" i="0" u="none" strike="noStrike" dirty="0">
                          <a:solidFill>
                            <a:schemeClr val="dk1"/>
                          </a:solidFill>
                          <a:effectLst/>
                          <a:latin typeface="+mn-lt"/>
                          <a:ea typeface="+mn-ea"/>
                          <a:cs typeface="+mn-cs"/>
                          <a:hlinkClick r:id="rId4"/>
                        </a:rPr>
                        <a:t>Y. Bhavya Sri</a:t>
                      </a:r>
                      <a:r>
                        <a:rPr lang="en-IN" sz="1200" b="0" i="0" dirty="0">
                          <a:solidFill>
                            <a:schemeClr val="dk1"/>
                          </a:solidFill>
                          <a:effectLst/>
                          <a:latin typeface="+mn-lt"/>
                          <a:ea typeface="+mn-ea"/>
                          <a:cs typeface="+mn-cs"/>
                        </a:rPr>
                        <a:t>; </a:t>
                      </a:r>
                      <a:r>
                        <a:rPr lang="en-IN" sz="1200" b="0" i="0" u="none" strike="noStrike" dirty="0">
                          <a:solidFill>
                            <a:schemeClr val="dk1"/>
                          </a:solidFill>
                          <a:effectLst/>
                          <a:latin typeface="+mn-lt"/>
                          <a:ea typeface="+mn-ea"/>
                          <a:cs typeface="+mn-cs"/>
                          <a:hlinkClick r:id="rId5"/>
                        </a:rPr>
                        <a:t>Y. </a:t>
                      </a:r>
                      <a:r>
                        <a:rPr lang="en-IN" sz="1200" b="0" i="0" u="none" strike="noStrike" dirty="0" err="1">
                          <a:solidFill>
                            <a:schemeClr val="dk1"/>
                          </a:solidFill>
                          <a:effectLst/>
                          <a:latin typeface="+mn-lt"/>
                          <a:ea typeface="+mn-ea"/>
                          <a:cs typeface="+mn-cs"/>
                          <a:hlinkClick r:id="rId5"/>
                        </a:rPr>
                        <a:t>Sravani</a:t>
                      </a:r>
                      <a:r>
                        <a:rPr lang="en-IN" sz="1200" b="0" i="0" dirty="0">
                          <a:solidFill>
                            <a:schemeClr val="dk1"/>
                          </a:solidFill>
                          <a:effectLst/>
                          <a:latin typeface="+mn-lt"/>
                          <a:ea typeface="+mn-ea"/>
                          <a:cs typeface="+mn-cs"/>
                        </a:rPr>
                        <a:t>; </a:t>
                      </a:r>
                      <a:r>
                        <a:rPr lang="en-IN" sz="1200" b="0" i="0" u="none" strike="noStrike" dirty="0">
                          <a:solidFill>
                            <a:schemeClr val="dk1"/>
                          </a:solidFill>
                          <a:effectLst/>
                          <a:latin typeface="+mn-lt"/>
                          <a:ea typeface="+mn-ea"/>
                          <a:cs typeface="+mn-cs"/>
                          <a:hlinkClick r:id="rId6"/>
                        </a:rPr>
                        <a:t>Y. Bhargava Sai Surendra</a:t>
                      </a:r>
                      <a:r>
                        <a:rPr lang="en-IN" sz="1200" b="0" i="0" dirty="0">
                          <a:solidFill>
                            <a:schemeClr val="dk1"/>
                          </a:solidFill>
                          <a:effectLst/>
                          <a:latin typeface="+mn-lt"/>
                          <a:ea typeface="+mn-ea"/>
                          <a:cs typeface="+mn-cs"/>
                        </a:rPr>
                        <a:t>; </a:t>
                      </a:r>
                      <a:r>
                        <a:rPr lang="en-IN" sz="1200" b="0" i="0" u="none" strike="noStrike" dirty="0">
                          <a:solidFill>
                            <a:schemeClr val="dk1"/>
                          </a:solidFill>
                          <a:effectLst/>
                          <a:latin typeface="+mn-lt"/>
                          <a:ea typeface="+mn-ea"/>
                          <a:cs typeface="+mn-cs"/>
                          <a:hlinkClick r:id="rId7"/>
                        </a:rPr>
                        <a:t>S. </a:t>
                      </a:r>
                      <a:r>
                        <a:rPr lang="en-IN" sz="1200" b="0" i="0" u="none" strike="noStrike" dirty="0" err="1">
                          <a:solidFill>
                            <a:schemeClr val="dk1"/>
                          </a:solidFill>
                          <a:effectLst/>
                          <a:latin typeface="+mn-lt"/>
                          <a:ea typeface="+mn-ea"/>
                          <a:cs typeface="+mn-cs"/>
                          <a:hlinkClick r:id="rId7"/>
                        </a:rPr>
                        <a:t>Rishitha</a:t>
                      </a:r>
                      <a:r>
                        <a:rPr lang="en-IN" sz="1200" b="0" i="0" dirty="0">
                          <a:solidFill>
                            <a:schemeClr val="dk1"/>
                          </a:solidFill>
                          <a:effectLst/>
                          <a:latin typeface="+mn-lt"/>
                          <a:ea typeface="+mn-ea"/>
                          <a:cs typeface="+mn-cs"/>
                        </a:rPr>
                        <a:t>; </a:t>
                      </a:r>
                      <a:r>
                        <a:rPr lang="en-IN" sz="1200" b="0" i="0" u="sng" dirty="0">
                          <a:solidFill>
                            <a:schemeClr val="dk1"/>
                          </a:solidFill>
                          <a:effectLst/>
                          <a:latin typeface="+mn-lt"/>
                          <a:ea typeface="+mn-ea"/>
                          <a:cs typeface="+mn-cs"/>
                          <a:hlinkClick r:id="rId8"/>
                        </a:rPr>
                        <a:t>M. </a:t>
                      </a:r>
                      <a:r>
                        <a:rPr lang="en-IN" sz="1200" b="0" i="0" u="sng" dirty="0" err="1">
                          <a:solidFill>
                            <a:schemeClr val="dk1"/>
                          </a:solidFill>
                          <a:effectLst/>
                          <a:latin typeface="+mn-lt"/>
                          <a:ea typeface="+mn-ea"/>
                          <a:cs typeface="+mn-cs"/>
                          <a:hlinkClick r:id="rId8"/>
                        </a:rPr>
                        <a:t>Sobhana</a:t>
                      </a:r>
                      <a:endParaRPr lang="en-IN" sz="1200" b="0" i="0" u="sng" dirty="0">
                        <a:solidFill>
                          <a:schemeClr val="dk1"/>
                        </a:solidFill>
                        <a:effectLst/>
                        <a:latin typeface="+mn-lt"/>
                        <a:ea typeface="+mn-ea"/>
                        <a:cs typeface="+mn-cs"/>
                      </a:endParaRPr>
                    </a:p>
                    <a:p>
                      <a:r>
                        <a:rPr lang="en-IN" sz="1200" b="0" i="0" u="sng" dirty="0">
                          <a:solidFill>
                            <a:schemeClr val="dk1"/>
                          </a:solidFill>
                          <a:effectLst/>
                          <a:latin typeface="+mn-lt"/>
                          <a:ea typeface="+mn-ea"/>
                          <a:cs typeface="+mn-cs"/>
                        </a:rPr>
                        <a:t>Published by IEEE in February 2022</a:t>
                      </a:r>
                      <a:endParaRPr lang="en-IN" sz="1200" dirty="0"/>
                    </a:p>
                  </a:txBody>
                  <a:tcPr/>
                </a:tc>
                <a:tc>
                  <a:txBody>
                    <a:bodyPr/>
                    <a:lstStyle/>
                    <a:p>
                      <a:r>
                        <a:rPr lang="en-US" sz="1200" b="0" i="0" dirty="0">
                          <a:solidFill>
                            <a:schemeClr val="dk1"/>
                          </a:solidFill>
                          <a:effectLst/>
                          <a:latin typeface="+mn-lt"/>
                          <a:ea typeface="+mn-ea"/>
                          <a:cs typeface="+mn-cs"/>
                        </a:rPr>
                        <a:t>The prediction task is performed using Decision Tree and Random Forest Regression algorithms, as the data used for this model is continuous. Our proposed Random Forest model predicts with an accuracy of 74.35%.</a:t>
                      </a:r>
                      <a:endParaRPr lang="en-IN" sz="1200" dirty="0"/>
                    </a:p>
                  </a:txBody>
                  <a:tcPr/>
                </a:tc>
                <a:extLst>
                  <a:ext uri="{0D108BD9-81ED-4DB2-BD59-A6C34878D82A}">
                    <a16:rowId xmlns:a16="http://schemas.microsoft.com/office/drawing/2014/main" val="3244981359"/>
                  </a:ext>
                </a:extLst>
              </a:tr>
              <a:tr h="2014044">
                <a:tc>
                  <a:txBody>
                    <a:bodyPr/>
                    <a:lstStyle/>
                    <a:p>
                      <a:r>
                        <a:rPr lang="en-US" sz="1400" b="1" i="0" dirty="0">
                          <a:solidFill>
                            <a:schemeClr val="dk1"/>
                          </a:solidFill>
                          <a:effectLst/>
                          <a:latin typeface="+mn-lt"/>
                          <a:ea typeface="+mn-ea"/>
                          <a:cs typeface="+mn-cs"/>
                        </a:rPr>
                        <a:t>Supervised machine learning predictive </a:t>
                      </a:r>
                    </a:p>
                    <a:p>
                      <a:r>
                        <a:rPr lang="en-US" sz="1400" b="1" i="0" dirty="0">
                          <a:solidFill>
                            <a:schemeClr val="dk1"/>
                          </a:solidFill>
                          <a:effectLst/>
                          <a:latin typeface="+mn-lt"/>
                          <a:ea typeface="+mn-ea"/>
                          <a:cs typeface="+mn-cs"/>
                        </a:rPr>
                        <a:t>analytics for alumni income</a:t>
                      </a:r>
                    </a:p>
                    <a:p>
                      <a:endParaRPr lang="en-IN" dirty="0"/>
                    </a:p>
                  </a:txBody>
                  <a:tcPr/>
                </a:tc>
                <a:tc>
                  <a:txBody>
                    <a:bodyPr/>
                    <a:lstStyle/>
                    <a:p>
                      <a:r>
                        <a:rPr lang="en-IN" sz="1400" b="0" i="0" dirty="0">
                          <a:solidFill>
                            <a:schemeClr val="dk1"/>
                          </a:solidFill>
                          <a:effectLst/>
                          <a:latin typeface="+mn-lt"/>
                          <a:ea typeface="+mn-ea"/>
                          <a:cs typeface="+mn-cs"/>
                        </a:rPr>
                        <a:t>Daniela A. Gomez‑</a:t>
                      </a:r>
                      <a:r>
                        <a:rPr lang="en-IN" sz="1400" b="0" i="0" dirty="0" err="1">
                          <a:solidFill>
                            <a:schemeClr val="dk1"/>
                          </a:solidFill>
                          <a:effectLst/>
                          <a:latin typeface="+mn-lt"/>
                          <a:ea typeface="+mn-ea"/>
                          <a:cs typeface="+mn-cs"/>
                        </a:rPr>
                        <a:t>Cravioto</a:t>
                      </a:r>
                      <a:r>
                        <a:rPr lang="en-IN" sz="1400" b="0" i="0" dirty="0">
                          <a:solidFill>
                            <a:schemeClr val="dk1"/>
                          </a:solidFill>
                          <a:effectLst/>
                          <a:latin typeface="+mn-lt"/>
                          <a:ea typeface="+mn-ea"/>
                          <a:cs typeface="+mn-cs"/>
                        </a:rPr>
                        <a:t>, Ramon E. Diaz‑Ramos* , Neil Hernandez‑</a:t>
                      </a:r>
                      <a:r>
                        <a:rPr lang="en-IN" sz="1400" b="0" i="0" dirty="0" err="1">
                          <a:solidFill>
                            <a:schemeClr val="dk1"/>
                          </a:solidFill>
                          <a:effectLst/>
                          <a:latin typeface="+mn-lt"/>
                          <a:ea typeface="+mn-ea"/>
                          <a:cs typeface="+mn-cs"/>
                        </a:rPr>
                        <a:t>Gress</a:t>
                      </a:r>
                      <a:r>
                        <a:rPr lang="en-IN" sz="1400" b="0" i="0" dirty="0">
                          <a:solidFill>
                            <a:schemeClr val="dk1"/>
                          </a:solidFill>
                          <a:effectLst/>
                          <a:latin typeface="+mn-lt"/>
                          <a:ea typeface="+mn-ea"/>
                          <a:cs typeface="+mn-cs"/>
                        </a:rPr>
                        <a:t>, Jose Luis Preciado and </a:t>
                      </a:r>
                    </a:p>
                    <a:p>
                      <a:r>
                        <a:rPr lang="en-IN" sz="1400" b="0" i="0" dirty="0">
                          <a:solidFill>
                            <a:schemeClr val="dk1"/>
                          </a:solidFill>
                          <a:effectLst/>
                          <a:latin typeface="+mn-lt"/>
                          <a:ea typeface="+mn-ea"/>
                          <a:cs typeface="+mn-cs"/>
                        </a:rPr>
                        <a:t>Hector G. Ceballos</a:t>
                      </a:r>
                    </a:p>
                    <a:p>
                      <a:r>
                        <a:rPr lang="en-IN" sz="1400" b="0" i="0" u="sng" dirty="0">
                          <a:solidFill>
                            <a:schemeClr val="dk1"/>
                          </a:solidFill>
                          <a:effectLst/>
                          <a:latin typeface="+mn-lt"/>
                          <a:ea typeface="+mn-ea"/>
                          <a:cs typeface="+mn-cs"/>
                        </a:rPr>
                        <a:t>Published in January 2022</a:t>
                      </a:r>
                    </a:p>
                    <a:p>
                      <a:endParaRPr lang="en-IN" dirty="0"/>
                    </a:p>
                  </a:txBody>
                  <a:tcPr/>
                </a:tc>
                <a:tc>
                  <a:txBody>
                    <a:bodyPr/>
                    <a:lstStyle/>
                    <a:p>
                      <a:r>
                        <a:rPr lang="en-US" sz="1200" b="0" i="0" dirty="0">
                          <a:solidFill>
                            <a:schemeClr val="dk1"/>
                          </a:solidFill>
                          <a:effectLst/>
                          <a:latin typeface="+mn-lt"/>
                          <a:ea typeface="+mn-ea"/>
                          <a:cs typeface="+mn-cs"/>
                        </a:rPr>
                        <a:t>Results show that the machine learning models outperformed the </a:t>
                      </a:r>
                      <a:r>
                        <a:rPr lang="en-US" sz="1200" b="0" i="0" dirty="0" err="1">
                          <a:solidFill>
                            <a:schemeClr val="dk1"/>
                          </a:solidFill>
                          <a:effectLst/>
                          <a:latin typeface="+mn-lt"/>
                          <a:ea typeface="+mn-ea"/>
                          <a:cs typeface="+mn-cs"/>
                        </a:rPr>
                        <a:t>paramet</a:t>
                      </a:r>
                      <a:r>
                        <a:rPr lang="en-US" sz="1200" b="0" i="0" dirty="0">
                          <a:solidFill>
                            <a:schemeClr val="dk1"/>
                          </a:solidFill>
                          <a:effectLst/>
                          <a:latin typeface="+mn-lt"/>
                          <a:ea typeface="+mn-ea"/>
                          <a:cs typeface="+mn-cs"/>
                        </a:rPr>
                        <a:t>‑</a:t>
                      </a:r>
                    </a:p>
                    <a:p>
                      <a:r>
                        <a:rPr lang="en-US" sz="1200" b="0" i="0" dirty="0" err="1">
                          <a:solidFill>
                            <a:schemeClr val="dk1"/>
                          </a:solidFill>
                          <a:effectLst/>
                          <a:latin typeface="+mn-lt"/>
                          <a:ea typeface="+mn-ea"/>
                          <a:cs typeface="+mn-cs"/>
                        </a:rPr>
                        <a:t>ric</a:t>
                      </a:r>
                      <a:r>
                        <a:rPr lang="en-US" sz="1200" b="0" i="0" dirty="0">
                          <a:solidFill>
                            <a:schemeClr val="dk1"/>
                          </a:solidFill>
                          <a:effectLst/>
                          <a:latin typeface="+mn-lt"/>
                          <a:ea typeface="+mn-ea"/>
                          <a:cs typeface="+mn-cs"/>
                        </a:rPr>
                        <a:t> models of linear and logistic regression, in predicting alum’s current income with </a:t>
                      </a:r>
                    </a:p>
                    <a:p>
                      <a:r>
                        <a:rPr lang="en-US" sz="1200" b="0" i="0" dirty="0">
                          <a:solidFill>
                            <a:schemeClr val="dk1"/>
                          </a:solidFill>
                          <a:effectLst/>
                          <a:latin typeface="+mn-lt"/>
                          <a:ea typeface="+mn-ea"/>
                          <a:cs typeface="+mn-cs"/>
                        </a:rPr>
                        <a:t>statistically signiﬁcant results (p &lt; 0.05) in three diﬀerent tasks. Moreover, the later </a:t>
                      </a:r>
                    </a:p>
                    <a:p>
                      <a:r>
                        <a:rPr lang="en-US" sz="1200" b="0" i="0" dirty="0">
                          <a:solidFill>
                            <a:schemeClr val="dk1"/>
                          </a:solidFill>
                          <a:effectLst/>
                          <a:latin typeface="+mn-lt"/>
                          <a:ea typeface="+mn-ea"/>
                          <a:cs typeface="+mn-cs"/>
                        </a:rPr>
                        <a:t>methods were found to be the most accurate in predicting the alum’s ﬁrst income after </a:t>
                      </a:r>
                      <a:r>
                        <a:rPr lang="en-US" sz="1200" b="0" i="0" dirty="0" err="1">
                          <a:solidFill>
                            <a:schemeClr val="dk1"/>
                          </a:solidFill>
                          <a:effectLst/>
                          <a:latin typeface="+mn-lt"/>
                          <a:ea typeface="+mn-ea"/>
                          <a:cs typeface="+mn-cs"/>
                        </a:rPr>
                        <a:t>Graduatio</a:t>
                      </a:r>
                      <a:r>
                        <a:rPr lang="en-IN" sz="1200" b="0" i="0" dirty="0">
                          <a:solidFill>
                            <a:schemeClr val="dk1"/>
                          </a:solidFill>
                          <a:effectLst/>
                          <a:latin typeface="+mn-lt"/>
                          <a:ea typeface="+mn-ea"/>
                          <a:cs typeface="+mn-cs"/>
                        </a:rPr>
                        <a:t>n.</a:t>
                      </a:r>
                      <a:endParaRPr lang="en-US" sz="1200" b="0" i="0" dirty="0">
                        <a:solidFill>
                          <a:schemeClr val="dk1"/>
                        </a:solidFill>
                        <a:effectLst/>
                        <a:latin typeface="+mn-lt"/>
                        <a:ea typeface="+mn-ea"/>
                        <a:cs typeface="+mn-cs"/>
                      </a:endParaRPr>
                    </a:p>
                  </a:txBody>
                  <a:tcPr/>
                </a:tc>
                <a:extLst>
                  <a:ext uri="{0D108BD9-81ED-4DB2-BD59-A6C34878D82A}">
                    <a16:rowId xmlns:a16="http://schemas.microsoft.com/office/drawing/2014/main" val="357180667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2700">
              <a:lnSpc>
                <a:spcPct val="100000"/>
              </a:lnSpc>
              <a:spcBef>
                <a:spcPts val="90"/>
              </a:spcBef>
            </a:pPr>
            <a:r>
              <a:rPr b="0" spc="-10" dirty="0">
                <a:latin typeface="Arial MT"/>
                <a:cs typeface="Arial MT"/>
              </a:rPr>
              <a:t>Objectives</a:t>
            </a:r>
          </a:p>
        </p:txBody>
      </p:sp>
      <p:sp>
        <p:nvSpPr>
          <p:cNvPr id="3" name="object 3"/>
          <p:cNvSpPr txBox="1"/>
          <p:nvPr/>
        </p:nvSpPr>
        <p:spPr>
          <a:xfrm>
            <a:off x="380867" y="1475867"/>
            <a:ext cx="9017000" cy="5681345"/>
          </a:xfrm>
          <a:prstGeom prst="rect">
            <a:avLst/>
          </a:prstGeom>
        </p:spPr>
        <p:txBody>
          <a:bodyPr vert="horz" wrap="square" lIns="0" tIns="13335" rIns="0" bIns="0" rtlCol="0">
            <a:spAutoFit/>
          </a:bodyPr>
          <a:lstStyle/>
          <a:p>
            <a:pPr marL="12700" marR="545465" indent="-10795">
              <a:lnSpc>
                <a:spcPct val="100699"/>
              </a:lnSpc>
              <a:spcBef>
                <a:spcPts val="105"/>
              </a:spcBef>
              <a:buSzPct val="94339"/>
              <a:buFont typeface="Arial MT"/>
              <a:buChar char="•"/>
              <a:tabLst>
                <a:tab pos="125730" algn="l"/>
              </a:tabLst>
            </a:pPr>
            <a:r>
              <a:rPr sz="2650" dirty="0">
                <a:solidFill>
                  <a:srgbClr val="374151"/>
                </a:solidFill>
                <a:latin typeface="Calibri"/>
                <a:cs typeface="Calibri"/>
              </a:rPr>
              <a:t>	Develop</a:t>
            </a:r>
            <a:r>
              <a:rPr sz="2650" spc="-45" dirty="0">
                <a:solidFill>
                  <a:srgbClr val="374151"/>
                </a:solidFill>
                <a:latin typeface="Calibri"/>
                <a:cs typeface="Calibri"/>
              </a:rPr>
              <a:t> </a:t>
            </a:r>
            <a:r>
              <a:rPr sz="2650" dirty="0">
                <a:solidFill>
                  <a:srgbClr val="374151"/>
                </a:solidFill>
                <a:latin typeface="Calibri"/>
                <a:cs typeface="Calibri"/>
              </a:rPr>
              <a:t>accurate</a:t>
            </a:r>
            <a:r>
              <a:rPr sz="2650" spc="-130" dirty="0">
                <a:solidFill>
                  <a:srgbClr val="374151"/>
                </a:solidFill>
                <a:latin typeface="Calibri"/>
                <a:cs typeface="Calibri"/>
              </a:rPr>
              <a:t> </a:t>
            </a:r>
            <a:r>
              <a:rPr sz="2650" dirty="0">
                <a:solidFill>
                  <a:srgbClr val="374151"/>
                </a:solidFill>
                <a:latin typeface="Calibri"/>
                <a:cs typeface="Calibri"/>
              </a:rPr>
              <a:t>machine</a:t>
            </a:r>
            <a:r>
              <a:rPr sz="2650" spc="-35" dirty="0">
                <a:solidFill>
                  <a:srgbClr val="374151"/>
                </a:solidFill>
                <a:latin typeface="Calibri"/>
                <a:cs typeface="Calibri"/>
              </a:rPr>
              <a:t> </a:t>
            </a:r>
            <a:r>
              <a:rPr sz="2650" dirty="0">
                <a:solidFill>
                  <a:srgbClr val="374151"/>
                </a:solidFill>
                <a:latin typeface="Calibri"/>
                <a:cs typeface="Calibri"/>
              </a:rPr>
              <a:t>learning</a:t>
            </a:r>
            <a:r>
              <a:rPr sz="2650" spc="-125" dirty="0">
                <a:solidFill>
                  <a:srgbClr val="374151"/>
                </a:solidFill>
                <a:latin typeface="Calibri"/>
                <a:cs typeface="Calibri"/>
              </a:rPr>
              <a:t> </a:t>
            </a:r>
            <a:r>
              <a:rPr sz="2650" dirty="0">
                <a:solidFill>
                  <a:srgbClr val="374151"/>
                </a:solidFill>
                <a:latin typeface="Calibri"/>
                <a:cs typeface="Calibri"/>
              </a:rPr>
              <a:t>models</a:t>
            </a:r>
            <a:r>
              <a:rPr sz="2650" spc="-130" dirty="0">
                <a:solidFill>
                  <a:srgbClr val="374151"/>
                </a:solidFill>
                <a:latin typeface="Calibri"/>
                <a:cs typeface="Calibri"/>
              </a:rPr>
              <a:t> </a:t>
            </a:r>
            <a:r>
              <a:rPr sz="2650" dirty="0">
                <a:solidFill>
                  <a:srgbClr val="374151"/>
                </a:solidFill>
                <a:latin typeface="Calibri"/>
                <a:cs typeface="Calibri"/>
              </a:rPr>
              <a:t>for</a:t>
            </a:r>
            <a:r>
              <a:rPr sz="2650" spc="-15" dirty="0">
                <a:solidFill>
                  <a:srgbClr val="374151"/>
                </a:solidFill>
                <a:latin typeface="Calibri"/>
                <a:cs typeface="Calibri"/>
              </a:rPr>
              <a:t> </a:t>
            </a:r>
            <a:r>
              <a:rPr sz="2650" spc="-10" dirty="0">
                <a:solidFill>
                  <a:srgbClr val="374151"/>
                </a:solidFill>
                <a:latin typeface="Calibri"/>
                <a:cs typeface="Calibri"/>
              </a:rPr>
              <a:t>predicting individual</a:t>
            </a:r>
            <a:r>
              <a:rPr sz="2650" spc="-60" dirty="0">
                <a:solidFill>
                  <a:srgbClr val="374151"/>
                </a:solidFill>
                <a:latin typeface="Calibri"/>
                <a:cs typeface="Calibri"/>
              </a:rPr>
              <a:t> </a:t>
            </a:r>
            <a:r>
              <a:rPr sz="2650" dirty="0">
                <a:solidFill>
                  <a:srgbClr val="374151"/>
                </a:solidFill>
                <a:latin typeface="Calibri"/>
                <a:cs typeface="Calibri"/>
              </a:rPr>
              <a:t>income</a:t>
            </a:r>
            <a:r>
              <a:rPr sz="2650" spc="-35" dirty="0">
                <a:solidFill>
                  <a:srgbClr val="374151"/>
                </a:solidFill>
                <a:latin typeface="Calibri"/>
                <a:cs typeface="Calibri"/>
              </a:rPr>
              <a:t> </a:t>
            </a:r>
            <a:r>
              <a:rPr sz="2650" dirty="0">
                <a:solidFill>
                  <a:srgbClr val="374151"/>
                </a:solidFill>
                <a:latin typeface="Calibri"/>
                <a:cs typeface="Calibri"/>
              </a:rPr>
              <a:t>based</a:t>
            </a:r>
            <a:r>
              <a:rPr sz="2650" spc="-35" dirty="0">
                <a:solidFill>
                  <a:srgbClr val="374151"/>
                </a:solidFill>
                <a:latin typeface="Calibri"/>
                <a:cs typeface="Calibri"/>
              </a:rPr>
              <a:t> </a:t>
            </a:r>
            <a:r>
              <a:rPr sz="2650" dirty="0">
                <a:solidFill>
                  <a:srgbClr val="374151"/>
                </a:solidFill>
                <a:latin typeface="Calibri"/>
                <a:cs typeface="Calibri"/>
              </a:rPr>
              <a:t>on</a:t>
            </a:r>
            <a:r>
              <a:rPr sz="2650" spc="-35" dirty="0">
                <a:solidFill>
                  <a:srgbClr val="374151"/>
                </a:solidFill>
                <a:latin typeface="Calibri"/>
                <a:cs typeface="Calibri"/>
              </a:rPr>
              <a:t> </a:t>
            </a:r>
            <a:r>
              <a:rPr sz="2650" dirty="0">
                <a:solidFill>
                  <a:srgbClr val="374151"/>
                </a:solidFill>
                <a:latin typeface="Calibri"/>
                <a:cs typeface="Calibri"/>
              </a:rPr>
              <a:t>relevant</a:t>
            </a:r>
            <a:r>
              <a:rPr sz="2650" spc="-114" dirty="0">
                <a:solidFill>
                  <a:srgbClr val="374151"/>
                </a:solidFill>
                <a:latin typeface="Calibri"/>
                <a:cs typeface="Calibri"/>
              </a:rPr>
              <a:t> </a:t>
            </a:r>
            <a:r>
              <a:rPr sz="2650" dirty="0">
                <a:solidFill>
                  <a:srgbClr val="374151"/>
                </a:solidFill>
                <a:latin typeface="Calibri"/>
                <a:cs typeface="Calibri"/>
              </a:rPr>
              <a:t>socio-economic</a:t>
            </a:r>
            <a:r>
              <a:rPr sz="2650" spc="-140" dirty="0">
                <a:solidFill>
                  <a:srgbClr val="374151"/>
                </a:solidFill>
                <a:latin typeface="Calibri"/>
                <a:cs typeface="Calibri"/>
              </a:rPr>
              <a:t> </a:t>
            </a:r>
            <a:r>
              <a:rPr sz="2650" spc="-10" dirty="0">
                <a:solidFill>
                  <a:srgbClr val="374151"/>
                </a:solidFill>
                <a:latin typeface="Calibri"/>
                <a:cs typeface="Calibri"/>
              </a:rPr>
              <a:t>features.</a:t>
            </a:r>
            <a:endParaRPr sz="2650">
              <a:latin typeface="Calibri"/>
              <a:cs typeface="Calibri"/>
            </a:endParaRPr>
          </a:p>
          <a:p>
            <a:pPr marL="12700" marR="495934" indent="-10795">
              <a:lnSpc>
                <a:spcPct val="100600"/>
              </a:lnSpc>
              <a:spcBef>
                <a:spcPts val="3130"/>
              </a:spcBef>
              <a:buSzPct val="94339"/>
              <a:buFont typeface="Arial MT"/>
              <a:buChar char="•"/>
              <a:tabLst>
                <a:tab pos="125730" algn="l"/>
              </a:tabLst>
            </a:pPr>
            <a:r>
              <a:rPr sz="2650" dirty="0">
                <a:solidFill>
                  <a:srgbClr val="374151"/>
                </a:solidFill>
                <a:latin typeface="Calibri"/>
                <a:cs typeface="Calibri"/>
              </a:rPr>
              <a:t>	Explore</a:t>
            </a:r>
            <a:r>
              <a:rPr sz="2650" spc="-200" dirty="0">
                <a:solidFill>
                  <a:srgbClr val="374151"/>
                </a:solidFill>
                <a:latin typeface="Calibri"/>
                <a:cs typeface="Calibri"/>
              </a:rPr>
              <a:t> </a:t>
            </a:r>
            <a:r>
              <a:rPr sz="2650" dirty="0">
                <a:solidFill>
                  <a:srgbClr val="374151"/>
                </a:solidFill>
                <a:latin typeface="Calibri"/>
                <a:cs typeface="Calibri"/>
              </a:rPr>
              <a:t>and</a:t>
            </a:r>
            <a:r>
              <a:rPr sz="2650" spc="-35" dirty="0">
                <a:solidFill>
                  <a:srgbClr val="374151"/>
                </a:solidFill>
                <a:latin typeface="Calibri"/>
                <a:cs typeface="Calibri"/>
              </a:rPr>
              <a:t> </a:t>
            </a:r>
            <a:r>
              <a:rPr sz="2650" dirty="0">
                <a:solidFill>
                  <a:srgbClr val="374151"/>
                </a:solidFill>
                <a:latin typeface="Calibri"/>
                <a:cs typeface="Calibri"/>
              </a:rPr>
              <a:t>analyze</a:t>
            </a:r>
            <a:r>
              <a:rPr sz="2650" spc="55" dirty="0">
                <a:solidFill>
                  <a:srgbClr val="374151"/>
                </a:solidFill>
                <a:latin typeface="Calibri"/>
                <a:cs typeface="Calibri"/>
              </a:rPr>
              <a:t> </a:t>
            </a:r>
            <a:r>
              <a:rPr sz="2650" dirty="0">
                <a:solidFill>
                  <a:srgbClr val="374151"/>
                </a:solidFill>
                <a:latin typeface="Calibri"/>
                <a:cs typeface="Calibri"/>
              </a:rPr>
              <a:t>various</a:t>
            </a:r>
            <a:r>
              <a:rPr sz="2650" spc="-50" dirty="0">
                <a:solidFill>
                  <a:srgbClr val="374151"/>
                </a:solidFill>
                <a:latin typeface="Calibri"/>
                <a:cs typeface="Calibri"/>
              </a:rPr>
              <a:t> </a:t>
            </a:r>
            <a:r>
              <a:rPr sz="2650" dirty="0">
                <a:solidFill>
                  <a:srgbClr val="374151"/>
                </a:solidFill>
                <a:latin typeface="Calibri"/>
                <a:cs typeface="Calibri"/>
              </a:rPr>
              <a:t>data</a:t>
            </a:r>
            <a:r>
              <a:rPr sz="2650" spc="-65" dirty="0">
                <a:solidFill>
                  <a:srgbClr val="374151"/>
                </a:solidFill>
                <a:latin typeface="Calibri"/>
                <a:cs typeface="Calibri"/>
              </a:rPr>
              <a:t> </a:t>
            </a:r>
            <a:r>
              <a:rPr sz="2650" dirty="0">
                <a:solidFill>
                  <a:srgbClr val="374151"/>
                </a:solidFill>
                <a:latin typeface="Calibri"/>
                <a:cs typeface="Calibri"/>
              </a:rPr>
              <a:t>preprocessing</a:t>
            </a:r>
            <a:r>
              <a:rPr sz="2650" spc="-275" dirty="0">
                <a:solidFill>
                  <a:srgbClr val="374151"/>
                </a:solidFill>
                <a:latin typeface="Calibri"/>
                <a:cs typeface="Calibri"/>
              </a:rPr>
              <a:t> </a:t>
            </a:r>
            <a:r>
              <a:rPr sz="2650" dirty="0">
                <a:solidFill>
                  <a:srgbClr val="374151"/>
                </a:solidFill>
                <a:latin typeface="Calibri"/>
                <a:cs typeface="Calibri"/>
              </a:rPr>
              <a:t>techniques</a:t>
            </a:r>
            <a:r>
              <a:rPr sz="2650" spc="-125" dirty="0">
                <a:solidFill>
                  <a:srgbClr val="374151"/>
                </a:solidFill>
                <a:latin typeface="Calibri"/>
                <a:cs typeface="Calibri"/>
              </a:rPr>
              <a:t> </a:t>
            </a:r>
            <a:r>
              <a:rPr sz="2650" spc="-25" dirty="0">
                <a:solidFill>
                  <a:srgbClr val="374151"/>
                </a:solidFill>
                <a:latin typeface="Calibri"/>
                <a:cs typeface="Calibri"/>
              </a:rPr>
              <a:t>to </a:t>
            </a:r>
            <a:r>
              <a:rPr sz="2650" dirty="0">
                <a:solidFill>
                  <a:srgbClr val="374151"/>
                </a:solidFill>
                <a:latin typeface="Calibri"/>
                <a:cs typeface="Calibri"/>
              </a:rPr>
              <a:t>handle</a:t>
            </a:r>
            <a:r>
              <a:rPr sz="2650" spc="-50" dirty="0">
                <a:solidFill>
                  <a:srgbClr val="374151"/>
                </a:solidFill>
                <a:latin typeface="Calibri"/>
                <a:cs typeface="Calibri"/>
              </a:rPr>
              <a:t> </a:t>
            </a:r>
            <a:r>
              <a:rPr sz="2650" dirty="0">
                <a:solidFill>
                  <a:srgbClr val="374151"/>
                </a:solidFill>
                <a:latin typeface="Calibri"/>
                <a:cs typeface="Calibri"/>
              </a:rPr>
              <a:t>missing</a:t>
            </a:r>
            <a:r>
              <a:rPr sz="2650" spc="-130" dirty="0">
                <a:solidFill>
                  <a:srgbClr val="374151"/>
                </a:solidFill>
                <a:latin typeface="Calibri"/>
                <a:cs typeface="Calibri"/>
              </a:rPr>
              <a:t> </a:t>
            </a:r>
            <a:r>
              <a:rPr sz="2650" dirty="0">
                <a:solidFill>
                  <a:srgbClr val="374151"/>
                </a:solidFill>
                <a:latin typeface="Calibri"/>
                <a:cs typeface="Calibri"/>
              </a:rPr>
              <a:t>values,</a:t>
            </a:r>
            <a:r>
              <a:rPr sz="2650" spc="15" dirty="0">
                <a:solidFill>
                  <a:srgbClr val="374151"/>
                </a:solidFill>
                <a:latin typeface="Calibri"/>
                <a:cs typeface="Calibri"/>
              </a:rPr>
              <a:t> </a:t>
            </a:r>
            <a:r>
              <a:rPr sz="2650" dirty="0">
                <a:solidFill>
                  <a:srgbClr val="374151"/>
                </a:solidFill>
                <a:latin typeface="Calibri"/>
                <a:cs typeface="Calibri"/>
              </a:rPr>
              <a:t>outliers,</a:t>
            </a:r>
            <a:r>
              <a:rPr sz="2650" spc="-140" dirty="0">
                <a:solidFill>
                  <a:srgbClr val="374151"/>
                </a:solidFill>
                <a:latin typeface="Calibri"/>
                <a:cs typeface="Calibri"/>
              </a:rPr>
              <a:t> </a:t>
            </a:r>
            <a:r>
              <a:rPr sz="2650" dirty="0">
                <a:solidFill>
                  <a:srgbClr val="374151"/>
                </a:solidFill>
                <a:latin typeface="Calibri"/>
                <a:cs typeface="Calibri"/>
              </a:rPr>
              <a:t>and</a:t>
            </a:r>
            <a:r>
              <a:rPr sz="2650" spc="-45" dirty="0">
                <a:solidFill>
                  <a:srgbClr val="374151"/>
                </a:solidFill>
                <a:latin typeface="Calibri"/>
                <a:cs typeface="Calibri"/>
              </a:rPr>
              <a:t> </a:t>
            </a:r>
            <a:r>
              <a:rPr sz="2650" dirty="0">
                <a:solidFill>
                  <a:srgbClr val="374151"/>
                </a:solidFill>
                <a:latin typeface="Calibri"/>
                <a:cs typeface="Calibri"/>
              </a:rPr>
              <a:t>feature</a:t>
            </a:r>
            <a:r>
              <a:rPr sz="2650" spc="-130" dirty="0">
                <a:solidFill>
                  <a:srgbClr val="374151"/>
                </a:solidFill>
                <a:latin typeface="Calibri"/>
                <a:cs typeface="Calibri"/>
              </a:rPr>
              <a:t> </a:t>
            </a:r>
            <a:r>
              <a:rPr sz="2650" spc="-10" dirty="0">
                <a:solidFill>
                  <a:srgbClr val="374151"/>
                </a:solidFill>
                <a:latin typeface="Calibri"/>
                <a:cs typeface="Calibri"/>
              </a:rPr>
              <a:t>scaling.</a:t>
            </a:r>
            <a:endParaRPr sz="2650">
              <a:latin typeface="Calibri"/>
              <a:cs typeface="Calibri"/>
            </a:endParaRPr>
          </a:p>
          <a:p>
            <a:pPr marL="12700" marR="5080" indent="-10795">
              <a:lnSpc>
                <a:spcPct val="100699"/>
              </a:lnSpc>
              <a:spcBef>
                <a:spcPts val="3130"/>
              </a:spcBef>
              <a:buSzPct val="94339"/>
              <a:buFont typeface="Arial MT"/>
              <a:buChar char="•"/>
              <a:tabLst>
                <a:tab pos="125730" algn="l"/>
              </a:tabLst>
            </a:pPr>
            <a:r>
              <a:rPr sz="2650" dirty="0">
                <a:solidFill>
                  <a:srgbClr val="374151"/>
                </a:solidFill>
                <a:latin typeface="Calibri"/>
                <a:cs typeface="Calibri"/>
              </a:rPr>
              <a:t>	Identify</a:t>
            </a:r>
            <a:r>
              <a:rPr sz="2650" spc="-80" dirty="0">
                <a:solidFill>
                  <a:srgbClr val="374151"/>
                </a:solidFill>
                <a:latin typeface="Calibri"/>
                <a:cs typeface="Calibri"/>
              </a:rPr>
              <a:t> </a:t>
            </a:r>
            <a:r>
              <a:rPr sz="2650" dirty="0">
                <a:solidFill>
                  <a:srgbClr val="374151"/>
                </a:solidFill>
                <a:latin typeface="Calibri"/>
                <a:cs typeface="Calibri"/>
              </a:rPr>
              <a:t>and</a:t>
            </a:r>
            <a:r>
              <a:rPr sz="2650" spc="-45" dirty="0">
                <a:solidFill>
                  <a:srgbClr val="374151"/>
                </a:solidFill>
                <a:latin typeface="Calibri"/>
                <a:cs typeface="Calibri"/>
              </a:rPr>
              <a:t> </a:t>
            </a:r>
            <a:r>
              <a:rPr sz="2650" dirty="0">
                <a:solidFill>
                  <a:srgbClr val="374151"/>
                </a:solidFill>
                <a:latin typeface="Calibri"/>
                <a:cs typeface="Calibri"/>
              </a:rPr>
              <a:t>engineer</a:t>
            </a:r>
            <a:r>
              <a:rPr sz="2650" spc="-95" dirty="0">
                <a:solidFill>
                  <a:srgbClr val="374151"/>
                </a:solidFill>
                <a:latin typeface="Calibri"/>
                <a:cs typeface="Calibri"/>
              </a:rPr>
              <a:t> </a:t>
            </a:r>
            <a:r>
              <a:rPr sz="2650" dirty="0">
                <a:solidFill>
                  <a:srgbClr val="374151"/>
                </a:solidFill>
                <a:latin typeface="Calibri"/>
                <a:cs typeface="Calibri"/>
              </a:rPr>
              <a:t>key</a:t>
            </a:r>
            <a:r>
              <a:rPr sz="2650" spc="5" dirty="0">
                <a:solidFill>
                  <a:srgbClr val="374151"/>
                </a:solidFill>
                <a:latin typeface="Calibri"/>
                <a:cs typeface="Calibri"/>
              </a:rPr>
              <a:t> </a:t>
            </a:r>
            <a:r>
              <a:rPr sz="2650" dirty="0">
                <a:solidFill>
                  <a:srgbClr val="374151"/>
                </a:solidFill>
                <a:latin typeface="Calibri"/>
                <a:cs typeface="Calibri"/>
              </a:rPr>
              <a:t>features</a:t>
            </a:r>
            <a:r>
              <a:rPr sz="2650" spc="-135" dirty="0">
                <a:solidFill>
                  <a:srgbClr val="374151"/>
                </a:solidFill>
                <a:latin typeface="Calibri"/>
                <a:cs typeface="Calibri"/>
              </a:rPr>
              <a:t> </a:t>
            </a:r>
            <a:r>
              <a:rPr sz="2650" dirty="0">
                <a:solidFill>
                  <a:srgbClr val="374151"/>
                </a:solidFill>
                <a:latin typeface="Calibri"/>
                <a:cs typeface="Calibri"/>
              </a:rPr>
              <a:t>that</a:t>
            </a:r>
            <a:r>
              <a:rPr sz="2650" spc="-60" dirty="0">
                <a:solidFill>
                  <a:srgbClr val="374151"/>
                </a:solidFill>
                <a:latin typeface="Calibri"/>
                <a:cs typeface="Calibri"/>
              </a:rPr>
              <a:t> </a:t>
            </a:r>
            <a:r>
              <a:rPr sz="2650" dirty="0">
                <a:solidFill>
                  <a:srgbClr val="374151"/>
                </a:solidFill>
                <a:latin typeface="Calibri"/>
                <a:cs typeface="Calibri"/>
              </a:rPr>
              <a:t>contribute</a:t>
            </a:r>
            <a:r>
              <a:rPr sz="2650" spc="-210" dirty="0">
                <a:solidFill>
                  <a:srgbClr val="374151"/>
                </a:solidFill>
                <a:latin typeface="Calibri"/>
                <a:cs typeface="Calibri"/>
              </a:rPr>
              <a:t> </a:t>
            </a:r>
            <a:r>
              <a:rPr sz="2650" dirty="0">
                <a:solidFill>
                  <a:srgbClr val="374151"/>
                </a:solidFill>
                <a:latin typeface="Calibri"/>
                <a:cs typeface="Calibri"/>
              </a:rPr>
              <a:t>significantly </a:t>
            </a:r>
            <a:r>
              <a:rPr sz="2650" spc="-25" dirty="0">
                <a:solidFill>
                  <a:srgbClr val="374151"/>
                </a:solidFill>
                <a:latin typeface="Calibri"/>
                <a:cs typeface="Calibri"/>
              </a:rPr>
              <a:t>to </a:t>
            </a:r>
            <a:r>
              <a:rPr sz="2650" dirty="0">
                <a:solidFill>
                  <a:srgbClr val="374151"/>
                </a:solidFill>
                <a:latin typeface="Calibri"/>
                <a:cs typeface="Calibri"/>
              </a:rPr>
              <a:t>the</a:t>
            </a:r>
            <a:r>
              <a:rPr sz="2650" spc="-80" dirty="0">
                <a:solidFill>
                  <a:srgbClr val="374151"/>
                </a:solidFill>
                <a:latin typeface="Calibri"/>
                <a:cs typeface="Calibri"/>
              </a:rPr>
              <a:t> </a:t>
            </a:r>
            <a:r>
              <a:rPr sz="2650" dirty="0">
                <a:solidFill>
                  <a:srgbClr val="374151"/>
                </a:solidFill>
                <a:latin typeface="Calibri"/>
                <a:cs typeface="Calibri"/>
              </a:rPr>
              <a:t>prediction</a:t>
            </a:r>
            <a:r>
              <a:rPr sz="2650" spc="-150" dirty="0">
                <a:solidFill>
                  <a:srgbClr val="374151"/>
                </a:solidFill>
                <a:latin typeface="Calibri"/>
                <a:cs typeface="Calibri"/>
              </a:rPr>
              <a:t> </a:t>
            </a:r>
            <a:r>
              <a:rPr sz="2650" dirty="0">
                <a:solidFill>
                  <a:srgbClr val="374151"/>
                </a:solidFill>
                <a:latin typeface="Calibri"/>
                <a:cs typeface="Calibri"/>
              </a:rPr>
              <a:t>of</a:t>
            </a:r>
            <a:r>
              <a:rPr sz="2650" spc="-80" dirty="0">
                <a:solidFill>
                  <a:srgbClr val="374151"/>
                </a:solidFill>
                <a:latin typeface="Calibri"/>
                <a:cs typeface="Calibri"/>
              </a:rPr>
              <a:t> </a:t>
            </a:r>
            <a:r>
              <a:rPr sz="2650" dirty="0">
                <a:solidFill>
                  <a:srgbClr val="374151"/>
                </a:solidFill>
                <a:latin typeface="Calibri"/>
                <a:cs typeface="Calibri"/>
              </a:rPr>
              <a:t>individual</a:t>
            </a:r>
            <a:r>
              <a:rPr sz="2650" spc="-25" dirty="0">
                <a:solidFill>
                  <a:srgbClr val="374151"/>
                </a:solidFill>
                <a:latin typeface="Calibri"/>
                <a:cs typeface="Calibri"/>
              </a:rPr>
              <a:t> </a:t>
            </a:r>
            <a:r>
              <a:rPr sz="2650" spc="-10" dirty="0">
                <a:solidFill>
                  <a:srgbClr val="374151"/>
                </a:solidFill>
                <a:latin typeface="Calibri"/>
                <a:cs typeface="Calibri"/>
              </a:rPr>
              <a:t>income.</a:t>
            </a:r>
            <a:endParaRPr sz="2650">
              <a:latin typeface="Calibri"/>
              <a:cs typeface="Calibri"/>
            </a:endParaRPr>
          </a:p>
          <a:p>
            <a:pPr marL="12700" marR="551815" indent="-10795">
              <a:lnSpc>
                <a:spcPct val="100699"/>
              </a:lnSpc>
              <a:spcBef>
                <a:spcPts val="3125"/>
              </a:spcBef>
              <a:buSzPct val="94339"/>
              <a:buFont typeface="Arial MT"/>
              <a:buChar char="•"/>
              <a:tabLst>
                <a:tab pos="125730" algn="l"/>
              </a:tabLst>
            </a:pPr>
            <a:r>
              <a:rPr sz="2650" dirty="0">
                <a:solidFill>
                  <a:srgbClr val="374151"/>
                </a:solidFill>
                <a:latin typeface="Calibri"/>
                <a:cs typeface="Calibri"/>
              </a:rPr>
              <a:t>	Compare</a:t>
            </a:r>
            <a:r>
              <a:rPr sz="2650" spc="-100" dirty="0">
                <a:solidFill>
                  <a:srgbClr val="374151"/>
                </a:solidFill>
                <a:latin typeface="Calibri"/>
                <a:cs typeface="Calibri"/>
              </a:rPr>
              <a:t> </a:t>
            </a:r>
            <a:r>
              <a:rPr sz="2650" dirty="0">
                <a:solidFill>
                  <a:srgbClr val="374151"/>
                </a:solidFill>
                <a:latin typeface="Calibri"/>
                <a:cs typeface="Calibri"/>
              </a:rPr>
              <a:t>and</a:t>
            </a:r>
            <a:r>
              <a:rPr sz="2650" spc="-5" dirty="0">
                <a:solidFill>
                  <a:srgbClr val="374151"/>
                </a:solidFill>
                <a:latin typeface="Calibri"/>
                <a:cs typeface="Calibri"/>
              </a:rPr>
              <a:t> </a:t>
            </a:r>
            <a:r>
              <a:rPr sz="2650" dirty="0">
                <a:solidFill>
                  <a:srgbClr val="374151"/>
                </a:solidFill>
                <a:latin typeface="Calibri"/>
                <a:cs typeface="Calibri"/>
              </a:rPr>
              <a:t>evaluate</a:t>
            </a:r>
            <a:r>
              <a:rPr sz="2650" spc="-20" dirty="0">
                <a:solidFill>
                  <a:srgbClr val="374151"/>
                </a:solidFill>
                <a:latin typeface="Calibri"/>
                <a:cs typeface="Calibri"/>
              </a:rPr>
              <a:t> </a:t>
            </a:r>
            <a:r>
              <a:rPr sz="2650" dirty="0">
                <a:solidFill>
                  <a:srgbClr val="374151"/>
                </a:solidFill>
                <a:latin typeface="Calibri"/>
                <a:cs typeface="Calibri"/>
              </a:rPr>
              <a:t>the</a:t>
            </a:r>
            <a:r>
              <a:rPr sz="2650" spc="-10" dirty="0">
                <a:solidFill>
                  <a:srgbClr val="374151"/>
                </a:solidFill>
                <a:latin typeface="Calibri"/>
                <a:cs typeface="Calibri"/>
              </a:rPr>
              <a:t> </a:t>
            </a:r>
            <a:r>
              <a:rPr sz="2650" dirty="0">
                <a:solidFill>
                  <a:srgbClr val="374151"/>
                </a:solidFill>
                <a:latin typeface="Calibri"/>
                <a:cs typeface="Calibri"/>
              </a:rPr>
              <a:t>performance</a:t>
            </a:r>
            <a:r>
              <a:rPr sz="2650" spc="-265" dirty="0">
                <a:solidFill>
                  <a:srgbClr val="374151"/>
                </a:solidFill>
                <a:latin typeface="Calibri"/>
                <a:cs typeface="Calibri"/>
              </a:rPr>
              <a:t> </a:t>
            </a:r>
            <a:r>
              <a:rPr sz="2650" dirty="0">
                <a:solidFill>
                  <a:srgbClr val="374151"/>
                </a:solidFill>
                <a:latin typeface="Calibri"/>
                <a:cs typeface="Calibri"/>
              </a:rPr>
              <a:t>of</a:t>
            </a:r>
            <a:r>
              <a:rPr sz="2650" spc="65" dirty="0">
                <a:solidFill>
                  <a:srgbClr val="374151"/>
                </a:solidFill>
                <a:latin typeface="Calibri"/>
                <a:cs typeface="Calibri"/>
              </a:rPr>
              <a:t> </a:t>
            </a:r>
            <a:r>
              <a:rPr sz="2650" dirty="0">
                <a:solidFill>
                  <a:srgbClr val="374151"/>
                </a:solidFill>
                <a:latin typeface="Calibri"/>
                <a:cs typeface="Calibri"/>
              </a:rPr>
              <a:t>different</a:t>
            </a:r>
            <a:r>
              <a:rPr sz="2650" spc="-190" dirty="0">
                <a:solidFill>
                  <a:srgbClr val="374151"/>
                </a:solidFill>
                <a:latin typeface="Calibri"/>
                <a:cs typeface="Calibri"/>
              </a:rPr>
              <a:t> </a:t>
            </a:r>
            <a:r>
              <a:rPr sz="2650" spc="-10" dirty="0">
                <a:solidFill>
                  <a:srgbClr val="374151"/>
                </a:solidFill>
                <a:latin typeface="Calibri"/>
                <a:cs typeface="Calibri"/>
              </a:rPr>
              <a:t>machine </a:t>
            </a:r>
            <a:r>
              <a:rPr sz="2650" dirty="0">
                <a:solidFill>
                  <a:srgbClr val="374151"/>
                </a:solidFill>
                <a:latin typeface="Calibri"/>
                <a:cs typeface="Calibri"/>
              </a:rPr>
              <a:t>learning</a:t>
            </a:r>
            <a:r>
              <a:rPr sz="2650" spc="-130" dirty="0">
                <a:solidFill>
                  <a:srgbClr val="374151"/>
                </a:solidFill>
                <a:latin typeface="Calibri"/>
                <a:cs typeface="Calibri"/>
              </a:rPr>
              <a:t> </a:t>
            </a:r>
            <a:r>
              <a:rPr sz="2650" dirty="0">
                <a:solidFill>
                  <a:srgbClr val="374151"/>
                </a:solidFill>
                <a:latin typeface="Calibri"/>
                <a:cs typeface="Calibri"/>
              </a:rPr>
              <a:t>algorithms</a:t>
            </a:r>
            <a:r>
              <a:rPr sz="2650" spc="-140" dirty="0">
                <a:solidFill>
                  <a:srgbClr val="374151"/>
                </a:solidFill>
                <a:latin typeface="Calibri"/>
                <a:cs typeface="Calibri"/>
              </a:rPr>
              <a:t> </a:t>
            </a:r>
            <a:r>
              <a:rPr sz="2650" dirty="0">
                <a:solidFill>
                  <a:srgbClr val="374151"/>
                </a:solidFill>
                <a:latin typeface="Calibri"/>
                <a:cs typeface="Calibri"/>
              </a:rPr>
              <a:t>for</a:t>
            </a:r>
            <a:r>
              <a:rPr sz="2650" spc="-20" dirty="0">
                <a:solidFill>
                  <a:srgbClr val="374151"/>
                </a:solidFill>
                <a:latin typeface="Calibri"/>
                <a:cs typeface="Calibri"/>
              </a:rPr>
              <a:t> </a:t>
            </a:r>
            <a:r>
              <a:rPr sz="2650" dirty="0">
                <a:solidFill>
                  <a:srgbClr val="374151"/>
                </a:solidFill>
                <a:latin typeface="Calibri"/>
                <a:cs typeface="Calibri"/>
              </a:rPr>
              <a:t>accurate</a:t>
            </a:r>
            <a:r>
              <a:rPr sz="2650" spc="-135" dirty="0">
                <a:solidFill>
                  <a:srgbClr val="374151"/>
                </a:solidFill>
                <a:latin typeface="Calibri"/>
                <a:cs typeface="Calibri"/>
              </a:rPr>
              <a:t> </a:t>
            </a:r>
            <a:r>
              <a:rPr sz="2650" dirty="0">
                <a:solidFill>
                  <a:srgbClr val="374151"/>
                </a:solidFill>
                <a:latin typeface="Calibri"/>
                <a:cs typeface="Calibri"/>
              </a:rPr>
              <a:t>income</a:t>
            </a:r>
            <a:r>
              <a:rPr sz="2650" spc="-50" dirty="0">
                <a:solidFill>
                  <a:srgbClr val="374151"/>
                </a:solidFill>
                <a:latin typeface="Calibri"/>
                <a:cs typeface="Calibri"/>
              </a:rPr>
              <a:t> </a:t>
            </a:r>
            <a:r>
              <a:rPr sz="2650" spc="-10" dirty="0">
                <a:solidFill>
                  <a:srgbClr val="374151"/>
                </a:solidFill>
                <a:latin typeface="Calibri"/>
                <a:cs typeface="Calibri"/>
              </a:rPr>
              <a:t>prediction.</a:t>
            </a:r>
            <a:endParaRPr sz="2650">
              <a:latin typeface="Calibri"/>
              <a:cs typeface="Calibri"/>
            </a:endParaRPr>
          </a:p>
          <a:p>
            <a:pPr marL="12700" marR="599440" indent="-10795">
              <a:lnSpc>
                <a:spcPct val="100600"/>
              </a:lnSpc>
              <a:spcBef>
                <a:spcPts val="3125"/>
              </a:spcBef>
              <a:buSzPct val="94339"/>
              <a:buFont typeface="Arial MT"/>
              <a:buChar char="•"/>
              <a:tabLst>
                <a:tab pos="125730" algn="l"/>
              </a:tabLst>
            </a:pPr>
            <a:r>
              <a:rPr sz="2650" dirty="0">
                <a:solidFill>
                  <a:srgbClr val="374151"/>
                </a:solidFill>
                <a:latin typeface="Calibri"/>
                <a:cs typeface="Calibri"/>
              </a:rPr>
              <a:t>	Provide</a:t>
            </a:r>
            <a:r>
              <a:rPr sz="2650" spc="-135" dirty="0">
                <a:solidFill>
                  <a:srgbClr val="374151"/>
                </a:solidFill>
                <a:latin typeface="Calibri"/>
                <a:cs typeface="Calibri"/>
              </a:rPr>
              <a:t> </a:t>
            </a:r>
            <a:r>
              <a:rPr sz="2650" dirty="0">
                <a:solidFill>
                  <a:srgbClr val="374151"/>
                </a:solidFill>
                <a:latin typeface="Calibri"/>
                <a:cs typeface="Calibri"/>
              </a:rPr>
              <a:t>actionable</a:t>
            </a:r>
            <a:r>
              <a:rPr sz="2650" spc="-65" dirty="0">
                <a:solidFill>
                  <a:srgbClr val="374151"/>
                </a:solidFill>
                <a:latin typeface="Calibri"/>
                <a:cs typeface="Calibri"/>
              </a:rPr>
              <a:t> </a:t>
            </a:r>
            <a:r>
              <a:rPr sz="2650" dirty="0">
                <a:solidFill>
                  <a:srgbClr val="374151"/>
                </a:solidFill>
                <a:latin typeface="Calibri"/>
                <a:cs typeface="Calibri"/>
              </a:rPr>
              <a:t>insights</a:t>
            </a:r>
            <a:r>
              <a:rPr sz="2650" spc="-150" dirty="0">
                <a:solidFill>
                  <a:srgbClr val="374151"/>
                </a:solidFill>
                <a:latin typeface="Calibri"/>
                <a:cs typeface="Calibri"/>
              </a:rPr>
              <a:t> </a:t>
            </a:r>
            <a:r>
              <a:rPr sz="2650" dirty="0">
                <a:solidFill>
                  <a:srgbClr val="374151"/>
                </a:solidFill>
                <a:latin typeface="Calibri"/>
                <a:cs typeface="Calibri"/>
              </a:rPr>
              <a:t>for</a:t>
            </a:r>
            <a:r>
              <a:rPr sz="2650" spc="-40" dirty="0">
                <a:solidFill>
                  <a:srgbClr val="374151"/>
                </a:solidFill>
                <a:latin typeface="Calibri"/>
                <a:cs typeface="Calibri"/>
              </a:rPr>
              <a:t> </a:t>
            </a:r>
            <a:r>
              <a:rPr sz="2650" dirty="0">
                <a:solidFill>
                  <a:srgbClr val="374151"/>
                </a:solidFill>
                <a:latin typeface="Calibri"/>
                <a:cs typeface="Calibri"/>
              </a:rPr>
              <a:t>policymakers,</a:t>
            </a:r>
            <a:r>
              <a:rPr sz="2650" spc="-145" dirty="0">
                <a:solidFill>
                  <a:srgbClr val="374151"/>
                </a:solidFill>
                <a:latin typeface="Calibri"/>
                <a:cs typeface="Calibri"/>
              </a:rPr>
              <a:t> </a:t>
            </a:r>
            <a:r>
              <a:rPr sz="2650" spc="-10" dirty="0">
                <a:solidFill>
                  <a:srgbClr val="374151"/>
                </a:solidFill>
                <a:latin typeface="Calibri"/>
                <a:cs typeface="Calibri"/>
              </a:rPr>
              <a:t>individuals,</a:t>
            </a:r>
            <a:r>
              <a:rPr sz="2650" spc="-75" dirty="0">
                <a:solidFill>
                  <a:srgbClr val="374151"/>
                </a:solidFill>
                <a:latin typeface="Calibri"/>
                <a:cs typeface="Calibri"/>
              </a:rPr>
              <a:t> </a:t>
            </a:r>
            <a:r>
              <a:rPr sz="2650" spc="-25" dirty="0">
                <a:solidFill>
                  <a:srgbClr val="374151"/>
                </a:solidFill>
                <a:latin typeface="Calibri"/>
                <a:cs typeface="Calibri"/>
              </a:rPr>
              <a:t>and </a:t>
            </a:r>
            <a:r>
              <a:rPr sz="2650" dirty="0">
                <a:solidFill>
                  <a:srgbClr val="374151"/>
                </a:solidFill>
                <a:latin typeface="Calibri"/>
                <a:cs typeface="Calibri"/>
              </a:rPr>
              <a:t>financial</a:t>
            </a:r>
            <a:r>
              <a:rPr sz="2650" spc="15" dirty="0">
                <a:solidFill>
                  <a:srgbClr val="374151"/>
                </a:solidFill>
                <a:latin typeface="Calibri"/>
                <a:cs typeface="Calibri"/>
              </a:rPr>
              <a:t> </a:t>
            </a:r>
            <a:r>
              <a:rPr sz="2650" spc="-10" dirty="0">
                <a:solidFill>
                  <a:srgbClr val="374151"/>
                </a:solidFill>
                <a:latin typeface="Calibri"/>
                <a:cs typeface="Calibri"/>
              </a:rPr>
              <a:t>advisors</a:t>
            </a:r>
            <a:r>
              <a:rPr sz="2650" spc="-135" dirty="0">
                <a:solidFill>
                  <a:srgbClr val="374151"/>
                </a:solidFill>
                <a:latin typeface="Calibri"/>
                <a:cs typeface="Calibri"/>
              </a:rPr>
              <a:t> </a:t>
            </a:r>
            <a:r>
              <a:rPr sz="2650" dirty="0">
                <a:solidFill>
                  <a:srgbClr val="374151"/>
                </a:solidFill>
                <a:latin typeface="Calibri"/>
                <a:cs typeface="Calibri"/>
              </a:rPr>
              <a:t>based</a:t>
            </a:r>
            <a:r>
              <a:rPr sz="2650" spc="-40" dirty="0">
                <a:solidFill>
                  <a:srgbClr val="374151"/>
                </a:solidFill>
                <a:latin typeface="Calibri"/>
                <a:cs typeface="Calibri"/>
              </a:rPr>
              <a:t> </a:t>
            </a:r>
            <a:r>
              <a:rPr sz="2650" dirty="0">
                <a:solidFill>
                  <a:srgbClr val="374151"/>
                </a:solidFill>
                <a:latin typeface="Calibri"/>
                <a:cs typeface="Calibri"/>
              </a:rPr>
              <a:t>on</a:t>
            </a:r>
            <a:r>
              <a:rPr sz="2650" spc="-40" dirty="0">
                <a:solidFill>
                  <a:srgbClr val="374151"/>
                </a:solidFill>
                <a:latin typeface="Calibri"/>
                <a:cs typeface="Calibri"/>
              </a:rPr>
              <a:t> </a:t>
            </a:r>
            <a:r>
              <a:rPr sz="2650" dirty="0">
                <a:solidFill>
                  <a:srgbClr val="374151"/>
                </a:solidFill>
                <a:latin typeface="Calibri"/>
                <a:cs typeface="Calibri"/>
              </a:rPr>
              <a:t>the</a:t>
            </a:r>
            <a:r>
              <a:rPr sz="2650" spc="-40" dirty="0">
                <a:solidFill>
                  <a:srgbClr val="374151"/>
                </a:solidFill>
                <a:latin typeface="Calibri"/>
                <a:cs typeface="Calibri"/>
              </a:rPr>
              <a:t> </a:t>
            </a:r>
            <a:r>
              <a:rPr sz="2650" dirty="0">
                <a:solidFill>
                  <a:srgbClr val="374151"/>
                </a:solidFill>
                <a:latin typeface="Calibri"/>
                <a:cs typeface="Calibri"/>
              </a:rPr>
              <a:t>developed</a:t>
            </a:r>
            <a:r>
              <a:rPr sz="2650" spc="-120" dirty="0">
                <a:solidFill>
                  <a:srgbClr val="374151"/>
                </a:solidFill>
                <a:latin typeface="Calibri"/>
                <a:cs typeface="Calibri"/>
              </a:rPr>
              <a:t> </a:t>
            </a:r>
            <a:r>
              <a:rPr sz="2650" dirty="0">
                <a:solidFill>
                  <a:srgbClr val="374151"/>
                </a:solidFill>
                <a:latin typeface="Calibri"/>
                <a:cs typeface="Calibri"/>
              </a:rPr>
              <a:t>prediction</a:t>
            </a:r>
            <a:r>
              <a:rPr sz="2650" spc="-125" dirty="0">
                <a:solidFill>
                  <a:srgbClr val="374151"/>
                </a:solidFill>
                <a:latin typeface="Calibri"/>
                <a:cs typeface="Calibri"/>
              </a:rPr>
              <a:t> </a:t>
            </a:r>
            <a:r>
              <a:rPr sz="2650" spc="-10" dirty="0">
                <a:solidFill>
                  <a:srgbClr val="374151"/>
                </a:solidFill>
                <a:latin typeface="Calibri"/>
                <a:cs typeface="Calibri"/>
              </a:rPr>
              <a:t>models.</a:t>
            </a:r>
            <a:endParaRPr sz="2650">
              <a:latin typeface="Calibri"/>
              <a:cs typeface="Calibri"/>
            </a:endParaRPr>
          </a:p>
        </p:txBody>
      </p:sp>
      <p:pic>
        <p:nvPicPr>
          <p:cNvPr id="4" name="object 4"/>
          <p:cNvPicPr/>
          <p:nvPr/>
        </p:nvPicPr>
        <p:blipFill>
          <a:blip r:embed="rId2" cstate="print"/>
          <a:stretch>
            <a:fillRect/>
          </a:stretch>
        </p:blipFill>
        <p:spPr>
          <a:xfrm>
            <a:off x="7477125" y="28273"/>
            <a:ext cx="2516530" cy="9365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545" y="702396"/>
            <a:ext cx="7458075" cy="672465"/>
          </a:xfrm>
          <a:prstGeom prst="rect">
            <a:avLst/>
          </a:prstGeom>
        </p:spPr>
        <p:txBody>
          <a:bodyPr vert="horz" wrap="square" lIns="0" tIns="12065" rIns="0" bIns="0" rtlCol="0">
            <a:spAutoFit/>
          </a:bodyPr>
          <a:lstStyle/>
          <a:p>
            <a:pPr marL="12700">
              <a:lnSpc>
                <a:spcPct val="100000"/>
              </a:lnSpc>
              <a:spcBef>
                <a:spcPts val="95"/>
              </a:spcBef>
            </a:pPr>
            <a:r>
              <a:rPr dirty="0">
                <a:latin typeface="Calibri"/>
                <a:cs typeface="Calibri"/>
              </a:rPr>
              <a:t>Design</a:t>
            </a:r>
            <a:r>
              <a:rPr spc="-145" dirty="0">
                <a:latin typeface="Calibri"/>
                <a:cs typeface="Calibri"/>
              </a:rPr>
              <a:t> </a:t>
            </a:r>
            <a:r>
              <a:rPr spc="-10" dirty="0">
                <a:latin typeface="Calibri"/>
                <a:cs typeface="Calibri"/>
              </a:rPr>
              <a:t>Methodology</a:t>
            </a:r>
            <a:r>
              <a:rPr spc="-229" dirty="0">
                <a:latin typeface="Calibri"/>
                <a:cs typeface="Calibri"/>
              </a:rPr>
              <a:t> </a:t>
            </a:r>
            <a:r>
              <a:rPr dirty="0">
                <a:latin typeface="Calibri"/>
                <a:cs typeface="Calibri"/>
              </a:rPr>
              <a:t>/</a:t>
            </a:r>
            <a:r>
              <a:rPr spc="-50" dirty="0">
                <a:latin typeface="Calibri"/>
                <a:cs typeface="Calibri"/>
              </a:rPr>
              <a:t> </a:t>
            </a:r>
            <a:r>
              <a:rPr spc="-10" dirty="0">
                <a:latin typeface="Calibri"/>
                <a:cs typeface="Calibri"/>
              </a:rPr>
              <a:t>Approach:</a:t>
            </a:r>
          </a:p>
        </p:txBody>
      </p:sp>
      <p:sp>
        <p:nvSpPr>
          <p:cNvPr id="3" name="object 3"/>
          <p:cNvSpPr txBox="1"/>
          <p:nvPr/>
        </p:nvSpPr>
        <p:spPr>
          <a:xfrm>
            <a:off x="380867" y="1874787"/>
            <a:ext cx="9128125" cy="5295265"/>
          </a:xfrm>
          <a:prstGeom prst="rect">
            <a:avLst/>
          </a:prstGeom>
        </p:spPr>
        <p:txBody>
          <a:bodyPr vert="horz" wrap="square" lIns="0" tIns="635" rIns="0" bIns="0" rtlCol="0">
            <a:spAutoFit/>
          </a:bodyPr>
          <a:lstStyle/>
          <a:p>
            <a:pPr marL="12700" marR="382270" indent="-9525">
              <a:lnSpc>
                <a:spcPct val="103899"/>
              </a:lnSpc>
              <a:spcBef>
                <a:spcPts val="5"/>
              </a:spcBef>
              <a:buSzPct val="95348"/>
              <a:buFont typeface="Arial MT"/>
              <a:buChar char="•"/>
              <a:tabLst>
                <a:tab pos="106680" algn="l"/>
              </a:tabLst>
            </a:pPr>
            <a:r>
              <a:rPr sz="2150" dirty="0">
                <a:solidFill>
                  <a:srgbClr val="374151"/>
                </a:solidFill>
                <a:latin typeface="Calibri"/>
                <a:cs typeface="Calibri"/>
              </a:rPr>
              <a:t>	Data</a:t>
            </a:r>
            <a:r>
              <a:rPr sz="2150" spc="-85" dirty="0">
                <a:solidFill>
                  <a:srgbClr val="374151"/>
                </a:solidFill>
                <a:latin typeface="Calibri"/>
                <a:cs typeface="Calibri"/>
              </a:rPr>
              <a:t> </a:t>
            </a:r>
            <a:r>
              <a:rPr sz="2150" dirty="0">
                <a:solidFill>
                  <a:srgbClr val="374151"/>
                </a:solidFill>
                <a:latin typeface="Calibri"/>
                <a:cs typeface="Calibri"/>
              </a:rPr>
              <a:t>Collection:</a:t>
            </a:r>
            <a:r>
              <a:rPr sz="2150" spc="125" dirty="0">
                <a:solidFill>
                  <a:srgbClr val="374151"/>
                </a:solidFill>
                <a:latin typeface="Calibri"/>
                <a:cs typeface="Calibri"/>
              </a:rPr>
              <a:t> </a:t>
            </a:r>
            <a:r>
              <a:rPr sz="2150" dirty="0">
                <a:solidFill>
                  <a:srgbClr val="374151"/>
                </a:solidFill>
                <a:latin typeface="Calibri"/>
                <a:cs typeface="Calibri"/>
              </a:rPr>
              <a:t>Gather</a:t>
            </a:r>
            <a:r>
              <a:rPr sz="2150" spc="35" dirty="0">
                <a:solidFill>
                  <a:srgbClr val="374151"/>
                </a:solidFill>
                <a:latin typeface="Calibri"/>
                <a:cs typeface="Calibri"/>
              </a:rPr>
              <a:t> </a:t>
            </a:r>
            <a:r>
              <a:rPr sz="2150" dirty="0">
                <a:solidFill>
                  <a:srgbClr val="374151"/>
                </a:solidFill>
                <a:latin typeface="Calibri"/>
                <a:cs typeface="Calibri"/>
              </a:rPr>
              <a:t>a</a:t>
            </a:r>
            <a:r>
              <a:rPr sz="2150" spc="-20" dirty="0">
                <a:solidFill>
                  <a:srgbClr val="374151"/>
                </a:solidFill>
                <a:latin typeface="Calibri"/>
                <a:cs typeface="Calibri"/>
              </a:rPr>
              <a:t> </a:t>
            </a:r>
            <a:r>
              <a:rPr sz="2150" spc="-10" dirty="0">
                <a:solidFill>
                  <a:srgbClr val="374151"/>
                </a:solidFill>
                <a:latin typeface="Calibri"/>
                <a:cs typeface="Calibri"/>
              </a:rPr>
              <a:t>comprehensive</a:t>
            </a:r>
            <a:r>
              <a:rPr sz="2150" spc="215" dirty="0">
                <a:solidFill>
                  <a:srgbClr val="374151"/>
                </a:solidFill>
                <a:latin typeface="Calibri"/>
                <a:cs typeface="Calibri"/>
              </a:rPr>
              <a:t> </a:t>
            </a:r>
            <a:r>
              <a:rPr sz="2150" dirty="0">
                <a:solidFill>
                  <a:srgbClr val="374151"/>
                </a:solidFill>
                <a:latin typeface="Calibri"/>
                <a:cs typeface="Calibri"/>
              </a:rPr>
              <a:t>dataset</a:t>
            </a:r>
            <a:r>
              <a:rPr sz="2150" spc="65" dirty="0">
                <a:solidFill>
                  <a:srgbClr val="374151"/>
                </a:solidFill>
                <a:latin typeface="Calibri"/>
                <a:cs typeface="Calibri"/>
              </a:rPr>
              <a:t> </a:t>
            </a:r>
            <a:r>
              <a:rPr sz="2150" dirty="0">
                <a:solidFill>
                  <a:srgbClr val="374151"/>
                </a:solidFill>
                <a:latin typeface="Calibri"/>
                <a:cs typeface="Calibri"/>
              </a:rPr>
              <a:t>containing</a:t>
            </a:r>
            <a:r>
              <a:rPr sz="2150" spc="-5" dirty="0">
                <a:solidFill>
                  <a:srgbClr val="374151"/>
                </a:solidFill>
                <a:latin typeface="Calibri"/>
                <a:cs typeface="Calibri"/>
              </a:rPr>
              <a:t> </a:t>
            </a:r>
            <a:r>
              <a:rPr sz="2150" dirty="0">
                <a:solidFill>
                  <a:srgbClr val="374151"/>
                </a:solidFill>
                <a:latin typeface="Calibri"/>
                <a:cs typeface="Calibri"/>
              </a:rPr>
              <a:t>individual</a:t>
            </a:r>
            <a:r>
              <a:rPr sz="2150" spc="-5" dirty="0">
                <a:solidFill>
                  <a:srgbClr val="374151"/>
                </a:solidFill>
                <a:latin typeface="Calibri"/>
                <a:cs typeface="Calibri"/>
              </a:rPr>
              <a:t> </a:t>
            </a:r>
            <a:r>
              <a:rPr sz="2150" spc="-10" dirty="0">
                <a:solidFill>
                  <a:srgbClr val="374151"/>
                </a:solidFill>
                <a:latin typeface="Calibri"/>
                <a:cs typeface="Calibri"/>
              </a:rPr>
              <a:t>socio- </a:t>
            </a:r>
            <a:r>
              <a:rPr sz="2150" dirty="0">
                <a:solidFill>
                  <a:srgbClr val="374151"/>
                </a:solidFill>
                <a:latin typeface="Calibri"/>
                <a:cs typeface="Calibri"/>
              </a:rPr>
              <a:t>economic</a:t>
            </a:r>
            <a:r>
              <a:rPr sz="2150" spc="35" dirty="0">
                <a:solidFill>
                  <a:srgbClr val="374151"/>
                </a:solidFill>
                <a:latin typeface="Calibri"/>
                <a:cs typeface="Calibri"/>
              </a:rPr>
              <a:t> </a:t>
            </a:r>
            <a:r>
              <a:rPr sz="2150" dirty="0">
                <a:solidFill>
                  <a:srgbClr val="374151"/>
                </a:solidFill>
                <a:latin typeface="Calibri"/>
                <a:cs typeface="Calibri"/>
              </a:rPr>
              <a:t>features</a:t>
            </a:r>
            <a:r>
              <a:rPr sz="2150" spc="30" dirty="0">
                <a:solidFill>
                  <a:srgbClr val="374151"/>
                </a:solidFill>
                <a:latin typeface="Calibri"/>
                <a:cs typeface="Calibri"/>
              </a:rPr>
              <a:t> </a:t>
            </a:r>
            <a:r>
              <a:rPr sz="2150" dirty="0">
                <a:solidFill>
                  <a:srgbClr val="374151"/>
                </a:solidFill>
                <a:latin typeface="Calibri"/>
                <a:cs typeface="Calibri"/>
              </a:rPr>
              <a:t>and</a:t>
            </a:r>
            <a:r>
              <a:rPr sz="2150" spc="-25" dirty="0">
                <a:solidFill>
                  <a:srgbClr val="374151"/>
                </a:solidFill>
                <a:latin typeface="Calibri"/>
                <a:cs typeface="Calibri"/>
              </a:rPr>
              <a:t> </a:t>
            </a:r>
            <a:r>
              <a:rPr sz="2150" dirty="0">
                <a:solidFill>
                  <a:srgbClr val="374151"/>
                </a:solidFill>
                <a:latin typeface="Calibri"/>
                <a:cs typeface="Calibri"/>
              </a:rPr>
              <a:t>corresponding</a:t>
            </a:r>
            <a:r>
              <a:rPr sz="2150" spc="130" dirty="0">
                <a:solidFill>
                  <a:srgbClr val="374151"/>
                </a:solidFill>
                <a:latin typeface="Calibri"/>
                <a:cs typeface="Calibri"/>
              </a:rPr>
              <a:t> </a:t>
            </a:r>
            <a:r>
              <a:rPr sz="2150" dirty="0">
                <a:solidFill>
                  <a:srgbClr val="374151"/>
                </a:solidFill>
                <a:latin typeface="Calibri"/>
                <a:cs typeface="Calibri"/>
              </a:rPr>
              <a:t>income</a:t>
            </a:r>
            <a:r>
              <a:rPr sz="2150" spc="25" dirty="0">
                <a:solidFill>
                  <a:srgbClr val="374151"/>
                </a:solidFill>
                <a:latin typeface="Calibri"/>
                <a:cs typeface="Calibri"/>
              </a:rPr>
              <a:t> </a:t>
            </a:r>
            <a:r>
              <a:rPr sz="2150" spc="-10" dirty="0">
                <a:solidFill>
                  <a:srgbClr val="374151"/>
                </a:solidFill>
                <a:latin typeface="Calibri"/>
                <a:cs typeface="Calibri"/>
              </a:rPr>
              <a:t>levels.</a:t>
            </a:r>
            <a:endParaRPr sz="2150">
              <a:latin typeface="Calibri"/>
              <a:cs typeface="Calibri"/>
            </a:endParaRPr>
          </a:p>
          <a:p>
            <a:pPr marL="12700" marR="266065" indent="-9525">
              <a:lnSpc>
                <a:spcPct val="101000"/>
              </a:lnSpc>
              <a:spcBef>
                <a:spcPts val="2605"/>
              </a:spcBef>
              <a:buSzPct val="95348"/>
              <a:buFont typeface="Arial MT"/>
              <a:buChar char="•"/>
              <a:tabLst>
                <a:tab pos="106680" algn="l"/>
              </a:tabLst>
            </a:pPr>
            <a:r>
              <a:rPr sz="2150" dirty="0">
                <a:solidFill>
                  <a:srgbClr val="374151"/>
                </a:solidFill>
                <a:latin typeface="Calibri"/>
                <a:cs typeface="Calibri"/>
              </a:rPr>
              <a:t>	Data</a:t>
            </a:r>
            <a:r>
              <a:rPr sz="2150" spc="-95" dirty="0">
                <a:solidFill>
                  <a:srgbClr val="374151"/>
                </a:solidFill>
                <a:latin typeface="Calibri"/>
                <a:cs typeface="Calibri"/>
              </a:rPr>
              <a:t> </a:t>
            </a:r>
            <a:r>
              <a:rPr sz="2150" dirty="0">
                <a:solidFill>
                  <a:srgbClr val="374151"/>
                </a:solidFill>
                <a:latin typeface="Calibri"/>
                <a:cs typeface="Calibri"/>
              </a:rPr>
              <a:t>Preprocessing:</a:t>
            </a:r>
            <a:r>
              <a:rPr sz="2150" spc="260" dirty="0">
                <a:solidFill>
                  <a:srgbClr val="374151"/>
                </a:solidFill>
                <a:latin typeface="Calibri"/>
                <a:cs typeface="Calibri"/>
              </a:rPr>
              <a:t> </a:t>
            </a:r>
            <a:r>
              <a:rPr sz="2150" dirty="0">
                <a:solidFill>
                  <a:srgbClr val="374151"/>
                </a:solidFill>
                <a:latin typeface="Calibri"/>
                <a:cs typeface="Calibri"/>
              </a:rPr>
              <a:t>Cleanse</a:t>
            </a:r>
            <a:r>
              <a:rPr sz="2150" spc="75" dirty="0">
                <a:solidFill>
                  <a:srgbClr val="374151"/>
                </a:solidFill>
                <a:latin typeface="Calibri"/>
                <a:cs typeface="Calibri"/>
              </a:rPr>
              <a:t> </a:t>
            </a:r>
            <a:r>
              <a:rPr sz="2150" dirty="0">
                <a:solidFill>
                  <a:srgbClr val="374151"/>
                </a:solidFill>
                <a:latin typeface="Calibri"/>
                <a:cs typeface="Calibri"/>
              </a:rPr>
              <a:t>the</a:t>
            </a:r>
            <a:r>
              <a:rPr sz="2150" spc="-50" dirty="0">
                <a:solidFill>
                  <a:srgbClr val="374151"/>
                </a:solidFill>
                <a:latin typeface="Calibri"/>
                <a:cs typeface="Calibri"/>
              </a:rPr>
              <a:t> </a:t>
            </a:r>
            <a:r>
              <a:rPr sz="2150" dirty="0">
                <a:solidFill>
                  <a:srgbClr val="374151"/>
                </a:solidFill>
                <a:latin typeface="Calibri"/>
                <a:cs typeface="Calibri"/>
              </a:rPr>
              <a:t>data</a:t>
            </a:r>
            <a:r>
              <a:rPr sz="2150" spc="-20" dirty="0">
                <a:solidFill>
                  <a:srgbClr val="374151"/>
                </a:solidFill>
                <a:latin typeface="Calibri"/>
                <a:cs typeface="Calibri"/>
              </a:rPr>
              <a:t> </a:t>
            </a:r>
            <a:r>
              <a:rPr sz="2150" dirty="0">
                <a:solidFill>
                  <a:srgbClr val="374151"/>
                </a:solidFill>
                <a:latin typeface="Calibri"/>
                <a:cs typeface="Calibri"/>
              </a:rPr>
              <a:t>by</a:t>
            </a:r>
            <a:r>
              <a:rPr sz="2150" spc="40" dirty="0">
                <a:solidFill>
                  <a:srgbClr val="374151"/>
                </a:solidFill>
                <a:latin typeface="Calibri"/>
                <a:cs typeface="Calibri"/>
              </a:rPr>
              <a:t> </a:t>
            </a:r>
            <a:r>
              <a:rPr sz="2150" dirty="0">
                <a:solidFill>
                  <a:srgbClr val="374151"/>
                </a:solidFill>
                <a:latin typeface="Calibri"/>
                <a:cs typeface="Calibri"/>
              </a:rPr>
              <a:t>handling</a:t>
            </a:r>
            <a:r>
              <a:rPr sz="2150" spc="-5" dirty="0">
                <a:solidFill>
                  <a:srgbClr val="374151"/>
                </a:solidFill>
                <a:latin typeface="Calibri"/>
                <a:cs typeface="Calibri"/>
              </a:rPr>
              <a:t> </a:t>
            </a:r>
            <a:r>
              <a:rPr sz="2150" dirty="0">
                <a:solidFill>
                  <a:srgbClr val="374151"/>
                </a:solidFill>
                <a:latin typeface="Calibri"/>
                <a:cs typeface="Calibri"/>
              </a:rPr>
              <a:t>missing values,</a:t>
            </a:r>
            <a:r>
              <a:rPr sz="2150" spc="95" dirty="0">
                <a:solidFill>
                  <a:srgbClr val="374151"/>
                </a:solidFill>
                <a:latin typeface="Calibri"/>
                <a:cs typeface="Calibri"/>
              </a:rPr>
              <a:t> </a:t>
            </a:r>
            <a:r>
              <a:rPr sz="2150" dirty="0">
                <a:solidFill>
                  <a:srgbClr val="374151"/>
                </a:solidFill>
                <a:latin typeface="Calibri"/>
                <a:cs typeface="Calibri"/>
              </a:rPr>
              <a:t>outliers,</a:t>
            </a:r>
            <a:r>
              <a:rPr sz="2150" spc="25" dirty="0">
                <a:solidFill>
                  <a:srgbClr val="374151"/>
                </a:solidFill>
                <a:latin typeface="Calibri"/>
                <a:cs typeface="Calibri"/>
              </a:rPr>
              <a:t> </a:t>
            </a:r>
            <a:r>
              <a:rPr sz="2150" spc="-25" dirty="0">
                <a:solidFill>
                  <a:srgbClr val="374151"/>
                </a:solidFill>
                <a:latin typeface="Calibri"/>
                <a:cs typeface="Calibri"/>
              </a:rPr>
              <a:t>and </a:t>
            </a:r>
            <a:r>
              <a:rPr sz="2150" dirty="0">
                <a:solidFill>
                  <a:srgbClr val="374151"/>
                </a:solidFill>
                <a:latin typeface="Calibri"/>
                <a:cs typeface="Calibri"/>
              </a:rPr>
              <a:t>data</a:t>
            </a:r>
            <a:r>
              <a:rPr sz="2150" spc="20" dirty="0">
                <a:solidFill>
                  <a:srgbClr val="374151"/>
                </a:solidFill>
                <a:latin typeface="Calibri"/>
                <a:cs typeface="Calibri"/>
              </a:rPr>
              <a:t> </a:t>
            </a:r>
            <a:r>
              <a:rPr sz="2150" spc="-10" dirty="0">
                <a:solidFill>
                  <a:srgbClr val="374151"/>
                </a:solidFill>
                <a:latin typeface="Calibri"/>
                <a:cs typeface="Calibri"/>
              </a:rPr>
              <a:t>inconsistencies.</a:t>
            </a:r>
            <a:endParaRPr sz="2150">
              <a:latin typeface="Calibri"/>
              <a:cs typeface="Calibri"/>
            </a:endParaRPr>
          </a:p>
          <a:p>
            <a:pPr>
              <a:lnSpc>
                <a:spcPct val="100000"/>
              </a:lnSpc>
              <a:spcBef>
                <a:spcPts val="55"/>
              </a:spcBef>
              <a:buClr>
                <a:srgbClr val="374151"/>
              </a:buClr>
              <a:buFont typeface="Arial MT"/>
              <a:buChar char="•"/>
            </a:pPr>
            <a:endParaRPr sz="2150">
              <a:latin typeface="Calibri"/>
              <a:cs typeface="Calibri"/>
            </a:endParaRPr>
          </a:p>
          <a:p>
            <a:pPr marL="12700" marR="381635" indent="-9525">
              <a:lnSpc>
                <a:spcPct val="101000"/>
              </a:lnSpc>
              <a:buSzPct val="95348"/>
              <a:buFont typeface="Arial MT"/>
              <a:buChar char="•"/>
              <a:tabLst>
                <a:tab pos="106680" algn="l"/>
              </a:tabLst>
            </a:pPr>
            <a:r>
              <a:rPr sz="2150" dirty="0">
                <a:solidFill>
                  <a:srgbClr val="374151"/>
                </a:solidFill>
                <a:latin typeface="Calibri"/>
                <a:cs typeface="Calibri"/>
              </a:rPr>
              <a:t>	Feature</a:t>
            </a:r>
            <a:r>
              <a:rPr sz="2150" spc="45" dirty="0">
                <a:solidFill>
                  <a:srgbClr val="374151"/>
                </a:solidFill>
                <a:latin typeface="Calibri"/>
                <a:cs typeface="Calibri"/>
              </a:rPr>
              <a:t> </a:t>
            </a:r>
            <a:r>
              <a:rPr sz="2150" dirty="0">
                <a:solidFill>
                  <a:srgbClr val="374151"/>
                </a:solidFill>
                <a:latin typeface="Calibri"/>
                <a:cs typeface="Calibri"/>
              </a:rPr>
              <a:t>Engineering:</a:t>
            </a:r>
            <a:r>
              <a:rPr sz="2150" spc="35" dirty="0">
                <a:solidFill>
                  <a:srgbClr val="374151"/>
                </a:solidFill>
                <a:latin typeface="Calibri"/>
                <a:cs typeface="Calibri"/>
              </a:rPr>
              <a:t> </a:t>
            </a:r>
            <a:r>
              <a:rPr sz="2150" dirty="0">
                <a:solidFill>
                  <a:srgbClr val="374151"/>
                </a:solidFill>
                <a:latin typeface="Calibri"/>
                <a:cs typeface="Calibri"/>
              </a:rPr>
              <a:t>Select</a:t>
            </a:r>
            <a:r>
              <a:rPr sz="2150" spc="40" dirty="0">
                <a:solidFill>
                  <a:srgbClr val="374151"/>
                </a:solidFill>
                <a:latin typeface="Calibri"/>
                <a:cs typeface="Calibri"/>
              </a:rPr>
              <a:t> </a:t>
            </a:r>
            <a:r>
              <a:rPr sz="2150" dirty="0">
                <a:solidFill>
                  <a:srgbClr val="374151"/>
                </a:solidFill>
                <a:latin typeface="Calibri"/>
                <a:cs typeface="Calibri"/>
              </a:rPr>
              <a:t>and</a:t>
            </a:r>
            <a:r>
              <a:rPr sz="2150" spc="5" dirty="0">
                <a:solidFill>
                  <a:srgbClr val="374151"/>
                </a:solidFill>
                <a:latin typeface="Calibri"/>
                <a:cs typeface="Calibri"/>
              </a:rPr>
              <a:t> </a:t>
            </a:r>
            <a:r>
              <a:rPr sz="2150" dirty="0">
                <a:solidFill>
                  <a:srgbClr val="374151"/>
                </a:solidFill>
                <a:latin typeface="Calibri"/>
                <a:cs typeface="Calibri"/>
              </a:rPr>
              <a:t>engineer</a:t>
            </a:r>
            <a:r>
              <a:rPr sz="2150" spc="80" dirty="0">
                <a:solidFill>
                  <a:srgbClr val="374151"/>
                </a:solidFill>
                <a:latin typeface="Calibri"/>
                <a:cs typeface="Calibri"/>
              </a:rPr>
              <a:t> </a:t>
            </a:r>
            <a:r>
              <a:rPr sz="2150" dirty="0">
                <a:solidFill>
                  <a:srgbClr val="374151"/>
                </a:solidFill>
                <a:latin typeface="Calibri"/>
                <a:cs typeface="Calibri"/>
              </a:rPr>
              <a:t>relevant</a:t>
            </a:r>
            <a:r>
              <a:rPr sz="2150" spc="35" dirty="0">
                <a:solidFill>
                  <a:srgbClr val="374151"/>
                </a:solidFill>
                <a:latin typeface="Calibri"/>
                <a:cs typeface="Calibri"/>
              </a:rPr>
              <a:t> </a:t>
            </a:r>
            <a:r>
              <a:rPr sz="2150" dirty="0">
                <a:solidFill>
                  <a:srgbClr val="374151"/>
                </a:solidFill>
                <a:latin typeface="Calibri"/>
                <a:cs typeface="Calibri"/>
              </a:rPr>
              <a:t>features</a:t>
            </a:r>
            <a:r>
              <a:rPr sz="2150" spc="65" dirty="0">
                <a:solidFill>
                  <a:srgbClr val="374151"/>
                </a:solidFill>
                <a:latin typeface="Calibri"/>
                <a:cs typeface="Calibri"/>
              </a:rPr>
              <a:t> </a:t>
            </a:r>
            <a:r>
              <a:rPr sz="2150" dirty="0">
                <a:solidFill>
                  <a:srgbClr val="374151"/>
                </a:solidFill>
                <a:latin typeface="Calibri"/>
                <a:cs typeface="Calibri"/>
              </a:rPr>
              <a:t>that</a:t>
            </a:r>
            <a:r>
              <a:rPr sz="2150" spc="-95" dirty="0">
                <a:solidFill>
                  <a:srgbClr val="374151"/>
                </a:solidFill>
                <a:latin typeface="Calibri"/>
                <a:cs typeface="Calibri"/>
              </a:rPr>
              <a:t> </a:t>
            </a:r>
            <a:r>
              <a:rPr sz="2150" dirty="0">
                <a:solidFill>
                  <a:srgbClr val="374151"/>
                </a:solidFill>
                <a:latin typeface="Calibri"/>
                <a:cs typeface="Calibri"/>
              </a:rPr>
              <a:t>could</a:t>
            </a:r>
            <a:r>
              <a:rPr sz="2150" spc="10" dirty="0">
                <a:solidFill>
                  <a:srgbClr val="374151"/>
                </a:solidFill>
                <a:latin typeface="Calibri"/>
                <a:cs typeface="Calibri"/>
              </a:rPr>
              <a:t> </a:t>
            </a:r>
            <a:r>
              <a:rPr sz="2150" spc="-10" dirty="0">
                <a:solidFill>
                  <a:srgbClr val="374151"/>
                </a:solidFill>
                <a:latin typeface="Calibri"/>
                <a:cs typeface="Calibri"/>
              </a:rPr>
              <a:t>impact </a:t>
            </a:r>
            <a:r>
              <a:rPr sz="2150" dirty="0">
                <a:solidFill>
                  <a:srgbClr val="374151"/>
                </a:solidFill>
                <a:latin typeface="Calibri"/>
                <a:cs typeface="Calibri"/>
              </a:rPr>
              <a:t>income</a:t>
            </a:r>
            <a:r>
              <a:rPr sz="2150" spc="50" dirty="0">
                <a:solidFill>
                  <a:srgbClr val="374151"/>
                </a:solidFill>
                <a:latin typeface="Calibri"/>
                <a:cs typeface="Calibri"/>
              </a:rPr>
              <a:t> </a:t>
            </a:r>
            <a:r>
              <a:rPr sz="2150" spc="-10" dirty="0">
                <a:solidFill>
                  <a:srgbClr val="374151"/>
                </a:solidFill>
                <a:latin typeface="Calibri"/>
                <a:cs typeface="Calibri"/>
              </a:rPr>
              <a:t>prediction.</a:t>
            </a:r>
            <a:endParaRPr sz="2150">
              <a:latin typeface="Calibri"/>
              <a:cs typeface="Calibri"/>
            </a:endParaRPr>
          </a:p>
          <a:p>
            <a:pPr marL="12700" marR="189230" indent="-9525">
              <a:lnSpc>
                <a:spcPct val="101000"/>
              </a:lnSpc>
              <a:spcBef>
                <a:spcPts val="2605"/>
              </a:spcBef>
              <a:buSzPct val="95348"/>
              <a:buFont typeface="Arial MT"/>
              <a:buChar char="•"/>
              <a:tabLst>
                <a:tab pos="106680" algn="l"/>
              </a:tabLst>
            </a:pPr>
            <a:r>
              <a:rPr sz="2150" dirty="0">
                <a:solidFill>
                  <a:srgbClr val="374151"/>
                </a:solidFill>
                <a:latin typeface="Calibri"/>
                <a:cs typeface="Calibri"/>
              </a:rPr>
              <a:t>	Model</a:t>
            </a:r>
            <a:r>
              <a:rPr sz="2150" spc="60" dirty="0">
                <a:solidFill>
                  <a:srgbClr val="374151"/>
                </a:solidFill>
                <a:latin typeface="Calibri"/>
                <a:cs typeface="Calibri"/>
              </a:rPr>
              <a:t> </a:t>
            </a:r>
            <a:r>
              <a:rPr sz="2150" dirty="0">
                <a:solidFill>
                  <a:srgbClr val="374151"/>
                </a:solidFill>
                <a:latin typeface="Calibri"/>
                <a:cs typeface="Calibri"/>
              </a:rPr>
              <a:t>Selection:</a:t>
            </a:r>
            <a:r>
              <a:rPr sz="2150" spc="55" dirty="0">
                <a:solidFill>
                  <a:srgbClr val="374151"/>
                </a:solidFill>
                <a:latin typeface="Calibri"/>
                <a:cs typeface="Calibri"/>
              </a:rPr>
              <a:t> </a:t>
            </a:r>
            <a:r>
              <a:rPr sz="2150" dirty="0">
                <a:solidFill>
                  <a:srgbClr val="374151"/>
                </a:solidFill>
                <a:latin typeface="Calibri"/>
                <a:cs typeface="Calibri"/>
              </a:rPr>
              <a:t>Experiment</a:t>
            </a:r>
            <a:r>
              <a:rPr sz="2150" spc="125" dirty="0">
                <a:solidFill>
                  <a:srgbClr val="374151"/>
                </a:solidFill>
                <a:latin typeface="Calibri"/>
                <a:cs typeface="Calibri"/>
              </a:rPr>
              <a:t> </a:t>
            </a:r>
            <a:r>
              <a:rPr sz="2150" dirty="0">
                <a:solidFill>
                  <a:srgbClr val="374151"/>
                </a:solidFill>
                <a:latin typeface="Calibri"/>
                <a:cs typeface="Calibri"/>
              </a:rPr>
              <a:t>with</a:t>
            </a:r>
            <a:r>
              <a:rPr sz="2150" spc="-45" dirty="0">
                <a:solidFill>
                  <a:srgbClr val="374151"/>
                </a:solidFill>
                <a:latin typeface="Calibri"/>
                <a:cs typeface="Calibri"/>
              </a:rPr>
              <a:t> </a:t>
            </a:r>
            <a:r>
              <a:rPr sz="2150" dirty="0">
                <a:solidFill>
                  <a:srgbClr val="374151"/>
                </a:solidFill>
                <a:latin typeface="Calibri"/>
                <a:cs typeface="Calibri"/>
              </a:rPr>
              <a:t>various</a:t>
            </a:r>
            <a:r>
              <a:rPr sz="2150" spc="25" dirty="0">
                <a:solidFill>
                  <a:srgbClr val="374151"/>
                </a:solidFill>
                <a:latin typeface="Calibri"/>
                <a:cs typeface="Calibri"/>
              </a:rPr>
              <a:t> </a:t>
            </a:r>
            <a:r>
              <a:rPr sz="2150" dirty="0">
                <a:solidFill>
                  <a:srgbClr val="374151"/>
                </a:solidFill>
                <a:latin typeface="Calibri"/>
                <a:cs typeface="Calibri"/>
              </a:rPr>
              <a:t>machine</a:t>
            </a:r>
            <a:r>
              <a:rPr sz="2150" spc="15" dirty="0">
                <a:solidFill>
                  <a:srgbClr val="374151"/>
                </a:solidFill>
                <a:latin typeface="Calibri"/>
                <a:cs typeface="Calibri"/>
              </a:rPr>
              <a:t> </a:t>
            </a:r>
            <a:r>
              <a:rPr sz="2150" dirty="0">
                <a:solidFill>
                  <a:srgbClr val="374151"/>
                </a:solidFill>
                <a:latin typeface="Calibri"/>
                <a:cs typeface="Calibri"/>
              </a:rPr>
              <a:t>learning</a:t>
            </a:r>
            <a:r>
              <a:rPr sz="2150" spc="65" dirty="0">
                <a:solidFill>
                  <a:srgbClr val="374151"/>
                </a:solidFill>
                <a:latin typeface="Calibri"/>
                <a:cs typeface="Calibri"/>
              </a:rPr>
              <a:t> </a:t>
            </a:r>
            <a:r>
              <a:rPr sz="2150" dirty="0">
                <a:solidFill>
                  <a:srgbClr val="374151"/>
                </a:solidFill>
                <a:latin typeface="Calibri"/>
                <a:cs typeface="Calibri"/>
              </a:rPr>
              <a:t>algorithms</a:t>
            </a:r>
            <a:r>
              <a:rPr sz="2150" spc="-50" dirty="0">
                <a:solidFill>
                  <a:srgbClr val="374151"/>
                </a:solidFill>
                <a:latin typeface="Calibri"/>
                <a:cs typeface="Calibri"/>
              </a:rPr>
              <a:t> </a:t>
            </a:r>
            <a:r>
              <a:rPr sz="2150" dirty="0">
                <a:solidFill>
                  <a:srgbClr val="374151"/>
                </a:solidFill>
                <a:latin typeface="Calibri"/>
                <a:cs typeface="Calibri"/>
              </a:rPr>
              <a:t>such</a:t>
            </a:r>
            <a:r>
              <a:rPr sz="2150" spc="25" dirty="0">
                <a:solidFill>
                  <a:srgbClr val="374151"/>
                </a:solidFill>
                <a:latin typeface="Calibri"/>
                <a:cs typeface="Calibri"/>
              </a:rPr>
              <a:t> </a:t>
            </a:r>
            <a:r>
              <a:rPr sz="2150" spc="-25" dirty="0">
                <a:solidFill>
                  <a:srgbClr val="374151"/>
                </a:solidFill>
                <a:latin typeface="Calibri"/>
                <a:cs typeface="Calibri"/>
              </a:rPr>
              <a:t>as </a:t>
            </a:r>
            <a:r>
              <a:rPr sz="2150" dirty="0">
                <a:solidFill>
                  <a:srgbClr val="374151"/>
                </a:solidFill>
                <a:latin typeface="Calibri"/>
                <a:cs typeface="Calibri"/>
              </a:rPr>
              <a:t>linear</a:t>
            </a:r>
            <a:r>
              <a:rPr sz="2150" spc="-55" dirty="0">
                <a:solidFill>
                  <a:srgbClr val="374151"/>
                </a:solidFill>
                <a:latin typeface="Calibri"/>
                <a:cs typeface="Calibri"/>
              </a:rPr>
              <a:t> </a:t>
            </a:r>
            <a:r>
              <a:rPr sz="2150" dirty="0">
                <a:solidFill>
                  <a:srgbClr val="374151"/>
                </a:solidFill>
                <a:latin typeface="Calibri"/>
                <a:cs typeface="Calibri"/>
              </a:rPr>
              <a:t>regression,</a:t>
            </a:r>
            <a:r>
              <a:rPr sz="2150" spc="130" dirty="0">
                <a:solidFill>
                  <a:srgbClr val="374151"/>
                </a:solidFill>
                <a:latin typeface="Calibri"/>
                <a:cs typeface="Calibri"/>
              </a:rPr>
              <a:t> </a:t>
            </a:r>
            <a:r>
              <a:rPr sz="2150" dirty="0">
                <a:solidFill>
                  <a:srgbClr val="374151"/>
                </a:solidFill>
                <a:latin typeface="Calibri"/>
                <a:cs typeface="Calibri"/>
              </a:rPr>
              <a:t>decision</a:t>
            </a:r>
            <a:r>
              <a:rPr sz="2150" spc="65" dirty="0">
                <a:solidFill>
                  <a:srgbClr val="374151"/>
                </a:solidFill>
                <a:latin typeface="Calibri"/>
                <a:cs typeface="Calibri"/>
              </a:rPr>
              <a:t> </a:t>
            </a:r>
            <a:r>
              <a:rPr sz="2150" dirty="0">
                <a:solidFill>
                  <a:srgbClr val="374151"/>
                </a:solidFill>
                <a:latin typeface="Calibri"/>
                <a:cs typeface="Calibri"/>
              </a:rPr>
              <a:t>trees,</a:t>
            </a:r>
            <a:r>
              <a:rPr sz="2150" spc="65" dirty="0">
                <a:solidFill>
                  <a:srgbClr val="374151"/>
                </a:solidFill>
                <a:latin typeface="Calibri"/>
                <a:cs typeface="Calibri"/>
              </a:rPr>
              <a:t> </a:t>
            </a:r>
            <a:r>
              <a:rPr sz="2150" dirty="0">
                <a:solidFill>
                  <a:srgbClr val="374151"/>
                </a:solidFill>
                <a:latin typeface="Calibri"/>
                <a:cs typeface="Calibri"/>
              </a:rPr>
              <a:t>random</a:t>
            </a:r>
            <a:r>
              <a:rPr sz="2150" spc="5" dirty="0">
                <a:solidFill>
                  <a:srgbClr val="374151"/>
                </a:solidFill>
                <a:latin typeface="Calibri"/>
                <a:cs typeface="Calibri"/>
              </a:rPr>
              <a:t> </a:t>
            </a:r>
            <a:r>
              <a:rPr sz="2150" dirty="0">
                <a:solidFill>
                  <a:srgbClr val="374151"/>
                </a:solidFill>
                <a:latin typeface="Calibri"/>
                <a:cs typeface="Calibri"/>
              </a:rPr>
              <a:t>forests,</a:t>
            </a:r>
            <a:r>
              <a:rPr sz="2150" spc="65" dirty="0">
                <a:solidFill>
                  <a:srgbClr val="374151"/>
                </a:solidFill>
                <a:latin typeface="Calibri"/>
                <a:cs typeface="Calibri"/>
              </a:rPr>
              <a:t> </a:t>
            </a:r>
            <a:r>
              <a:rPr sz="2150" dirty="0">
                <a:solidFill>
                  <a:srgbClr val="374151"/>
                </a:solidFill>
                <a:latin typeface="Calibri"/>
                <a:cs typeface="Calibri"/>
              </a:rPr>
              <a:t>and gradient</a:t>
            </a:r>
            <a:r>
              <a:rPr sz="2150" spc="-30" dirty="0">
                <a:solidFill>
                  <a:srgbClr val="374151"/>
                </a:solidFill>
                <a:latin typeface="Calibri"/>
                <a:cs typeface="Calibri"/>
              </a:rPr>
              <a:t> </a:t>
            </a:r>
            <a:r>
              <a:rPr sz="2150" spc="-10" dirty="0">
                <a:solidFill>
                  <a:srgbClr val="374151"/>
                </a:solidFill>
                <a:latin typeface="Calibri"/>
                <a:cs typeface="Calibri"/>
              </a:rPr>
              <a:t>boosting.</a:t>
            </a:r>
            <a:endParaRPr sz="2150">
              <a:latin typeface="Calibri"/>
              <a:cs typeface="Calibri"/>
            </a:endParaRPr>
          </a:p>
          <a:p>
            <a:pPr>
              <a:lnSpc>
                <a:spcPct val="100000"/>
              </a:lnSpc>
              <a:spcBef>
                <a:spcPts val="55"/>
              </a:spcBef>
              <a:buClr>
                <a:srgbClr val="374151"/>
              </a:buClr>
              <a:buFont typeface="Arial MT"/>
              <a:buChar char="•"/>
            </a:pPr>
            <a:endParaRPr sz="2150">
              <a:latin typeface="Calibri"/>
              <a:cs typeface="Calibri"/>
            </a:endParaRPr>
          </a:p>
          <a:p>
            <a:pPr marL="12700" marR="5080" indent="-9525">
              <a:lnSpc>
                <a:spcPct val="101000"/>
              </a:lnSpc>
              <a:buSzPct val="95348"/>
              <a:buFont typeface="Arial MT"/>
              <a:buChar char="•"/>
              <a:tabLst>
                <a:tab pos="106680" algn="l"/>
              </a:tabLst>
            </a:pPr>
            <a:r>
              <a:rPr sz="2150" dirty="0">
                <a:solidFill>
                  <a:srgbClr val="374151"/>
                </a:solidFill>
                <a:latin typeface="Calibri"/>
                <a:cs typeface="Calibri"/>
              </a:rPr>
              <a:t>	Model</a:t>
            </a:r>
            <a:r>
              <a:rPr sz="2150" spc="95" dirty="0">
                <a:solidFill>
                  <a:srgbClr val="374151"/>
                </a:solidFill>
                <a:latin typeface="Calibri"/>
                <a:cs typeface="Calibri"/>
              </a:rPr>
              <a:t> </a:t>
            </a:r>
            <a:r>
              <a:rPr sz="2150" dirty="0">
                <a:solidFill>
                  <a:srgbClr val="374151"/>
                </a:solidFill>
                <a:latin typeface="Calibri"/>
                <a:cs typeface="Calibri"/>
              </a:rPr>
              <a:t>Training</a:t>
            </a:r>
            <a:r>
              <a:rPr sz="2150" spc="20" dirty="0">
                <a:solidFill>
                  <a:srgbClr val="374151"/>
                </a:solidFill>
                <a:latin typeface="Calibri"/>
                <a:cs typeface="Calibri"/>
              </a:rPr>
              <a:t> </a:t>
            </a:r>
            <a:r>
              <a:rPr sz="2150" dirty="0">
                <a:solidFill>
                  <a:srgbClr val="374151"/>
                </a:solidFill>
                <a:latin typeface="Calibri"/>
                <a:cs typeface="Calibri"/>
              </a:rPr>
              <a:t>and</a:t>
            </a:r>
            <a:r>
              <a:rPr sz="2150" spc="-25" dirty="0">
                <a:solidFill>
                  <a:srgbClr val="374151"/>
                </a:solidFill>
                <a:latin typeface="Calibri"/>
                <a:cs typeface="Calibri"/>
              </a:rPr>
              <a:t> </a:t>
            </a:r>
            <a:r>
              <a:rPr sz="2150" dirty="0">
                <a:solidFill>
                  <a:srgbClr val="374151"/>
                </a:solidFill>
                <a:latin typeface="Calibri"/>
                <a:cs typeface="Calibri"/>
              </a:rPr>
              <a:t>Validation:</a:t>
            </a:r>
            <a:r>
              <a:rPr sz="2150" spc="20" dirty="0">
                <a:solidFill>
                  <a:srgbClr val="374151"/>
                </a:solidFill>
                <a:latin typeface="Calibri"/>
                <a:cs typeface="Calibri"/>
              </a:rPr>
              <a:t> </a:t>
            </a:r>
            <a:r>
              <a:rPr sz="2150" dirty="0">
                <a:solidFill>
                  <a:srgbClr val="374151"/>
                </a:solidFill>
                <a:latin typeface="Calibri"/>
                <a:cs typeface="Calibri"/>
              </a:rPr>
              <a:t>Split</a:t>
            </a:r>
            <a:r>
              <a:rPr sz="2150" spc="15" dirty="0">
                <a:solidFill>
                  <a:srgbClr val="374151"/>
                </a:solidFill>
                <a:latin typeface="Calibri"/>
                <a:cs typeface="Calibri"/>
              </a:rPr>
              <a:t> </a:t>
            </a:r>
            <a:r>
              <a:rPr sz="2150" dirty="0">
                <a:solidFill>
                  <a:srgbClr val="374151"/>
                </a:solidFill>
                <a:latin typeface="Calibri"/>
                <a:cs typeface="Calibri"/>
              </a:rPr>
              <a:t>the</a:t>
            </a:r>
            <a:r>
              <a:rPr sz="2150" spc="-40" dirty="0">
                <a:solidFill>
                  <a:srgbClr val="374151"/>
                </a:solidFill>
                <a:latin typeface="Calibri"/>
                <a:cs typeface="Calibri"/>
              </a:rPr>
              <a:t> </a:t>
            </a:r>
            <a:r>
              <a:rPr sz="2150" dirty="0">
                <a:solidFill>
                  <a:srgbClr val="374151"/>
                </a:solidFill>
                <a:latin typeface="Calibri"/>
                <a:cs typeface="Calibri"/>
              </a:rPr>
              <a:t>dataset</a:t>
            </a:r>
            <a:r>
              <a:rPr sz="2150" spc="95" dirty="0">
                <a:solidFill>
                  <a:srgbClr val="374151"/>
                </a:solidFill>
                <a:latin typeface="Calibri"/>
                <a:cs typeface="Calibri"/>
              </a:rPr>
              <a:t> </a:t>
            </a:r>
            <a:r>
              <a:rPr sz="2150" dirty="0">
                <a:solidFill>
                  <a:srgbClr val="374151"/>
                </a:solidFill>
                <a:latin typeface="Calibri"/>
                <a:cs typeface="Calibri"/>
              </a:rPr>
              <a:t>into</a:t>
            </a:r>
            <a:r>
              <a:rPr sz="2150" spc="-25" dirty="0">
                <a:solidFill>
                  <a:srgbClr val="374151"/>
                </a:solidFill>
                <a:latin typeface="Calibri"/>
                <a:cs typeface="Calibri"/>
              </a:rPr>
              <a:t> </a:t>
            </a:r>
            <a:r>
              <a:rPr sz="2150" dirty="0">
                <a:solidFill>
                  <a:srgbClr val="374151"/>
                </a:solidFill>
                <a:latin typeface="Calibri"/>
                <a:cs typeface="Calibri"/>
              </a:rPr>
              <a:t>training</a:t>
            </a:r>
            <a:r>
              <a:rPr sz="2150" spc="20" dirty="0">
                <a:solidFill>
                  <a:srgbClr val="374151"/>
                </a:solidFill>
                <a:latin typeface="Calibri"/>
                <a:cs typeface="Calibri"/>
              </a:rPr>
              <a:t> </a:t>
            </a:r>
            <a:r>
              <a:rPr sz="2150" dirty="0">
                <a:solidFill>
                  <a:srgbClr val="374151"/>
                </a:solidFill>
                <a:latin typeface="Calibri"/>
                <a:cs typeface="Calibri"/>
              </a:rPr>
              <a:t>and</a:t>
            </a:r>
            <a:r>
              <a:rPr sz="2150" spc="-20" dirty="0">
                <a:solidFill>
                  <a:srgbClr val="374151"/>
                </a:solidFill>
                <a:latin typeface="Calibri"/>
                <a:cs typeface="Calibri"/>
              </a:rPr>
              <a:t> </a:t>
            </a:r>
            <a:r>
              <a:rPr sz="2150" dirty="0">
                <a:solidFill>
                  <a:srgbClr val="374151"/>
                </a:solidFill>
                <a:latin typeface="Calibri"/>
                <a:cs typeface="Calibri"/>
              </a:rPr>
              <a:t>testing</a:t>
            </a:r>
            <a:r>
              <a:rPr sz="2150" spc="20" dirty="0">
                <a:solidFill>
                  <a:srgbClr val="374151"/>
                </a:solidFill>
                <a:latin typeface="Calibri"/>
                <a:cs typeface="Calibri"/>
              </a:rPr>
              <a:t> </a:t>
            </a:r>
            <a:r>
              <a:rPr sz="2150" dirty="0">
                <a:solidFill>
                  <a:srgbClr val="374151"/>
                </a:solidFill>
                <a:latin typeface="Calibri"/>
                <a:cs typeface="Calibri"/>
              </a:rPr>
              <a:t>sets</a:t>
            </a:r>
            <a:r>
              <a:rPr sz="2150" spc="114" dirty="0">
                <a:solidFill>
                  <a:srgbClr val="374151"/>
                </a:solidFill>
                <a:latin typeface="Calibri"/>
                <a:cs typeface="Calibri"/>
              </a:rPr>
              <a:t> </a:t>
            </a:r>
            <a:r>
              <a:rPr sz="2150" spc="-25" dirty="0">
                <a:solidFill>
                  <a:srgbClr val="374151"/>
                </a:solidFill>
                <a:latin typeface="Calibri"/>
                <a:cs typeface="Calibri"/>
              </a:rPr>
              <a:t>for </a:t>
            </a:r>
            <a:r>
              <a:rPr sz="2150" dirty="0">
                <a:solidFill>
                  <a:srgbClr val="374151"/>
                </a:solidFill>
                <a:latin typeface="Calibri"/>
                <a:cs typeface="Calibri"/>
              </a:rPr>
              <a:t>model</a:t>
            </a:r>
            <a:r>
              <a:rPr sz="2150" spc="90" dirty="0">
                <a:solidFill>
                  <a:srgbClr val="374151"/>
                </a:solidFill>
                <a:latin typeface="Calibri"/>
                <a:cs typeface="Calibri"/>
              </a:rPr>
              <a:t> </a:t>
            </a:r>
            <a:r>
              <a:rPr sz="2150" dirty="0">
                <a:solidFill>
                  <a:srgbClr val="374151"/>
                </a:solidFill>
                <a:latin typeface="Calibri"/>
                <a:cs typeface="Calibri"/>
              </a:rPr>
              <a:t>training,</a:t>
            </a:r>
            <a:r>
              <a:rPr sz="2150" spc="-15" dirty="0">
                <a:solidFill>
                  <a:srgbClr val="374151"/>
                </a:solidFill>
                <a:latin typeface="Calibri"/>
                <a:cs typeface="Calibri"/>
              </a:rPr>
              <a:t> </a:t>
            </a:r>
            <a:r>
              <a:rPr sz="2150" dirty="0">
                <a:solidFill>
                  <a:srgbClr val="374151"/>
                </a:solidFill>
                <a:latin typeface="Calibri"/>
                <a:cs typeface="Calibri"/>
              </a:rPr>
              <a:t>tuning,</a:t>
            </a:r>
            <a:r>
              <a:rPr sz="2150" spc="-10" dirty="0">
                <a:solidFill>
                  <a:srgbClr val="374151"/>
                </a:solidFill>
                <a:latin typeface="Calibri"/>
                <a:cs typeface="Calibri"/>
              </a:rPr>
              <a:t> </a:t>
            </a:r>
            <a:r>
              <a:rPr sz="2150" dirty="0">
                <a:solidFill>
                  <a:srgbClr val="374151"/>
                </a:solidFill>
                <a:latin typeface="Calibri"/>
                <a:cs typeface="Calibri"/>
              </a:rPr>
              <a:t>and</a:t>
            </a:r>
            <a:r>
              <a:rPr sz="2150" spc="60" dirty="0">
                <a:solidFill>
                  <a:srgbClr val="374151"/>
                </a:solidFill>
                <a:latin typeface="Calibri"/>
                <a:cs typeface="Calibri"/>
              </a:rPr>
              <a:t> </a:t>
            </a:r>
            <a:r>
              <a:rPr sz="2150" spc="-10" dirty="0">
                <a:solidFill>
                  <a:srgbClr val="374151"/>
                </a:solidFill>
                <a:latin typeface="Calibri"/>
                <a:cs typeface="Calibri"/>
              </a:rPr>
              <a:t>validation.</a:t>
            </a:r>
            <a:endParaRPr sz="2150">
              <a:latin typeface="Calibri"/>
              <a:cs typeface="Calibri"/>
            </a:endParaRPr>
          </a:p>
          <a:p>
            <a:pPr marL="12700">
              <a:lnSpc>
                <a:spcPct val="100000"/>
              </a:lnSpc>
              <a:spcBef>
                <a:spcPts val="2410"/>
              </a:spcBef>
            </a:pPr>
            <a:r>
              <a:rPr sz="2000" spc="-50" dirty="0">
                <a:solidFill>
                  <a:srgbClr val="374151"/>
                </a:solidFill>
                <a:latin typeface="Calibri"/>
                <a:cs typeface="Calibri"/>
              </a:rPr>
              <a:t>.</a:t>
            </a:r>
            <a:endParaRPr sz="2000">
              <a:latin typeface="Calibri"/>
              <a:cs typeface="Calibri"/>
            </a:endParaRPr>
          </a:p>
        </p:txBody>
      </p:sp>
      <p:pic>
        <p:nvPicPr>
          <p:cNvPr id="4" name="object 4"/>
          <p:cNvPicPr/>
          <p:nvPr/>
        </p:nvPicPr>
        <p:blipFill>
          <a:blip r:embed="rId2" cstate="print"/>
          <a:stretch>
            <a:fillRect/>
          </a:stretch>
        </p:blipFill>
        <p:spPr>
          <a:xfrm>
            <a:off x="7477125" y="28273"/>
            <a:ext cx="2601356" cy="9365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867" y="959821"/>
            <a:ext cx="8079105" cy="672465"/>
          </a:xfrm>
          <a:prstGeom prst="rect">
            <a:avLst/>
          </a:prstGeom>
        </p:spPr>
        <p:txBody>
          <a:bodyPr vert="horz" wrap="square" lIns="0" tIns="12065" rIns="0" bIns="0" rtlCol="0">
            <a:spAutoFit/>
          </a:bodyPr>
          <a:lstStyle/>
          <a:p>
            <a:pPr marL="12700">
              <a:lnSpc>
                <a:spcPct val="100000"/>
              </a:lnSpc>
              <a:spcBef>
                <a:spcPts val="95"/>
              </a:spcBef>
            </a:pPr>
            <a:r>
              <a:rPr lang="en-US" spc="-10" dirty="0">
                <a:latin typeface="Calibri"/>
                <a:cs typeface="Calibri"/>
              </a:rPr>
              <a:t>Models Used</a:t>
            </a:r>
            <a:endParaRPr spc="-10" dirty="0">
              <a:latin typeface="Calibri"/>
              <a:cs typeface="Calibri"/>
            </a:endParaRPr>
          </a:p>
        </p:txBody>
      </p:sp>
      <p:sp>
        <p:nvSpPr>
          <p:cNvPr id="3" name="object 3"/>
          <p:cNvSpPr txBox="1"/>
          <p:nvPr/>
        </p:nvSpPr>
        <p:spPr>
          <a:xfrm>
            <a:off x="380867" y="1865027"/>
            <a:ext cx="9224010" cy="6080704"/>
          </a:xfrm>
          <a:prstGeom prst="rect">
            <a:avLst/>
          </a:prstGeom>
        </p:spPr>
        <p:txBody>
          <a:bodyPr vert="horz" wrap="square" lIns="0" tIns="13335" rIns="0" bIns="0" rtlCol="0">
            <a:spAutoFit/>
          </a:bodyPr>
          <a:lstStyle/>
          <a:p>
            <a:pPr marL="12700" marR="346710" indent="-10795">
              <a:lnSpc>
                <a:spcPct val="100699"/>
              </a:lnSpc>
              <a:spcBef>
                <a:spcPts val="105"/>
              </a:spcBef>
              <a:buSzPct val="94339"/>
              <a:buFont typeface="Arial MT"/>
              <a:buChar char="•"/>
              <a:tabLst>
                <a:tab pos="125730" algn="l"/>
              </a:tabLst>
            </a:pPr>
            <a:r>
              <a:rPr sz="2650" b="1" dirty="0">
                <a:solidFill>
                  <a:srgbClr val="374151"/>
                </a:solidFill>
                <a:latin typeface="Calibri"/>
                <a:cs typeface="Calibri"/>
              </a:rPr>
              <a:t>	</a:t>
            </a:r>
            <a:r>
              <a:rPr lang="en-US" sz="2650" b="1" spc="-10" dirty="0">
                <a:solidFill>
                  <a:srgbClr val="374151"/>
                </a:solidFill>
                <a:latin typeface="Calibri"/>
                <a:cs typeface="Calibri"/>
              </a:rPr>
              <a:t>KNN Classifier :</a:t>
            </a:r>
            <a:br>
              <a:rPr lang="en-US" sz="2650" b="1" spc="-10" dirty="0">
                <a:solidFill>
                  <a:srgbClr val="374151"/>
                </a:solidFill>
                <a:latin typeface="Calibri"/>
                <a:cs typeface="Calibri"/>
              </a:rPr>
            </a:br>
            <a:r>
              <a:rPr lang="en-US" sz="2800" b="0" i="0" dirty="0">
                <a:solidFill>
                  <a:srgbClr val="001D35"/>
                </a:solidFill>
                <a:effectLst/>
                <a:latin typeface="Google Sans"/>
              </a:rPr>
              <a:t>A K-nearest neighbors (KNN) classifier is </a:t>
            </a:r>
            <a:r>
              <a:rPr lang="en-US" sz="2800" b="1" i="0" dirty="0">
                <a:solidFill>
                  <a:srgbClr val="001D35"/>
                </a:solidFill>
                <a:effectLst/>
                <a:latin typeface="Google Sans"/>
              </a:rPr>
              <a:t>a supervised machine learning algorithm used for classification and regression problems</a:t>
            </a:r>
            <a:r>
              <a:rPr lang="en-US" sz="2800" b="0" i="0" dirty="0">
                <a:solidFill>
                  <a:srgbClr val="001D35"/>
                </a:solidFill>
                <a:effectLst/>
                <a:latin typeface="Google Sans"/>
              </a:rPr>
              <a:t>. It works by finding the K nearest points in the training dataset and uses their class to predict the class or value of a new data point</a:t>
            </a:r>
            <a:endParaRPr lang="en-US" sz="2650" b="0" i="0" spc="-10" dirty="0">
              <a:solidFill>
                <a:srgbClr val="374151"/>
              </a:solidFill>
              <a:effectLst/>
              <a:latin typeface="Calibri"/>
              <a:cs typeface="Calibri"/>
            </a:endParaRPr>
          </a:p>
          <a:p>
            <a:pPr marL="1905" marR="346710">
              <a:lnSpc>
                <a:spcPct val="100699"/>
              </a:lnSpc>
              <a:spcBef>
                <a:spcPts val="105"/>
              </a:spcBef>
              <a:buSzPct val="94339"/>
              <a:tabLst>
                <a:tab pos="125730" algn="l"/>
              </a:tabLst>
            </a:pPr>
            <a:endParaRPr lang="en-US" sz="2650" spc="-10" dirty="0">
              <a:solidFill>
                <a:srgbClr val="374151"/>
              </a:solidFill>
              <a:latin typeface="Calibri"/>
              <a:cs typeface="Calibri"/>
            </a:endParaRPr>
          </a:p>
          <a:p>
            <a:pPr algn="l" fontAlgn="ctr"/>
            <a:r>
              <a:rPr lang="en-US" sz="2400" spc="-10" dirty="0">
                <a:solidFill>
                  <a:srgbClr val="374151"/>
                </a:solidFill>
                <a:latin typeface="Calibri"/>
                <a:cs typeface="Calibri"/>
              </a:rPr>
              <a:t>SVM :</a:t>
            </a:r>
            <a:br>
              <a:rPr lang="en-US" sz="2400" spc="-10" dirty="0">
                <a:solidFill>
                  <a:srgbClr val="374151"/>
                </a:solidFill>
                <a:latin typeface="Calibri"/>
                <a:cs typeface="Calibri"/>
              </a:rPr>
            </a:br>
            <a:r>
              <a:rPr lang="en-US" sz="2400" b="0" i="0" dirty="0">
                <a:solidFill>
                  <a:srgbClr val="001D35"/>
                </a:solidFill>
                <a:effectLst/>
                <a:latin typeface="Google Sans"/>
              </a:rPr>
              <a:t>Support vector machine (SVM) is </a:t>
            </a:r>
            <a:r>
              <a:rPr lang="en-US" sz="2400" b="1" i="0" dirty="0">
                <a:solidFill>
                  <a:srgbClr val="001D35"/>
                </a:solidFill>
                <a:effectLst/>
                <a:latin typeface="Google Sans"/>
              </a:rPr>
              <a:t>a machine learning algorithm that uses supervised learning models to solve complex classification, regression, and outlier detection problems</a:t>
            </a:r>
            <a:r>
              <a:rPr lang="en-US" sz="2400" b="0" i="0" dirty="0">
                <a:solidFill>
                  <a:srgbClr val="001D35"/>
                </a:solidFill>
                <a:effectLst/>
                <a:latin typeface="Google Sans"/>
              </a:rPr>
              <a:t>. SVMs are particularly good at solving binary classification problems, which require classifying the elements of a data set into two groups. </a:t>
            </a:r>
            <a:endParaRPr lang="en-US" sz="2400" b="0" i="0" dirty="0">
              <a:solidFill>
                <a:srgbClr val="1967D2"/>
              </a:solidFill>
              <a:effectLst/>
              <a:latin typeface="Google Sans"/>
            </a:endParaRPr>
          </a:p>
          <a:p>
            <a:br>
              <a:rPr lang="en-US" sz="2800" b="0" i="0" dirty="0">
                <a:solidFill>
                  <a:srgbClr val="001D35"/>
                </a:solidFill>
                <a:effectLst/>
                <a:latin typeface="Google Sans"/>
              </a:rPr>
            </a:br>
            <a:endParaRPr sz="2650" dirty="0">
              <a:latin typeface="Calibri"/>
              <a:cs typeface="Calibri"/>
            </a:endParaRPr>
          </a:p>
        </p:txBody>
      </p:sp>
      <p:pic>
        <p:nvPicPr>
          <p:cNvPr id="4" name="object 4"/>
          <p:cNvPicPr/>
          <p:nvPr/>
        </p:nvPicPr>
        <p:blipFill>
          <a:blip r:embed="rId2" cstate="print"/>
          <a:stretch>
            <a:fillRect/>
          </a:stretch>
        </p:blipFill>
        <p:spPr>
          <a:xfrm>
            <a:off x="7477125" y="28273"/>
            <a:ext cx="2516530" cy="9365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867" y="959821"/>
            <a:ext cx="8079105" cy="672465"/>
          </a:xfrm>
          <a:prstGeom prst="rect">
            <a:avLst/>
          </a:prstGeom>
        </p:spPr>
        <p:txBody>
          <a:bodyPr vert="horz" wrap="square" lIns="0" tIns="12065" rIns="0" bIns="0" rtlCol="0">
            <a:spAutoFit/>
          </a:bodyPr>
          <a:lstStyle/>
          <a:p>
            <a:pPr marL="12700">
              <a:lnSpc>
                <a:spcPct val="100000"/>
              </a:lnSpc>
              <a:spcBef>
                <a:spcPts val="95"/>
              </a:spcBef>
            </a:pPr>
            <a:r>
              <a:rPr lang="en-US" spc="-10" dirty="0">
                <a:latin typeface="Calibri"/>
                <a:cs typeface="Calibri"/>
              </a:rPr>
              <a:t>Models Used(contd.)</a:t>
            </a:r>
            <a:endParaRPr spc="-10" dirty="0">
              <a:latin typeface="Calibri"/>
              <a:cs typeface="Calibri"/>
            </a:endParaRPr>
          </a:p>
        </p:txBody>
      </p:sp>
      <p:sp>
        <p:nvSpPr>
          <p:cNvPr id="3" name="object 3"/>
          <p:cNvSpPr txBox="1"/>
          <p:nvPr/>
        </p:nvSpPr>
        <p:spPr>
          <a:xfrm>
            <a:off x="380867" y="1865027"/>
            <a:ext cx="9224010" cy="5636671"/>
          </a:xfrm>
          <a:prstGeom prst="rect">
            <a:avLst/>
          </a:prstGeom>
        </p:spPr>
        <p:txBody>
          <a:bodyPr vert="horz" wrap="square" lIns="0" tIns="13335" rIns="0" bIns="0" rtlCol="0">
            <a:spAutoFit/>
          </a:bodyPr>
          <a:lstStyle/>
          <a:p>
            <a:pPr marL="12700" marR="346710" indent="-10795">
              <a:lnSpc>
                <a:spcPct val="100699"/>
              </a:lnSpc>
              <a:spcBef>
                <a:spcPts val="105"/>
              </a:spcBef>
              <a:buSzPct val="94339"/>
              <a:buFont typeface="Arial MT"/>
              <a:buChar char="•"/>
              <a:tabLst>
                <a:tab pos="125730" algn="l"/>
              </a:tabLst>
            </a:pPr>
            <a:r>
              <a:rPr sz="2650" b="1" dirty="0">
                <a:solidFill>
                  <a:srgbClr val="374151"/>
                </a:solidFill>
                <a:latin typeface="Calibri"/>
                <a:cs typeface="Calibri"/>
              </a:rPr>
              <a:t>	</a:t>
            </a:r>
            <a:r>
              <a:rPr lang="en-US" sz="2650" b="1" dirty="0">
                <a:solidFill>
                  <a:srgbClr val="374151"/>
                </a:solidFill>
                <a:latin typeface="Calibri"/>
                <a:cs typeface="Calibri"/>
              </a:rPr>
              <a:t>Logistic Regression :</a:t>
            </a:r>
            <a:br>
              <a:rPr lang="en-US" sz="2650" b="1" dirty="0">
                <a:solidFill>
                  <a:srgbClr val="374151"/>
                </a:solidFill>
                <a:latin typeface="Calibri"/>
                <a:cs typeface="Calibri"/>
              </a:rPr>
            </a:br>
            <a:r>
              <a:rPr lang="en-US" sz="2800" b="0" i="0" dirty="0">
                <a:solidFill>
                  <a:srgbClr val="001D35"/>
                </a:solidFill>
                <a:effectLst/>
                <a:latin typeface="Google Sans"/>
              </a:rPr>
              <a:t>Logistic regression is </a:t>
            </a:r>
            <a:r>
              <a:rPr lang="en-US" sz="2800" b="1" i="0" dirty="0">
                <a:solidFill>
                  <a:srgbClr val="001D35"/>
                </a:solidFill>
                <a:effectLst/>
                <a:latin typeface="Google Sans"/>
              </a:rPr>
              <a:t>a statistical method that uses mathematics to find relationships between two data factors</a:t>
            </a:r>
            <a:r>
              <a:rPr lang="en-US" sz="2800" b="0" i="0" dirty="0">
                <a:solidFill>
                  <a:srgbClr val="001D35"/>
                </a:solidFill>
                <a:effectLst/>
                <a:latin typeface="Google Sans"/>
              </a:rPr>
              <a:t>. It then uses this relationship to predict the value of one of those factors based on the other. The prediction usually has a finite number of outcomes, like yes or no</a:t>
            </a:r>
          </a:p>
          <a:p>
            <a:pPr marL="12700" marR="346710" indent="-10795">
              <a:lnSpc>
                <a:spcPct val="100699"/>
              </a:lnSpc>
              <a:spcBef>
                <a:spcPts val="105"/>
              </a:spcBef>
              <a:buSzPct val="94339"/>
              <a:buFont typeface="Arial MT"/>
              <a:buChar char="•"/>
              <a:tabLst>
                <a:tab pos="125730" algn="l"/>
              </a:tabLst>
            </a:pPr>
            <a:endParaRPr lang="en-US" sz="2800" dirty="0">
              <a:solidFill>
                <a:srgbClr val="001D35"/>
              </a:solidFill>
              <a:latin typeface="Google Sans"/>
            </a:endParaRPr>
          </a:p>
          <a:p>
            <a:pPr marL="12700" marR="346710" indent="-10795">
              <a:lnSpc>
                <a:spcPct val="100699"/>
              </a:lnSpc>
              <a:spcBef>
                <a:spcPts val="105"/>
              </a:spcBef>
              <a:buSzPct val="94339"/>
              <a:buFont typeface="Arial MT"/>
              <a:buChar char="•"/>
              <a:tabLst>
                <a:tab pos="125730" algn="l"/>
              </a:tabLst>
            </a:pPr>
            <a:r>
              <a:rPr lang="en-US" sz="2800" b="0" i="0" dirty="0">
                <a:solidFill>
                  <a:srgbClr val="001D35"/>
                </a:solidFill>
                <a:effectLst/>
                <a:latin typeface="Google Sans"/>
              </a:rPr>
              <a:t>Random Forest:</a:t>
            </a:r>
            <a:br>
              <a:rPr lang="en-US" sz="2800" b="0" i="0" dirty="0">
                <a:solidFill>
                  <a:srgbClr val="001D35"/>
                </a:solidFill>
                <a:effectLst/>
                <a:latin typeface="Google Sans"/>
              </a:rPr>
            </a:br>
            <a:r>
              <a:rPr lang="en-US" sz="2800" b="0" i="0" dirty="0">
                <a:solidFill>
                  <a:srgbClr val="001D35"/>
                </a:solidFill>
                <a:effectLst/>
                <a:latin typeface="Google Sans"/>
              </a:rPr>
              <a:t>A random forest is </a:t>
            </a:r>
            <a:r>
              <a:rPr lang="en-US" sz="2800" b="1" i="0" dirty="0">
                <a:solidFill>
                  <a:srgbClr val="001D35"/>
                </a:solidFill>
                <a:effectLst/>
                <a:latin typeface="Google Sans"/>
              </a:rPr>
              <a:t>a machine learning technique that uses many decision trees to solve classification and regression problems</a:t>
            </a:r>
            <a:r>
              <a:rPr lang="en-US" sz="2800" b="0" i="0" dirty="0">
                <a:solidFill>
                  <a:srgbClr val="001D35"/>
                </a:solidFill>
                <a:effectLst/>
                <a:latin typeface="Google Sans"/>
              </a:rPr>
              <a:t>. It's an ensemble learning method that combines the output of multiple decision trees to reach a single result.</a:t>
            </a:r>
            <a:br>
              <a:rPr lang="en-US" sz="2800" b="0" i="0" dirty="0">
                <a:solidFill>
                  <a:srgbClr val="001D35"/>
                </a:solidFill>
                <a:effectLst/>
                <a:latin typeface="Google Sans"/>
              </a:rPr>
            </a:br>
            <a:endParaRPr sz="2650" dirty="0">
              <a:latin typeface="Calibri"/>
              <a:cs typeface="Calibri"/>
            </a:endParaRPr>
          </a:p>
        </p:txBody>
      </p:sp>
      <p:pic>
        <p:nvPicPr>
          <p:cNvPr id="4" name="object 4"/>
          <p:cNvPicPr/>
          <p:nvPr/>
        </p:nvPicPr>
        <p:blipFill>
          <a:blip r:embed="rId2" cstate="print"/>
          <a:stretch>
            <a:fillRect/>
          </a:stretch>
        </p:blipFill>
        <p:spPr>
          <a:xfrm>
            <a:off x="7477125" y="28273"/>
            <a:ext cx="2516530" cy="936545"/>
          </a:xfrm>
          <a:prstGeom prst="rect">
            <a:avLst/>
          </a:prstGeom>
        </p:spPr>
      </p:pic>
    </p:spTree>
    <p:extLst>
      <p:ext uri="{BB962C8B-B14F-4D97-AF65-F5344CB8AC3E}">
        <p14:creationId xmlns:p14="http://schemas.microsoft.com/office/powerpoint/2010/main" val="3017729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867" y="959821"/>
            <a:ext cx="8079105" cy="672465"/>
          </a:xfrm>
          <a:prstGeom prst="rect">
            <a:avLst/>
          </a:prstGeom>
        </p:spPr>
        <p:txBody>
          <a:bodyPr vert="horz" wrap="square" lIns="0" tIns="12065" rIns="0" bIns="0" rtlCol="0">
            <a:spAutoFit/>
          </a:bodyPr>
          <a:lstStyle/>
          <a:p>
            <a:pPr marL="12700">
              <a:lnSpc>
                <a:spcPct val="100000"/>
              </a:lnSpc>
              <a:spcBef>
                <a:spcPts val="95"/>
              </a:spcBef>
            </a:pPr>
            <a:r>
              <a:rPr lang="en-US" spc="-10" dirty="0">
                <a:latin typeface="Calibri"/>
                <a:cs typeface="Calibri"/>
              </a:rPr>
              <a:t>Models Used(contd.)</a:t>
            </a:r>
            <a:endParaRPr spc="-10" dirty="0">
              <a:latin typeface="Calibri"/>
              <a:cs typeface="Calibri"/>
            </a:endParaRPr>
          </a:p>
        </p:txBody>
      </p:sp>
      <p:sp>
        <p:nvSpPr>
          <p:cNvPr id="3" name="object 3"/>
          <p:cNvSpPr txBox="1"/>
          <p:nvPr/>
        </p:nvSpPr>
        <p:spPr>
          <a:xfrm>
            <a:off x="380867" y="1865027"/>
            <a:ext cx="9224010" cy="5237588"/>
          </a:xfrm>
          <a:prstGeom prst="rect">
            <a:avLst/>
          </a:prstGeom>
        </p:spPr>
        <p:txBody>
          <a:bodyPr vert="horz" wrap="square" lIns="0" tIns="13335" rIns="0" bIns="0" rtlCol="0">
            <a:spAutoFit/>
          </a:bodyPr>
          <a:lstStyle/>
          <a:p>
            <a:pPr marL="12700" marR="346710" indent="-10795">
              <a:lnSpc>
                <a:spcPct val="100699"/>
              </a:lnSpc>
              <a:spcBef>
                <a:spcPts val="105"/>
              </a:spcBef>
              <a:buSzPct val="94339"/>
              <a:buFont typeface="Arial MT"/>
              <a:buChar char="•"/>
              <a:tabLst>
                <a:tab pos="125730" algn="l"/>
              </a:tabLst>
            </a:pPr>
            <a:r>
              <a:rPr lang="en-US" sz="2800" b="0" i="0" dirty="0" err="1">
                <a:solidFill>
                  <a:srgbClr val="001D35"/>
                </a:solidFill>
                <a:effectLst/>
                <a:latin typeface="Google Sans"/>
              </a:rPr>
              <a:t>XGBoost</a:t>
            </a:r>
            <a:r>
              <a:rPr lang="en-US" sz="2800" b="0" i="0" dirty="0">
                <a:solidFill>
                  <a:srgbClr val="001D35"/>
                </a:solidFill>
                <a:effectLst/>
                <a:latin typeface="Google Sans"/>
              </a:rPr>
              <a:t>:</a:t>
            </a:r>
          </a:p>
          <a:p>
            <a:pPr marL="1905" marR="346710">
              <a:lnSpc>
                <a:spcPct val="100699"/>
              </a:lnSpc>
              <a:spcBef>
                <a:spcPts val="105"/>
              </a:spcBef>
              <a:buSzPct val="94339"/>
              <a:tabLst>
                <a:tab pos="125730" algn="l"/>
              </a:tabLst>
            </a:pPr>
            <a:r>
              <a:rPr lang="en-US" sz="2800" b="0" i="0" dirty="0" err="1">
                <a:solidFill>
                  <a:srgbClr val="202124"/>
                </a:solidFill>
                <a:effectLst/>
                <a:latin typeface="Google Sans"/>
              </a:rPr>
              <a:t>XGBoost</a:t>
            </a:r>
            <a:r>
              <a:rPr lang="en-US" sz="2800" b="0" i="0" dirty="0">
                <a:solidFill>
                  <a:srgbClr val="202124"/>
                </a:solidFill>
                <a:effectLst/>
                <a:latin typeface="Google Sans"/>
              </a:rPr>
              <a:t> is </a:t>
            </a:r>
            <a:r>
              <a:rPr lang="en-US" sz="2800" b="0" i="0" dirty="0">
                <a:solidFill>
                  <a:srgbClr val="040C28"/>
                </a:solidFill>
                <a:effectLst/>
                <a:latin typeface="Google Sans"/>
              </a:rPr>
              <a:t>a scalable and highly accurate implementation of gradient boosting that pushes the limits of computing power for boosted tree algorithms</a:t>
            </a:r>
            <a:r>
              <a:rPr lang="en-US" sz="2800" b="0" i="0" dirty="0">
                <a:solidFill>
                  <a:srgbClr val="202124"/>
                </a:solidFill>
                <a:effectLst/>
                <a:latin typeface="Google Sans"/>
              </a:rPr>
              <a:t>, being built largely for energizing machine learning model performance and computational speed.</a:t>
            </a:r>
          </a:p>
          <a:p>
            <a:pPr marL="1905" marR="346710">
              <a:lnSpc>
                <a:spcPct val="100699"/>
              </a:lnSpc>
              <a:spcBef>
                <a:spcPts val="105"/>
              </a:spcBef>
              <a:buSzPct val="94339"/>
              <a:tabLst>
                <a:tab pos="125730" algn="l"/>
              </a:tabLst>
            </a:pPr>
            <a:endParaRPr lang="en-US" sz="2800" dirty="0">
              <a:solidFill>
                <a:srgbClr val="202124"/>
              </a:solidFill>
              <a:latin typeface="Google Sans"/>
            </a:endParaRPr>
          </a:p>
          <a:p>
            <a:pPr marL="1905" marR="346710">
              <a:lnSpc>
                <a:spcPct val="100699"/>
              </a:lnSpc>
              <a:spcBef>
                <a:spcPts val="105"/>
              </a:spcBef>
              <a:buSzPct val="94339"/>
              <a:tabLst>
                <a:tab pos="125730" algn="l"/>
              </a:tabLst>
            </a:pPr>
            <a:r>
              <a:rPr lang="en-US" sz="2800" b="0" i="0" dirty="0">
                <a:solidFill>
                  <a:srgbClr val="202124"/>
                </a:solidFill>
                <a:effectLst/>
                <a:latin typeface="Google Sans"/>
              </a:rPr>
              <a:t>Naïve Bayes:</a:t>
            </a:r>
            <a:br>
              <a:rPr lang="en-US" sz="2800" b="0" i="0" dirty="0">
                <a:solidFill>
                  <a:srgbClr val="202124"/>
                </a:solidFill>
                <a:effectLst/>
                <a:latin typeface="Google Sans"/>
              </a:rPr>
            </a:br>
            <a:r>
              <a:rPr lang="en-US" sz="2800" b="0" i="0" dirty="0">
                <a:solidFill>
                  <a:srgbClr val="001D35"/>
                </a:solidFill>
                <a:effectLst/>
                <a:latin typeface="Google Sans"/>
              </a:rPr>
              <a:t>Naive Bayes is </a:t>
            </a:r>
            <a:r>
              <a:rPr lang="en-US" sz="2800" b="1" i="0" dirty="0">
                <a:solidFill>
                  <a:srgbClr val="001D35"/>
                </a:solidFill>
                <a:effectLst/>
                <a:latin typeface="Google Sans"/>
              </a:rPr>
              <a:t>a statistical classification technique based on Bayes' Theorem</a:t>
            </a:r>
            <a:r>
              <a:rPr lang="en-US" sz="2800" b="0" i="0" dirty="0">
                <a:solidFill>
                  <a:srgbClr val="001D35"/>
                </a:solidFill>
                <a:effectLst/>
                <a:latin typeface="Google Sans"/>
              </a:rPr>
              <a:t>. It's a supervised learning algorithm that's fast, accurate, and reliable, especially on large datasets</a:t>
            </a:r>
            <a:br>
              <a:rPr lang="en-US" sz="2800" b="0" i="0" dirty="0">
                <a:solidFill>
                  <a:srgbClr val="001D35"/>
                </a:solidFill>
                <a:effectLst/>
                <a:latin typeface="Google Sans"/>
              </a:rPr>
            </a:br>
            <a:endParaRPr sz="2650" dirty="0">
              <a:latin typeface="Calibri"/>
              <a:cs typeface="Calibri"/>
            </a:endParaRPr>
          </a:p>
        </p:txBody>
      </p:sp>
      <p:pic>
        <p:nvPicPr>
          <p:cNvPr id="4" name="object 4"/>
          <p:cNvPicPr/>
          <p:nvPr/>
        </p:nvPicPr>
        <p:blipFill>
          <a:blip r:embed="rId2" cstate="print"/>
          <a:stretch>
            <a:fillRect/>
          </a:stretch>
        </p:blipFill>
        <p:spPr>
          <a:xfrm>
            <a:off x="7477125" y="28273"/>
            <a:ext cx="2516530" cy="936545"/>
          </a:xfrm>
          <a:prstGeom prst="rect">
            <a:avLst/>
          </a:prstGeom>
        </p:spPr>
      </p:pic>
    </p:spTree>
    <p:extLst>
      <p:ext uri="{BB962C8B-B14F-4D97-AF65-F5344CB8AC3E}">
        <p14:creationId xmlns:p14="http://schemas.microsoft.com/office/powerpoint/2010/main" val="3516773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E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5296</TotalTime>
  <Words>1221</Words>
  <Application>Microsoft Office PowerPoint</Application>
  <PresentationFormat>Custom</PresentationFormat>
  <Paragraphs>86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MT</vt:lpstr>
      <vt:lpstr>Calibri</vt:lpstr>
      <vt:lpstr>Google Sans</vt:lpstr>
      <vt:lpstr>Times New Roman</vt:lpstr>
      <vt:lpstr>Office Theme</vt:lpstr>
      <vt:lpstr>PowerPoint Presentation</vt:lpstr>
      <vt:lpstr>Abstract</vt:lpstr>
      <vt:lpstr>Introduction</vt:lpstr>
      <vt:lpstr>Literature Review</vt:lpstr>
      <vt:lpstr>Objectives</vt:lpstr>
      <vt:lpstr>Design Methodology / Approach:</vt:lpstr>
      <vt:lpstr>Models Used</vt:lpstr>
      <vt:lpstr>Models Used(contd.)</vt:lpstr>
      <vt:lpstr>Models Used(contd.)</vt:lpstr>
      <vt:lpstr>Results </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Sankalp Sharma</dc:creator>
  <cp:lastModifiedBy>Sankalp Sharma</cp:lastModifiedBy>
  <cp:revision>2</cp:revision>
  <dcterms:created xsi:type="dcterms:W3CDTF">2023-11-08T12:45:51Z</dcterms:created>
  <dcterms:modified xsi:type="dcterms:W3CDTF">2023-11-12T19:51:40Z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2023-08-29T00:00:00Z</vt:filetime>
  </property>
  <property fmtid="{D5CDD505-2E9C-101B-9397-08002B2CF9AE}" pid="3" name="LastSaved">
    <vt:filetime>2023-11-08T00:00:00Z</vt:filetime>
  </property>
</Properties>
</file>