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717" r:id="rId1"/>
  </p:sldMasterIdLst>
  <p:notesMasterIdLst>
    <p:notesMasterId r:id="rId27"/>
  </p:notesMasterIdLst>
  <p:sldIdLst>
    <p:sldId id="258" r:id="rId2"/>
    <p:sldId id="259" r:id="rId3"/>
    <p:sldId id="272" r:id="rId4"/>
    <p:sldId id="264" r:id="rId5"/>
    <p:sldId id="281" r:id="rId6"/>
    <p:sldId id="282" r:id="rId7"/>
    <p:sldId id="284" r:id="rId8"/>
    <p:sldId id="285" r:id="rId9"/>
    <p:sldId id="262" r:id="rId10"/>
    <p:sldId id="265" r:id="rId11"/>
    <p:sldId id="286" r:id="rId12"/>
    <p:sldId id="287" r:id="rId13"/>
    <p:sldId id="288" r:id="rId14"/>
    <p:sldId id="289" r:id="rId15"/>
    <p:sldId id="290" r:id="rId16"/>
    <p:sldId id="291" r:id="rId17"/>
    <p:sldId id="292" r:id="rId18"/>
    <p:sldId id="293" r:id="rId19"/>
    <p:sldId id="294" r:id="rId20"/>
    <p:sldId id="296" r:id="rId21"/>
    <p:sldId id="268" r:id="rId22"/>
    <p:sldId id="297" r:id="rId23"/>
    <p:sldId id="298" r:id="rId24"/>
    <p:sldId id="269" r:id="rId25"/>
    <p:sldId id="270" r:id="rId26"/>
  </p:sldIdLst>
  <p:sldSz cx="10160000" cy="7620000"/>
  <p:notesSz cx="7620000" cy="10160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1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62000" y="4826000"/>
            <a:ext cx="6096000" cy="45720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647" y="7112000"/>
            <a:ext cx="10157354"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7038129"/>
            <a:ext cx="10157354" cy="7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14400" y="843280"/>
            <a:ext cx="8382000" cy="3962400"/>
          </a:xfrm>
        </p:spPr>
        <p:txBody>
          <a:bodyPr anchor="b">
            <a:normAutofit/>
          </a:bodyPr>
          <a:lstStyle>
            <a:lvl1pPr algn="l">
              <a:lnSpc>
                <a:spcPct val="85000"/>
              </a:lnSpc>
              <a:defRPr sz="8889" spc="-56"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916709" y="4950690"/>
            <a:ext cx="8382000" cy="1270000"/>
          </a:xfrm>
        </p:spPr>
        <p:txBody>
          <a:bodyPr lIns="91440" rIns="91440">
            <a:normAutofit/>
          </a:bodyPr>
          <a:lstStyle>
            <a:lvl1pPr marL="0" indent="0" algn="l">
              <a:buNone/>
              <a:defRPr sz="2667" cap="all" spc="222" baseline="0">
                <a:solidFill>
                  <a:schemeClr val="tx2"/>
                </a:solidFill>
                <a:latin typeface="+mj-lt"/>
              </a:defRPr>
            </a:lvl1pPr>
            <a:lvl2pPr marL="507995" indent="0" algn="ctr">
              <a:buNone/>
              <a:defRPr sz="2667"/>
            </a:lvl2pPr>
            <a:lvl3pPr marL="1015990" indent="0" algn="ctr">
              <a:buNone/>
              <a:defRPr sz="2667"/>
            </a:lvl3pPr>
            <a:lvl4pPr marL="1523985" indent="0" algn="ctr">
              <a:buNone/>
              <a:defRPr sz="2222"/>
            </a:lvl4pPr>
            <a:lvl5pPr marL="2031980" indent="0" algn="ctr">
              <a:buNone/>
              <a:defRPr sz="2222"/>
            </a:lvl5pPr>
            <a:lvl6pPr marL="2539975" indent="0" algn="ctr">
              <a:buNone/>
              <a:defRPr sz="2222"/>
            </a:lvl6pPr>
            <a:lvl7pPr marL="3047970" indent="0" algn="ctr">
              <a:buNone/>
              <a:defRPr sz="2222"/>
            </a:lvl7pPr>
            <a:lvl8pPr marL="3555964" indent="0" algn="ctr">
              <a:buNone/>
              <a:defRPr sz="2222"/>
            </a:lvl8pPr>
            <a:lvl9pPr marL="4063959" indent="0" algn="ctr">
              <a:buNone/>
              <a:defRPr sz="222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A269BF-03C5-4F69-910D-D12C7998FD41}"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006382" y="4826000"/>
            <a:ext cx="82296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27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625D74-7F3A-4215-A5C4-8BF7AAE43757}"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170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647" y="7112000"/>
            <a:ext cx="10157354"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7038129"/>
            <a:ext cx="10157354" cy="7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270751" y="458113"/>
            <a:ext cx="2190750" cy="639988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8501" y="458113"/>
            <a:ext cx="6445250" cy="639988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C1644-4B5F-487B-A0B4-8865965798B3}"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2989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lvl="0">
              <a:spcBef>
                <a:spcPts val="0"/>
              </a:spcBef>
              <a:buSzPct val="99000"/>
              <a:defRPr sz="4265"/>
            </a:lvl1pPr>
            <a:lvl2pPr lvl="1">
              <a:spcBef>
                <a:spcPts val="0"/>
              </a:spcBef>
              <a:buSzPct val="99000"/>
              <a:defRPr sz="4265"/>
            </a:lvl2pPr>
            <a:lvl3pPr lvl="2">
              <a:spcBef>
                <a:spcPts val="0"/>
              </a:spcBef>
              <a:buSzPct val="99000"/>
              <a:defRPr sz="4265"/>
            </a:lvl3pPr>
            <a:lvl4pPr lvl="3">
              <a:spcBef>
                <a:spcPts val="0"/>
              </a:spcBef>
              <a:buSzPct val="99000"/>
              <a:defRPr sz="4265"/>
            </a:lvl4pPr>
            <a:lvl5pPr lvl="4">
              <a:spcBef>
                <a:spcPts val="0"/>
              </a:spcBef>
              <a:buSzPct val="99000"/>
              <a:defRPr sz="4265"/>
            </a:lvl5pPr>
            <a:lvl6pPr lvl="5">
              <a:spcBef>
                <a:spcPts val="0"/>
              </a:spcBef>
              <a:buSzPct val="99000"/>
              <a:defRPr sz="4265"/>
            </a:lvl6pPr>
            <a:lvl7pPr lvl="6">
              <a:spcBef>
                <a:spcPts val="0"/>
              </a:spcBef>
              <a:buSzPct val="99000"/>
              <a:defRPr sz="4265"/>
            </a:lvl7pPr>
            <a:lvl8pPr lvl="7">
              <a:spcBef>
                <a:spcPts val="0"/>
              </a:spcBef>
              <a:buSzPct val="99000"/>
              <a:defRPr sz="4265"/>
            </a:lvl8pPr>
            <a:lvl9pPr lvl="8">
              <a:spcBef>
                <a:spcPts val="0"/>
              </a:spcBef>
              <a:buSzPct val="99000"/>
              <a:defRPr sz="4265"/>
            </a:lvl9pPr>
          </a:lstStyle>
          <a:p>
            <a:endParaRPr/>
          </a:p>
        </p:txBody>
      </p:sp>
      <p:sp>
        <p:nvSpPr>
          <p:cNvPr id="12" name="Shape 12"/>
          <p:cNvSpPr txBox="1">
            <a:spLocks noGrp="1"/>
          </p:cNvSpPr>
          <p:nvPr>
            <p:ph type="body" idx="1"/>
          </p:nvPr>
        </p:nvSpPr>
        <p:spPr>
          <a:xfrm>
            <a:off x="304800" y="1828800"/>
            <a:ext cx="9550400" cy="5486399"/>
          </a:xfrm>
          <a:prstGeom prst="rect">
            <a:avLst/>
          </a:prstGeom>
          <a:noFill/>
          <a:ln>
            <a:noFill/>
          </a:ln>
        </p:spPr>
        <p:txBody>
          <a:bodyPr lIns="91425" tIns="91425" rIns="91425" bIns="91425" anchor="t" anchorCtr="0"/>
          <a:lstStyle>
            <a:lvl1pPr lvl="0">
              <a:spcBef>
                <a:spcPts val="0"/>
              </a:spcBef>
              <a:buSzPct val="99000"/>
              <a:defRPr sz="2665"/>
            </a:lvl1pPr>
            <a:lvl2pPr lvl="1">
              <a:spcBef>
                <a:spcPts val="0"/>
              </a:spcBef>
              <a:buSzPct val="99000"/>
              <a:defRPr sz="2665"/>
            </a:lvl2pPr>
            <a:lvl3pPr lvl="2">
              <a:spcBef>
                <a:spcPts val="0"/>
              </a:spcBef>
              <a:buSzPct val="99000"/>
              <a:defRPr sz="2665"/>
            </a:lvl3pPr>
            <a:lvl4pPr lvl="3">
              <a:spcBef>
                <a:spcPts val="0"/>
              </a:spcBef>
              <a:buSzPct val="99000"/>
              <a:defRPr sz="2665"/>
            </a:lvl4pPr>
            <a:lvl5pPr lvl="4">
              <a:spcBef>
                <a:spcPts val="0"/>
              </a:spcBef>
              <a:buSzPct val="99000"/>
              <a:defRPr sz="2665"/>
            </a:lvl5pPr>
            <a:lvl6pPr lvl="5">
              <a:spcBef>
                <a:spcPts val="0"/>
              </a:spcBef>
              <a:buSzPct val="99000"/>
              <a:defRPr sz="2665"/>
            </a:lvl6pPr>
            <a:lvl7pPr lvl="6">
              <a:spcBef>
                <a:spcPts val="0"/>
              </a:spcBef>
              <a:buSzPct val="99000"/>
              <a:defRPr sz="2665"/>
            </a:lvl7pPr>
            <a:lvl8pPr lvl="7">
              <a:spcBef>
                <a:spcPts val="0"/>
              </a:spcBef>
              <a:buSzPct val="99000"/>
              <a:defRPr sz="2665"/>
            </a:lvl8pPr>
            <a:lvl9pPr lvl="8">
              <a:spcBef>
                <a:spcPts val="0"/>
              </a:spcBef>
              <a:buSzPct val="99000"/>
              <a:defRPr sz="2665"/>
            </a:lvl9pPr>
          </a:lstStyle>
          <a:p>
            <a:endParaRPr/>
          </a:p>
        </p:txBody>
      </p:sp>
    </p:spTree>
    <p:extLst>
      <p:ext uri="{BB962C8B-B14F-4D97-AF65-F5344CB8AC3E}">
        <p14:creationId xmlns:p14="http://schemas.microsoft.com/office/powerpoint/2010/main" val="116770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6AD80-1785-4CFD-8D95-2F7055964B90}"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7106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647" y="7112000"/>
            <a:ext cx="10157354"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7038129"/>
            <a:ext cx="10157354" cy="7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843280"/>
            <a:ext cx="8382000" cy="3962400"/>
          </a:xfrm>
        </p:spPr>
        <p:txBody>
          <a:bodyPr anchor="b" anchorCtr="0">
            <a:normAutofit/>
          </a:bodyPr>
          <a:lstStyle>
            <a:lvl1pPr>
              <a:lnSpc>
                <a:spcPct val="85000"/>
              </a:lnSpc>
              <a:defRPr sz="8889"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914400" y="4947920"/>
            <a:ext cx="8382000" cy="1270000"/>
          </a:xfrm>
        </p:spPr>
        <p:txBody>
          <a:bodyPr lIns="91440" rIns="91440" anchor="t" anchorCtr="0">
            <a:normAutofit/>
          </a:bodyPr>
          <a:lstStyle>
            <a:lvl1pPr marL="0" indent="0">
              <a:buNone/>
              <a:defRPr sz="2667" cap="all" spc="222" baseline="0">
                <a:solidFill>
                  <a:schemeClr val="tx2"/>
                </a:solidFill>
                <a:latin typeface="+mj-lt"/>
              </a:defRPr>
            </a:lvl1pPr>
            <a:lvl2pPr marL="507995" indent="0">
              <a:buNone/>
              <a:defRPr sz="2000">
                <a:solidFill>
                  <a:schemeClr val="tx1">
                    <a:tint val="75000"/>
                  </a:schemeClr>
                </a:solidFill>
              </a:defRPr>
            </a:lvl2pPr>
            <a:lvl3pPr marL="1015990" indent="0">
              <a:buNone/>
              <a:defRPr sz="1778">
                <a:solidFill>
                  <a:schemeClr val="tx1">
                    <a:tint val="75000"/>
                  </a:schemeClr>
                </a:solidFill>
              </a:defRPr>
            </a:lvl3pPr>
            <a:lvl4pPr marL="1523985" indent="0">
              <a:buNone/>
              <a:defRPr sz="1556">
                <a:solidFill>
                  <a:schemeClr val="tx1">
                    <a:tint val="75000"/>
                  </a:schemeClr>
                </a:solidFill>
              </a:defRPr>
            </a:lvl4pPr>
            <a:lvl5pPr marL="2031980" indent="0">
              <a:buNone/>
              <a:defRPr sz="1556">
                <a:solidFill>
                  <a:schemeClr val="tx1">
                    <a:tint val="75000"/>
                  </a:schemeClr>
                </a:solidFill>
              </a:defRPr>
            </a:lvl5pPr>
            <a:lvl6pPr marL="2539975" indent="0">
              <a:buNone/>
              <a:defRPr sz="1556">
                <a:solidFill>
                  <a:schemeClr val="tx1">
                    <a:tint val="75000"/>
                  </a:schemeClr>
                </a:solidFill>
              </a:defRPr>
            </a:lvl6pPr>
            <a:lvl7pPr marL="3047970" indent="0">
              <a:buNone/>
              <a:defRPr sz="1556">
                <a:solidFill>
                  <a:schemeClr val="tx1">
                    <a:tint val="75000"/>
                  </a:schemeClr>
                </a:solidFill>
              </a:defRPr>
            </a:lvl7pPr>
            <a:lvl8pPr marL="3555964" indent="0">
              <a:buNone/>
              <a:defRPr sz="1556">
                <a:solidFill>
                  <a:schemeClr val="tx1">
                    <a:tint val="75000"/>
                  </a:schemeClr>
                </a:solidFill>
              </a:defRPr>
            </a:lvl8pPr>
            <a:lvl9pPr marL="4063959" indent="0">
              <a:buNone/>
              <a:defRPr sz="155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A0608-1604-44FE-A285-7444106ACEDE}" type="datetime1">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006382" y="4826000"/>
            <a:ext cx="82296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43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14400" y="318450"/>
            <a:ext cx="8382000" cy="161195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4400" y="2050817"/>
            <a:ext cx="4114800" cy="4470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2050817"/>
            <a:ext cx="41148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088DA0-0F3F-40F5-9BAF-4430A0108E3B}" type="datetime1">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359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14400" y="318450"/>
            <a:ext cx="8382000" cy="16119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0" y="2051169"/>
            <a:ext cx="4114800" cy="818091"/>
          </a:xfrm>
        </p:spPr>
        <p:txBody>
          <a:bodyPr lIns="91440" rIns="91440" anchor="ctr">
            <a:normAutofit/>
          </a:bodyPr>
          <a:lstStyle>
            <a:lvl1pPr marL="0" indent="0">
              <a:buNone/>
              <a:defRPr sz="2222" b="0" cap="all" baseline="0">
                <a:solidFill>
                  <a:schemeClr val="tx2"/>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Click to edit Master text styles</a:t>
            </a:r>
          </a:p>
        </p:txBody>
      </p:sp>
      <p:sp>
        <p:nvSpPr>
          <p:cNvPr id="4" name="Content Placeholder 3"/>
          <p:cNvSpPr>
            <a:spLocks noGrp="1"/>
          </p:cNvSpPr>
          <p:nvPr>
            <p:ph sz="half" idx="2"/>
          </p:nvPr>
        </p:nvSpPr>
        <p:spPr>
          <a:xfrm>
            <a:off x="914400" y="2869261"/>
            <a:ext cx="4114800" cy="36519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2051169"/>
            <a:ext cx="4114800" cy="818091"/>
          </a:xfrm>
        </p:spPr>
        <p:txBody>
          <a:bodyPr lIns="91440" rIns="91440" anchor="ctr">
            <a:normAutofit/>
          </a:bodyPr>
          <a:lstStyle>
            <a:lvl1pPr marL="0" indent="0">
              <a:buNone/>
              <a:defRPr sz="2222" b="0" cap="all" baseline="0">
                <a:solidFill>
                  <a:schemeClr val="tx2"/>
                </a:solidFill>
              </a:defRPr>
            </a:lvl1pPr>
            <a:lvl2pPr marL="507995" indent="0">
              <a:buNone/>
              <a:defRPr sz="2222" b="1"/>
            </a:lvl2pPr>
            <a:lvl3pPr marL="1015990" indent="0">
              <a:buNone/>
              <a:defRPr sz="2000" b="1"/>
            </a:lvl3pPr>
            <a:lvl4pPr marL="1523985" indent="0">
              <a:buNone/>
              <a:defRPr sz="1778" b="1"/>
            </a:lvl4pPr>
            <a:lvl5pPr marL="2031980" indent="0">
              <a:buNone/>
              <a:defRPr sz="1778" b="1"/>
            </a:lvl5pPr>
            <a:lvl6pPr marL="2539975" indent="0">
              <a:buNone/>
              <a:defRPr sz="1778" b="1"/>
            </a:lvl6pPr>
            <a:lvl7pPr marL="3047970" indent="0">
              <a:buNone/>
              <a:defRPr sz="1778" b="1"/>
            </a:lvl7pPr>
            <a:lvl8pPr marL="3555964" indent="0">
              <a:buNone/>
              <a:defRPr sz="1778" b="1"/>
            </a:lvl8pPr>
            <a:lvl9pPr marL="4063959" indent="0">
              <a:buNone/>
              <a:defRPr sz="1778" b="1"/>
            </a:lvl9pPr>
          </a:lstStyle>
          <a:p>
            <a:pPr lvl="0"/>
            <a:r>
              <a:rPr lang="en-US"/>
              <a:t>Click to edit Master text styles</a:t>
            </a:r>
          </a:p>
        </p:txBody>
      </p:sp>
      <p:sp>
        <p:nvSpPr>
          <p:cNvPr id="6" name="Content Placeholder 5"/>
          <p:cNvSpPr>
            <a:spLocks noGrp="1"/>
          </p:cNvSpPr>
          <p:nvPr>
            <p:ph sz="quarter" idx="4"/>
          </p:nvPr>
        </p:nvSpPr>
        <p:spPr>
          <a:xfrm>
            <a:off x="5181600" y="2869260"/>
            <a:ext cx="4114800" cy="36519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2F87E4-5E4D-449B-8797-FDF393ACCE50}" type="datetime1">
              <a:rPr lang="en-US" smtClean="0"/>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1578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876BB6-01CA-4798-BC89-33AB707C8242}" type="datetime1">
              <a:rPr lang="en-US" smtClean="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260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647" y="7112000"/>
            <a:ext cx="10157354"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7038129"/>
            <a:ext cx="10157354" cy="7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28C653-99BF-4207-AB21-46D50EE02095}" type="datetime1">
              <a:rPr lang="en-US" smtClean="0"/>
              <a:t>5/15/2024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5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5" y="0"/>
            <a:ext cx="3375659" cy="76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366726" y="0"/>
            <a:ext cx="53340" cy="7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81000" y="660399"/>
            <a:ext cx="2667000" cy="2540000"/>
          </a:xfrm>
        </p:spPr>
        <p:txBody>
          <a:bodyPr anchor="b">
            <a:normAutofit/>
          </a:bodyPr>
          <a:lstStyle>
            <a:lvl1pPr>
              <a:defRPr sz="40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000500" y="812800"/>
            <a:ext cx="5410200" cy="584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81000" y="3251200"/>
            <a:ext cx="2667000" cy="3754582"/>
          </a:xfrm>
        </p:spPr>
        <p:txBody>
          <a:bodyPr lIns="91440" rIns="91440">
            <a:normAutofit/>
          </a:bodyPr>
          <a:lstStyle>
            <a:lvl1pPr marL="0" indent="0">
              <a:buNone/>
              <a:defRPr sz="1667">
                <a:solidFill>
                  <a:srgbClr val="FFFFFF"/>
                </a:solidFill>
              </a:defRPr>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Click to edit Master text styles</a:t>
            </a:r>
          </a:p>
        </p:txBody>
      </p:sp>
      <p:sp>
        <p:nvSpPr>
          <p:cNvPr id="5" name="Date Placeholder 4"/>
          <p:cNvSpPr>
            <a:spLocks noGrp="1"/>
          </p:cNvSpPr>
          <p:nvPr>
            <p:ph type="dt" sz="half" idx="10"/>
          </p:nvPr>
        </p:nvSpPr>
        <p:spPr>
          <a:xfrm>
            <a:off x="387927" y="7177541"/>
            <a:ext cx="2182092" cy="405694"/>
          </a:xfrm>
        </p:spPr>
        <p:txBody>
          <a:bodyPr/>
          <a:lstStyle>
            <a:lvl1pPr algn="l">
              <a:defRPr/>
            </a:lvl1pPr>
          </a:lstStyle>
          <a:p>
            <a:fld id="{991C76F7-F757-4426-91B7-502FF9E9D9BA}" type="datetime1">
              <a:rPr lang="en-US" smtClean="0"/>
              <a:t>5/15/2024</a:t>
            </a:fld>
            <a:endParaRPr lang="en-US" dirty="0"/>
          </a:p>
        </p:txBody>
      </p:sp>
      <p:sp>
        <p:nvSpPr>
          <p:cNvPr id="6" name="Footer Placeholder 5"/>
          <p:cNvSpPr>
            <a:spLocks noGrp="1"/>
          </p:cNvSpPr>
          <p:nvPr>
            <p:ph type="ftr" sz="quarter" idx="11"/>
          </p:nvPr>
        </p:nvSpPr>
        <p:spPr>
          <a:xfrm>
            <a:off x="4000500" y="7177541"/>
            <a:ext cx="3873500" cy="40569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26561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503333"/>
            <a:ext cx="10157354" cy="2116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5461196"/>
            <a:ext cx="10157354" cy="71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638800"/>
            <a:ext cx="8432800" cy="914400"/>
          </a:xfrm>
        </p:spPr>
        <p:txBody>
          <a:bodyPr tIns="0" bIns="0" anchor="b">
            <a:noAutofit/>
          </a:bodyPr>
          <a:lstStyle>
            <a:lvl1pPr>
              <a:defRPr sz="40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4" y="0"/>
            <a:ext cx="10159988" cy="5461196"/>
          </a:xfrm>
          <a:solidFill>
            <a:schemeClr val="bg2">
              <a:lumMod val="90000"/>
            </a:schemeClr>
          </a:solidFill>
        </p:spPr>
        <p:txBody>
          <a:bodyPr lIns="457200" tIns="457200" anchor="t"/>
          <a:lstStyle>
            <a:lvl1pPr marL="0" indent="0">
              <a:buNone/>
              <a:defRPr sz="3556"/>
            </a:lvl1pPr>
            <a:lvl2pPr marL="507995" indent="0">
              <a:buNone/>
              <a:defRPr sz="3111"/>
            </a:lvl2pPr>
            <a:lvl3pPr marL="1015990" indent="0">
              <a:buNone/>
              <a:defRPr sz="2667"/>
            </a:lvl3pPr>
            <a:lvl4pPr marL="1523985" indent="0">
              <a:buNone/>
              <a:defRPr sz="2222"/>
            </a:lvl4pPr>
            <a:lvl5pPr marL="2031980" indent="0">
              <a:buNone/>
              <a:defRPr sz="2222"/>
            </a:lvl5pPr>
            <a:lvl6pPr marL="2539975" indent="0">
              <a:buNone/>
              <a:defRPr sz="2222"/>
            </a:lvl6pPr>
            <a:lvl7pPr marL="3047970" indent="0">
              <a:buNone/>
              <a:defRPr sz="2222"/>
            </a:lvl7pPr>
            <a:lvl8pPr marL="3555964" indent="0">
              <a:buNone/>
              <a:defRPr sz="2222"/>
            </a:lvl8pPr>
            <a:lvl9pPr marL="4063959" indent="0">
              <a:buNone/>
              <a:defRPr sz="2222"/>
            </a:lvl9pPr>
          </a:lstStyle>
          <a:p>
            <a:r>
              <a:rPr lang="en-US"/>
              <a:t>Click icon to add picture</a:t>
            </a:r>
            <a:endParaRPr lang="en-US" dirty="0"/>
          </a:p>
        </p:txBody>
      </p:sp>
      <p:sp>
        <p:nvSpPr>
          <p:cNvPr id="4" name="Text Placeholder 3"/>
          <p:cNvSpPr>
            <a:spLocks noGrp="1"/>
          </p:cNvSpPr>
          <p:nvPr>
            <p:ph type="body" sz="half" idx="2"/>
          </p:nvPr>
        </p:nvSpPr>
        <p:spPr>
          <a:xfrm>
            <a:off x="914400" y="6563360"/>
            <a:ext cx="8432800" cy="660400"/>
          </a:xfrm>
        </p:spPr>
        <p:txBody>
          <a:bodyPr lIns="91440" tIns="0" rIns="91440" bIns="0">
            <a:normAutofit/>
          </a:bodyPr>
          <a:lstStyle>
            <a:lvl1pPr marL="0" indent="0">
              <a:spcBef>
                <a:spcPts val="0"/>
              </a:spcBef>
              <a:spcAft>
                <a:spcPts val="667"/>
              </a:spcAft>
              <a:buNone/>
              <a:defRPr sz="1667">
                <a:solidFill>
                  <a:srgbClr val="FFFFFF"/>
                </a:solidFill>
              </a:defRPr>
            </a:lvl1pPr>
            <a:lvl2pPr marL="507995" indent="0">
              <a:buNone/>
              <a:defRPr sz="1333"/>
            </a:lvl2pPr>
            <a:lvl3pPr marL="1015990" indent="0">
              <a:buNone/>
              <a:defRPr sz="1111"/>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D1158A-C514-4DFC-9D49-71C468411204}" type="datetime1">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5163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112000"/>
            <a:ext cx="10160001"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7038129"/>
            <a:ext cx="10160001" cy="738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14400" y="318450"/>
            <a:ext cx="8382000" cy="161195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399" y="2050816"/>
            <a:ext cx="8382001" cy="44704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4401" y="7177541"/>
            <a:ext cx="2060226" cy="405694"/>
          </a:xfrm>
          <a:prstGeom prst="rect">
            <a:avLst/>
          </a:prstGeom>
        </p:spPr>
        <p:txBody>
          <a:bodyPr vert="horz" lIns="91440" tIns="45720" rIns="91440" bIns="45720" rtlCol="0" anchor="ctr"/>
          <a:lstStyle>
            <a:lvl1pPr algn="l">
              <a:defRPr sz="1000">
                <a:solidFill>
                  <a:srgbClr val="FFFFFF"/>
                </a:solidFill>
              </a:defRPr>
            </a:lvl1pPr>
          </a:lstStyle>
          <a:p>
            <a:fld id="{F93DBB43-788E-40D7-ACC0-AC9B4BDE2636}" type="datetime1">
              <a:rPr lang="en-US" smtClean="0"/>
              <a:t>5/15/2024</a:t>
            </a:fld>
            <a:endParaRPr lang="en-US" dirty="0"/>
          </a:p>
        </p:txBody>
      </p:sp>
      <p:sp>
        <p:nvSpPr>
          <p:cNvPr id="5" name="Footer Placeholder 4"/>
          <p:cNvSpPr>
            <a:spLocks noGrp="1"/>
          </p:cNvSpPr>
          <p:nvPr>
            <p:ph type="ftr" sz="quarter" idx="3"/>
          </p:nvPr>
        </p:nvSpPr>
        <p:spPr>
          <a:xfrm>
            <a:off x="3071822" y="7177541"/>
            <a:ext cx="4019003" cy="405694"/>
          </a:xfrm>
          <a:prstGeom prst="rect">
            <a:avLst/>
          </a:prstGeom>
        </p:spPr>
        <p:txBody>
          <a:bodyPr vert="horz" lIns="91440" tIns="45720" rIns="91440" bIns="45720" rtlCol="0" anchor="ctr"/>
          <a:lstStyle>
            <a:lvl1pPr algn="ctr">
              <a:defRPr sz="10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250383" y="7177541"/>
            <a:ext cx="1093354" cy="405694"/>
          </a:xfrm>
          <a:prstGeom prst="rect">
            <a:avLst/>
          </a:prstGeom>
        </p:spPr>
        <p:txBody>
          <a:bodyPr vert="horz" lIns="91440" tIns="45720" rIns="91440" bIns="45720" rtlCol="0" anchor="ctr"/>
          <a:lstStyle>
            <a:lvl1pPr algn="r">
              <a:defRPr sz="1167">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994610" y="1930939"/>
            <a:ext cx="8305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49401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hdr="0" ftr="0"/>
  <p:txStyles>
    <p:titleStyle>
      <a:lvl1pPr algn="l" defTabSz="1015990" rtl="0" eaLnBrk="1" latinLnBrk="0" hangingPunct="1">
        <a:lnSpc>
          <a:spcPct val="85000"/>
        </a:lnSpc>
        <a:spcBef>
          <a:spcPct val="0"/>
        </a:spcBef>
        <a:buNone/>
        <a:defRPr sz="5333" kern="1200" spc="-56" baseline="0">
          <a:solidFill>
            <a:schemeClr val="tx1">
              <a:lumMod val="75000"/>
              <a:lumOff val="25000"/>
            </a:schemeClr>
          </a:solidFill>
          <a:latin typeface="+mj-lt"/>
          <a:ea typeface="+mj-ea"/>
          <a:cs typeface="+mj-cs"/>
        </a:defRPr>
      </a:lvl1pPr>
    </p:titleStyle>
    <p:bodyStyle>
      <a:lvl1pPr marL="101599" indent="-101599" algn="l" defTabSz="1015990" rtl="0" eaLnBrk="1" latinLnBrk="0" hangingPunct="1">
        <a:lnSpc>
          <a:spcPct val="90000"/>
        </a:lnSpc>
        <a:spcBef>
          <a:spcPts val="1333"/>
        </a:spcBef>
        <a:spcAft>
          <a:spcPts val="222"/>
        </a:spcAft>
        <a:buClr>
          <a:schemeClr val="accent1"/>
        </a:buClr>
        <a:buSzPct val="100000"/>
        <a:buFont typeface="Calibri" panose="020F0502020204030204" pitchFamily="34" charset="0"/>
        <a:buChar char=" "/>
        <a:defRPr sz="2222" kern="1200">
          <a:solidFill>
            <a:schemeClr val="tx1">
              <a:lumMod val="75000"/>
              <a:lumOff val="25000"/>
            </a:schemeClr>
          </a:solidFill>
          <a:latin typeface="+mn-lt"/>
          <a:ea typeface="+mn-ea"/>
          <a:cs typeface="+mn-cs"/>
        </a:defRPr>
      </a:lvl1pPr>
      <a:lvl2pPr marL="426716" indent="-203198" algn="l" defTabSz="1015990" rtl="0" eaLnBrk="1" latinLnBrk="0" hangingPunct="1">
        <a:lnSpc>
          <a:spcPct val="90000"/>
        </a:lnSpc>
        <a:spcBef>
          <a:spcPts val="222"/>
        </a:spcBef>
        <a:spcAft>
          <a:spcPts val="444"/>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629914" indent="-203198" algn="l" defTabSz="1015990" rtl="0" eaLnBrk="1" latinLnBrk="0" hangingPunct="1">
        <a:lnSpc>
          <a:spcPct val="90000"/>
        </a:lnSpc>
        <a:spcBef>
          <a:spcPts val="222"/>
        </a:spcBef>
        <a:spcAft>
          <a:spcPts val="444"/>
        </a:spcAft>
        <a:buClr>
          <a:schemeClr val="accent1"/>
        </a:buClr>
        <a:buFont typeface="Calibri" pitchFamily="34" charset="0"/>
        <a:buChar char="◦"/>
        <a:defRPr sz="1556" kern="1200">
          <a:solidFill>
            <a:schemeClr val="tx1">
              <a:lumMod val="75000"/>
              <a:lumOff val="25000"/>
            </a:schemeClr>
          </a:solidFill>
          <a:latin typeface="+mn-lt"/>
          <a:ea typeface="+mn-ea"/>
          <a:cs typeface="+mn-cs"/>
        </a:defRPr>
      </a:lvl3pPr>
      <a:lvl4pPr marL="833112" indent="-203198" algn="l" defTabSz="1015990" rtl="0" eaLnBrk="1" latinLnBrk="0" hangingPunct="1">
        <a:lnSpc>
          <a:spcPct val="90000"/>
        </a:lnSpc>
        <a:spcBef>
          <a:spcPts val="222"/>
        </a:spcBef>
        <a:spcAft>
          <a:spcPts val="444"/>
        </a:spcAft>
        <a:buClr>
          <a:schemeClr val="accent1"/>
        </a:buClr>
        <a:buFont typeface="Calibri" pitchFamily="34" charset="0"/>
        <a:buChar char="◦"/>
        <a:defRPr sz="1556" kern="1200">
          <a:solidFill>
            <a:schemeClr val="tx1">
              <a:lumMod val="75000"/>
              <a:lumOff val="25000"/>
            </a:schemeClr>
          </a:solidFill>
          <a:latin typeface="+mn-lt"/>
          <a:ea typeface="+mn-ea"/>
          <a:cs typeface="+mn-cs"/>
        </a:defRPr>
      </a:lvl4pPr>
      <a:lvl5pPr marL="1036310" indent="-203198" algn="l" defTabSz="1015990" rtl="0" eaLnBrk="1" latinLnBrk="0" hangingPunct="1">
        <a:lnSpc>
          <a:spcPct val="90000"/>
        </a:lnSpc>
        <a:spcBef>
          <a:spcPts val="222"/>
        </a:spcBef>
        <a:spcAft>
          <a:spcPts val="444"/>
        </a:spcAft>
        <a:buClr>
          <a:schemeClr val="accent1"/>
        </a:buClr>
        <a:buFont typeface="Calibri" pitchFamily="34" charset="0"/>
        <a:buChar char="◦"/>
        <a:defRPr sz="1556" kern="1200">
          <a:solidFill>
            <a:schemeClr val="tx1">
              <a:lumMod val="75000"/>
              <a:lumOff val="25000"/>
            </a:schemeClr>
          </a:solidFill>
          <a:latin typeface="+mn-lt"/>
          <a:ea typeface="+mn-ea"/>
          <a:cs typeface="+mn-cs"/>
        </a:defRPr>
      </a:lvl5pPr>
      <a:lvl6pPr marL="1222210" indent="-253997" algn="l" defTabSz="1015990" rtl="0" eaLnBrk="1" latinLnBrk="0" hangingPunct="1">
        <a:lnSpc>
          <a:spcPct val="90000"/>
        </a:lnSpc>
        <a:spcBef>
          <a:spcPts val="222"/>
        </a:spcBef>
        <a:spcAft>
          <a:spcPts val="444"/>
        </a:spcAft>
        <a:buClr>
          <a:schemeClr val="accent1"/>
        </a:buClr>
        <a:buFont typeface="Calibri" pitchFamily="34" charset="0"/>
        <a:buChar char="◦"/>
        <a:defRPr sz="1556" kern="1200">
          <a:solidFill>
            <a:schemeClr val="tx1">
              <a:lumMod val="75000"/>
              <a:lumOff val="25000"/>
            </a:schemeClr>
          </a:solidFill>
          <a:latin typeface="+mn-lt"/>
          <a:ea typeface="+mn-ea"/>
          <a:cs typeface="+mn-cs"/>
        </a:defRPr>
      </a:lvl6pPr>
      <a:lvl7pPr marL="1444430" indent="-253997" algn="l" defTabSz="1015990" rtl="0" eaLnBrk="1" latinLnBrk="0" hangingPunct="1">
        <a:lnSpc>
          <a:spcPct val="90000"/>
        </a:lnSpc>
        <a:spcBef>
          <a:spcPts val="222"/>
        </a:spcBef>
        <a:spcAft>
          <a:spcPts val="444"/>
        </a:spcAft>
        <a:buClr>
          <a:schemeClr val="accent1"/>
        </a:buClr>
        <a:buFont typeface="Calibri" pitchFamily="34" charset="0"/>
        <a:buChar char="◦"/>
        <a:defRPr sz="1556" kern="1200">
          <a:solidFill>
            <a:schemeClr val="tx1">
              <a:lumMod val="75000"/>
              <a:lumOff val="25000"/>
            </a:schemeClr>
          </a:solidFill>
          <a:latin typeface="+mn-lt"/>
          <a:ea typeface="+mn-ea"/>
          <a:cs typeface="+mn-cs"/>
        </a:defRPr>
      </a:lvl7pPr>
      <a:lvl8pPr marL="1666650" indent="-253997" algn="l" defTabSz="1015990" rtl="0" eaLnBrk="1" latinLnBrk="0" hangingPunct="1">
        <a:lnSpc>
          <a:spcPct val="90000"/>
        </a:lnSpc>
        <a:spcBef>
          <a:spcPts val="222"/>
        </a:spcBef>
        <a:spcAft>
          <a:spcPts val="444"/>
        </a:spcAft>
        <a:buClr>
          <a:schemeClr val="accent1"/>
        </a:buClr>
        <a:buFont typeface="Calibri" pitchFamily="34" charset="0"/>
        <a:buChar char="◦"/>
        <a:defRPr sz="1556" kern="1200">
          <a:solidFill>
            <a:schemeClr val="tx1">
              <a:lumMod val="75000"/>
              <a:lumOff val="25000"/>
            </a:schemeClr>
          </a:solidFill>
          <a:latin typeface="+mn-lt"/>
          <a:ea typeface="+mn-ea"/>
          <a:cs typeface="+mn-cs"/>
        </a:defRPr>
      </a:lvl8pPr>
      <a:lvl9pPr marL="1888870" indent="-253997" algn="l" defTabSz="1015990" rtl="0" eaLnBrk="1" latinLnBrk="0" hangingPunct="1">
        <a:lnSpc>
          <a:spcPct val="90000"/>
        </a:lnSpc>
        <a:spcBef>
          <a:spcPts val="222"/>
        </a:spcBef>
        <a:spcAft>
          <a:spcPts val="444"/>
        </a:spcAft>
        <a:buClr>
          <a:schemeClr val="accent1"/>
        </a:buClr>
        <a:buFont typeface="Calibri" pitchFamily="34" charset="0"/>
        <a:buChar char="◦"/>
        <a:defRPr sz="1556" kern="1200">
          <a:solidFill>
            <a:schemeClr val="tx1">
              <a:lumMod val="75000"/>
              <a:lumOff val="25000"/>
            </a:schemeClr>
          </a:solidFill>
          <a:latin typeface="+mn-lt"/>
          <a:ea typeface="+mn-ea"/>
          <a:cs typeface="+mn-cs"/>
        </a:defRPr>
      </a:lvl9pPr>
    </p:bodyStyle>
    <p:otherStyle>
      <a:defPPr>
        <a:defRPr lang="en-US"/>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07275" y="0"/>
            <a:ext cx="2752725" cy="1571625"/>
          </a:xfrm>
          <a:prstGeom prst="rect">
            <a:avLst/>
          </a:prstGeom>
        </p:spPr>
      </p:pic>
      <p:sp>
        <p:nvSpPr>
          <p:cNvPr id="5" name="Text Box 4"/>
          <p:cNvSpPr txBox="1"/>
          <p:nvPr/>
        </p:nvSpPr>
        <p:spPr>
          <a:xfrm>
            <a:off x="612457" y="713104"/>
            <a:ext cx="9152029" cy="6507615"/>
          </a:xfrm>
          <a:prstGeom prst="rect">
            <a:avLst/>
          </a:prstGeom>
          <a:noFill/>
        </p:spPr>
        <p:txBody>
          <a:bodyPr wrap="square" rtlCol="0" anchor="t">
            <a:spAutoFit/>
          </a:bodyPr>
          <a:lstStyle/>
          <a:p>
            <a:pPr lvl="0" algn="ctr">
              <a:lnSpc>
                <a:spcPct val="120000"/>
              </a:lnSpc>
            </a:pPr>
            <a:r>
              <a:rPr lang="en-US" sz="3200" b="1" dirty="0">
                <a:latin typeface="Times New Roman" panose="02020603050405020304" pitchFamily="18" charset="0"/>
                <a:cs typeface="Times New Roman" panose="02020603050405020304" pitchFamily="18" charset="0"/>
                <a:sym typeface="+mn-ea"/>
              </a:rPr>
              <a:t>Project Review</a:t>
            </a:r>
            <a:endParaRPr lang="en-US" sz="3200" b="1" dirty="0">
              <a:latin typeface="Times New Roman" panose="02020603050405020304" pitchFamily="18" charset="0"/>
              <a:cs typeface="Times New Roman" panose="02020603050405020304" pitchFamily="18" charset="0"/>
            </a:endParaRPr>
          </a:p>
          <a:p>
            <a:pPr lvl="0" algn="ctr">
              <a:lnSpc>
                <a:spcPct val="120000"/>
              </a:lnSpc>
              <a:spcBef>
                <a:spcPts val="1200"/>
              </a:spcBef>
            </a:pPr>
            <a:r>
              <a:rPr lang="en-US" sz="2400" i="1" dirty="0">
                <a:latin typeface="Times New Roman" panose="02020603050405020304" pitchFamily="18" charset="0"/>
                <a:cs typeface="Times New Roman" panose="02020603050405020304" pitchFamily="18" charset="0"/>
                <a:sym typeface="+mn-ea"/>
              </a:rPr>
              <a:t>on</a:t>
            </a:r>
            <a:endParaRPr lang="en-US" sz="2400" i="1" dirty="0">
              <a:latin typeface="Times New Roman" panose="02020603050405020304" pitchFamily="18" charset="0"/>
              <a:cs typeface="Times New Roman" panose="02020603050405020304" pitchFamily="18" charset="0"/>
            </a:endParaRPr>
          </a:p>
          <a:p>
            <a:pPr lvl="0" algn="ctr">
              <a:lnSpc>
                <a:spcPct val="120000"/>
              </a:lnSpc>
              <a:spcBef>
                <a:spcPts val="1200"/>
              </a:spcBef>
            </a:pPr>
            <a:r>
              <a:rPr lang="en-US" sz="4000" b="1" dirty="0" err="1">
                <a:latin typeface="Times New Roman" panose="02020603050405020304" pitchFamily="18" charset="0"/>
                <a:cs typeface="Times New Roman" panose="02020603050405020304" pitchFamily="18" charset="0"/>
                <a:sym typeface="+mn-ea"/>
              </a:rPr>
              <a:t>WellBin</a:t>
            </a:r>
            <a:endParaRPr lang="en-US" sz="4000" b="1" dirty="0">
              <a:latin typeface="Times New Roman" panose="02020603050405020304" pitchFamily="18" charset="0"/>
              <a:cs typeface="Times New Roman" panose="02020603050405020304" pitchFamily="18" charset="0"/>
              <a:sym typeface="+mn-ea"/>
            </a:endParaRPr>
          </a:p>
          <a:p>
            <a:pPr lvl="0" algn="ctr">
              <a:lnSpc>
                <a:spcPct val="120000"/>
              </a:lnSpc>
              <a:spcBef>
                <a:spcPts val="1200"/>
              </a:spcBef>
            </a:pPr>
            <a:r>
              <a:rPr lang="en-US" sz="2400" b="1" dirty="0">
                <a:latin typeface="Times New Roman" panose="02020603050405020304" pitchFamily="18" charset="0"/>
                <a:cs typeface="Times New Roman" panose="02020603050405020304" pitchFamily="18" charset="0"/>
                <a:sym typeface="+mn-ea"/>
              </a:rPr>
              <a:t>[Smart City Solutions for Clean Living and Health Monitoring]</a:t>
            </a:r>
            <a:endParaRPr lang="en-US" sz="2400" b="1" dirty="0"/>
          </a:p>
          <a:p>
            <a:pPr lvl="0" algn="ctr">
              <a:lnSpc>
                <a:spcPct val="120000"/>
              </a:lnSpc>
            </a:pPr>
            <a:r>
              <a:rPr lang="en-US" sz="2000" i="1" dirty="0">
                <a:sym typeface="Arial" panose="020B0604020202020204"/>
              </a:rPr>
              <a:t>by</a:t>
            </a:r>
            <a:br>
              <a:rPr lang="en-US" sz="2000" b="1" dirty="0">
                <a:sym typeface="Arial" panose="020B0604020202020204"/>
              </a:rPr>
            </a:br>
            <a:r>
              <a:rPr lang="en-IN" sz="2000" dirty="0">
                <a:latin typeface="Times New Roman" panose="02020603050405020304" pitchFamily="18" charset="0"/>
                <a:cs typeface="Times New Roman" panose="02020603050405020304" pitchFamily="18" charset="0"/>
                <a:sym typeface="+mn-ea"/>
              </a:rPr>
              <a:t>S</a:t>
            </a:r>
            <a:r>
              <a:rPr lang="en-US" sz="2000" dirty="0" err="1">
                <a:latin typeface="Times New Roman" panose="02020603050405020304" pitchFamily="18" charset="0"/>
                <a:cs typeface="Times New Roman" panose="02020603050405020304" pitchFamily="18" charset="0"/>
                <a:sym typeface="+mn-ea"/>
              </a:rPr>
              <a:t>hashwat</a:t>
            </a:r>
            <a:r>
              <a:rPr lang="en-US" sz="2000" dirty="0">
                <a:latin typeface="Times New Roman" panose="02020603050405020304" pitchFamily="18" charset="0"/>
                <a:cs typeface="Times New Roman" panose="02020603050405020304" pitchFamily="18" charset="0"/>
                <a:sym typeface="+mn-ea"/>
              </a:rPr>
              <a:t> Singh</a:t>
            </a:r>
            <a:r>
              <a:rPr lang="en-IN" sz="2000" dirty="0">
                <a:latin typeface="Times New Roman" panose="02020603050405020304" pitchFamily="18" charset="0"/>
                <a:cs typeface="Times New Roman" panose="02020603050405020304" pitchFamily="18" charset="0"/>
                <a:sym typeface="+mn-ea"/>
              </a:rPr>
              <a:t> (</a:t>
            </a:r>
            <a:r>
              <a:rPr lang="en-US" altLang="en-IN" sz="2000" dirty="0">
                <a:latin typeface="Times New Roman" panose="02020603050405020304" pitchFamily="18" charset="0"/>
                <a:cs typeface="Times New Roman" panose="02020603050405020304" pitchFamily="18" charset="0"/>
                <a:sym typeface="+mn-ea"/>
              </a:rPr>
              <a:t>RA20110040</a:t>
            </a:r>
            <a:r>
              <a:rPr lang="en-IN" sz="2000" dirty="0">
                <a:latin typeface="Times New Roman" panose="02020603050405020304" pitchFamily="18" charset="0"/>
                <a:cs typeface="Times New Roman" panose="02020603050405020304" pitchFamily="18" charset="0"/>
                <a:sym typeface="+mn-ea"/>
              </a:rPr>
              <a:t>10374)</a:t>
            </a:r>
            <a:br>
              <a:rPr lang="en-US" sz="2000" dirty="0">
                <a:latin typeface="Times New Roman" panose="02020603050405020304" pitchFamily="18" charset="0"/>
                <a:cs typeface="Times New Roman" panose="02020603050405020304" pitchFamily="18" charset="0"/>
                <a:sym typeface="+mn-ea"/>
              </a:rPr>
            </a:br>
            <a:r>
              <a:rPr lang="en-IN" sz="2000" dirty="0">
                <a:latin typeface="Times New Roman" panose="02020603050405020304" pitchFamily="18" charset="0"/>
                <a:cs typeface="Times New Roman" panose="02020603050405020304" pitchFamily="18" charset="0"/>
                <a:sym typeface="+mn-ea"/>
              </a:rPr>
              <a:t>S</a:t>
            </a:r>
            <a:r>
              <a:rPr lang="en-US" sz="2000" dirty="0" err="1">
                <a:latin typeface="Times New Roman" panose="02020603050405020304" pitchFamily="18" charset="0"/>
                <a:cs typeface="Times New Roman" panose="02020603050405020304" pitchFamily="18" charset="0"/>
                <a:sym typeface="+mn-ea"/>
              </a:rPr>
              <a:t>rinath</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Chepuri</a:t>
            </a:r>
            <a:r>
              <a:rPr lang="fi-FI" sz="2000" dirty="0">
                <a:latin typeface="Times New Roman" panose="02020603050405020304" pitchFamily="18" charset="0"/>
                <a:cs typeface="Times New Roman" panose="02020603050405020304" pitchFamily="18" charset="0"/>
                <a:sym typeface="+mn-ea"/>
              </a:rPr>
              <a:t> (</a:t>
            </a:r>
            <a:r>
              <a:rPr lang="en-US" altLang="en-IN" sz="2000" dirty="0">
                <a:latin typeface="Times New Roman" panose="02020603050405020304" pitchFamily="18" charset="0"/>
                <a:cs typeface="Times New Roman" panose="02020603050405020304" pitchFamily="18" charset="0"/>
                <a:sym typeface="+mn-ea"/>
              </a:rPr>
              <a:t>RA20110040</a:t>
            </a:r>
            <a:r>
              <a:rPr lang="en-IN" sz="2000" dirty="0">
                <a:latin typeface="Times New Roman" panose="02020603050405020304" pitchFamily="18" charset="0"/>
                <a:cs typeface="Times New Roman" panose="02020603050405020304" pitchFamily="18" charset="0"/>
                <a:sym typeface="+mn-ea"/>
              </a:rPr>
              <a:t>10386</a:t>
            </a:r>
            <a:r>
              <a:rPr lang="fi-FI" sz="2000" dirty="0">
                <a:latin typeface="Times New Roman" panose="02020603050405020304" pitchFamily="18" charset="0"/>
                <a:cs typeface="Times New Roman" panose="02020603050405020304" pitchFamily="18" charset="0"/>
                <a:sym typeface="+mn-ea"/>
              </a:rPr>
              <a:t>)</a:t>
            </a:r>
            <a:endParaRPr lang="fi-FI" sz="2000" dirty="0">
              <a:latin typeface="Times New Roman" panose="02020603050405020304" pitchFamily="18" charset="0"/>
              <a:cs typeface="Times New Roman" panose="02020603050405020304" pitchFamily="18" charset="0"/>
            </a:endParaRPr>
          </a:p>
          <a:p>
            <a:pPr lvl="0" algn="ctr">
              <a:lnSpc>
                <a:spcPct val="120000"/>
              </a:lnSpc>
            </a:pPr>
            <a:r>
              <a:rPr lang="en-IN" sz="2000" dirty="0">
                <a:latin typeface="Times New Roman" panose="02020603050405020304" pitchFamily="18" charset="0"/>
                <a:cs typeface="Times New Roman" panose="02020603050405020304" pitchFamily="18" charset="0"/>
                <a:sym typeface="+mn-ea"/>
              </a:rPr>
              <a:t>S</a:t>
            </a:r>
            <a:r>
              <a:rPr lang="en-US" sz="2000" dirty="0" err="1">
                <a:latin typeface="Times New Roman" panose="02020603050405020304" pitchFamily="18" charset="0"/>
                <a:cs typeface="Times New Roman" panose="02020603050405020304" pitchFamily="18" charset="0"/>
                <a:sym typeface="+mn-ea"/>
              </a:rPr>
              <a:t>ankalp</a:t>
            </a:r>
            <a:r>
              <a:rPr lang="en-US" sz="2000" dirty="0">
                <a:latin typeface="Times New Roman" panose="02020603050405020304" pitchFamily="18" charset="0"/>
                <a:cs typeface="Times New Roman" panose="02020603050405020304" pitchFamily="18" charset="0"/>
                <a:sym typeface="+mn-ea"/>
              </a:rPr>
              <a:t> Sharma</a:t>
            </a:r>
            <a:r>
              <a:rPr lang="en-IN" sz="2000" dirty="0">
                <a:latin typeface="Times New Roman" panose="02020603050405020304" pitchFamily="18" charset="0"/>
                <a:cs typeface="Times New Roman" panose="02020603050405020304" pitchFamily="18" charset="0"/>
                <a:sym typeface="+mn-ea"/>
              </a:rPr>
              <a:t> (</a:t>
            </a:r>
            <a:r>
              <a:rPr lang="en-US" altLang="en-IN" sz="2000" dirty="0">
                <a:latin typeface="Times New Roman" panose="02020603050405020304" pitchFamily="18" charset="0"/>
                <a:cs typeface="Times New Roman" panose="02020603050405020304" pitchFamily="18" charset="0"/>
                <a:sym typeface="+mn-ea"/>
              </a:rPr>
              <a:t>RA20110040</a:t>
            </a:r>
            <a:r>
              <a:rPr lang="en-IN" sz="2000" dirty="0">
                <a:latin typeface="Times New Roman" panose="02020603050405020304" pitchFamily="18" charset="0"/>
                <a:cs typeface="Times New Roman" panose="02020603050405020304" pitchFamily="18" charset="0"/>
                <a:sym typeface="+mn-ea"/>
              </a:rPr>
              <a:t>10406)</a:t>
            </a:r>
          </a:p>
          <a:p>
            <a:pPr lvl="0" algn="ctr">
              <a:lnSpc>
                <a:spcPct val="120000"/>
              </a:lnSpc>
            </a:pPr>
            <a:r>
              <a:rPr lang="en-IN" sz="2000" dirty="0">
                <a:latin typeface="Times New Roman" panose="02020603050405020304" pitchFamily="18" charset="0"/>
                <a:cs typeface="Times New Roman" panose="02020603050405020304" pitchFamily="18" charset="0"/>
                <a:sym typeface="+mn-ea"/>
              </a:rPr>
              <a:t>[</a:t>
            </a:r>
            <a:r>
              <a:rPr lang="en-IN" sz="2000" i="1" dirty="0">
                <a:latin typeface="Times New Roman" panose="02020603050405020304" pitchFamily="18" charset="0"/>
                <a:cs typeface="Times New Roman" panose="02020603050405020304" pitchFamily="18" charset="0"/>
                <a:sym typeface="+mn-ea"/>
              </a:rPr>
              <a:t>Batch No. SP46</a:t>
            </a:r>
            <a:r>
              <a:rPr lang="en-IN" sz="2000" dirty="0">
                <a:latin typeface="Times New Roman" panose="02020603050405020304" pitchFamily="18" charset="0"/>
                <a:cs typeface="Times New Roman" panose="02020603050405020304" pitchFamily="18" charset="0"/>
                <a:sym typeface="+mn-ea"/>
              </a:rPr>
              <a:t>]</a:t>
            </a:r>
            <a:endParaRPr lang="en-IN" sz="2000" dirty="0">
              <a:latin typeface="Times New Roman" panose="02020603050405020304" pitchFamily="18" charset="0"/>
              <a:cs typeface="Times New Roman" panose="02020603050405020304" pitchFamily="18" charset="0"/>
            </a:endParaRPr>
          </a:p>
          <a:p>
            <a:pPr lvl="0" algn="ctr">
              <a:lnSpc>
                <a:spcPct val="120000"/>
              </a:lnSpc>
            </a:pPr>
            <a:endParaRPr lang="en-US" sz="2000" dirty="0">
              <a:latin typeface="Times New Roman" panose="02020603050405020304" pitchFamily="18" charset="0"/>
              <a:cs typeface="Times New Roman" panose="02020603050405020304" pitchFamily="18" charset="0"/>
            </a:endParaRPr>
          </a:p>
          <a:p>
            <a:pPr lvl="0" algn="ctr">
              <a:lnSpc>
                <a:spcPct val="120000"/>
              </a:lnSpc>
            </a:pPr>
            <a:r>
              <a:rPr lang="en-US" sz="2000" i="1" dirty="0">
                <a:latin typeface="Times New Roman" panose="02020603050405020304" pitchFamily="18" charset="0"/>
                <a:cs typeface="Times New Roman" panose="02020603050405020304" pitchFamily="18" charset="0"/>
                <a:sym typeface="+mn-ea"/>
              </a:rPr>
              <a:t>Under the guidance of</a:t>
            </a:r>
            <a:endParaRPr lang="en-US" sz="2000" i="1" dirty="0">
              <a:latin typeface="Times New Roman" panose="02020603050405020304" pitchFamily="18" charset="0"/>
              <a:cs typeface="Times New Roman" panose="02020603050405020304" pitchFamily="18" charset="0"/>
            </a:endParaRPr>
          </a:p>
          <a:p>
            <a:pPr lvl="0" algn="ctr">
              <a:lnSpc>
                <a:spcPct val="120000"/>
              </a:lnSpc>
            </a:pPr>
            <a:r>
              <a:rPr lang="en-US" sz="2000" dirty="0">
                <a:latin typeface="Times New Roman" panose="02020603050405020304" pitchFamily="18" charset="0"/>
                <a:cs typeface="Times New Roman" panose="02020603050405020304" pitchFamily="18" charset="0"/>
                <a:sym typeface="+mn-ea"/>
              </a:rPr>
              <a:t>Dr. Vivek Devendra Kachhatiya</a:t>
            </a:r>
            <a:endParaRPr lang="en-US" sz="2000" dirty="0">
              <a:latin typeface="Times New Roman" panose="02020603050405020304" pitchFamily="18" charset="0"/>
              <a:cs typeface="Times New Roman" panose="02020603050405020304" pitchFamily="18" charset="0"/>
            </a:endParaRPr>
          </a:p>
          <a:p>
            <a:pPr lvl="0" algn="ctr">
              <a:lnSpc>
                <a:spcPct val="120000"/>
              </a:lnSpc>
            </a:pPr>
            <a:r>
              <a:rPr lang="en-US" sz="2000" dirty="0">
                <a:latin typeface="Times New Roman" panose="02020603050405020304" pitchFamily="18" charset="0"/>
                <a:cs typeface="Times New Roman" panose="02020603050405020304" pitchFamily="18" charset="0"/>
                <a:sym typeface="+mn-ea"/>
              </a:rPr>
              <a:t>Assistant Professor, Department of ECE</a:t>
            </a:r>
            <a:br>
              <a:rPr lang="en-US" sz="2400" dirty="0">
                <a:sym typeface="Arial" panose="020B0604020202020204"/>
              </a:rPr>
            </a:b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3" name="Text Placeholder 2"/>
          <p:cNvSpPr>
            <a:spLocks noGrp="1"/>
          </p:cNvSpPr>
          <p:nvPr>
            <p:ph type="body" idx="1"/>
          </p:nvPr>
        </p:nvSpPr>
        <p:spPr/>
        <p:txBody>
          <a:bodyPr/>
          <a:lstStyle/>
          <a:p>
            <a:r>
              <a:rPr lang="en-US" sz="2400" dirty="0">
                <a:latin typeface="Constantia" panose="02030602050306030303" charset="0"/>
                <a:cs typeface="Constantia" panose="02030602050306030303" charset="0"/>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Constantia" panose="02030602050306030303" charset="0"/>
              <a:cs typeface="Constantia" panose="02030602050306030303" charset="0"/>
            </a:endParaRPr>
          </a:p>
        </p:txBody>
      </p:sp>
      <p:pic>
        <p:nvPicPr>
          <p:cNvPr id="4" name="Picture 3"/>
          <p:cNvPicPr>
            <a:picLocks noChangeAspect="1"/>
          </p:cNvPicPr>
          <p:nvPr/>
        </p:nvPicPr>
        <p:blipFill>
          <a:blip r:embed="rId2"/>
          <a:stretch>
            <a:fillRect/>
          </a:stretch>
        </p:blipFill>
        <p:spPr>
          <a:xfrm>
            <a:off x="7407275" y="0"/>
            <a:ext cx="2752725" cy="1571625"/>
          </a:xfrm>
          <a:prstGeom prst="rect">
            <a:avLst/>
          </a:prstGeom>
        </p:spPr>
      </p:pic>
      <p:pic>
        <p:nvPicPr>
          <p:cNvPr id="9" name="Picture 8">
            <a:extLst>
              <a:ext uri="{FF2B5EF4-FFF2-40B4-BE49-F238E27FC236}">
                <a16:creationId xmlns:a16="http://schemas.microsoft.com/office/drawing/2014/main" id="{0103EAA2-9808-22AA-ED41-94B45AB1A49B}"/>
              </a:ext>
            </a:extLst>
          </p:cNvPr>
          <p:cNvPicPr>
            <a:picLocks noChangeAspect="1"/>
          </p:cNvPicPr>
          <p:nvPr/>
        </p:nvPicPr>
        <p:blipFill>
          <a:blip r:embed="rId3"/>
          <a:stretch>
            <a:fillRect/>
          </a:stretch>
        </p:blipFill>
        <p:spPr>
          <a:xfrm>
            <a:off x="544286" y="1202746"/>
            <a:ext cx="8538028" cy="6329917"/>
          </a:xfrm>
          <a:prstGeom prst="rect">
            <a:avLst/>
          </a:prstGeom>
        </p:spPr>
      </p:pic>
      <p:cxnSp>
        <p:nvCxnSpPr>
          <p:cNvPr id="6" name="Straight Connector 5">
            <a:extLst>
              <a:ext uri="{FF2B5EF4-FFF2-40B4-BE49-F238E27FC236}">
                <a16:creationId xmlns:a16="http://schemas.microsoft.com/office/drawing/2014/main" id="{297DA289-5A67-1A12-80A7-7341FE83FB71}"/>
              </a:ext>
            </a:extLst>
          </p:cNvPr>
          <p:cNvCxnSpPr>
            <a:cxnSpLocks/>
          </p:cNvCxnSpPr>
          <p:nvPr/>
        </p:nvCxnSpPr>
        <p:spPr>
          <a:xfrm flipH="1">
            <a:off x="435429" y="1948543"/>
            <a:ext cx="413657"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5B86A35-B24E-156A-6A4E-34C39EC7134C}"/>
              </a:ext>
            </a:extLst>
          </p:cNvPr>
          <p:cNvCxnSpPr/>
          <p:nvPr/>
        </p:nvCxnSpPr>
        <p:spPr>
          <a:xfrm>
            <a:off x="435429" y="1948543"/>
            <a:ext cx="0" cy="35052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1526072-8196-6B77-2019-0E729C20CBA8}"/>
              </a:ext>
            </a:extLst>
          </p:cNvPr>
          <p:cNvCxnSpPr/>
          <p:nvPr/>
        </p:nvCxnSpPr>
        <p:spPr>
          <a:xfrm>
            <a:off x="9285514" y="1948543"/>
            <a:ext cx="0" cy="407125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FA28500-3595-4280-4197-85020FEA9A3B}"/>
              </a:ext>
            </a:extLst>
          </p:cNvPr>
          <p:cNvCxnSpPr/>
          <p:nvPr/>
        </p:nvCxnSpPr>
        <p:spPr>
          <a:xfrm flipH="1">
            <a:off x="8783637" y="3156857"/>
            <a:ext cx="4909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644A45C-95A8-992B-F53E-52624D528315}"/>
              </a:ext>
            </a:extLst>
          </p:cNvPr>
          <p:cNvCxnSpPr/>
          <p:nvPr/>
        </p:nvCxnSpPr>
        <p:spPr>
          <a:xfrm flipH="1">
            <a:off x="8783637" y="4103914"/>
            <a:ext cx="4909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C005F69-F12B-8571-72FB-A3363F4E5137}"/>
              </a:ext>
            </a:extLst>
          </p:cNvPr>
          <p:cNvCxnSpPr/>
          <p:nvPr/>
        </p:nvCxnSpPr>
        <p:spPr>
          <a:xfrm flipH="1">
            <a:off x="8783637" y="4942114"/>
            <a:ext cx="5018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A2BB18F-AF87-B7DA-C1F0-E7F3CBA59C5C}"/>
              </a:ext>
            </a:extLst>
          </p:cNvPr>
          <p:cNvCxnSpPr/>
          <p:nvPr/>
        </p:nvCxnSpPr>
        <p:spPr>
          <a:xfrm flipH="1">
            <a:off x="8783637" y="6019800"/>
            <a:ext cx="5018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8A3AA04-C70C-2610-EB74-788A540D451A}"/>
              </a:ext>
            </a:extLst>
          </p:cNvPr>
          <p:cNvCxnSpPr/>
          <p:nvPr/>
        </p:nvCxnSpPr>
        <p:spPr>
          <a:xfrm>
            <a:off x="435429" y="3156857"/>
            <a:ext cx="4136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3D92A130-B629-E91A-9F92-9C7C3BE44998}"/>
              </a:ext>
            </a:extLst>
          </p:cNvPr>
          <p:cNvCxnSpPr/>
          <p:nvPr/>
        </p:nvCxnSpPr>
        <p:spPr>
          <a:xfrm>
            <a:off x="435429" y="4191000"/>
            <a:ext cx="4136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9761C8C-4EF5-3359-0952-EF70B42FB666}"/>
              </a:ext>
            </a:extLst>
          </p:cNvPr>
          <p:cNvCxnSpPr/>
          <p:nvPr/>
        </p:nvCxnSpPr>
        <p:spPr>
          <a:xfrm>
            <a:off x="435429" y="5453743"/>
            <a:ext cx="4136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B56864F7-2424-EFF7-203C-39981B467CE3}"/>
              </a:ext>
            </a:extLst>
          </p:cNvPr>
          <p:cNvCxnSpPr/>
          <p:nvPr/>
        </p:nvCxnSpPr>
        <p:spPr>
          <a:xfrm>
            <a:off x="435429" y="5453743"/>
            <a:ext cx="0" cy="14478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A930F760-2AD8-8D60-0DB4-8117EF498330}"/>
              </a:ext>
            </a:extLst>
          </p:cNvPr>
          <p:cNvCxnSpPr/>
          <p:nvPr/>
        </p:nvCxnSpPr>
        <p:spPr>
          <a:xfrm>
            <a:off x="435429" y="6923314"/>
            <a:ext cx="3505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03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Mega 2560</a:t>
            </a:r>
          </a:p>
        </p:txBody>
      </p:sp>
      <p:sp>
        <p:nvSpPr>
          <p:cNvPr id="3" name="Text Placeholder 2"/>
          <p:cNvSpPr>
            <a:spLocks noGrp="1"/>
          </p:cNvSpPr>
          <p:nvPr>
            <p:ph type="body" idx="1"/>
          </p:nvPr>
        </p:nvSpPr>
        <p:spPr>
          <a:xfrm>
            <a:off x="304800" y="1719943"/>
            <a:ext cx="9550400" cy="5595256"/>
          </a:xfrm>
        </p:spPr>
        <p:txBody>
          <a:bodyPr>
            <a:normAutofit/>
          </a:bodyPr>
          <a:lstStyle/>
          <a:p>
            <a:pPr marL="0" indent="0">
              <a:buNone/>
            </a:pPr>
            <a:br>
              <a:rPr lang="en-US" sz="2300" dirty="0">
                <a:latin typeface="Times New Roman" panose="02020603050405020304" pitchFamily="18" charset="0"/>
                <a:cs typeface="Times New Roman" panose="02020603050405020304" pitchFamily="18" charset="0"/>
              </a:rPr>
            </a:br>
            <a:r>
              <a:rPr lang="en-US" sz="1600" b="0" i="0" dirty="0">
                <a:solidFill>
                  <a:srgbClr val="374151"/>
                </a:solidFill>
                <a:effectLst/>
                <a:latin typeface="Söhne"/>
              </a:rPr>
              <a:t>The Arduino Mega 2560 is a microcontroller board based on the ATmega2560 chip. It is part of the Arduino family and is an enhanced version compared to the Arduino Uno. </a:t>
            </a:r>
          </a:p>
          <a:p>
            <a:pPr marL="0" indent="0" algn="l">
              <a:buNone/>
            </a:pPr>
            <a:br>
              <a:rPr lang="en-US" sz="1600" b="0" i="0" dirty="0">
                <a:solidFill>
                  <a:srgbClr val="374151"/>
                </a:solidFill>
                <a:effectLst/>
                <a:latin typeface="Times New Roman" panose="02020603050405020304" pitchFamily="18" charset="0"/>
                <a:cs typeface="Times New Roman" panose="02020603050405020304" pitchFamily="18" charset="0"/>
              </a:rPr>
            </a:br>
            <a:r>
              <a:rPr lang="en-US" sz="1600" b="0" i="0" dirty="0">
                <a:solidFill>
                  <a:srgbClr val="374151"/>
                </a:solidFill>
                <a:effectLst/>
                <a:latin typeface="Times New Roman" panose="02020603050405020304" pitchFamily="18" charset="0"/>
                <a:cs typeface="Times New Roman" panose="02020603050405020304" pitchFamily="18" charset="0"/>
              </a:rPr>
              <a:t>The Arduino Mega 2560 is considered better than the Arduino Uno for several reasons:</a:t>
            </a:r>
          </a:p>
          <a:p>
            <a:pPr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Increased Resources:</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The Mega 2560 has significantly more Flash memory (256 KB compared to Uno's 32 KB) and RAM (8 KB compared to Uno's 2 KB). This allows for more complex and larger programs.</a:t>
            </a:r>
          </a:p>
          <a:p>
            <a:pPr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Expanded I/O Capability:</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The Mega 2560 provides a substantial increase in the number of digital I/O pins (54 compared to Uno's 14) and analog input pins (16 compared to Uno's 6). This makes it suitable for projects that require a larger number of sensors, actuators, or other peripherals.</a:t>
            </a:r>
          </a:p>
          <a:p>
            <a:pPr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Multiple UART Ports:</a:t>
            </a: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The Mega 2560 features four hardware UART ports, enabling multiple serial communication interfaces concurrently. This can be advantageous for applications requiring communication with multiple devices.</a:t>
            </a:r>
          </a:p>
          <a:p>
            <a:pPr marL="0" indent="0">
              <a:buNone/>
            </a:pPr>
            <a:endParaRPr lang="en-US" sz="2400" dirty="0">
              <a:latin typeface="Constantia" panose="02030602050306030303" charset="0"/>
              <a:cs typeface="Constantia" panose="02030602050306030303" charset="0"/>
            </a:endParaRPr>
          </a:p>
        </p:txBody>
      </p:sp>
      <p:pic>
        <p:nvPicPr>
          <p:cNvPr id="4" name="Picture 3"/>
          <p:cNvPicPr>
            <a:picLocks noChangeAspect="1"/>
          </p:cNvPicPr>
          <p:nvPr/>
        </p:nvPicPr>
        <p:blipFill>
          <a:blip r:embed="rId2"/>
          <a:stretch>
            <a:fillRect/>
          </a:stretch>
        </p:blipFill>
        <p:spPr>
          <a:xfrm>
            <a:off x="7407275" y="0"/>
            <a:ext cx="2752725" cy="1571625"/>
          </a:xfrm>
          <a:prstGeom prst="rect">
            <a:avLst/>
          </a:prstGeom>
        </p:spPr>
      </p:pic>
      <p:pic>
        <p:nvPicPr>
          <p:cNvPr id="7" name="Picture 6">
            <a:extLst>
              <a:ext uri="{FF2B5EF4-FFF2-40B4-BE49-F238E27FC236}">
                <a16:creationId xmlns:a16="http://schemas.microsoft.com/office/drawing/2014/main" id="{52FFB006-CCBC-101A-FA83-AE88F851477E}"/>
              </a:ext>
            </a:extLst>
          </p:cNvPr>
          <p:cNvPicPr>
            <a:picLocks noChangeAspect="1"/>
          </p:cNvPicPr>
          <p:nvPr/>
        </p:nvPicPr>
        <p:blipFill>
          <a:blip r:embed="rId3"/>
          <a:stretch>
            <a:fillRect/>
          </a:stretch>
        </p:blipFill>
        <p:spPr>
          <a:xfrm>
            <a:off x="5889171" y="5562600"/>
            <a:ext cx="4270829" cy="2057400"/>
          </a:xfrm>
          <a:prstGeom prst="rect">
            <a:avLst/>
          </a:prstGeom>
        </p:spPr>
      </p:pic>
    </p:spTree>
    <p:extLst>
      <p:ext uri="{BB962C8B-B14F-4D97-AF65-F5344CB8AC3E}">
        <p14:creationId xmlns:p14="http://schemas.microsoft.com/office/powerpoint/2010/main" val="51925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1D35-6878-1886-0CB4-450D53353B15}"/>
              </a:ext>
            </a:extLst>
          </p:cNvPr>
          <p:cNvSpPr>
            <a:spLocks noGrp="1"/>
          </p:cNvSpPr>
          <p:nvPr>
            <p:ph type="title"/>
          </p:nvPr>
        </p:nvSpPr>
        <p:spPr/>
        <p:txBody>
          <a:bodyPr/>
          <a:lstStyle/>
          <a:p>
            <a:r>
              <a:rPr lang="en-US" dirty="0"/>
              <a:t>LCD Display and Sensors </a:t>
            </a:r>
            <a:endParaRPr lang="en-IN" dirty="0"/>
          </a:p>
        </p:txBody>
      </p:sp>
      <p:sp>
        <p:nvSpPr>
          <p:cNvPr id="3" name="Text Placeholder 2">
            <a:extLst>
              <a:ext uri="{FF2B5EF4-FFF2-40B4-BE49-F238E27FC236}">
                <a16:creationId xmlns:a16="http://schemas.microsoft.com/office/drawing/2014/main" id="{98978CEB-D941-BCAB-B2DB-1131D9D3D1E3}"/>
              </a:ext>
            </a:extLst>
          </p:cNvPr>
          <p:cNvSpPr>
            <a:spLocks noGrp="1"/>
          </p:cNvSpPr>
          <p:nvPr>
            <p:ph type="body" idx="1"/>
          </p:nvPr>
        </p:nvSpPr>
        <p:spPr/>
        <p:txBody>
          <a:bodyPr/>
          <a:lstStyle/>
          <a:p>
            <a:endParaRPr lang="en-US" dirty="0"/>
          </a:p>
          <a:p>
            <a:r>
              <a:rPr lang="en-IN" sz="2000" dirty="0">
                <a:latin typeface="Times New Roman" panose="02020603050405020304" pitchFamily="18" charset="0"/>
                <a:cs typeface="Times New Roman" panose="02020603050405020304" pitchFamily="18" charset="0"/>
              </a:rPr>
              <a:t>LCD Display :</a:t>
            </a:r>
          </a:p>
          <a:p>
            <a:br>
              <a:rPr lang="en-IN"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Liquid crystal display a type of display used in digital watches and many portable computers. LCD displays utilize two sheets of polarizing material with a liquid crystal solution between them. An electric current passed through the liquid causes the crystals to align so that light cannot pass through them. Each crystal, therefore, is like a shutter, either allowing light to pass through or blocking the light. </a:t>
            </a:r>
          </a:p>
          <a:p>
            <a:endParaRPr lang="en-US" dirty="0"/>
          </a:p>
          <a:p>
            <a:endParaRPr lang="en-IN" dirty="0"/>
          </a:p>
        </p:txBody>
      </p:sp>
      <p:pic>
        <p:nvPicPr>
          <p:cNvPr id="5" name="Picture 4">
            <a:extLst>
              <a:ext uri="{FF2B5EF4-FFF2-40B4-BE49-F238E27FC236}">
                <a16:creationId xmlns:a16="http://schemas.microsoft.com/office/drawing/2014/main" id="{86E32F5C-6A4E-6E4D-DB27-4DFF803BAC3D}"/>
              </a:ext>
            </a:extLst>
          </p:cNvPr>
          <p:cNvPicPr>
            <a:picLocks noChangeAspect="1"/>
          </p:cNvPicPr>
          <p:nvPr/>
        </p:nvPicPr>
        <p:blipFill>
          <a:blip r:embed="rId2"/>
          <a:stretch>
            <a:fillRect/>
          </a:stretch>
        </p:blipFill>
        <p:spPr>
          <a:xfrm>
            <a:off x="3153228" y="5050971"/>
            <a:ext cx="6175829" cy="1970313"/>
          </a:xfrm>
          <a:prstGeom prst="rect">
            <a:avLst/>
          </a:prstGeom>
        </p:spPr>
      </p:pic>
      <p:pic>
        <p:nvPicPr>
          <p:cNvPr id="4" name="Picture 3">
            <a:extLst>
              <a:ext uri="{FF2B5EF4-FFF2-40B4-BE49-F238E27FC236}">
                <a16:creationId xmlns:a16="http://schemas.microsoft.com/office/drawing/2014/main" id="{7C57E08C-9BC9-D4C8-92A9-757F746F8802}"/>
              </a:ext>
            </a:extLst>
          </p:cNvPr>
          <p:cNvPicPr>
            <a:picLocks noChangeAspect="1"/>
          </p:cNvPicPr>
          <p:nvPr/>
        </p:nvPicPr>
        <p:blipFill>
          <a:blip r:embed="rId3"/>
          <a:stretch>
            <a:fillRect/>
          </a:stretch>
        </p:blipFill>
        <p:spPr>
          <a:xfrm>
            <a:off x="7407275" y="0"/>
            <a:ext cx="2752725" cy="1571625"/>
          </a:xfrm>
          <a:prstGeom prst="rect">
            <a:avLst/>
          </a:prstGeom>
        </p:spPr>
      </p:pic>
    </p:spTree>
    <p:extLst>
      <p:ext uri="{BB962C8B-B14F-4D97-AF65-F5344CB8AC3E}">
        <p14:creationId xmlns:p14="http://schemas.microsoft.com/office/powerpoint/2010/main" val="53679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5E2F-5559-0EF4-128A-B43177B3C3A1}"/>
              </a:ext>
            </a:extLst>
          </p:cNvPr>
          <p:cNvSpPr>
            <a:spLocks noGrp="1"/>
          </p:cNvSpPr>
          <p:nvPr>
            <p:ph type="title"/>
          </p:nvPr>
        </p:nvSpPr>
        <p:spPr/>
        <p:txBody>
          <a:bodyPr/>
          <a:lstStyle/>
          <a:p>
            <a:r>
              <a:rPr lang="en-US" dirty="0"/>
              <a:t>Sensors</a:t>
            </a:r>
            <a:endParaRPr lang="en-IN" dirty="0"/>
          </a:p>
        </p:txBody>
      </p:sp>
      <p:sp>
        <p:nvSpPr>
          <p:cNvPr id="3" name="Text Placeholder 2">
            <a:extLst>
              <a:ext uri="{FF2B5EF4-FFF2-40B4-BE49-F238E27FC236}">
                <a16:creationId xmlns:a16="http://schemas.microsoft.com/office/drawing/2014/main" id="{1DBF6B35-4EC5-57ED-9FD2-42652A80ED77}"/>
              </a:ext>
            </a:extLst>
          </p:cNvPr>
          <p:cNvSpPr>
            <a:spLocks noGrp="1"/>
          </p:cNvSpPr>
          <p:nvPr>
            <p:ph type="body" idx="1"/>
          </p:nvPr>
        </p:nvSpPr>
        <p:spPr/>
        <p:txBody>
          <a:bodyPr>
            <a:normAutofit lnSpcReduction="10000"/>
          </a:bodyPr>
          <a:lstStyle/>
          <a:p>
            <a:endParaRPr lang="en-US" dirty="0"/>
          </a:p>
          <a:p>
            <a:pPr marL="0" indent="0" algn="l">
              <a:buNone/>
            </a:pPr>
            <a:r>
              <a:rPr lang="en-US" sz="1800" dirty="0">
                <a:latin typeface="Times New Roman" panose="02020603050405020304" pitchFamily="18" charset="0"/>
                <a:cs typeface="Times New Roman" panose="02020603050405020304" pitchFamily="18" charset="0"/>
              </a:rPr>
              <a:t>1. </a:t>
            </a:r>
            <a:r>
              <a:rPr lang="en-US" sz="1800" b="1" dirty="0">
                <a:latin typeface="Times New Roman" panose="02020603050405020304" pitchFamily="18" charset="0"/>
                <a:cs typeface="Times New Roman" panose="02020603050405020304" pitchFamily="18" charset="0"/>
              </a:rPr>
              <a:t>DHT11 </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DHT11 Temperature &amp; Humidity Sensor features a temperature &amp; humidity sensor</a:t>
            </a:r>
          </a:p>
          <a:p>
            <a:pPr marL="0" indent="0" algn="l">
              <a:buNone/>
            </a:pPr>
            <a:r>
              <a:rPr lang="en-US" sz="1800" dirty="0">
                <a:latin typeface="Times New Roman" panose="02020603050405020304" pitchFamily="18" charset="0"/>
                <a:cs typeface="Times New Roman" panose="02020603050405020304" pitchFamily="18" charset="0"/>
              </a:rPr>
              <a:t>complex with a calibrated digital signal output. By using the exclusive digital-signal-acquisition</a:t>
            </a:r>
          </a:p>
          <a:p>
            <a:pPr marL="0" indent="0" algn="l">
              <a:buNone/>
            </a:pPr>
            <a:r>
              <a:rPr lang="en-US" sz="1800" dirty="0">
                <a:latin typeface="Times New Roman" panose="02020603050405020304" pitchFamily="18" charset="0"/>
                <a:cs typeface="Times New Roman" panose="02020603050405020304" pitchFamily="18" charset="0"/>
              </a:rPr>
              <a:t>technique and temperature &amp; humidity sensing technology, it ensures high reliability and</a:t>
            </a:r>
          </a:p>
          <a:p>
            <a:pPr marL="0" indent="0" algn="l">
              <a:buNone/>
            </a:pPr>
            <a:r>
              <a:rPr lang="en-US" sz="1800" dirty="0">
                <a:latin typeface="Times New Roman" panose="02020603050405020304" pitchFamily="18" charset="0"/>
                <a:cs typeface="Times New Roman" panose="02020603050405020304" pitchFamily="18" charset="0"/>
              </a:rPr>
              <a:t>excellent long-term stability. This sensor includes a resistive-type humidity measurement</a:t>
            </a:r>
          </a:p>
          <a:p>
            <a:pPr marL="0" indent="0" algn="l">
              <a:buNone/>
            </a:pPr>
            <a:r>
              <a:rPr lang="en-US" sz="1800" dirty="0">
                <a:latin typeface="Times New Roman" panose="02020603050405020304" pitchFamily="18" charset="0"/>
                <a:cs typeface="Times New Roman" panose="02020603050405020304" pitchFamily="18" charset="0"/>
              </a:rPr>
              <a:t>component and an NTC temperature measurement component, and connects to a </a:t>
            </a:r>
            <a:r>
              <a:rPr lang="en-US" sz="1800" dirty="0" err="1">
                <a:latin typeface="Times New Roman" panose="02020603050405020304" pitchFamily="18" charset="0"/>
                <a:cs typeface="Times New Roman" panose="02020603050405020304" pitchFamily="18" charset="0"/>
              </a:rPr>
              <a:t>highperformance</a:t>
            </a:r>
            <a:r>
              <a:rPr lang="en-US" sz="1800" dirty="0">
                <a:latin typeface="Times New Roman" panose="02020603050405020304" pitchFamily="18" charset="0"/>
                <a:cs typeface="Times New Roman" panose="02020603050405020304" pitchFamily="18" charset="0"/>
              </a:rPr>
              <a:t> 8-bit microcontroller, offering excellent quality, fast response, anti-interference</a:t>
            </a:r>
          </a:p>
          <a:p>
            <a:pPr marL="0" indent="0" algn="l">
              <a:buNone/>
            </a:pPr>
            <a:r>
              <a:rPr lang="en-US" sz="1800" dirty="0">
                <a:latin typeface="Times New Roman" panose="02020603050405020304" pitchFamily="18" charset="0"/>
                <a:cs typeface="Times New Roman" panose="02020603050405020304" pitchFamily="18" charset="0"/>
              </a:rPr>
              <a:t>ability and cost-effectiveness.</a:t>
            </a:r>
          </a:p>
          <a:p>
            <a:pPr marL="0" indent="0" algn="l">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2. </a:t>
            </a:r>
            <a:r>
              <a:rPr lang="en-IN" sz="1800" b="1" dirty="0">
                <a:latin typeface="Times New Roman" panose="02020603050405020304" pitchFamily="18" charset="0"/>
                <a:cs typeface="Times New Roman" panose="02020603050405020304" pitchFamily="18" charset="0"/>
              </a:rPr>
              <a:t>Pulse Sensor</a:t>
            </a:r>
            <a:r>
              <a:rPr lang="en-IN" sz="1800"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 pulse sensor is a device designed to measure the heartbeat rate by detecting the pulsatile flow of blood through an artery. It is a valuable tool in various applications, particularly in healthcare, fitness monitoring, and physiological research. The pulse sensor captures the pulsatile signal produced by the rhythmic contraction and relaxation of the heart's chambers, known as the pulse wave.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3. </a:t>
            </a:r>
            <a:r>
              <a:rPr lang="en-US" sz="1800" b="1" dirty="0">
                <a:latin typeface="Times New Roman" panose="02020603050405020304" pitchFamily="18" charset="0"/>
                <a:cs typeface="Times New Roman" panose="02020603050405020304" pitchFamily="18" charset="0"/>
              </a:rPr>
              <a:t>HC-SR04(Ultrasonic Sensor)</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An ultrasonic sensor is a device that utilizes ultrasonic sound waves for distance measurement, object detection, and various applications. These sensors work on the principle of echolocation, similar to how bats navigate by emitting sound waves and detecting their reflections</a:t>
            </a:r>
            <a:endParaRPr lang="en-IN" sz="1800" dirty="0">
              <a:latin typeface="Times New Roman" panose="02020603050405020304" pitchFamily="18" charset="0"/>
              <a:cs typeface="Times New Roman" panose="02020603050405020304" pitchFamily="18" charset="0"/>
            </a:endParaRPr>
          </a:p>
          <a:p>
            <a:endParaRPr lang="en-IN" dirty="0"/>
          </a:p>
          <a:p>
            <a:endParaRPr lang="en-IN" dirty="0"/>
          </a:p>
        </p:txBody>
      </p:sp>
      <p:pic>
        <p:nvPicPr>
          <p:cNvPr id="4" name="Picture 3">
            <a:extLst>
              <a:ext uri="{FF2B5EF4-FFF2-40B4-BE49-F238E27FC236}">
                <a16:creationId xmlns:a16="http://schemas.microsoft.com/office/drawing/2014/main" id="{2CA16153-A99B-1759-B7C9-D4F699691F25}"/>
              </a:ext>
            </a:extLst>
          </p:cNvPr>
          <p:cNvPicPr>
            <a:picLocks noChangeAspect="1"/>
          </p:cNvPicPr>
          <p:nvPr/>
        </p:nvPicPr>
        <p:blipFill>
          <a:blip r:embed="rId2"/>
          <a:stretch>
            <a:fillRect/>
          </a:stretch>
        </p:blipFill>
        <p:spPr>
          <a:xfrm>
            <a:off x="7407275" y="0"/>
            <a:ext cx="2752725" cy="1571625"/>
          </a:xfrm>
          <a:prstGeom prst="rect">
            <a:avLst/>
          </a:prstGeom>
        </p:spPr>
      </p:pic>
    </p:spTree>
    <p:extLst>
      <p:ext uri="{BB962C8B-B14F-4D97-AF65-F5344CB8AC3E}">
        <p14:creationId xmlns:p14="http://schemas.microsoft.com/office/powerpoint/2010/main" val="4203881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5E2F-5559-0EF4-128A-B43177B3C3A1}"/>
              </a:ext>
            </a:extLst>
          </p:cNvPr>
          <p:cNvSpPr>
            <a:spLocks noGrp="1"/>
          </p:cNvSpPr>
          <p:nvPr>
            <p:ph type="title"/>
          </p:nvPr>
        </p:nvSpPr>
        <p:spPr/>
        <p:txBody>
          <a:bodyPr/>
          <a:lstStyle/>
          <a:p>
            <a:r>
              <a:rPr lang="en-US" dirty="0"/>
              <a:t>GPS and GSM modules</a:t>
            </a:r>
            <a:endParaRPr lang="en-IN" dirty="0"/>
          </a:p>
        </p:txBody>
      </p:sp>
      <p:sp>
        <p:nvSpPr>
          <p:cNvPr id="3" name="Text Placeholder 2">
            <a:extLst>
              <a:ext uri="{FF2B5EF4-FFF2-40B4-BE49-F238E27FC236}">
                <a16:creationId xmlns:a16="http://schemas.microsoft.com/office/drawing/2014/main" id="{1DBF6B35-4EC5-57ED-9FD2-42652A80ED77}"/>
              </a:ext>
            </a:extLst>
          </p:cNvPr>
          <p:cNvSpPr>
            <a:spLocks noGrp="1"/>
          </p:cNvSpPr>
          <p:nvPr>
            <p:ph type="body" idx="1"/>
          </p:nvPr>
        </p:nvSpPr>
        <p:spPr/>
        <p:txBody>
          <a:bodyPr>
            <a:normAutofit/>
          </a:bodyPr>
          <a:lstStyle/>
          <a:p>
            <a:endParaRPr lang="en-US" dirty="0"/>
          </a:p>
          <a:p>
            <a:pPr marL="0" indent="0" algn="l">
              <a:buNone/>
            </a:pPr>
            <a:r>
              <a:rPr lang="en-US" sz="2000" dirty="0">
                <a:latin typeface="Times New Roman" panose="02020603050405020304" pitchFamily="18" charset="0"/>
                <a:cs typeface="Times New Roman" panose="02020603050405020304" pitchFamily="18" charset="0"/>
              </a:rPr>
              <a:t>A GSM (Global System for Mobile Communications) module is a hardware component that enables communication between electronic devices and the GSM network. It provides a means for devices to send and receive data, including text messages, calls, and internet connectivity.</a:t>
            </a:r>
          </a:p>
          <a:p>
            <a:pPr marL="0" indent="0" algn="l">
              <a:buNone/>
            </a:pPr>
            <a:endParaRPr lang="en-US" sz="2000" dirty="0">
              <a:latin typeface="Times New Roman" panose="02020603050405020304" pitchFamily="18" charset="0"/>
              <a:cs typeface="Times New Roman" panose="02020603050405020304" pitchFamily="18" charset="0"/>
            </a:endParaRPr>
          </a:p>
          <a:p>
            <a:pPr marL="0" indent="0" algn="l">
              <a:buNone/>
            </a:pPr>
            <a:r>
              <a:rPr lang="en-US" sz="2000" dirty="0">
                <a:latin typeface="Times New Roman" panose="02020603050405020304" pitchFamily="18" charset="0"/>
                <a:cs typeface="Times New Roman" panose="02020603050405020304" pitchFamily="18" charset="0"/>
              </a:rPr>
              <a:t>Components:</a:t>
            </a:r>
          </a:p>
          <a:p>
            <a:pPr marL="0" indent="0" algn="l">
              <a:buNone/>
            </a:pPr>
            <a:endParaRPr lang="en-US" sz="2000" dirty="0">
              <a:latin typeface="Times New Roman" panose="02020603050405020304" pitchFamily="18" charset="0"/>
              <a:cs typeface="Times New Roman" panose="02020603050405020304" pitchFamily="18" charset="0"/>
            </a:endParaRPr>
          </a:p>
          <a:p>
            <a:pPr marL="0" indent="0" algn="l">
              <a:buNone/>
            </a:pPr>
            <a:r>
              <a:rPr lang="en-US" sz="2000" b="1" dirty="0">
                <a:latin typeface="Times New Roman" panose="02020603050405020304" pitchFamily="18" charset="0"/>
                <a:cs typeface="Times New Roman" panose="02020603050405020304" pitchFamily="18" charset="0"/>
              </a:rPr>
              <a:t>Microcontroller/Processor</a:t>
            </a:r>
            <a:r>
              <a:rPr lang="en-US" sz="2000" dirty="0">
                <a:latin typeface="Times New Roman" panose="02020603050405020304" pitchFamily="18" charset="0"/>
                <a:cs typeface="Times New Roman" panose="02020603050405020304" pitchFamily="18" charset="0"/>
              </a:rPr>
              <a:t>: The module is equipped with a microcontroller or processor responsible for handling communication protocols and managing data transfer.</a:t>
            </a:r>
          </a:p>
          <a:p>
            <a:pPr marL="0" indent="0" algn="l">
              <a:buNone/>
            </a:pPr>
            <a:endParaRPr lang="en-US" sz="2000" dirty="0">
              <a:latin typeface="Times New Roman" panose="02020603050405020304" pitchFamily="18" charset="0"/>
              <a:cs typeface="Times New Roman" panose="02020603050405020304" pitchFamily="18" charset="0"/>
            </a:endParaRPr>
          </a:p>
          <a:p>
            <a:pPr marL="0" indent="0" algn="l">
              <a:buNone/>
            </a:pPr>
            <a:r>
              <a:rPr lang="en-US" sz="2000" b="1" dirty="0">
                <a:latin typeface="Times New Roman" panose="02020603050405020304" pitchFamily="18" charset="0"/>
                <a:cs typeface="Times New Roman" panose="02020603050405020304" pitchFamily="18" charset="0"/>
              </a:rPr>
              <a:t>SIM Card Slot</a:t>
            </a:r>
            <a:r>
              <a:rPr lang="en-US" sz="2000" dirty="0">
                <a:latin typeface="Times New Roman" panose="02020603050405020304" pitchFamily="18" charset="0"/>
                <a:cs typeface="Times New Roman" panose="02020603050405020304" pitchFamily="18" charset="0"/>
              </a:rPr>
              <a:t>: A slot for inserting a Subscriber Identity Module (SIM) card, which authenticates the device on the mobile network and provides access to the subscriber's account.</a:t>
            </a:r>
          </a:p>
          <a:p>
            <a:pPr marL="0" indent="0" algn="l">
              <a:buNone/>
            </a:pPr>
            <a:endParaRPr lang="en-US" sz="2000" dirty="0">
              <a:latin typeface="Times New Roman" panose="02020603050405020304" pitchFamily="18" charset="0"/>
              <a:cs typeface="Times New Roman" panose="02020603050405020304" pitchFamily="18" charset="0"/>
            </a:endParaRPr>
          </a:p>
          <a:p>
            <a:pPr marL="0" indent="0" algn="l">
              <a:buNone/>
            </a:pPr>
            <a:r>
              <a:rPr lang="en-US" sz="2000" b="1" dirty="0">
                <a:latin typeface="Times New Roman" panose="02020603050405020304" pitchFamily="18" charset="0"/>
                <a:cs typeface="Times New Roman" panose="02020603050405020304" pitchFamily="18" charset="0"/>
              </a:rPr>
              <a:t>Antenna</a:t>
            </a:r>
            <a:r>
              <a:rPr lang="en-US" sz="2000" dirty="0">
                <a:latin typeface="Times New Roman" panose="02020603050405020304" pitchFamily="18" charset="0"/>
                <a:cs typeface="Times New Roman" panose="02020603050405020304" pitchFamily="18" charset="0"/>
              </a:rPr>
              <a:t>: An antenna is used for transmitting and receiving signals to and from the GSM network.</a:t>
            </a:r>
            <a:endParaRPr lang="en-IN" sz="20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B4AB93F-9EC8-419F-25DF-9AF916EBF6AE}"/>
              </a:ext>
            </a:extLst>
          </p:cNvPr>
          <p:cNvPicPr>
            <a:picLocks noChangeAspect="1"/>
          </p:cNvPicPr>
          <p:nvPr/>
        </p:nvPicPr>
        <p:blipFill>
          <a:blip r:embed="rId2"/>
          <a:stretch>
            <a:fillRect/>
          </a:stretch>
        </p:blipFill>
        <p:spPr>
          <a:xfrm>
            <a:off x="7407275" y="0"/>
            <a:ext cx="2752725" cy="1571625"/>
          </a:xfrm>
          <a:prstGeom prst="rect">
            <a:avLst/>
          </a:prstGeom>
        </p:spPr>
      </p:pic>
    </p:spTree>
    <p:extLst>
      <p:ext uri="{BB962C8B-B14F-4D97-AF65-F5344CB8AC3E}">
        <p14:creationId xmlns:p14="http://schemas.microsoft.com/office/powerpoint/2010/main" val="1598096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079A1E-51E6-3E6C-3015-FE92F37E9979}"/>
              </a:ext>
            </a:extLst>
          </p:cNvPr>
          <p:cNvPicPr>
            <a:picLocks noChangeAspect="1"/>
          </p:cNvPicPr>
          <p:nvPr/>
        </p:nvPicPr>
        <p:blipFill>
          <a:blip r:embed="rId2"/>
          <a:stretch>
            <a:fillRect/>
          </a:stretch>
        </p:blipFill>
        <p:spPr>
          <a:xfrm>
            <a:off x="5617028" y="4827873"/>
            <a:ext cx="3776530" cy="2155252"/>
          </a:xfrm>
          <a:prstGeom prst="rect">
            <a:avLst/>
          </a:prstGeom>
        </p:spPr>
      </p:pic>
      <p:pic>
        <p:nvPicPr>
          <p:cNvPr id="1026" name="Picture 2" descr="GPS Module Ublox Lea-5s With Antenna at Rs 300.00 | GPS . GSM . GPRS in  Bengaluru | ID: 10369086055">
            <a:extLst>
              <a:ext uri="{FF2B5EF4-FFF2-40B4-BE49-F238E27FC236}">
                <a16:creationId xmlns:a16="http://schemas.microsoft.com/office/drawing/2014/main" id="{28538DC6-E20A-2EC1-274E-FC4A5B55E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44" y="4920342"/>
            <a:ext cx="2354943" cy="19703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265E2F-5559-0EF4-128A-B43177B3C3A1}"/>
              </a:ext>
            </a:extLst>
          </p:cNvPr>
          <p:cNvSpPr>
            <a:spLocks noGrp="1"/>
          </p:cNvSpPr>
          <p:nvPr>
            <p:ph type="title"/>
          </p:nvPr>
        </p:nvSpPr>
        <p:spPr/>
        <p:txBody>
          <a:bodyPr/>
          <a:lstStyle/>
          <a:p>
            <a:r>
              <a:rPr lang="en-US" dirty="0"/>
              <a:t>GPS and GSM modules</a:t>
            </a:r>
            <a:endParaRPr lang="en-IN" dirty="0"/>
          </a:p>
        </p:txBody>
      </p:sp>
      <p:sp>
        <p:nvSpPr>
          <p:cNvPr id="3" name="Text Placeholder 2">
            <a:extLst>
              <a:ext uri="{FF2B5EF4-FFF2-40B4-BE49-F238E27FC236}">
                <a16:creationId xmlns:a16="http://schemas.microsoft.com/office/drawing/2014/main" id="{1DBF6B35-4EC5-57ED-9FD2-42652A80ED77}"/>
              </a:ext>
            </a:extLst>
          </p:cNvPr>
          <p:cNvSpPr>
            <a:spLocks noGrp="1"/>
          </p:cNvSpPr>
          <p:nvPr>
            <p:ph type="body" idx="1"/>
          </p:nvPr>
        </p:nvSpPr>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b="0" i="0" dirty="0">
                <a:solidFill>
                  <a:srgbClr val="374151"/>
                </a:solidFill>
                <a:effectLst/>
                <a:latin typeface="Times New Roman" panose="02020603050405020304" pitchFamily="18" charset="0"/>
                <a:cs typeface="Times New Roman" panose="02020603050405020304" pitchFamily="18" charset="0"/>
              </a:rPr>
              <a:t>Global Positioning System (GPS) is a satellite-based navigation system that provides accurate location and time information anywhere on or near the Earth's surface. It is a critical technology used in various applications, ranging from navigation and mapping to agriculture, transportation, emergency services, and beyond.</a:t>
            </a:r>
          </a:p>
          <a:p>
            <a:endParaRPr lang="en-US" sz="2000" dirty="0">
              <a:solidFill>
                <a:srgbClr val="374151"/>
              </a:solidFill>
              <a:latin typeface="Times New Roman" panose="02020603050405020304" pitchFamily="18" charset="0"/>
              <a:cs typeface="Times New Roman" panose="02020603050405020304" pitchFamily="18" charset="0"/>
            </a:endParaRPr>
          </a:p>
          <a:p>
            <a:r>
              <a:rPr lang="en-US" sz="2000" b="0" i="0" dirty="0">
                <a:solidFill>
                  <a:srgbClr val="374151"/>
                </a:solidFill>
                <a:effectLst/>
                <a:latin typeface="Times New Roman" panose="02020603050405020304" pitchFamily="18" charset="0"/>
                <a:cs typeface="Times New Roman" panose="02020603050405020304" pitchFamily="18" charset="0"/>
              </a:rPr>
              <a:t>To incorporate GPS (Global Positioning System) in a project, especially one involving IoT-based applications, offers the advantage of real-time location tracking and data correlation.</a:t>
            </a:r>
          </a:p>
          <a:p>
            <a:endParaRPr lang="en-US" sz="2000" dirty="0">
              <a:solidFill>
                <a:srgbClr val="374151"/>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GPS Module :                                                                  GSM module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CAF9EA7-35B5-72F3-E4CE-4D3B2BA3B44E}"/>
              </a:ext>
            </a:extLst>
          </p:cNvPr>
          <p:cNvPicPr>
            <a:picLocks noChangeAspect="1"/>
          </p:cNvPicPr>
          <p:nvPr/>
        </p:nvPicPr>
        <p:blipFill>
          <a:blip r:embed="rId4"/>
          <a:stretch>
            <a:fillRect/>
          </a:stretch>
        </p:blipFill>
        <p:spPr>
          <a:xfrm>
            <a:off x="7407275" y="0"/>
            <a:ext cx="2752725" cy="1571625"/>
          </a:xfrm>
          <a:prstGeom prst="rect">
            <a:avLst/>
          </a:prstGeom>
        </p:spPr>
      </p:pic>
    </p:spTree>
    <p:extLst>
      <p:ext uri="{BB962C8B-B14F-4D97-AF65-F5344CB8AC3E}">
        <p14:creationId xmlns:p14="http://schemas.microsoft.com/office/powerpoint/2010/main" val="846376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43D9-4B2E-A5B3-8D47-23F5F5FE3988}"/>
              </a:ext>
            </a:extLst>
          </p:cNvPr>
          <p:cNvSpPr>
            <a:spLocks noGrp="1"/>
          </p:cNvSpPr>
          <p:nvPr>
            <p:ph type="title"/>
          </p:nvPr>
        </p:nvSpPr>
        <p:spPr/>
        <p:txBody>
          <a:bodyPr/>
          <a:lstStyle/>
          <a:p>
            <a:r>
              <a:rPr lang="en-US" dirty="0"/>
              <a:t>Compilation and Integration</a:t>
            </a:r>
            <a:endParaRPr lang="en-IN" dirty="0"/>
          </a:p>
        </p:txBody>
      </p:sp>
      <p:sp>
        <p:nvSpPr>
          <p:cNvPr id="3" name="Text Placeholder 2">
            <a:extLst>
              <a:ext uri="{FF2B5EF4-FFF2-40B4-BE49-F238E27FC236}">
                <a16:creationId xmlns:a16="http://schemas.microsoft.com/office/drawing/2014/main" id="{4D22F886-3CC2-A1D8-8A3F-EF3A8E0355E7}"/>
              </a:ext>
            </a:extLst>
          </p:cNvPr>
          <p:cNvSpPr>
            <a:spLocks noGrp="1"/>
          </p:cNvSpPr>
          <p:nvPr>
            <p:ph type="body" idx="1"/>
          </p:nvPr>
        </p:nvSpPr>
        <p:spPr/>
        <p:txBody>
          <a:bodyPr>
            <a:normAutofit lnSpcReduction="10000"/>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Arduino sketches (programs) are typically written in a subset of C++ known as the Arduino programming language. This language simplifies some aspects to make it more accessible for beginners while still allowing for powerful and flexible programming.</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Arduino Integrated Development Environment (IDE):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Arduino IDE is the software used to write, compile, and upload code to Arduino boards. It provides a user-friendly interface, a code editor, and tools to compile and upload code to the Arduino hardware.</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Compilation Process</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When you write an Arduino sketch, the code is compiled into machine code that the Arduino microcontroller can understand. The compilation process involves translating the human-readable code into a binary format that the hardware can execute.</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Compilation Errors and Debugging</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Arduino IDE helps identify and highlight compilation errors, making it easier for users to debug their code. The IDE also provides a serial monitor for debugging and viewing output from the Arduino board.</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38F4CB-DD56-DF18-26A4-785CD385D75D}"/>
              </a:ext>
            </a:extLst>
          </p:cNvPr>
          <p:cNvPicPr>
            <a:picLocks noChangeAspect="1"/>
          </p:cNvPicPr>
          <p:nvPr/>
        </p:nvPicPr>
        <p:blipFill>
          <a:blip r:embed="rId2"/>
          <a:stretch>
            <a:fillRect/>
          </a:stretch>
        </p:blipFill>
        <p:spPr>
          <a:xfrm>
            <a:off x="7407275" y="0"/>
            <a:ext cx="2752725" cy="1571625"/>
          </a:xfrm>
          <a:prstGeom prst="rect">
            <a:avLst/>
          </a:prstGeom>
        </p:spPr>
      </p:pic>
    </p:spTree>
    <p:extLst>
      <p:ext uri="{BB962C8B-B14F-4D97-AF65-F5344CB8AC3E}">
        <p14:creationId xmlns:p14="http://schemas.microsoft.com/office/powerpoint/2010/main" val="822752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DDE0-2F8A-6347-45E0-D39B2861FEB1}"/>
              </a:ext>
            </a:extLst>
          </p:cNvPr>
          <p:cNvSpPr>
            <a:spLocks noGrp="1"/>
          </p:cNvSpPr>
          <p:nvPr>
            <p:ph type="title"/>
          </p:nvPr>
        </p:nvSpPr>
        <p:spPr/>
        <p:txBody>
          <a:bodyPr/>
          <a:lstStyle/>
          <a:p>
            <a:r>
              <a:rPr lang="en-US" dirty="0"/>
              <a:t>Compilation and Integration</a:t>
            </a:r>
            <a:endParaRPr lang="en-IN" dirty="0"/>
          </a:p>
        </p:txBody>
      </p:sp>
      <p:sp>
        <p:nvSpPr>
          <p:cNvPr id="3" name="Text Placeholder 2">
            <a:extLst>
              <a:ext uri="{FF2B5EF4-FFF2-40B4-BE49-F238E27FC236}">
                <a16:creationId xmlns:a16="http://schemas.microsoft.com/office/drawing/2014/main" id="{1733E7BC-15DD-2E91-3355-8DEE3956CE22}"/>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5530D200-317C-9A4A-9B44-FF24F6087F87}"/>
              </a:ext>
            </a:extLst>
          </p:cNvPr>
          <p:cNvPicPr>
            <a:picLocks noChangeAspect="1"/>
          </p:cNvPicPr>
          <p:nvPr/>
        </p:nvPicPr>
        <p:blipFill>
          <a:blip r:embed="rId2"/>
          <a:srcRect/>
          <a:stretch>
            <a:fillRect/>
          </a:stretch>
        </p:blipFill>
        <p:spPr bwMode="auto">
          <a:xfrm>
            <a:off x="304800" y="1790699"/>
            <a:ext cx="7366000" cy="5274130"/>
          </a:xfrm>
          <a:prstGeom prst="rect">
            <a:avLst/>
          </a:prstGeom>
          <a:noFill/>
          <a:ln w="9525">
            <a:noFill/>
            <a:miter lim="800000"/>
            <a:headEnd/>
            <a:tailEnd/>
          </a:ln>
        </p:spPr>
      </p:pic>
      <p:pic>
        <p:nvPicPr>
          <p:cNvPr id="5" name="Picture 4">
            <a:extLst>
              <a:ext uri="{FF2B5EF4-FFF2-40B4-BE49-F238E27FC236}">
                <a16:creationId xmlns:a16="http://schemas.microsoft.com/office/drawing/2014/main" id="{88436982-3DD2-5A4E-6675-214611523E6A}"/>
              </a:ext>
            </a:extLst>
          </p:cNvPr>
          <p:cNvPicPr>
            <a:picLocks noChangeAspect="1"/>
          </p:cNvPicPr>
          <p:nvPr/>
        </p:nvPicPr>
        <p:blipFill>
          <a:blip r:embed="rId3"/>
          <a:stretch>
            <a:fillRect/>
          </a:stretch>
        </p:blipFill>
        <p:spPr>
          <a:xfrm>
            <a:off x="7407275" y="0"/>
            <a:ext cx="2752725" cy="1571625"/>
          </a:xfrm>
          <a:prstGeom prst="rect">
            <a:avLst/>
          </a:prstGeom>
        </p:spPr>
      </p:pic>
    </p:spTree>
    <p:extLst>
      <p:ext uri="{BB962C8B-B14F-4D97-AF65-F5344CB8AC3E}">
        <p14:creationId xmlns:p14="http://schemas.microsoft.com/office/powerpoint/2010/main" val="2261562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9981-15C5-C5FB-48BC-F89B3F7C97C6}"/>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Compilation and Integration(contd</a:t>
            </a:r>
            <a:r>
              <a:rPr lang="en-US" sz="3800" dirty="0"/>
              <a:t>.)</a:t>
            </a:r>
            <a:endParaRPr lang="en-IN" sz="3800" dirty="0"/>
          </a:p>
        </p:txBody>
      </p:sp>
      <p:sp>
        <p:nvSpPr>
          <p:cNvPr id="3" name="Text Placeholder 2">
            <a:extLst>
              <a:ext uri="{FF2B5EF4-FFF2-40B4-BE49-F238E27FC236}">
                <a16:creationId xmlns:a16="http://schemas.microsoft.com/office/drawing/2014/main" id="{647B1B2E-A52D-E3F3-6FF7-0B75AE270F46}"/>
              </a:ext>
            </a:extLst>
          </p:cNvPr>
          <p:cNvSpPr>
            <a:spLocks noGrp="1"/>
          </p:cNvSpPr>
          <p:nvPr>
            <p:ph type="body" idx="1"/>
          </p:nvPr>
        </p:nvSpPr>
        <p:spPr/>
        <p:txBody>
          <a:bodyPr/>
          <a:lstStyle/>
          <a:p>
            <a:endParaRPr lang="en-US" dirty="0"/>
          </a:p>
          <a:p>
            <a:endParaRPr lang="en-IN" dirty="0"/>
          </a:p>
        </p:txBody>
      </p:sp>
      <p:pic>
        <p:nvPicPr>
          <p:cNvPr id="4" name="Picture 3">
            <a:extLst>
              <a:ext uri="{FF2B5EF4-FFF2-40B4-BE49-F238E27FC236}">
                <a16:creationId xmlns:a16="http://schemas.microsoft.com/office/drawing/2014/main" id="{3510521B-F1BD-A1B0-133B-3F01949D7330}"/>
              </a:ext>
            </a:extLst>
          </p:cNvPr>
          <p:cNvPicPr>
            <a:picLocks noChangeAspect="1"/>
          </p:cNvPicPr>
          <p:nvPr/>
        </p:nvPicPr>
        <p:blipFill>
          <a:blip r:embed="rId2"/>
          <a:srcRect/>
          <a:stretch>
            <a:fillRect/>
          </a:stretch>
        </p:blipFill>
        <p:spPr bwMode="auto">
          <a:xfrm>
            <a:off x="304800" y="1828799"/>
            <a:ext cx="7021286" cy="5265965"/>
          </a:xfrm>
          <a:prstGeom prst="rect">
            <a:avLst/>
          </a:prstGeom>
          <a:noFill/>
          <a:ln w="9525">
            <a:noFill/>
            <a:miter lim="800000"/>
            <a:headEnd/>
            <a:tailEnd/>
          </a:ln>
        </p:spPr>
      </p:pic>
      <p:pic>
        <p:nvPicPr>
          <p:cNvPr id="5" name="Picture 4">
            <a:extLst>
              <a:ext uri="{FF2B5EF4-FFF2-40B4-BE49-F238E27FC236}">
                <a16:creationId xmlns:a16="http://schemas.microsoft.com/office/drawing/2014/main" id="{2E5FD6FE-3AA7-624B-0814-B365F770A8F0}"/>
              </a:ext>
            </a:extLst>
          </p:cNvPr>
          <p:cNvPicPr>
            <a:picLocks noChangeAspect="1"/>
          </p:cNvPicPr>
          <p:nvPr/>
        </p:nvPicPr>
        <p:blipFill>
          <a:blip r:embed="rId3"/>
          <a:stretch>
            <a:fillRect/>
          </a:stretch>
        </p:blipFill>
        <p:spPr>
          <a:xfrm>
            <a:off x="7407275" y="0"/>
            <a:ext cx="2752725" cy="1571625"/>
          </a:xfrm>
          <a:prstGeom prst="rect">
            <a:avLst/>
          </a:prstGeom>
        </p:spPr>
      </p:pic>
    </p:spTree>
    <p:extLst>
      <p:ext uri="{BB962C8B-B14F-4D97-AF65-F5344CB8AC3E}">
        <p14:creationId xmlns:p14="http://schemas.microsoft.com/office/powerpoint/2010/main" val="2939448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E932-E01F-14BC-43E1-20E0B9D736DE}"/>
              </a:ext>
            </a:extLst>
          </p:cNvPr>
          <p:cNvSpPr>
            <a:spLocks noGrp="1"/>
          </p:cNvSpPr>
          <p:nvPr>
            <p:ph type="title"/>
          </p:nvPr>
        </p:nvSpPr>
        <p:spPr/>
        <p:txBody>
          <a:bodyPr>
            <a:normAutofit/>
          </a:bodyPr>
          <a:lstStyle/>
          <a:p>
            <a:r>
              <a:rPr lang="en-US" sz="2600" b="1" dirty="0" err="1">
                <a:latin typeface="Times New Roman" panose="02020603050405020304" pitchFamily="18" charset="0"/>
                <a:cs typeface="Times New Roman" panose="02020603050405020304" pitchFamily="18" charset="0"/>
              </a:rPr>
              <a:t>SmartCity</a:t>
            </a:r>
            <a:r>
              <a:rPr lang="en-US" sz="2600" b="1" dirty="0">
                <a:latin typeface="Times New Roman" panose="02020603050405020304" pitchFamily="18" charset="0"/>
                <a:cs typeface="Times New Roman" panose="02020603050405020304" pitchFamily="18" charset="0"/>
              </a:rPr>
              <a:t> Insights Platform </a:t>
            </a:r>
            <a:r>
              <a:rPr lang="en-US" sz="2600" dirty="0">
                <a:latin typeface="Times New Roman" panose="02020603050405020304" pitchFamily="18" charset="0"/>
                <a:cs typeface="Times New Roman" panose="02020603050405020304" pitchFamily="18" charset="0"/>
              </a:rPr>
              <a:t>(Website Integration)</a:t>
            </a:r>
            <a:endParaRPr lang="en-IN" sz="2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A5289B3-50CC-3B84-CF2E-1B60E2E5A8DF}"/>
              </a:ext>
            </a:extLst>
          </p:cNvPr>
          <p:cNvSpPr>
            <a:spLocks noGrp="1"/>
          </p:cNvSpPr>
          <p:nvPr>
            <p:ph type="body" idx="1"/>
          </p:nvPr>
        </p:nvSpPr>
        <p:spPr/>
        <p:txBody>
          <a:bodyPr>
            <a:normAutofit fontScale="92500"/>
          </a:bodyPr>
          <a:lstStyle/>
          <a:p>
            <a:pPr algn="l">
              <a:buFont typeface="+mj-lt"/>
              <a:buAutoNum type="arabicPeriod"/>
            </a:pPr>
            <a:r>
              <a:rPr lang="en-US" sz="2100" b="1" i="0" dirty="0">
                <a:solidFill>
                  <a:srgbClr val="374151"/>
                </a:solidFill>
                <a:effectLst/>
                <a:latin typeface="Times New Roman" panose="02020603050405020304" pitchFamily="18" charset="0"/>
                <a:cs typeface="Times New Roman" panose="02020603050405020304" pitchFamily="18" charset="0"/>
              </a:rPr>
              <a:t>User Authentication:</a:t>
            </a:r>
            <a:endParaRPr lang="en-US" sz="2100"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2100" b="0" i="0" dirty="0">
                <a:solidFill>
                  <a:srgbClr val="374151"/>
                </a:solidFill>
                <a:effectLst/>
                <a:latin typeface="Times New Roman" panose="02020603050405020304" pitchFamily="18" charset="0"/>
                <a:cs typeface="Times New Roman" panose="02020603050405020304" pitchFamily="18" charset="0"/>
              </a:rPr>
              <a:t>Secure user authentication ensures that only authorized individuals can access sensitive health and environmental data.</a:t>
            </a:r>
          </a:p>
          <a:p>
            <a:pPr algn="l">
              <a:buFont typeface="+mj-lt"/>
              <a:buAutoNum type="arabicPeriod"/>
            </a:pPr>
            <a:r>
              <a:rPr lang="en-US" sz="2100" b="1" i="0" dirty="0">
                <a:solidFill>
                  <a:srgbClr val="374151"/>
                </a:solidFill>
                <a:effectLst/>
                <a:latin typeface="Times New Roman" panose="02020603050405020304" pitchFamily="18" charset="0"/>
                <a:cs typeface="Times New Roman" panose="02020603050405020304" pitchFamily="18" charset="0"/>
              </a:rPr>
              <a:t>Dashboard Overview:</a:t>
            </a:r>
            <a:endParaRPr lang="en-US" sz="2100"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2100" b="0" i="0" dirty="0">
                <a:solidFill>
                  <a:srgbClr val="374151"/>
                </a:solidFill>
                <a:effectLst/>
                <a:latin typeface="Times New Roman" panose="02020603050405020304" pitchFamily="18" charset="0"/>
                <a:cs typeface="Times New Roman" panose="02020603050405020304" pitchFamily="18" charset="0"/>
              </a:rPr>
              <a:t>Upon logging in, users are presented with an intuitive dashboard providing an overview of the latest health metrics and garbage status.</a:t>
            </a:r>
          </a:p>
          <a:p>
            <a:pPr algn="l">
              <a:buFont typeface="+mj-lt"/>
              <a:buAutoNum type="arabicPeriod"/>
            </a:pPr>
            <a:r>
              <a:rPr lang="en-US" sz="2100" b="1" i="0" dirty="0">
                <a:solidFill>
                  <a:srgbClr val="374151"/>
                </a:solidFill>
                <a:effectLst/>
                <a:latin typeface="Times New Roman" panose="02020603050405020304" pitchFamily="18" charset="0"/>
                <a:cs typeface="Times New Roman" panose="02020603050405020304" pitchFamily="18" charset="0"/>
              </a:rPr>
              <a:t>Health Monitoring Section:</a:t>
            </a:r>
            <a:endParaRPr lang="en-US" sz="2100"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2100" b="0" i="1" dirty="0">
                <a:solidFill>
                  <a:srgbClr val="374151"/>
                </a:solidFill>
                <a:effectLst/>
                <a:latin typeface="Times New Roman" panose="02020603050405020304" pitchFamily="18" charset="0"/>
                <a:cs typeface="Times New Roman" panose="02020603050405020304" pitchFamily="18" charset="0"/>
              </a:rPr>
              <a:t>3.1	Real-time Vital Signs:</a:t>
            </a:r>
            <a:endParaRPr lang="en-US" sz="2100" b="0" i="0" dirty="0">
              <a:solidFill>
                <a:srgbClr val="374151"/>
              </a:solidFill>
              <a:effectLst/>
              <a:latin typeface="Times New Roman" panose="02020603050405020304" pitchFamily="18" charset="0"/>
              <a:cs typeface="Times New Roman" panose="02020603050405020304" pitchFamily="18" charset="0"/>
            </a:endParaRPr>
          </a:p>
          <a:p>
            <a:pPr marL="914400" lvl="2" indent="0" algn="l">
              <a:buNone/>
            </a:pPr>
            <a:r>
              <a:rPr lang="en-US" sz="2100" b="0" i="0" dirty="0">
                <a:solidFill>
                  <a:srgbClr val="374151"/>
                </a:solidFill>
                <a:effectLst/>
                <a:latin typeface="Times New Roman" panose="02020603050405020304" pitchFamily="18" charset="0"/>
                <a:cs typeface="Times New Roman" panose="02020603050405020304" pitchFamily="18" charset="0"/>
              </a:rPr>
              <a:t>Visual representation of real-time health data including temperature and heart rate.</a:t>
            </a:r>
          </a:p>
          <a:p>
            <a:pPr marL="457200" lvl="1" indent="0" algn="l">
              <a:buNone/>
            </a:pPr>
            <a:r>
              <a:rPr lang="en-US" sz="2100" b="0" i="1" dirty="0">
                <a:solidFill>
                  <a:srgbClr val="374151"/>
                </a:solidFill>
                <a:effectLst/>
                <a:latin typeface="Times New Roman" panose="02020603050405020304" pitchFamily="18" charset="0"/>
                <a:cs typeface="Times New Roman" panose="02020603050405020304" pitchFamily="18" charset="0"/>
              </a:rPr>
              <a:t>3.2	Historical Data:</a:t>
            </a:r>
            <a:endParaRPr lang="en-US" sz="2100" b="0" i="0" dirty="0">
              <a:solidFill>
                <a:srgbClr val="374151"/>
              </a:solidFill>
              <a:effectLst/>
              <a:latin typeface="Times New Roman" panose="02020603050405020304" pitchFamily="18" charset="0"/>
              <a:cs typeface="Times New Roman" panose="02020603050405020304" pitchFamily="18" charset="0"/>
            </a:endParaRPr>
          </a:p>
          <a:p>
            <a:pPr marL="914400" lvl="2" indent="0" algn="l">
              <a:buNone/>
            </a:pPr>
            <a:r>
              <a:rPr lang="en-US" sz="2100" b="0" i="0" dirty="0">
                <a:solidFill>
                  <a:srgbClr val="374151"/>
                </a:solidFill>
                <a:effectLst/>
                <a:latin typeface="Times New Roman" panose="02020603050405020304" pitchFamily="18" charset="0"/>
                <a:cs typeface="Times New Roman" panose="02020603050405020304" pitchFamily="18" charset="0"/>
              </a:rPr>
              <a:t>Access to historical health data for trend analysis and monitoring changes over time.</a:t>
            </a:r>
          </a:p>
          <a:p>
            <a:pPr algn="l">
              <a:buFont typeface="+mj-lt"/>
              <a:buAutoNum type="arabicPeriod"/>
            </a:pPr>
            <a:r>
              <a:rPr lang="en-US" sz="2100" b="1" i="0" dirty="0">
                <a:solidFill>
                  <a:srgbClr val="374151"/>
                </a:solidFill>
                <a:effectLst/>
                <a:latin typeface="Times New Roman" panose="02020603050405020304" pitchFamily="18" charset="0"/>
                <a:cs typeface="Times New Roman" panose="02020603050405020304" pitchFamily="18" charset="0"/>
              </a:rPr>
              <a:t>Smart Garbage Monitoring Section:</a:t>
            </a:r>
            <a:endParaRPr lang="en-US" sz="2100"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2100" b="0" i="1" dirty="0">
                <a:solidFill>
                  <a:srgbClr val="374151"/>
                </a:solidFill>
                <a:effectLst/>
                <a:latin typeface="Times New Roman" panose="02020603050405020304" pitchFamily="18" charset="0"/>
                <a:cs typeface="Times New Roman" panose="02020603050405020304" pitchFamily="18" charset="0"/>
              </a:rPr>
              <a:t>4.1	Bin Status:</a:t>
            </a:r>
            <a:endParaRPr lang="en-US" sz="2100" b="0" i="0" dirty="0">
              <a:solidFill>
                <a:srgbClr val="374151"/>
              </a:solidFill>
              <a:effectLst/>
              <a:latin typeface="Times New Roman" panose="02020603050405020304" pitchFamily="18" charset="0"/>
              <a:cs typeface="Times New Roman" panose="02020603050405020304" pitchFamily="18" charset="0"/>
            </a:endParaRPr>
          </a:p>
          <a:p>
            <a:pPr marL="914400" lvl="2" indent="0" algn="l">
              <a:buNone/>
            </a:pPr>
            <a:r>
              <a:rPr lang="en-US" sz="2100" b="0" i="0" dirty="0">
                <a:solidFill>
                  <a:srgbClr val="374151"/>
                </a:solidFill>
                <a:effectLst/>
                <a:latin typeface="Times New Roman" panose="02020603050405020304" pitchFamily="18" charset="0"/>
                <a:cs typeface="Times New Roman" panose="02020603050405020304" pitchFamily="18" charset="0"/>
              </a:rPr>
              <a:t>Live status updates on garbage bin fill levels.</a:t>
            </a:r>
          </a:p>
          <a:p>
            <a:pPr marL="457200" lvl="1" indent="0" algn="l">
              <a:buNone/>
            </a:pPr>
            <a:r>
              <a:rPr lang="en-US" sz="2100" b="0" i="1" dirty="0">
                <a:solidFill>
                  <a:srgbClr val="374151"/>
                </a:solidFill>
                <a:effectLst/>
                <a:latin typeface="Times New Roman" panose="02020603050405020304" pitchFamily="18" charset="0"/>
                <a:cs typeface="Times New Roman" panose="02020603050405020304" pitchFamily="18" charset="0"/>
              </a:rPr>
              <a:t>4.2	Geographical Tracking:</a:t>
            </a:r>
            <a:endParaRPr lang="en-US" sz="2100" b="0" i="0" dirty="0">
              <a:solidFill>
                <a:srgbClr val="374151"/>
              </a:solidFill>
              <a:effectLst/>
              <a:latin typeface="Times New Roman" panose="02020603050405020304" pitchFamily="18" charset="0"/>
              <a:cs typeface="Times New Roman" panose="02020603050405020304" pitchFamily="18" charset="0"/>
            </a:endParaRPr>
          </a:p>
          <a:p>
            <a:pPr marL="914400" lvl="2" indent="0" algn="l">
              <a:buNone/>
            </a:pPr>
            <a:r>
              <a:rPr lang="en-US" sz="2100" b="0" i="0" dirty="0">
                <a:solidFill>
                  <a:srgbClr val="374151"/>
                </a:solidFill>
                <a:effectLst/>
                <a:latin typeface="Times New Roman" panose="02020603050405020304" pitchFamily="18" charset="0"/>
                <a:cs typeface="Times New Roman" panose="02020603050405020304" pitchFamily="18" charset="0"/>
              </a:rPr>
              <a:t>Visual representation of bin locations on a map for efficient waste management.</a:t>
            </a:r>
          </a:p>
          <a:p>
            <a:endParaRPr lang="en-IN" dirty="0"/>
          </a:p>
        </p:txBody>
      </p:sp>
      <p:pic>
        <p:nvPicPr>
          <p:cNvPr id="4" name="Picture 3">
            <a:extLst>
              <a:ext uri="{FF2B5EF4-FFF2-40B4-BE49-F238E27FC236}">
                <a16:creationId xmlns:a16="http://schemas.microsoft.com/office/drawing/2014/main" id="{3792AF9E-5C69-3EA3-4C39-FA41A4242089}"/>
              </a:ext>
            </a:extLst>
          </p:cNvPr>
          <p:cNvPicPr>
            <a:picLocks noChangeAspect="1"/>
          </p:cNvPicPr>
          <p:nvPr/>
        </p:nvPicPr>
        <p:blipFill>
          <a:blip r:embed="rId2"/>
          <a:stretch>
            <a:fillRect/>
          </a:stretch>
        </p:blipFill>
        <p:spPr>
          <a:xfrm>
            <a:off x="7407275" y="52387"/>
            <a:ext cx="2752725" cy="1571625"/>
          </a:xfrm>
          <a:prstGeom prst="rect">
            <a:avLst/>
          </a:prstGeom>
        </p:spPr>
      </p:pic>
    </p:spTree>
    <p:extLst>
      <p:ext uri="{BB962C8B-B14F-4D97-AF65-F5344CB8AC3E}">
        <p14:creationId xmlns:p14="http://schemas.microsoft.com/office/powerpoint/2010/main" val="302598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Text Placeholder 2"/>
          <p:cNvSpPr>
            <a:spLocks noGrp="1"/>
          </p:cNvSpPr>
          <p:nvPr>
            <p:ph type="body" idx="1"/>
          </p:nvPr>
        </p:nvSpPr>
        <p:spPr/>
        <p:txBody>
          <a:bodyPr/>
          <a:lstStyle/>
          <a:p>
            <a:pPr>
              <a:buFont typeface="Arial" panose="020B0604020202020204" pitchFamily="34" charset="0"/>
              <a:buChar char="•"/>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 In the ever-evolving landscape of urbanization, the concept of a "Smart City" has emerged as a visionary solution to address the multifaceted challenges of modern urban life. Leveraging the power of the Internet of Things (IoT), we embark on a transformative journey to design and implement cutting-edge applications that will not only enhance the quality of life for city residents but also pave the way for more sustainable, efficient, and interconnected urban environments. In our major project, “</a:t>
            </a:r>
            <a:r>
              <a:rPr lang="en-US" sz="2000" dirty="0">
                <a:solidFill>
                  <a:srgbClr val="374151"/>
                </a:solidFill>
                <a:latin typeface="Times New Roman" panose="02020603050405020304" pitchFamily="18" charset="0"/>
                <a:cs typeface="Times New Roman" panose="02020603050405020304" pitchFamily="18" charset="0"/>
              </a:rPr>
              <a:t>WELLBIN – Smart City Solutions for clean living and health monitoring</a:t>
            </a:r>
            <a:r>
              <a:rPr lang="en-US" sz="2000" b="0" i="0" dirty="0">
                <a:solidFill>
                  <a:srgbClr val="374151"/>
                </a:solidFill>
                <a:effectLst/>
                <a:latin typeface="Times New Roman" panose="02020603050405020304" pitchFamily="18" charset="0"/>
                <a:cs typeface="Times New Roman" panose="02020603050405020304" pitchFamily="18" charset="0"/>
              </a:rPr>
              <a:t>," we are focusing on two key innovations. The first, "IoT-based Health Monitoring System," leverages IoT devices for real-time health data, enhancing healthcare and health management. The second, "IoT-based Smart Garbage Alert System," uses sensors and data analysis to optimize waste collection and improve city cleanliness. Through these applications, we aim to transform urban living by harnessing IoT technology for smarter, healthier, and more sustainable cities.</a:t>
            </a:r>
          </a:p>
          <a:p>
            <a:endParaRPr lang="en-US" sz="1800" b="0" i="0" dirty="0">
              <a:solidFill>
                <a:srgbClr val="374151"/>
              </a:solidFill>
              <a:effectLst/>
              <a:latin typeface="Times New Roman" panose="02020603050405020304" pitchFamily="18" charset="0"/>
              <a:cs typeface="Times New Roman" panose="02020603050405020304" pitchFamily="18" charset="0"/>
            </a:endParaRPr>
          </a:p>
          <a:p>
            <a:endParaRPr lang="en-US" sz="1800" dirty="0">
              <a:solidFill>
                <a:srgbClr val="37415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07275" y="0"/>
            <a:ext cx="2752725" cy="15716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87DB-AA41-A4F4-2FB6-7650B2329DFF}"/>
              </a:ext>
            </a:extLst>
          </p:cNvPr>
          <p:cNvSpPr>
            <a:spLocks noGrp="1"/>
          </p:cNvSpPr>
          <p:nvPr>
            <p:ph type="title"/>
          </p:nvPr>
        </p:nvSpPr>
        <p:spPr/>
        <p:txBody>
          <a:bodyPr/>
          <a:lstStyle/>
          <a:p>
            <a:r>
              <a:rPr lang="en-US" dirty="0"/>
              <a:t>Sensors Data</a:t>
            </a:r>
            <a:endParaRPr lang="en-IN" dirty="0"/>
          </a:p>
        </p:txBody>
      </p:sp>
      <p:sp>
        <p:nvSpPr>
          <p:cNvPr id="3" name="Text Placeholder 2">
            <a:extLst>
              <a:ext uri="{FF2B5EF4-FFF2-40B4-BE49-F238E27FC236}">
                <a16:creationId xmlns:a16="http://schemas.microsoft.com/office/drawing/2014/main" id="{94F62FE3-983D-B26B-7D2E-56669534868B}"/>
              </a:ext>
            </a:extLst>
          </p:cNvPr>
          <p:cNvSpPr>
            <a:spLocks noGrp="1"/>
          </p:cNvSpPr>
          <p:nvPr>
            <p:ph type="body" idx="1"/>
          </p:nvPr>
        </p:nvSpPr>
        <p:spPr/>
        <p:txBody>
          <a:bodyPr>
            <a:normAutofit/>
          </a:bodyPr>
          <a:lstStyle/>
          <a:p>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SmartCity</a:t>
            </a:r>
            <a:r>
              <a:rPr lang="en-US" sz="1800" dirty="0">
                <a:latin typeface="Times New Roman" panose="02020603050405020304" pitchFamily="18" charset="0"/>
                <a:cs typeface="Times New Roman" panose="02020603050405020304" pitchFamily="18" charset="0"/>
              </a:rPr>
              <a:t> Insights Platform is an integrated solution that harnesses sensor data from health monitoring and smart garbage systems to provide comprehensive analytics for informed decision-making in a smart city environment. This platform converges health and environmental data, fostering a holistic approach to urban well-being.</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034A76-653F-EA81-87A5-502C4CAF1C95}"/>
              </a:ext>
            </a:extLst>
          </p:cNvPr>
          <p:cNvPicPr>
            <a:picLocks noChangeAspect="1"/>
          </p:cNvPicPr>
          <p:nvPr/>
        </p:nvPicPr>
        <p:blipFill>
          <a:blip r:embed="rId2"/>
          <a:stretch>
            <a:fillRect/>
          </a:stretch>
        </p:blipFill>
        <p:spPr>
          <a:xfrm>
            <a:off x="0" y="3058886"/>
            <a:ext cx="10160000" cy="4561114"/>
          </a:xfrm>
          <a:prstGeom prst="rect">
            <a:avLst/>
          </a:prstGeom>
        </p:spPr>
      </p:pic>
      <p:pic>
        <p:nvPicPr>
          <p:cNvPr id="4" name="Picture 3">
            <a:extLst>
              <a:ext uri="{FF2B5EF4-FFF2-40B4-BE49-F238E27FC236}">
                <a16:creationId xmlns:a16="http://schemas.microsoft.com/office/drawing/2014/main" id="{89A0AE28-555F-3277-2D16-DFEDB4976570}"/>
              </a:ext>
            </a:extLst>
          </p:cNvPr>
          <p:cNvPicPr>
            <a:picLocks noChangeAspect="1"/>
          </p:cNvPicPr>
          <p:nvPr/>
        </p:nvPicPr>
        <p:blipFill>
          <a:blip r:embed="rId3"/>
          <a:stretch>
            <a:fillRect/>
          </a:stretch>
        </p:blipFill>
        <p:spPr>
          <a:xfrm>
            <a:off x="7407275" y="0"/>
            <a:ext cx="2752725" cy="1571625"/>
          </a:xfrm>
          <a:prstGeom prst="rect">
            <a:avLst/>
          </a:prstGeom>
        </p:spPr>
      </p:pic>
    </p:spTree>
    <p:extLst>
      <p:ext uri="{BB962C8B-B14F-4D97-AF65-F5344CB8AC3E}">
        <p14:creationId xmlns:p14="http://schemas.microsoft.com/office/powerpoint/2010/main" val="2056988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Text Placeholder 2"/>
          <p:cNvSpPr>
            <a:spLocks noGrp="1"/>
          </p:cNvSpPr>
          <p:nvPr>
            <p:ph type="body" idx="1"/>
          </p:nvPr>
        </p:nvSpPr>
        <p:spPr/>
        <p:txBody>
          <a:bodyPr>
            <a:normAutofit/>
          </a:bodyPr>
          <a:lstStyle/>
          <a:p>
            <a:pPr marL="457200" indent="-457200" algn="l">
              <a:buFont typeface="+mj-lt"/>
              <a:buAutoNum type="arabicPeriod"/>
            </a:pPr>
            <a:r>
              <a:rPr lang="en-US" sz="2200" b="1" i="0" dirty="0">
                <a:solidFill>
                  <a:srgbClr val="374151"/>
                </a:solidFill>
                <a:effectLst/>
                <a:latin typeface="Times New Roman" panose="02020603050405020304" pitchFamily="18" charset="0"/>
                <a:cs typeface="Times New Roman" panose="02020603050405020304" pitchFamily="18" charset="0"/>
              </a:rPr>
              <a:t>Modularity and Upgradability:</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2200" b="0" i="0" dirty="0">
                <a:solidFill>
                  <a:srgbClr val="374151"/>
                </a:solidFill>
                <a:effectLst/>
                <a:latin typeface="Times New Roman" panose="02020603050405020304" pitchFamily="18" charset="0"/>
                <a:cs typeface="Times New Roman" panose="02020603050405020304" pitchFamily="18" charset="0"/>
              </a:rPr>
              <a:t>Forecast: The project design will prioritize modularity, allowing for easy replacement or upgrading of components, ensuring adaptability to future technological advancements.</a:t>
            </a:r>
          </a:p>
          <a:p>
            <a:pPr marL="457200" indent="-457200" algn="l">
              <a:buFont typeface="+mj-lt"/>
              <a:buAutoNum type="arabicPeriod"/>
            </a:pPr>
            <a:r>
              <a:rPr lang="en-US" sz="2200" b="1" i="0" dirty="0">
                <a:solidFill>
                  <a:srgbClr val="374151"/>
                </a:solidFill>
                <a:effectLst/>
                <a:latin typeface="Times New Roman" panose="02020603050405020304" pitchFamily="18" charset="0"/>
                <a:cs typeface="Times New Roman" panose="02020603050405020304" pitchFamily="18" charset="0"/>
              </a:rPr>
              <a:t>Compliance with Standards:</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2200" b="0" i="0" dirty="0">
                <a:solidFill>
                  <a:srgbClr val="374151"/>
                </a:solidFill>
                <a:effectLst/>
                <a:latin typeface="Times New Roman" panose="02020603050405020304" pitchFamily="18" charset="0"/>
                <a:cs typeface="Times New Roman" panose="02020603050405020304" pitchFamily="18" charset="0"/>
              </a:rPr>
              <a:t>Forecast: Adherence to engineering standards, regulatory requirements, and safety norms will contribute to the project's credibility, reliability, and acceptance within the relevant industries.</a:t>
            </a:r>
          </a:p>
          <a:p>
            <a:pPr marL="457200" indent="-457200" algn="l">
              <a:buFont typeface="+mj-lt"/>
              <a:buAutoNum type="arabicPeriod"/>
            </a:pPr>
            <a:r>
              <a:rPr lang="en-US" sz="2200" b="1" i="0" dirty="0">
                <a:solidFill>
                  <a:srgbClr val="374151"/>
                </a:solidFill>
                <a:effectLst/>
                <a:latin typeface="Times New Roman" panose="02020603050405020304" pitchFamily="18" charset="0"/>
                <a:cs typeface="Times New Roman" panose="02020603050405020304" pitchFamily="18" charset="0"/>
              </a:rPr>
              <a:t>User Acceptance:</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457200" lvl="1" indent="0" algn="l">
              <a:buNone/>
            </a:pPr>
            <a:r>
              <a:rPr lang="en-US" sz="2200" b="0" i="0" dirty="0">
                <a:solidFill>
                  <a:srgbClr val="374151"/>
                </a:solidFill>
                <a:effectLst/>
                <a:latin typeface="Times New Roman" panose="02020603050405020304" pitchFamily="18" charset="0"/>
                <a:cs typeface="Times New Roman" panose="02020603050405020304" pitchFamily="18" charset="0"/>
              </a:rPr>
              <a:t>Forecast: A user-friendly interface, coupled with reliable performance, is anticipated to lead to high user acceptance and satisfaction, promoting the widespread adoption of the health monitoring and smart garbage systems.</a:t>
            </a:r>
          </a:p>
          <a:p>
            <a:pPr marL="457200" indent="-457200" algn="l">
              <a:buFont typeface="+mj-lt"/>
              <a:buAutoNum type="arabicPeriod"/>
            </a:pPr>
            <a:r>
              <a:rPr lang="en-US" sz="2200" b="1" i="0" dirty="0">
                <a:solidFill>
                  <a:srgbClr val="374151"/>
                </a:solidFill>
                <a:effectLst/>
                <a:latin typeface="Times New Roman" panose="02020603050405020304" pitchFamily="18" charset="0"/>
                <a:cs typeface="Times New Roman" panose="02020603050405020304" pitchFamily="18" charset="0"/>
              </a:rPr>
              <a:t>Positive Impact on Urban Living:</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US" sz="2200" dirty="0">
                <a:solidFill>
                  <a:srgbClr val="374151"/>
                </a:solidFill>
                <a:latin typeface="Times New Roman" panose="02020603050405020304" pitchFamily="18" charset="0"/>
                <a:cs typeface="Times New Roman" panose="02020603050405020304" pitchFamily="18" charset="0"/>
              </a:rPr>
              <a:t>      </a:t>
            </a:r>
            <a:r>
              <a:rPr lang="en-US" sz="2200" b="0" i="0" dirty="0">
                <a:solidFill>
                  <a:srgbClr val="374151"/>
                </a:solidFill>
                <a:effectLst/>
                <a:latin typeface="Times New Roman" panose="02020603050405020304" pitchFamily="18" charset="0"/>
                <a:cs typeface="Times New Roman" panose="02020603050405020304" pitchFamily="18" charset="0"/>
              </a:rPr>
              <a:t>Forecast: The successful implementation of both systems is expected to</a:t>
            </a:r>
          </a:p>
          <a:p>
            <a:pPr marL="0" indent="0">
              <a:buNone/>
            </a:pPr>
            <a:r>
              <a:rPr lang="en-US" sz="2200" dirty="0">
                <a:solidFill>
                  <a:srgbClr val="374151"/>
                </a:solidFill>
                <a:latin typeface="Times New Roman" panose="02020603050405020304" pitchFamily="18" charset="0"/>
                <a:cs typeface="Times New Roman" panose="02020603050405020304" pitchFamily="18" charset="0"/>
              </a:rPr>
              <a:t>      </a:t>
            </a:r>
            <a:r>
              <a:rPr lang="en-US" sz="2200" b="0" i="0" dirty="0">
                <a:solidFill>
                  <a:srgbClr val="374151"/>
                </a:solidFill>
                <a:effectLst/>
                <a:latin typeface="Times New Roman" panose="02020603050405020304" pitchFamily="18" charset="0"/>
                <a:cs typeface="Times New Roman" panose="02020603050405020304" pitchFamily="18" charset="0"/>
              </a:rPr>
              <a:t>contribute positively to the overall quality of urban living, promoting health </a:t>
            </a:r>
          </a:p>
          <a:p>
            <a:pPr marL="0" indent="0">
              <a:buNone/>
            </a:pPr>
            <a:r>
              <a:rPr lang="en-US" sz="2200" b="0" i="0" dirty="0">
                <a:solidFill>
                  <a:srgbClr val="374151"/>
                </a:solidFill>
                <a:effectLst/>
                <a:latin typeface="Times New Roman" panose="02020603050405020304" pitchFamily="18" charset="0"/>
                <a:cs typeface="Times New Roman" panose="02020603050405020304" pitchFamily="18" charset="0"/>
              </a:rPr>
              <a:t>      and environmental well-being.</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07275" y="21771"/>
            <a:ext cx="2752725" cy="1571625"/>
          </a:xfrm>
          <a:prstGeom prst="rect">
            <a:avLst/>
          </a:prstGeom>
        </p:spPr>
      </p:pic>
    </p:spTree>
    <p:extLst>
      <p:ext uri="{BB962C8B-B14F-4D97-AF65-F5344CB8AC3E}">
        <p14:creationId xmlns:p14="http://schemas.microsoft.com/office/powerpoint/2010/main" val="405729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F2F4-C0A4-23CC-4137-439508553C54}"/>
              </a:ext>
            </a:extLst>
          </p:cNvPr>
          <p:cNvSpPr>
            <a:spLocks noGrp="1"/>
          </p:cNvSpPr>
          <p:nvPr>
            <p:ph type="title"/>
          </p:nvPr>
        </p:nvSpPr>
        <p:spPr/>
        <p:txBody>
          <a:bodyPr/>
          <a:lstStyle/>
          <a:p>
            <a:r>
              <a:rPr lang="en-US" dirty="0"/>
              <a:t>Results</a:t>
            </a:r>
            <a:endParaRPr lang="en-IN" dirty="0"/>
          </a:p>
        </p:txBody>
      </p:sp>
      <p:sp>
        <p:nvSpPr>
          <p:cNvPr id="3" name="Text Placeholder 2">
            <a:extLst>
              <a:ext uri="{FF2B5EF4-FFF2-40B4-BE49-F238E27FC236}">
                <a16:creationId xmlns:a16="http://schemas.microsoft.com/office/drawing/2014/main" id="{0ACC0C85-FE60-B982-EB31-514B986506E0}"/>
              </a:ext>
            </a:extLst>
          </p:cNvPr>
          <p:cNvSpPr>
            <a:spLocks noGrp="1"/>
          </p:cNvSpPr>
          <p:nvPr>
            <p:ph type="body" idx="1"/>
          </p:nvPr>
        </p:nvSpPr>
        <p:spPr/>
        <p:txBody>
          <a:bodyPr/>
          <a:lstStyle/>
          <a:p>
            <a:pPr>
              <a:buFont typeface="Wingdings" panose="05000000000000000000" pitchFamily="2" charset="2"/>
              <a:buChar char="§"/>
            </a:pPr>
            <a:r>
              <a:rPr lang="en-US" dirty="0"/>
              <a:t> The data collected from the sensors can be organized and accessed through the </a:t>
            </a:r>
            <a:r>
              <a:rPr lang="en-US" dirty="0" err="1"/>
              <a:t>SmartCity</a:t>
            </a:r>
            <a:r>
              <a:rPr lang="en-US" dirty="0"/>
              <a:t> Insights Platform.</a:t>
            </a:r>
            <a:endParaRPr lang="en-IN" dirty="0"/>
          </a:p>
        </p:txBody>
      </p:sp>
      <p:pic>
        <p:nvPicPr>
          <p:cNvPr id="5" name="Picture 4">
            <a:extLst>
              <a:ext uri="{FF2B5EF4-FFF2-40B4-BE49-F238E27FC236}">
                <a16:creationId xmlns:a16="http://schemas.microsoft.com/office/drawing/2014/main" id="{36BB32D4-4631-21EF-3408-4BF1FE2FD04C}"/>
              </a:ext>
            </a:extLst>
          </p:cNvPr>
          <p:cNvPicPr>
            <a:picLocks noChangeAspect="1"/>
          </p:cNvPicPr>
          <p:nvPr/>
        </p:nvPicPr>
        <p:blipFill>
          <a:blip r:embed="rId2"/>
          <a:stretch>
            <a:fillRect/>
          </a:stretch>
        </p:blipFill>
        <p:spPr>
          <a:xfrm>
            <a:off x="4303486" y="2950027"/>
            <a:ext cx="5856514" cy="4158343"/>
          </a:xfrm>
          <a:prstGeom prst="rect">
            <a:avLst/>
          </a:prstGeom>
        </p:spPr>
      </p:pic>
    </p:spTree>
    <p:extLst>
      <p:ext uri="{BB962C8B-B14F-4D97-AF65-F5344CB8AC3E}">
        <p14:creationId xmlns:p14="http://schemas.microsoft.com/office/powerpoint/2010/main" val="3729433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234E-D9E4-85FA-9ADB-C3C1A0784120}"/>
              </a:ext>
            </a:extLst>
          </p:cNvPr>
          <p:cNvSpPr>
            <a:spLocks noGrp="1"/>
          </p:cNvSpPr>
          <p:nvPr>
            <p:ph type="title"/>
          </p:nvPr>
        </p:nvSpPr>
        <p:spPr/>
        <p:txBody>
          <a:bodyPr/>
          <a:lstStyle/>
          <a:p>
            <a:r>
              <a:rPr lang="en-US" dirty="0"/>
              <a:t>Results</a:t>
            </a:r>
            <a:endParaRPr lang="en-IN" dirty="0"/>
          </a:p>
        </p:txBody>
      </p:sp>
      <p:sp>
        <p:nvSpPr>
          <p:cNvPr id="3" name="Text Placeholder 2">
            <a:extLst>
              <a:ext uri="{FF2B5EF4-FFF2-40B4-BE49-F238E27FC236}">
                <a16:creationId xmlns:a16="http://schemas.microsoft.com/office/drawing/2014/main" id="{EDB65505-4556-E474-1F83-05F14A5DA1DE}"/>
              </a:ext>
            </a:extLst>
          </p:cNvPr>
          <p:cNvSpPr>
            <a:spLocks noGrp="1"/>
          </p:cNvSpPr>
          <p:nvPr>
            <p:ph type="body" idx="1"/>
          </p:nvPr>
        </p:nvSpPr>
        <p:spPr/>
        <p:txBody>
          <a:bodyPr/>
          <a:lstStyle/>
          <a:p>
            <a:pPr>
              <a:buFont typeface="Wingdings" panose="05000000000000000000" pitchFamily="2" charset="2"/>
              <a:buChar char="§"/>
            </a:pPr>
            <a:r>
              <a:rPr lang="en-US" dirty="0"/>
              <a:t> Data collected from the sensors can be studied in real time and graphs can be plotted against it. Examples are given below :</a:t>
            </a:r>
          </a:p>
          <a:p>
            <a:endParaRPr lang="en-US" dirty="0"/>
          </a:p>
          <a:p>
            <a:endParaRPr lang="en-IN" dirty="0"/>
          </a:p>
        </p:txBody>
      </p:sp>
      <p:pic>
        <p:nvPicPr>
          <p:cNvPr id="5" name="Picture 4">
            <a:extLst>
              <a:ext uri="{FF2B5EF4-FFF2-40B4-BE49-F238E27FC236}">
                <a16:creationId xmlns:a16="http://schemas.microsoft.com/office/drawing/2014/main" id="{DE3636FB-2031-FFDB-72DC-BB2D55FE2615}"/>
              </a:ext>
            </a:extLst>
          </p:cNvPr>
          <p:cNvPicPr>
            <a:picLocks noChangeAspect="1"/>
          </p:cNvPicPr>
          <p:nvPr/>
        </p:nvPicPr>
        <p:blipFill>
          <a:blip r:embed="rId2"/>
          <a:stretch>
            <a:fillRect/>
          </a:stretch>
        </p:blipFill>
        <p:spPr>
          <a:xfrm>
            <a:off x="304800" y="2994659"/>
            <a:ext cx="4775200" cy="3307080"/>
          </a:xfrm>
          <a:prstGeom prst="rect">
            <a:avLst/>
          </a:prstGeom>
        </p:spPr>
      </p:pic>
      <p:pic>
        <p:nvPicPr>
          <p:cNvPr id="7" name="Picture 6">
            <a:extLst>
              <a:ext uri="{FF2B5EF4-FFF2-40B4-BE49-F238E27FC236}">
                <a16:creationId xmlns:a16="http://schemas.microsoft.com/office/drawing/2014/main" id="{316B6C4C-9F21-4518-B387-9A825F51ACA7}"/>
              </a:ext>
            </a:extLst>
          </p:cNvPr>
          <p:cNvPicPr>
            <a:picLocks noChangeAspect="1"/>
          </p:cNvPicPr>
          <p:nvPr/>
        </p:nvPicPr>
        <p:blipFill>
          <a:blip r:embed="rId3"/>
          <a:stretch>
            <a:fillRect/>
          </a:stretch>
        </p:blipFill>
        <p:spPr>
          <a:xfrm>
            <a:off x="5241653" y="3472194"/>
            <a:ext cx="4613547" cy="2753345"/>
          </a:xfrm>
          <a:prstGeom prst="rect">
            <a:avLst/>
          </a:prstGeom>
        </p:spPr>
      </p:pic>
    </p:spTree>
    <p:extLst>
      <p:ext uri="{BB962C8B-B14F-4D97-AF65-F5344CB8AC3E}">
        <p14:creationId xmlns:p14="http://schemas.microsoft.com/office/powerpoint/2010/main" val="551325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Text Placeholder 2"/>
          <p:cNvSpPr>
            <a:spLocks noGrp="1"/>
          </p:cNvSpPr>
          <p:nvPr>
            <p:ph type="body" idx="1"/>
          </p:nvPr>
        </p:nvSpPr>
        <p:spPr/>
        <p:txBody>
          <a:bodyPr>
            <a:normAutofit fontScale="77500" lnSpcReduction="20000"/>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[1] S. Misra, S. Pal, N. Pathak,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-AVR: IoT-Based Ambulatory Vitals Monitoring and Recommender System," IEEE Internet of Things Journal, vol. 10, no. 12, pp. 1-1, Jun. 15, 2023.</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[2] </a:t>
            </a:r>
            <a:r>
              <a:rPr lang="en-US" sz="1800" dirty="0" err="1">
                <a:latin typeface="Times New Roman" panose="02020603050405020304" pitchFamily="18" charset="0"/>
                <a:cs typeface="Times New Roman" panose="02020603050405020304" pitchFamily="18" charset="0"/>
              </a:rPr>
              <a:t>Sosunova</a:t>
            </a:r>
            <a:r>
              <a:rPr lang="en-US" sz="1800" dirty="0">
                <a:latin typeface="Times New Roman" panose="02020603050405020304" pitchFamily="18" charset="0"/>
                <a:cs typeface="Times New Roman" panose="02020603050405020304" pitchFamily="18" charset="0"/>
              </a:rPr>
              <a:t>, I., &amp; Porras, J. (2022). IoT-enabled smart waste management systems for smart cities: A systematic review. IEEE Access, 10, 73326-73363.</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Abdalzaher</a:t>
            </a:r>
            <a:r>
              <a:rPr lang="en-US" sz="1800" dirty="0">
                <a:latin typeface="Times New Roman" panose="02020603050405020304" pitchFamily="18" charset="0"/>
                <a:cs typeface="Times New Roman" panose="02020603050405020304" pitchFamily="18" charset="0"/>
              </a:rPr>
              <a:t>, M. S., </a:t>
            </a:r>
            <a:r>
              <a:rPr lang="en-US" sz="1800" dirty="0" err="1">
                <a:latin typeface="Times New Roman" panose="02020603050405020304" pitchFamily="18" charset="0"/>
                <a:cs typeface="Times New Roman" panose="02020603050405020304" pitchFamily="18" charset="0"/>
              </a:rPr>
              <a:t>Fouda</a:t>
            </a:r>
            <a:r>
              <a:rPr lang="en-US" sz="1800" dirty="0">
                <a:latin typeface="Times New Roman" panose="02020603050405020304" pitchFamily="18" charset="0"/>
                <a:cs typeface="Times New Roman" panose="02020603050405020304" pitchFamily="18" charset="0"/>
              </a:rPr>
              <a:t>, M. M., </a:t>
            </a:r>
            <a:r>
              <a:rPr lang="en-US" sz="1800" dirty="0" err="1">
                <a:latin typeface="Times New Roman" panose="02020603050405020304" pitchFamily="18" charset="0"/>
                <a:cs typeface="Times New Roman" panose="02020603050405020304" pitchFamily="18" charset="0"/>
              </a:rPr>
              <a:t>Elsayed</a:t>
            </a:r>
            <a:r>
              <a:rPr lang="en-US" sz="1800" dirty="0">
                <a:latin typeface="Times New Roman" panose="02020603050405020304" pitchFamily="18" charset="0"/>
                <a:cs typeface="Times New Roman" panose="02020603050405020304" pitchFamily="18" charset="0"/>
              </a:rPr>
              <a:t>, H. A., &amp; Salim, M. M. (2023). Toward secured IoT-based smart systems using machine learning. IEEE Access, 11, 20827-20841.</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0" i="0" dirty="0">
                <a:solidFill>
                  <a:srgbClr val="1F1F1F"/>
                </a:solidFill>
                <a:effectLst/>
                <a:latin typeface="Times New Roman" panose="02020603050405020304" pitchFamily="18" charset="0"/>
                <a:cs typeface="Times New Roman" panose="02020603050405020304" pitchFamily="18" charset="0"/>
              </a:rPr>
              <a:t>[4] Rajab, H., &amp; </a:t>
            </a:r>
            <a:r>
              <a:rPr lang="en-US" sz="1800" b="0" i="0" dirty="0" err="1">
                <a:solidFill>
                  <a:srgbClr val="1F1F1F"/>
                </a:solidFill>
                <a:effectLst/>
                <a:latin typeface="Times New Roman" panose="02020603050405020304" pitchFamily="18" charset="0"/>
                <a:cs typeface="Times New Roman" panose="02020603050405020304" pitchFamily="18" charset="0"/>
              </a:rPr>
              <a:t>Cinkelj</a:t>
            </a:r>
            <a:r>
              <a:rPr lang="en-US" sz="1800" b="0" i="0" dirty="0">
                <a:solidFill>
                  <a:srgbClr val="1F1F1F"/>
                </a:solidFill>
                <a:effectLst/>
                <a:latin typeface="Times New Roman" panose="02020603050405020304" pitchFamily="18" charset="0"/>
                <a:cs typeface="Times New Roman" panose="02020603050405020304" pitchFamily="18" charset="0"/>
              </a:rPr>
              <a:t>, T. (2018). IoT based smart cities. In 2018 International Symposium on Networks, Computers and Communications (ISNCC) (pp. 1-6). IEEE.</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[5] Siam, A. I., El-</a:t>
            </a:r>
            <a:r>
              <a:rPr lang="en-US" sz="1800" dirty="0" err="1">
                <a:latin typeface="Times New Roman" panose="02020603050405020304" pitchFamily="18" charset="0"/>
                <a:cs typeface="Times New Roman" panose="02020603050405020304" pitchFamily="18" charset="0"/>
              </a:rPr>
              <a:t>Affendi</a:t>
            </a:r>
            <a:r>
              <a:rPr lang="en-US" sz="1800" dirty="0">
                <a:latin typeface="Times New Roman" panose="02020603050405020304" pitchFamily="18" charset="0"/>
                <a:cs typeface="Times New Roman" panose="02020603050405020304" pitchFamily="18" charset="0"/>
              </a:rPr>
              <a:t>, M. A., Abou </a:t>
            </a:r>
            <a:r>
              <a:rPr lang="en-US" sz="1800" dirty="0" err="1">
                <a:latin typeface="Times New Roman" panose="02020603050405020304" pitchFamily="18" charset="0"/>
                <a:cs typeface="Times New Roman" panose="02020603050405020304" pitchFamily="18" charset="0"/>
              </a:rPr>
              <a:t>Elazm</a:t>
            </a:r>
            <a:r>
              <a:rPr lang="en-US" sz="1800" dirty="0">
                <a:latin typeface="Times New Roman" panose="02020603050405020304" pitchFamily="18" charset="0"/>
                <a:cs typeface="Times New Roman" panose="02020603050405020304" pitchFamily="18" charset="0"/>
              </a:rPr>
              <a:t>, A., El-</a:t>
            </a:r>
            <a:r>
              <a:rPr lang="en-US" sz="1800" dirty="0" err="1">
                <a:latin typeface="Times New Roman" panose="02020603050405020304" pitchFamily="18" charset="0"/>
                <a:cs typeface="Times New Roman" panose="02020603050405020304" pitchFamily="18" charset="0"/>
              </a:rPr>
              <a:t>Banby</a:t>
            </a:r>
            <a:r>
              <a:rPr lang="en-US" sz="1800" dirty="0">
                <a:latin typeface="Times New Roman" panose="02020603050405020304" pitchFamily="18" charset="0"/>
                <a:cs typeface="Times New Roman" panose="02020603050405020304" pitchFamily="18" charset="0"/>
              </a:rPr>
              <a:t>, G. M., &amp; El-</a:t>
            </a:r>
            <a:r>
              <a:rPr lang="en-US" sz="1800" dirty="0" err="1">
                <a:latin typeface="Times New Roman" panose="02020603050405020304" pitchFamily="18" charset="0"/>
                <a:cs typeface="Times New Roman" panose="02020603050405020304" pitchFamily="18" charset="0"/>
              </a:rPr>
              <a:t>Bahnasawy</a:t>
            </a:r>
            <a:r>
              <a:rPr lang="en-US" sz="1800" dirty="0">
                <a:latin typeface="Times New Roman" panose="02020603050405020304" pitchFamily="18" charset="0"/>
                <a:cs typeface="Times New Roman" panose="02020603050405020304" pitchFamily="18" charset="0"/>
              </a:rPr>
              <a:t>, N. A. (2023). Portable and real-time IoT-based healthcare monitoring system for daily medical applications. In 2023 IEEE 11th International Conference on Cloud Computing (CLOUD) (pp. 1-8). IEEE.</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[6] E. </a:t>
            </a:r>
            <a:r>
              <a:rPr lang="en-US" sz="1800" dirty="0" err="1">
                <a:latin typeface="Times New Roman" panose="02020603050405020304" pitchFamily="18" charset="0"/>
                <a:cs typeface="Times New Roman" panose="02020603050405020304" pitchFamily="18" charset="0"/>
              </a:rPr>
              <a:t>Likotiko</a:t>
            </a:r>
            <a:r>
              <a:rPr lang="en-US" sz="1800" dirty="0">
                <a:latin typeface="Times New Roman" panose="02020603050405020304" pitchFamily="18" charset="0"/>
                <a:cs typeface="Times New Roman" panose="02020603050405020304" pitchFamily="18" charset="0"/>
              </a:rPr>
              <a:t>, Y. Matsuda, K. </a:t>
            </a:r>
            <a:r>
              <a:rPr lang="en-US" sz="1800" dirty="0" err="1">
                <a:latin typeface="Times New Roman" panose="02020603050405020304" pitchFamily="18" charset="0"/>
                <a:cs typeface="Times New Roman" panose="02020603050405020304" pitchFamily="18" charset="0"/>
              </a:rPr>
              <a:t>Yasumoto</a:t>
            </a:r>
            <a:r>
              <a:rPr lang="en-US" sz="1800" dirty="0">
                <a:latin typeface="Times New Roman" panose="02020603050405020304" pitchFamily="18" charset="0"/>
                <a:cs typeface="Times New Roman" panose="02020603050405020304" pitchFamily="18" charset="0"/>
              </a:rPr>
              <a:t>, "Garbage Content Estimation Using Internet of Things and Machine Learning," IEEE Access, vol. 11, pp. 1-1, Feb. 3, 2023.</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[7] N. Taimoor and S. Rehman, "Reliable and Resilient AI and IoT-Based </a:t>
            </a:r>
            <a:r>
              <a:rPr lang="en-US" sz="1800" dirty="0" err="1">
                <a:latin typeface="Times New Roman" panose="02020603050405020304" pitchFamily="18" charset="0"/>
                <a:cs typeface="Times New Roman" panose="02020603050405020304" pitchFamily="18" charset="0"/>
              </a:rPr>
              <a:t>Personalised</a:t>
            </a:r>
            <a:r>
              <a:rPr lang="en-US" sz="1800" dirty="0">
                <a:latin typeface="Times New Roman" panose="02020603050405020304" pitchFamily="18" charset="0"/>
                <a:cs typeface="Times New Roman" panose="02020603050405020304" pitchFamily="18" charset="0"/>
              </a:rPr>
              <a:t> Healthcare Services: A Survey," IEEE Access, vol. 10, pp. 535-563, Dec. 22, 2021.</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[8] W. A. N. A. Al-</a:t>
            </a:r>
            <a:r>
              <a:rPr lang="en-US" sz="1800" dirty="0" err="1">
                <a:latin typeface="Times New Roman" panose="02020603050405020304" pitchFamily="18" charset="0"/>
                <a:cs typeface="Times New Roman" panose="02020603050405020304" pitchFamily="18" charset="0"/>
              </a:rPr>
              <a:t>Nbhany</a:t>
            </a:r>
            <a:r>
              <a:rPr lang="en-US" sz="1800" dirty="0">
                <a:latin typeface="Times New Roman" panose="02020603050405020304" pitchFamily="18" charset="0"/>
                <a:cs typeface="Times New Roman" panose="02020603050405020304" pitchFamily="18" charset="0"/>
              </a:rPr>
              <a:t>, A. T. </a:t>
            </a:r>
            <a:r>
              <a:rPr lang="en-US" sz="1800" dirty="0" err="1">
                <a:latin typeface="Times New Roman" panose="02020603050405020304" pitchFamily="18" charset="0"/>
                <a:cs typeface="Times New Roman" panose="02020603050405020304" pitchFamily="18" charset="0"/>
              </a:rPr>
              <a:t>Zahary</a:t>
            </a:r>
            <a:r>
              <a:rPr lang="en-US" sz="1800" dirty="0">
                <a:latin typeface="Times New Roman" panose="02020603050405020304" pitchFamily="18" charset="0"/>
                <a:cs typeface="Times New Roman" panose="02020603050405020304" pitchFamily="18" charset="0"/>
              </a:rPr>
              <a:t>, A. A. Al-</a:t>
            </a:r>
            <a:r>
              <a:rPr lang="en-US" sz="1800" dirty="0" err="1">
                <a:latin typeface="Times New Roman" panose="02020603050405020304" pitchFamily="18" charset="0"/>
                <a:cs typeface="Times New Roman" panose="02020603050405020304" pitchFamily="18" charset="0"/>
              </a:rPr>
              <a:t>Shargabi</a:t>
            </a:r>
            <a:r>
              <a:rPr lang="en-US" sz="1800" dirty="0">
                <a:latin typeface="Times New Roman" panose="02020603050405020304" pitchFamily="18" charset="0"/>
                <a:cs typeface="Times New Roman" panose="02020603050405020304" pitchFamily="18" charset="0"/>
              </a:rPr>
              <a:t>, "Blockchain-IoT Healthcare Applications and Trends: A Review," IEEE Access, vol. 12, pp. 4178-4212, Jan. 2, 2024.</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9] A. </a:t>
            </a:r>
            <a:r>
              <a:rPr lang="en-US" sz="1800" dirty="0" err="1">
                <a:latin typeface="Times New Roman" panose="02020603050405020304" pitchFamily="18" charset="0"/>
                <a:cs typeface="Times New Roman" panose="02020603050405020304" pitchFamily="18" charset="0"/>
              </a:rPr>
              <a:t>Subrahmannian</a:t>
            </a:r>
            <a:r>
              <a:rPr lang="en-US" sz="1800" dirty="0">
                <a:latin typeface="Times New Roman" panose="02020603050405020304" pitchFamily="18" charset="0"/>
                <a:cs typeface="Times New Roman" panose="02020603050405020304" pitchFamily="18" charset="0"/>
              </a:rPr>
              <a:t> and S. K. Behera, "</a:t>
            </a:r>
            <a:r>
              <a:rPr lang="en-US" sz="1800" dirty="0" err="1">
                <a:latin typeface="Times New Roman" panose="02020603050405020304" pitchFamily="18" charset="0"/>
                <a:cs typeface="Times New Roman" panose="02020603050405020304" pitchFamily="18" charset="0"/>
              </a:rPr>
              <a:t>Chipless</a:t>
            </a:r>
            <a:r>
              <a:rPr lang="en-US" sz="1800" dirty="0">
                <a:latin typeface="Times New Roman" panose="02020603050405020304" pitchFamily="18" charset="0"/>
                <a:cs typeface="Times New Roman" panose="02020603050405020304" pitchFamily="18" charset="0"/>
              </a:rPr>
              <a:t> RFID Sensors for IoT-Based Healthcare Applications: A Review of State of the Art," IEEE Transactions on Instrumentation and Measurement, vol. 71, article sequence number 8003920, Jun. 6, 2022.</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[10] C. </a:t>
            </a:r>
            <a:r>
              <a:rPr lang="en-US" sz="1800" dirty="0" err="1">
                <a:latin typeface="Times New Roman" panose="02020603050405020304" pitchFamily="18" charset="0"/>
                <a:cs typeface="Times New Roman" panose="02020603050405020304" pitchFamily="18" charset="0"/>
              </a:rPr>
              <a:t>Nwibor</a:t>
            </a:r>
            <a:r>
              <a:rPr lang="en-US" sz="1800" dirty="0">
                <a:latin typeface="Times New Roman" panose="02020603050405020304" pitchFamily="18" charset="0"/>
                <a:cs typeface="Times New Roman" panose="02020603050405020304" pitchFamily="18" charset="0"/>
              </a:rPr>
              <a:t>, S. </a:t>
            </a:r>
            <a:r>
              <a:rPr lang="en-US" sz="1800" dirty="0" err="1">
                <a:latin typeface="Times New Roman" panose="02020603050405020304" pitchFamily="18" charset="0"/>
                <a:cs typeface="Times New Roman" panose="02020603050405020304" pitchFamily="18" charset="0"/>
              </a:rPr>
              <a:t>Haxha</a:t>
            </a:r>
            <a:r>
              <a:rPr lang="en-US" sz="1800" dirty="0">
                <a:latin typeface="Times New Roman" panose="02020603050405020304" pitchFamily="18" charset="0"/>
                <a:cs typeface="Times New Roman" panose="02020603050405020304" pitchFamily="18" charset="0"/>
              </a:rPr>
              <a:t>, M. M. Ali, M. </a:t>
            </a:r>
            <a:r>
              <a:rPr lang="en-US" sz="1800" dirty="0" err="1">
                <a:latin typeface="Times New Roman" panose="02020603050405020304" pitchFamily="18" charset="0"/>
                <a:cs typeface="Times New Roman" panose="02020603050405020304" pitchFamily="18" charset="0"/>
              </a:rPr>
              <a:t>Sakel</a:t>
            </a:r>
            <a:r>
              <a:rPr lang="en-US" sz="1800" dirty="0">
                <a:latin typeface="Times New Roman" panose="02020603050405020304" pitchFamily="18" charset="0"/>
                <a:cs typeface="Times New Roman" panose="02020603050405020304" pitchFamily="18" charset="0"/>
              </a:rPr>
              <a:t>, A. R. </a:t>
            </a:r>
            <a:r>
              <a:rPr lang="en-US" sz="1800" dirty="0" err="1">
                <a:latin typeface="Times New Roman" panose="02020603050405020304" pitchFamily="18" charset="0"/>
                <a:cs typeface="Times New Roman" panose="02020603050405020304" pitchFamily="18" charset="0"/>
              </a:rPr>
              <a:t>Haxha</a:t>
            </a:r>
            <a:r>
              <a:rPr lang="en-US" sz="1800" dirty="0">
                <a:latin typeface="Times New Roman" panose="02020603050405020304" pitchFamily="18" charset="0"/>
                <a:cs typeface="Times New Roman" panose="02020603050405020304" pitchFamily="18" charset="0"/>
              </a:rPr>
              <a:t>, K. Saunders, "Remote Health Monitoring System for the Estimation of Blood Pressure, Heart Rate, and Blood Oxygen Saturation Level," IEEE Sensors Journal, vol. 23, no. 5, pp. 5401-5411, Mar. 1, 2023.</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07275" y="257175"/>
            <a:ext cx="2752725" cy="1571625"/>
          </a:xfrm>
          <a:prstGeom prst="rect">
            <a:avLst/>
          </a:prstGeom>
        </p:spPr>
      </p:pic>
    </p:spTree>
    <p:extLst>
      <p:ext uri="{BB962C8B-B14F-4D97-AF65-F5344CB8AC3E}">
        <p14:creationId xmlns:p14="http://schemas.microsoft.com/office/powerpoint/2010/main" val="384582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Text Placeholder 2"/>
          <p:cNvSpPr>
            <a:spLocks noGrp="1"/>
          </p:cNvSpPr>
          <p:nvPr>
            <p:ph type="body" idx="1"/>
          </p:nvPr>
        </p:nvSpPr>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THANK YOU </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Presenters – </a:t>
            </a:r>
          </a:p>
          <a:p>
            <a:endParaRPr lang="en-US" sz="3600" dirty="0">
              <a:latin typeface="Times New Roman" panose="02020603050405020304" pitchFamily="18" charset="0"/>
              <a:cs typeface="Times New Roman" panose="02020603050405020304" pitchFamily="18" charset="0"/>
            </a:endParaRPr>
          </a:p>
          <a:p>
            <a:r>
              <a:rPr lang="en-US" sz="3600" dirty="0" err="1">
                <a:latin typeface="Times New Roman" panose="02020603050405020304" pitchFamily="18" charset="0"/>
                <a:cs typeface="Times New Roman" panose="02020603050405020304" pitchFamily="18" charset="0"/>
              </a:rPr>
              <a:t>Shashwat</a:t>
            </a:r>
            <a:r>
              <a:rPr lang="en-US" sz="3600" dirty="0">
                <a:latin typeface="Times New Roman" panose="02020603050405020304" pitchFamily="18" charset="0"/>
                <a:cs typeface="Times New Roman" panose="02020603050405020304" pitchFamily="18" charset="0"/>
              </a:rPr>
              <a:t> Singh (RA2011004010374)</a:t>
            </a:r>
          </a:p>
          <a:p>
            <a:r>
              <a:rPr lang="en-US" sz="3600" dirty="0">
                <a:latin typeface="Times New Roman" panose="02020603050405020304" pitchFamily="18" charset="0"/>
                <a:cs typeface="Times New Roman" panose="02020603050405020304" pitchFamily="18" charset="0"/>
              </a:rPr>
              <a:t>Srinath </a:t>
            </a:r>
            <a:r>
              <a:rPr lang="en-US" sz="3600" dirty="0" err="1">
                <a:latin typeface="Times New Roman" panose="02020603050405020304" pitchFamily="18" charset="0"/>
                <a:cs typeface="Times New Roman" panose="02020603050405020304" pitchFamily="18" charset="0"/>
              </a:rPr>
              <a:t>Chepuri</a:t>
            </a:r>
            <a:r>
              <a:rPr lang="en-US" sz="3600" dirty="0">
                <a:latin typeface="Times New Roman" panose="02020603050405020304" pitchFamily="18" charset="0"/>
                <a:cs typeface="Times New Roman" panose="02020603050405020304" pitchFamily="18" charset="0"/>
              </a:rPr>
              <a:t>(RA2011004010386)</a:t>
            </a:r>
          </a:p>
          <a:p>
            <a:r>
              <a:rPr lang="en-US" sz="3600" dirty="0">
                <a:latin typeface="Times New Roman" panose="02020603050405020304" pitchFamily="18" charset="0"/>
                <a:cs typeface="Times New Roman" panose="02020603050405020304" pitchFamily="18" charset="0"/>
              </a:rPr>
              <a:t>Sankalp Sharma(RA2011004010406)</a:t>
            </a:r>
          </a:p>
          <a:p>
            <a:endParaRPr lang="en-US" sz="3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07275" y="180975"/>
            <a:ext cx="2752725" cy="1571625"/>
          </a:xfrm>
          <a:prstGeom prst="rect">
            <a:avLst/>
          </a:prstGeom>
        </p:spPr>
      </p:pic>
    </p:spTree>
    <p:extLst>
      <p:ext uri="{BB962C8B-B14F-4D97-AF65-F5344CB8AC3E}">
        <p14:creationId xmlns:p14="http://schemas.microsoft.com/office/powerpoint/2010/main" val="362214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p>
        </p:txBody>
      </p:sp>
      <p:sp>
        <p:nvSpPr>
          <p:cNvPr id="3" name="Text Placeholder 2"/>
          <p:cNvSpPr>
            <a:spLocks noGrp="1"/>
          </p:cNvSpPr>
          <p:nvPr>
            <p:ph type="body" idx="1"/>
          </p:nvPr>
        </p:nvSpPr>
        <p:spPr/>
        <p:txBody>
          <a:bodyPr/>
          <a:lstStyle/>
          <a:p>
            <a:pPr>
              <a:buFont typeface="Arial" panose="020B0604020202020204" pitchFamily="34" charset="0"/>
              <a:buChar char="•"/>
            </a:pPr>
            <a:endParaRPr lang="en-US" sz="2000" b="0" i="0" dirty="0">
              <a:solidFill>
                <a:srgbClr val="374151"/>
              </a:solidFill>
              <a:effectLst/>
              <a:latin typeface="Times New Roman" panose="02020603050405020304" pitchFamily="18" charset="0"/>
              <a:cs typeface="Times New Roman" panose="02020603050405020304" pitchFamily="18" charset="0"/>
            </a:endParaRPr>
          </a:p>
          <a:p>
            <a:r>
              <a:rPr lang="en-US" sz="1800" dirty="0">
                <a:solidFill>
                  <a:srgbClr val="374151"/>
                </a:solidFill>
                <a:latin typeface="Times New Roman" panose="02020603050405020304" pitchFamily="18" charset="0"/>
                <a:cs typeface="Times New Roman" panose="02020603050405020304" pitchFamily="18" charset="0"/>
              </a:rPr>
              <a:t>The overarching objectives of the WELLBIN project can be delineated into two distinct yet interconnected sub-projects:</a:t>
            </a:r>
          </a:p>
          <a:p>
            <a:endParaRPr lang="en-US" sz="1800" dirty="0">
              <a:solidFill>
                <a:srgbClr val="374151"/>
              </a:solidFill>
              <a:latin typeface="Times New Roman" panose="02020603050405020304" pitchFamily="18" charset="0"/>
              <a:cs typeface="Times New Roman" panose="02020603050405020304" pitchFamily="18" charset="0"/>
            </a:endParaRPr>
          </a:p>
          <a:p>
            <a:pPr marL="0" indent="0">
              <a:buNone/>
            </a:pPr>
            <a:r>
              <a:rPr lang="en-US" sz="1800" b="1" dirty="0">
                <a:solidFill>
                  <a:srgbClr val="374151"/>
                </a:solidFill>
                <a:latin typeface="Times New Roman" panose="02020603050405020304" pitchFamily="18" charset="0"/>
                <a:cs typeface="Times New Roman" panose="02020603050405020304" pitchFamily="18" charset="0"/>
              </a:rPr>
              <a:t>1. IoT-based Health Monitoring System:</a:t>
            </a:r>
          </a:p>
          <a:p>
            <a:endParaRPr lang="en-US" sz="1800" dirty="0">
              <a:solidFill>
                <a:srgbClr val="37415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solidFill>
                  <a:srgbClr val="374151"/>
                </a:solidFill>
                <a:latin typeface="Times New Roman" panose="02020603050405020304" pitchFamily="18" charset="0"/>
                <a:cs typeface="Times New Roman" panose="02020603050405020304" pitchFamily="18" charset="0"/>
              </a:rPr>
              <a:t>Develop a comprehensive health monitoring system leveraging IoT technologies to collect real-time data on vital health parameters.</a:t>
            </a:r>
          </a:p>
          <a:p>
            <a:pPr marL="342900" indent="-342900">
              <a:buFont typeface="+mj-lt"/>
              <a:buAutoNum type="arabicPeriod"/>
            </a:pPr>
            <a:r>
              <a:rPr lang="en-US" sz="1800" dirty="0">
                <a:solidFill>
                  <a:srgbClr val="374151"/>
                </a:solidFill>
                <a:latin typeface="Times New Roman" panose="02020603050405020304" pitchFamily="18" charset="0"/>
                <a:cs typeface="Times New Roman" panose="02020603050405020304" pitchFamily="18" charset="0"/>
              </a:rPr>
              <a:t>Create user-friendly interfaces for individuals to access and interpret their health data, promoting proactive health management.</a:t>
            </a:r>
          </a:p>
          <a:p>
            <a:endParaRPr lang="en-US" sz="1800" dirty="0">
              <a:solidFill>
                <a:srgbClr val="374151"/>
              </a:solidFill>
              <a:latin typeface="Times New Roman" panose="02020603050405020304" pitchFamily="18" charset="0"/>
              <a:cs typeface="Times New Roman" panose="02020603050405020304" pitchFamily="18" charset="0"/>
            </a:endParaRPr>
          </a:p>
          <a:p>
            <a:pPr marL="0" indent="0">
              <a:buNone/>
            </a:pPr>
            <a:r>
              <a:rPr lang="en-US" sz="1800" b="1" dirty="0">
                <a:solidFill>
                  <a:srgbClr val="374151"/>
                </a:solidFill>
                <a:latin typeface="Times New Roman" panose="02020603050405020304" pitchFamily="18" charset="0"/>
                <a:cs typeface="Times New Roman" panose="02020603050405020304" pitchFamily="18" charset="0"/>
              </a:rPr>
              <a:t>2. IoT-based Smart Garbage Alert System:</a:t>
            </a:r>
          </a:p>
          <a:p>
            <a:endParaRPr lang="en-US" sz="1800" dirty="0">
              <a:solidFill>
                <a:srgbClr val="37415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800" dirty="0">
                <a:solidFill>
                  <a:srgbClr val="374151"/>
                </a:solidFill>
                <a:latin typeface="Times New Roman" panose="02020603050405020304" pitchFamily="18" charset="0"/>
                <a:cs typeface="Times New Roman" panose="02020603050405020304" pitchFamily="18" charset="0"/>
              </a:rPr>
              <a:t>Design and deploy a network of IoT-enabled sensors within urban waste management systems to monitor garbage levels in real-time.</a:t>
            </a:r>
          </a:p>
          <a:p>
            <a:pPr marL="342900" indent="-342900">
              <a:buFont typeface="+mj-lt"/>
              <a:buAutoNum type="arabicPeriod"/>
            </a:pPr>
            <a:r>
              <a:rPr lang="en-US" sz="1800" dirty="0">
                <a:solidFill>
                  <a:srgbClr val="374151"/>
                </a:solidFill>
                <a:latin typeface="Times New Roman" panose="02020603050405020304" pitchFamily="18" charset="0"/>
                <a:cs typeface="Times New Roman" panose="02020603050405020304" pitchFamily="18" charset="0"/>
              </a:rPr>
              <a:t>Enhance public awareness and participation through user-friendly interfaces, encouraging citizens to actively contribute to cleaner and more sustainable urban environments.</a:t>
            </a:r>
          </a:p>
          <a:p>
            <a:pPr marL="342900" indent="-342900">
              <a:buFont typeface="+mj-lt"/>
              <a:buAutoNum type="arabicPeriod"/>
            </a:pPr>
            <a:endParaRPr lang="en-US" sz="1800" dirty="0">
              <a:solidFill>
                <a:srgbClr val="374151"/>
              </a:solidFill>
              <a:latin typeface="Times New Roman" panose="02020603050405020304" pitchFamily="18" charset="0"/>
              <a:cs typeface="Times New Roman" panose="02020603050405020304" pitchFamily="18" charset="0"/>
            </a:endParaRPr>
          </a:p>
          <a:p>
            <a:pPr marL="0" indent="0">
              <a:buNone/>
            </a:pPr>
            <a:r>
              <a:rPr lang="en-US" sz="1800" b="1" dirty="0">
                <a:solidFill>
                  <a:srgbClr val="374151"/>
                </a:solidFill>
                <a:latin typeface="Times New Roman" panose="02020603050405020304" pitchFamily="18" charset="0"/>
                <a:cs typeface="Times New Roman" panose="02020603050405020304" pitchFamily="18" charset="0"/>
              </a:rPr>
              <a:t>3. Integration of both Systems </a:t>
            </a:r>
          </a:p>
        </p:txBody>
      </p:sp>
      <p:pic>
        <p:nvPicPr>
          <p:cNvPr id="4" name="Picture 3"/>
          <p:cNvPicPr>
            <a:picLocks noChangeAspect="1"/>
          </p:cNvPicPr>
          <p:nvPr/>
        </p:nvPicPr>
        <p:blipFill>
          <a:blip r:embed="rId2"/>
          <a:stretch>
            <a:fillRect/>
          </a:stretch>
        </p:blipFill>
        <p:spPr>
          <a:xfrm>
            <a:off x="7407275" y="0"/>
            <a:ext cx="2752725" cy="1571625"/>
          </a:xfrm>
          <a:prstGeom prst="rect">
            <a:avLst/>
          </a:prstGeom>
        </p:spPr>
      </p:pic>
    </p:spTree>
    <p:extLst>
      <p:ext uri="{BB962C8B-B14F-4D97-AF65-F5344CB8AC3E}">
        <p14:creationId xmlns:p14="http://schemas.microsoft.com/office/powerpoint/2010/main" val="344395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Text Placeholder 2"/>
          <p:cNvSpPr>
            <a:spLocks noGrp="1"/>
          </p:cNvSpPr>
          <p:nvPr>
            <p:ph type="body" idx="1"/>
          </p:nvPr>
        </p:nvSpPr>
        <p:spPr/>
        <p:txBody>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[1] S. Misra, S. Pal, N. Pathak,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-AVR: IoT-Based Ambulatory Vitals Monitoring and Recommender System," IEEE Internet of Things Journal, vol. 10, no. 12, pp. 1-1, Jun. 15, 2023.</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Abstract</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-AVR, an IoT-based system addressing ambulance delays. It combines a healthcare unit to compute patient criticality and recommend the nearest healthcare center with an Android navigation unit for route guidance, demonstrating quick decision-making capabilities in critical medical situations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[2] </a:t>
            </a:r>
            <a:r>
              <a:rPr lang="en-US" sz="1800" dirty="0" err="1">
                <a:latin typeface="Times New Roman" panose="02020603050405020304" pitchFamily="18" charset="0"/>
                <a:cs typeface="Times New Roman" panose="02020603050405020304" pitchFamily="18" charset="0"/>
              </a:rPr>
              <a:t>Sosunova</a:t>
            </a:r>
            <a:r>
              <a:rPr lang="en-US" sz="1800" dirty="0">
                <a:latin typeface="Times New Roman" panose="02020603050405020304" pitchFamily="18" charset="0"/>
                <a:cs typeface="Times New Roman" panose="02020603050405020304" pitchFamily="18" charset="0"/>
              </a:rPr>
              <a:t>, I., &amp; Porras, J. (2022). IoT-enabled smart waste management systems for smart cities: A systematic review. IEEE Access, 10, 73326-73363.</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Abstract</a:t>
            </a:r>
            <a:r>
              <a:rPr lang="en-US" sz="1800" dirty="0">
                <a:latin typeface="Times New Roman" panose="02020603050405020304" pitchFamily="18" charset="0"/>
                <a:cs typeface="Times New Roman" panose="02020603050405020304" pitchFamily="18" charset="0"/>
              </a:rPr>
              <a:t> : This paper conducts a systematic literature review on smart waste management (SWM) systems, analyzing 173 primary studies out of 3,732 retrieved from 5 databases. It identifies key approaches, sensors, stakeholders, data sharing, and research gaps in SWM, providing recommendations for city and smart garbage bin-level SWM system implementation.</a:t>
            </a:r>
          </a:p>
          <a:p>
            <a:pPr marL="0" indent="0">
              <a:buNone/>
            </a:pPr>
            <a:endParaRPr lang="en-US" sz="1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07275" y="0"/>
            <a:ext cx="2752725" cy="1571625"/>
          </a:xfrm>
          <a:prstGeom prst="rect">
            <a:avLst/>
          </a:prstGeom>
        </p:spPr>
      </p:pic>
    </p:spTree>
    <p:extLst>
      <p:ext uri="{BB962C8B-B14F-4D97-AF65-F5344CB8AC3E}">
        <p14:creationId xmlns:p14="http://schemas.microsoft.com/office/powerpoint/2010/main" val="53480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Text Placeholder 2"/>
          <p:cNvSpPr>
            <a:spLocks noGrp="1"/>
          </p:cNvSpPr>
          <p:nvPr>
            <p:ph type="body" idx="1"/>
          </p:nvPr>
        </p:nvSpPr>
        <p:spPr>
          <a:xfrm>
            <a:off x="304800" y="1524000"/>
            <a:ext cx="9550400" cy="5486399"/>
          </a:xfrm>
        </p:spPr>
        <p:txBody>
          <a:bodyPr>
            <a:normAutofit lnSpcReduction="10000"/>
          </a:bodyPr>
          <a:lstStyle/>
          <a:p>
            <a:pPr marL="0" indent="0">
              <a:buNone/>
            </a:pPr>
            <a:endParaRPr lang="en-US" sz="24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Abdalzaher</a:t>
            </a:r>
            <a:r>
              <a:rPr lang="en-US" sz="1800" dirty="0">
                <a:latin typeface="Times New Roman" panose="02020603050405020304" pitchFamily="18" charset="0"/>
                <a:cs typeface="Times New Roman" panose="02020603050405020304" pitchFamily="18" charset="0"/>
              </a:rPr>
              <a:t>, M. S., </a:t>
            </a:r>
            <a:r>
              <a:rPr lang="en-US" sz="1800" dirty="0" err="1">
                <a:latin typeface="Times New Roman" panose="02020603050405020304" pitchFamily="18" charset="0"/>
                <a:cs typeface="Times New Roman" panose="02020603050405020304" pitchFamily="18" charset="0"/>
              </a:rPr>
              <a:t>Fouda</a:t>
            </a:r>
            <a:r>
              <a:rPr lang="en-US" sz="1800" dirty="0">
                <a:latin typeface="Times New Roman" panose="02020603050405020304" pitchFamily="18" charset="0"/>
                <a:cs typeface="Times New Roman" panose="02020603050405020304" pitchFamily="18" charset="0"/>
              </a:rPr>
              <a:t>, M. M., </a:t>
            </a:r>
            <a:r>
              <a:rPr lang="en-US" sz="1800" dirty="0" err="1">
                <a:latin typeface="Times New Roman" panose="02020603050405020304" pitchFamily="18" charset="0"/>
                <a:cs typeface="Times New Roman" panose="02020603050405020304" pitchFamily="18" charset="0"/>
              </a:rPr>
              <a:t>Elsayed</a:t>
            </a:r>
            <a:r>
              <a:rPr lang="en-US" sz="1800" dirty="0">
                <a:latin typeface="Times New Roman" panose="02020603050405020304" pitchFamily="18" charset="0"/>
                <a:cs typeface="Times New Roman" panose="02020603050405020304" pitchFamily="18" charset="0"/>
              </a:rPr>
              <a:t>, H. A., &amp; Salim, M. M. (2023). Toward secured IoT-based smart systems using machine learning. IEEE Access, 11, 20827-20841.</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Abstract</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This paper discusses the integration of Machine Learning (ML) and the Internet of Things (IoT) in the development of "Smart x" systems, including smart cities, campuses, and early warning systems. It highlights the importance of IoT in smart systems, provides a taxonomy of ML models, addresses security aspects in IoT networks, and presents case studies in smart campus and earthquake early warning systems. </a:t>
            </a:r>
          </a:p>
          <a:p>
            <a:endParaRPr lang="en-US" sz="24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[4] Rajab, H., &amp; </a:t>
            </a:r>
            <a:r>
              <a:rPr lang="en-US" sz="1900" dirty="0" err="1">
                <a:latin typeface="Times New Roman" panose="02020603050405020304" pitchFamily="18" charset="0"/>
                <a:cs typeface="Times New Roman" panose="02020603050405020304" pitchFamily="18" charset="0"/>
              </a:rPr>
              <a:t>Cinkelj</a:t>
            </a:r>
            <a:r>
              <a:rPr lang="en-US" sz="1900" dirty="0">
                <a:latin typeface="Times New Roman" panose="02020603050405020304" pitchFamily="18" charset="0"/>
                <a:cs typeface="Times New Roman" panose="02020603050405020304" pitchFamily="18" charset="0"/>
              </a:rPr>
              <a:t>, T. (2018). IoT based smart cities. In 2018 International Symposium on Networks, Computers and Communications (ISNCC) (pp. 1-6). IEEE.</a:t>
            </a:r>
          </a:p>
          <a:p>
            <a:endParaRPr lang="en-US" sz="1900" dirty="0">
              <a:latin typeface="Times New Roman" panose="02020603050405020304" pitchFamily="18" charset="0"/>
              <a:cs typeface="Times New Roman" panose="02020603050405020304" pitchFamily="18" charset="0"/>
            </a:endParaRPr>
          </a:p>
          <a:p>
            <a:pPr marL="0" indent="0">
              <a:buNone/>
            </a:pPr>
            <a:r>
              <a:rPr lang="en-US" sz="1900" i="1" dirty="0">
                <a:latin typeface="Times New Roman" panose="02020603050405020304" pitchFamily="18" charset="0"/>
                <a:cs typeface="Times New Roman" panose="02020603050405020304" pitchFamily="18" charset="0"/>
              </a:rPr>
              <a:t>Abstract</a:t>
            </a:r>
            <a:r>
              <a:rPr lang="en-US" sz="1900" dirty="0">
                <a:latin typeface="Times New Roman" panose="02020603050405020304" pitchFamily="18" charset="0"/>
                <a:cs typeface="Times New Roman" panose="02020603050405020304" pitchFamily="18" charset="0"/>
              </a:rPr>
              <a:t> :</a:t>
            </a:r>
          </a:p>
          <a:p>
            <a:pPr marL="0" indent="0">
              <a:buNone/>
            </a:pPr>
            <a:r>
              <a:rPr lang="en-US" sz="1900" dirty="0">
                <a:latin typeface="Times New Roman" panose="02020603050405020304" pitchFamily="18" charset="0"/>
                <a:cs typeface="Times New Roman" panose="02020603050405020304" pitchFamily="18" charset="0"/>
              </a:rPr>
              <a:t>The rise of IoT in enabling Smart City projects worldwide, highlighting both the benefits and risks. It mentions the rapid growth of connected objects and their impact on urban development. The article also delves into IoT's vulnerabilities and potential solutions for smart city applications.</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07275" y="0"/>
            <a:ext cx="2752725" cy="1571625"/>
          </a:xfrm>
          <a:prstGeom prst="rect">
            <a:avLst/>
          </a:prstGeom>
        </p:spPr>
      </p:pic>
    </p:spTree>
    <p:extLst>
      <p:ext uri="{BB962C8B-B14F-4D97-AF65-F5344CB8AC3E}">
        <p14:creationId xmlns:p14="http://schemas.microsoft.com/office/powerpoint/2010/main" val="533712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Text Placeholder 2"/>
          <p:cNvSpPr>
            <a:spLocks noGrp="1"/>
          </p:cNvSpPr>
          <p:nvPr>
            <p:ph type="body" idx="1"/>
          </p:nvPr>
        </p:nvSpPr>
        <p:spPr>
          <a:xfrm>
            <a:off x="304800" y="1719943"/>
            <a:ext cx="9550400" cy="5290456"/>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[5] Siam, A. I., El-</a:t>
            </a:r>
            <a:r>
              <a:rPr lang="en-US" sz="1800" dirty="0" err="1">
                <a:latin typeface="Times New Roman" panose="02020603050405020304" pitchFamily="18" charset="0"/>
                <a:cs typeface="Times New Roman" panose="02020603050405020304" pitchFamily="18" charset="0"/>
              </a:rPr>
              <a:t>Affendi</a:t>
            </a:r>
            <a:r>
              <a:rPr lang="en-US" sz="1800" dirty="0">
                <a:latin typeface="Times New Roman" panose="02020603050405020304" pitchFamily="18" charset="0"/>
                <a:cs typeface="Times New Roman" panose="02020603050405020304" pitchFamily="18" charset="0"/>
              </a:rPr>
              <a:t>, M. A., Abou </a:t>
            </a:r>
            <a:r>
              <a:rPr lang="en-US" sz="1800" dirty="0" err="1">
                <a:latin typeface="Times New Roman" panose="02020603050405020304" pitchFamily="18" charset="0"/>
                <a:cs typeface="Times New Roman" panose="02020603050405020304" pitchFamily="18" charset="0"/>
              </a:rPr>
              <a:t>Elazm</a:t>
            </a:r>
            <a:r>
              <a:rPr lang="en-US" sz="1800" dirty="0">
                <a:latin typeface="Times New Roman" panose="02020603050405020304" pitchFamily="18" charset="0"/>
                <a:cs typeface="Times New Roman" panose="02020603050405020304" pitchFamily="18" charset="0"/>
              </a:rPr>
              <a:t>, A., El-</a:t>
            </a:r>
            <a:r>
              <a:rPr lang="en-US" sz="1800" dirty="0" err="1">
                <a:latin typeface="Times New Roman" panose="02020603050405020304" pitchFamily="18" charset="0"/>
                <a:cs typeface="Times New Roman" panose="02020603050405020304" pitchFamily="18" charset="0"/>
              </a:rPr>
              <a:t>Banby</a:t>
            </a:r>
            <a:r>
              <a:rPr lang="en-US" sz="1800" dirty="0">
                <a:latin typeface="Times New Roman" panose="02020603050405020304" pitchFamily="18" charset="0"/>
                <a:cs typeface="Times New Roman" panose="02020603050405020304" pitchFamily="18" charset="0"/>
              </a:rPr>
              <a:t>, G. M., &amp; El-</a:t>
            </a:r>
            <a:r>
              <a:rPr lang="en-US" sz="1800" dirty="0" err="1">
                <a:latin typeface="Times New Roman" panose="02020603050405020304" pitchFamily="18" charset="0"/>
                <a:cs typeface="Times New Roman" panose="02020603050405020304" pitchFamily="18" charset="0"/>
              </a:rPr>
              <a:t>Bahnasawy</a:t>
            </a:r>
            <a:r>
              <a:rPr lang="en-US" sz="1800" dirty="0">
                <a:latin typeface="Times New Roman" panose="02020603050405020304" pitchFamily="18" charset="0"/>
                <a:cs typeface="Times New Roman" panose="02020603050405020304" pitchFamily="18" charset="0"/>
              </a:rPr>
              <a:t>, N. A. (2023). Portable and real-time IoT-based healthcare monitoring system for daily medical applications. In 2023 IEEE 11th International Conference on Cloud Computing (CLOUD) (pp. 1-8). IEEE.</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Abstract</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portable health monitoring system leveraging IoT technology. It tracks vital health parameters, offers local or cloud-based data transmission, and demonstrates high accuracy, making it suitable for daily medical applications and remote patient care.</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[6] E. </a:t>
            </a:r>
            <a:r>
              <a:rPr lang="en-US" sz="1800" dirty="0" err="1">
                <a:latin typeface="Times New Roman" panose="02020603050405020304" pitchFamily="18" charset="0"/>
                <a:cs typeface="Times New Roman" panose="02020603050405020304" pitchFamily="18" charset="0"/>
              </a:rPr>
              <a:t>Likotiko</a:t>
            </a:r>
            <a:r>
              <a:rPr lang="en-US" sz="1800" dirty="0">
                <a:latin typeface="Times New Roman" panose="02020603050405020304" pitchFamily="18" charset="0"/>
                <a:cs typeface="Times New Roman" panose="02020603050405020304" pitchFamily="18" charset="0"/>
              </a:rPr>
              <a:t>, Y. Matsuda, K. </a:t>
            </a:r>
            <a:r>
              <a:rPr lang="en-US" sz="1800" dirty="0" err="1">
                <a:latin typeface="Times New Roman" panose="02020603050405020304" pitchFamily="18" charset="0"/>
                <a:cs typeface="Times New Roman" panose="02020603050405020304" pitchFamily="18" charset="0"/>
              </a:rPr>
              <a:t>Yasumoto</a:t>
            </a:r>
            <a:r>
              <a:rPr lang="en-US" sz="1800" dirty="0">
                <a:latin typeface="Times New Roman" panose="02020603050405020304" pitchFamily="18" charset="0"/>
                <a:cs typeface="Times New Roman" panose="02020603050405020304" pitchFamily="18" charset="0"/>
              </a:rPr>
              <a:t>, "Garbage Content Estimation Using Internet of Things and Machine Learning," IEEE Access, vol. 11, pp. 1-1, Feb. 3, 2023.</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Abstract</a:t>
            </a:r>
            <a:r>
              <a:rPr lang="en-US" sz="1800" dirty="0">
                <a:latin typeface="Times New Roman" panose="02020603050405020304" pitchFamily="18" charset="0"/>
                <a:cs typeface="Times New Roman" panose="02020603050405020304" pitchFamily="18" charset="0"/>
              </a:rPr>
              <a:t> : This study addresses the need for effective household garbage management by introducing a new smart garbage bin system (SGBS) equipped with multiple sensors.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07275" y="0"/>
            <a:ext cx="2752725" cy="1571625"/>
          </a:xfrm>
          <a:prstGeom prst="rect">
            <a:avLst/>
          </a:prstGeom>
        </p:spPr>
      </p:pic>
    </p:spTree>
    <p:extLst>
      <p:ext uri="{BB962C8B-B14F-4D97-AF65-F5344CB8AC3E}">
        <p14:creationId xmlns:p14="http://schemas.microsoft.com/office/powerpoint/2010/main" val="206224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Text Placeholder 2"/>
          <p:cNvSpPr>
            <a:spLocks noGrp="1"/>
          </p:cNvSpPr>
          <p:nvPr>
            <p:ph type="body" idx="1"/>
          </p:nvPr>
        </p:nvSpPr>
        <p:spPr>
          <a:xfrm>
            <a:off x="304800" y="1719943"/>
            <a:ext cx="9550400" cy="5290456"/>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[7] N. Taimoor and S. Rehman, "Reliable and Resilient AI and IoT-Based </a:t>
            </a:r>
            <a:r>
              <a:rPr lang="en-US" sz="1800" dirty="0" err="1">
                <a:latin typeface="Times New Roman" panose="02020603050405020304" pitchFamily="18" charset="0"/>
                <a:cs typeface="Times New Roman" panose="02020603050405020304" pitchFamily="18" charset="0"/>
              </a:rPr>
              <a:t>Personalised</a:t>
            </a:r>
            <a:r>
              <a:rPr lang="en-US" sz="1800" dirty="0">
                <a:latin typeface="Times New Roman" panose="02020603050405020304" pitchFamily="18" charset="0"/>
                <a:cs typeface="Times New Roman" panose="02020603050405020304" pitchFamily="18" charset="0"/>
              </a:rPr>
              <a:t> Healthcare Services: A Survey," IEEE Access, vol. 10, pp. 535-563, Dec. 22, 2021.</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Abstract</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paper conducts a comprehensive survey on personalized healthcare services. In particular, we first present an overview of key requirements of comprehensive personalized healthcare services (CPHS) in modern healthcare Internet of Things (</a:t>
            </a:r>
            <a:r>
              <a:rPr lang="en-US" sz="1800" dirty="0" err="1">
                <a:latin typeface="Times New Roman" panose="02020603050405020304" pitchFamily="18" charset="0"/>
                <a:cs typeface="Times New Roman" panose="02020603050405020304" pitchFamily="18" charset="0"/>
              </a:rPr>
              <a:t>HIoT</a:t>
            </a:r>
            <a:r>
              <a:rPr lang="en-US" sz="1800" dirty="0">
                <a:latin typeface="Times New Roman" panose="02020603050405020304" pitchFamily="18" charset="0"/>
                <a:cs typeface="Times New Roman" panose="02020603050405020304" pitchFamily="18" charset="0"/>
              </a:rPr>
              <a:t>), including the definition of personalization and an example use case scenario as a representative for modern </a:t>
            </a:r>
            <a:r>
              <a:rPr lang="en-US" sz="1800" dirty="0" err="1">
                <a:latin typeface="Times New Roman" panose="02020603050405020304" pitchFamily="18" charset="0"/>
                <a:cs typeface="Times New Roman" panose="02020603050405020304" pitchFamily="18" charset="0"/>
              </a:rPr>
              <a:t>HIoT</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[8] W. A. N. A. Al-</a:t>
            </a:r>
            <a:r>
              <a:rPr lang="en-US" sz="1800" dirty="0" err="1">
                <a:latin typeface="Times New Roman" panose="02020603050405020304" pitchFamily="18" charset="0"/>
                <a:cs typeface="Times New Roman" panose="02020603050405020304" pitchFamily="18" charset="0"/>
              </a:rPr>
              <a:t>Nbhany</a:t>
            </a:r>
            <a:r>
              <a:rPr lang="en-US" sz="1800" dirty="0">
                <a:latin typeface="Times New Roman" panose="02020603050405020304" pitchFamily="18" charset="0"/>
                <a:cs typeface="Times New Roman" panose="02020603050405020304" pitchFamily="18" charset="0"/>
              </a:rPr>
              <a:t>, A. T. </a:t>
            </a:r>
            <a:r>
              <a:rPr lang="en-US" sz="1800" dirty="0" err="1">
                <a:latin typeface="Times New Roman" panose="02020603050405020304" pitchFamily="18" charset="0"/>
                <a:cs typeface="Times New Roman" panose="02020603050405020304" pitchFamily="18" charset="0"/>
              </a:rPr>
              <a:t>Zahary</a:t>
            </a:r>
            <a:r>
              <a:rPr lang="en-US" sz="1800" dirty="0">
                <a:latin typeface="Times New Roman" panose="02020603050405020304" pitchFamily="18" charset="0"/>
                <a:cs typeface="Times New Roman" panose="02020603050405020304" pitchFamily="18" charset="0"/>
              </a:rPr>
              <a:t>, A. A. Al-</a:t>
            </a:r>
            <a:r>
              <a:rPr lang="en-US" sz="1800" dirty="0" err="1">
                <a:latin typeface="Times New Roman" panose="02020603050405020304" pitchFamily="18" charset="0"/>
                <a:cs typeface="Times New Roman" panose="02020603050405020304" pitchFamily="18" charset="0"/>
              </a:rPr>
              <a:t>Shargabi</a:t>
            </a:r>
            <a:r>
              <a:rPr lang="en-US" sz="1800" dirty="0">
                <a:latin typeface="Times New Roman" panose="02020603050405020304" pitchFamily="18" charset="0"/>
                <a:cs typeface="Times New Roman" panose="02020603050405020304" pitchFamily="18" charset="0"/>
              </a:rPr>
              <a:t>, "Blockchain-IoT Healthcare Applications and Trends: A Review," IEEE Access, vol. 12, pp. 4178-4212, Jan. 2, 2024.</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Abstract</a:t>
            </a:r>
            <a:r>
              <a:rPr lang="en-US" sz="1800" dirty="0">
                <a:latin typeface="Times New Roman" panose="02020603050405020304" pitchFamily="18" charset="0"/>
                <a:cs typeface="Times New Roman" panose="02020603050405020304" pitchFamily="18" charset="0"/>
              </a:rPr>
              <a:t> :Healthcare IoT applications are one of the industries that will be revolutionized by using IoT-blockchain technology. This review aims to provide an integrated understanding of blockchain IoT healthcare applications. The methodology of our paper is to review the literature from 2018 to 2023, paying more attention to research that intersects and integrates IoT, Blockchain, and healthcare applications.</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07275" y="0"/>
            <a:ext cx="2752725" cy="1571625"/>
          </a:xfrm>
          <a:prstGeom prst="rect">
            <a:avLst/>
          </a:prstGeom>
        </p:spPr>
      </p:pic>
    </p:spTree>
    <p:extLst>
      <p:ext uri="{BB962C8B-B14F-4D97-AF65-F5344CB8AC3E}">
        <p14:creationId xmlns:p14="http://schemas.microsoft.com/office/powerpoint/2010/main" val="53505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Text Placeholder 2"/>
          <p:cNvSpPr>
            <a:spLocks noGrp="1"/>
          </p:cNvSpPr>
          <p:nvPr>
            <p:ph type="body" idx="1"/>
          </p:nvPr>
        </p:nvSpPr>
        <p:spPr>
          <a:xfrm>
            <a:off x="304800" y="1719943"/>
            <a:ext cx="9550400" cy="5061857"/>
          </a:xfrm>
        </p:spPr>
        <p:txBody>
          <a:bodyPr>
            <a:no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[9] A. </a:t>
            </a:r>
            <a:r>
              <a:rPr lang="en-US" sz="1800" dirty="0" err="1">
                <a:latin typeface="Times New Roman" panose="02020603050405020304" pitchFamily="18" charset="0"/>
                <a:cs typeface="Times New Roman" panose="02020603050405020304" pitchFamily="18" charset="0"/>
              </a:rPr>
              <a:t>Subrahmannian</a:t>
            </a:r>
            <a:r>
              <a:rPr lang="en-US" sz="1800" dirty="0">
                <a:latin typeface="Times New Roman" panose="02020603050405020304" pitchFamily="18" charset="0"/>
                <a:cs typeface="Times New Roman" panose="02020603050405020304" pitchFamily="18" charset="0"/>
              </a:rPr>
              <a:t> and S. K. Behera, "</a:t>
            </a:r>
            <a:r>
              <a:rPr lang="en-US" sz="1800" dirty="0" err="1">
                <a:latin typeface="Times New Roman" panose="02020603050405020304" pitchFamily="18" charset="0"/>
                <a:cs typeface="Times New Roman" panose="02020603050405020304" pitchFamily="18" charset="0"/>
              </a:rPr>
              <a:t>Chipless</a:t>
            </a:r>
            <a:r>
              <a:rPr lang="en-US" sz="1800" dirty="0">
                <a:latin typeface="Times New Roman" panose="02020603050405020304" pitchFamily="18" charset="0"/>
                <a:cs typeface="Times New Roman" panose="02020603050405020304" pitchFamily="18" charset="0"/>
              </a:rPr>
              <a:t> RFID Sensors for IoT-Based Healthcare Applications: A Review of State of the Art," IEEE Transactions on Instrumentation and Measurement, vol. 71, article sequence number 8003920, Jun. 6, 2022.</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Abstract</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err="1">
                <a:latin typeface="Times New Roman" panose="02020603050405020304" pitchFamily="18" charset="0"/>
                <a:cs typeface="Times New Roman" panose="02020603050405020304" pitchFamily="18" charset="0"/>
              </a:rPr>
              <a:t>Chipless</a:t>
            </a:r>
            <a:r>
              <a:rPr lang="en-US" sz="1800" dirty="0">
                <a:latin typeface="Times New Roman" panose="02020603050405020304" pitchFamily="18" charset="0"/>
                <a:cs typeface="Times New Roman" panose="02020603050405020304" pitchFamily="18" charset="0"/>
              </a:rPr>
              <a:t> RFID sensors with the Internet of Things (IoT) technology have the full potential to meet the requirements of the growing demand. With the development of present technologies, the IoT-based solutions are no longer a challenging vision that offers various potential benefits to today’s world, especially healthcare which is an encouraging field of IoT.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[10] C. </a:t>
            </a:r>
            <a:r>
              <a:rPr lang="en-US" sz="1800" dirty="0" err="1">
                <a:latin typeface="Times New Roman" panose="02020603050405020304" pitchFamily="18" charset="0"/>
                <a:cs typeface="Times New Roman" panose="02020603050405020304" pitchFamily="18" charset="0"/>
              </a:rPr>
              <a:t>Nwibor</a:t>
            </a:r>
            <a:r>
              <a:rPr lang="en-US" sz="1800" dirty="0">
                <a:latin typeface="Times New Roman" panose="02020603050405020304" pitchFamily="18" charset="0"/>
                <a:cs typeface="Times New Roman" panose="02020603050405020304" pitchFamily="18" charset="0"/>
              </a:rPr>
              <a:t>, S. </a:t>
            </a:r>
            <a:r>
              <a:rPr lang="en-US" sz="1800" dirty="0" err="1">
                <a:latin typeface="Times New Roman" panose="02020603050405020304" pitchFamily="18" charset="0"/>
                <a:cs typeface="Times New Roman" panose="02020603050405020304" pitchFamily="18" charset="0"/>
              </a:rPr>
              <a:t>Haxha</a:t>
            </a:r>
            <a:r>
              <a:rPr lang="en-US" sz="1800" dirty="0">
                <a:latin typeface="Times New Roman" panose="02020603050405020304" pitchFamily="18" charset="0"/>
                <a:cs typeface="Times New Roman" panose="02020603050405020304" pitchFamily="18" charset="0"/>
              </a:rPr>
              <a:t>, M. M. Ali, M. </a:t>
            </a:r>
            <a:r>
              <a:rPr lang="en-US" sz="1800" dirty="0" err="1">
                <a:latin typeface="Times New Roman" panose="02020603050405020304" pitchFamily="18" charset="0"/>
                <a:cs typeface="Times New Roman" panose="02020603050405020304" pitchFamily="18" charset="0"/>
              </a:rPr>
              <a:t>Sakel</a:t>
            </a:r>
            <a:r>
              <a:rPr lang="en-US" sz="1800" dirty="0">
                <a:latin typeface="Times New Roman" panose="02020603050405020304" pitchFamily="18" charset="0"/>
                <a:cs typeface="Times New Roman" panose="02020603050405020304" pitchFamily="18" charset="0"/>
              </a:rPr>
              <a:t>, A. R. </a:t>
            </a:r>
            <a:r>
              <a:rPr lang="en-US" sz="1800" dirty="0" err="1">
                <a:latin typeface="Times New Roman" panose="02020603050405020304" pitchFamily="18" charset="0"/>
                <a:cs typeface="Times New Roman" panose="02020603050405020304" pitchFamily="18" charset="0"/>
              </a:rPr>
              <a:t>Haxha</a:t>
            </a:r>
            <a:r>
              <a:rPr lang="en-US" sz="1800" dirty="0">
                <a:latin typeface="Times New Roman" panose="02020603050405020304" pitchFamily="18" charset="0"/>
                <a:cs typeface="Times New Roman" panose="02020603050405020304" pitchFamily="18" charset="0"/>
              </a:rPr>
              <a:t>, K. Saunders, "Remote Health Monitoring System for the Estimation of Blood Pressure, Heart Rate, and Blood Oxygen Saturation Level," IEEE Sensors Journal, vol. 23, no. 5, pp. 5401-5411, Mar. 1, 2023.</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i="1" dirty="0">
                <a:latin typeface="Times New Roman" panose="02020603050405020304" pitchFamily="18" charset="0"/>
                <a:cs typeface="Times New Roman" panose="02020603050405020304" pitchFamily="18" charset="0"/>
              </a:rPr>
              <a:t>Abstract</a:t>
            </a:r>
            <a:r>
              <a:rPr lang="en-US" sz="1800" dirty="0">
                <a:latin typeface="Times New Roman" panose="02020603050405020304" pitchFamily="18" charset="0"/>
                <a:cs typeface="Times New Roman" panose="02020603050405020304" pitchFamily="18" charset="0"/>
              </a:rPr>
              <a:t> :This article presents the design and implementation of an Internet of Things (IoT)-based remote health monitoring system for the estimation of blood pressure (BP), heart rate (HR), and blood oxygen saturation levels (SpO2). Our designed sensor can remotely monitor BP, HR, and SpO2.</a:t>
            </a:r>
          </a:p>
        </p:txBody>
      </p:sp>
      <p:pic>
        <p:nvPicPr>
          <p:cNvPr id="4" name="Picture 3"/>
          <p:cNvPicPr>
            <a:picLocks noChangeAspect="1"/>
          </p:cNvPicPr>
          <p:nvPr/>
        </p:nvPicPr>
        <p:blipFill>
          <a:blip r:embed="rId2"/>
          <a:stretch>
            <a:fillRect/>
          </a:stretch>
        </p:blipFill>
        <p:spPr>
          <a:xfrm>
            <a:off x="7407275" y="0"/>
            <a:ext cx="2752725" cy="1571625"/>
          </a:xfrm>
          <a:prstGeom prst="rect">
            <a:avLst/>
          </a:prstGeom>
        </p:spPr>
      </p:pic>
    </p:spTree>
    <p:extLst>
      <p:ext uri="{BB962C8B-B14F-4D97-AF65-F5344CB8AC3E}">
        <p14:creationId xmlns:p14="http://schemas.microsoft.com/office/powerpoint/2010/main" val="299962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p:txBody>
          <a:bodyPr>
            <a:normAutofit/>
          </a:bodyPr>
          <a:lstStyle/>
          <a:p>
            <a:endParaRPr lang="en-US" sz="2400" dirty="0">
              <a:latin typeface="Times New Roman" panose="02020603050405020304" pitchFamily="18" charset="0"/>
              <a:cs typeface="Times New Roman" panose="02020603050405020304" pitchFamily="18" charset="0"/>
            </a:endParaRPr>
          </a:p>
          <a:p>
            <a:pPr marL="0" indent="0">
              <a:buNone/>
            </a:pPr>
            <a:r>
              <a:rPr lang="en-US" sz="1800" b="0" i="0" dirty="0">
                <a:solidFill>
                  <a:srgbClr val="374151"/>
                </a:solidFill>
                <a:effectLst/>
                <a:latin typeface="Times New Roman" panose="02020603050405020304" pitchFamily="18" charset="0"/>
                <a:cs typeface="Times New Roman" panose="02020603050405020304" pitchFamily="18" charset="0"/>
              </a:rPr>
              <a:t>The problem at hand is the absence of an integrated, data-driven solution for efficient waste management and proactive public health monitoring in urban environments, which the </a:t>
            </a:r>
            <a:r>
              <a:rPr lang="en-US" sz="1800" b="0" i="0" dirty="0" err="1">
                <a:solidFill>
                  <a:srgbClr val="374151"/>
                </a:solidFill>
                <a:effectLst/>
                <a:latin typeface="Times New Roman" panose="02020603050405020304" pitchFamily="18" charset="0"/>
                <a:cs typeface="Times New Roman" panose="02020603050405020304" pitchFamily="18" charset="0"/>
              </a:rPr>
              <a:t>WellBin</a:t>
            </a:r>
            <a:r>
              <a:rPr lang="en-US" sz="1800" b="0" i="0" dirty="0">
                <a:solidFill>
                  <a:srgbClr val="374151"/>
                </a:solidFill>
                <a:effectLst/>
                <a:latin typeface="Times New Roman" panose="02020603050405020304" pitchFamily="18" charset="0"/>
                <a:cs typeface="Times New Roman" panose="02020603050405020304" pitchFamily="18" charset="0"/>
              </a:rPr>
              <a:t> and </a:t>
            </a:r>
            <a:r>
              <a:rPr lang="en-US" sz="1800" b="0" i="0" dirty="0" err="1">
                <a:solidFill>
                  <a:srgbClr val="374151"/>
                </a:solidFill>
                <a:effectLst/>
                <a:latin typeface="Times New Roman" panose="02020603050405020304" pitchFamily="18" charset="0"/>
                <a:cs typeface="Times New Roman" panose="02020603050405020304" pitchFamily="18" charset="0"/>
              </a:rPr>
              <a:t>SmartCity</a:t>
            </a:r>
            <a:r>
              <a:rPr lang="en-US" sz="1800" b="0" i="0" dirty="0">
                <a:solidFill>
                  <a:srgbClr val="374151"/>
                </a:solidFill>
                <a:effectLst/>
                <a:latin typeface="Times New Roman" panose="02020603050405020304" pitchFamily="18" charset="0"/>
                <a:cs typeface="Times New Roman" panose="02020603050405020304" pitchFamily="18" charset="0"/>
              </a:rPr>
              <a:t> Insights Platform aims to address through the utilization of sensor data.</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07275" y="0"/>
            <a:ext cx="2752725" cy="1571625"/>
          </a:xfrm>
          <a:prstGeom prst="rect">
            <a:avLst/>
          </a:prstGeom>
        </p:spPr>
      </p:pic>
    </p:spTree>
    <p:extLst>
      <p:ext uri="{BB962C8B-B14F-4D97-AF65-F5344CB8AC3E}">
        <p14:creationId xmlns:p14="http://schemas.microsoft.com/office/powerpoint/2010/main" val="88775460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3454</TotalTime>
  <Words>3230</Words>
  <Application>Microsoft Office PowerPoint</Application>
  <PresentationFormat>Custom</PresentationFormat>
  <Paragraphs>218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Constantia</vt:lpstr>
      <vt:lpstr>Söhne</vt:lpstr>
      <vt:lpstr>Times New Roman</vt:lpstr>
      <vt:lpstr>Wingdings</vt:lpstr>
      <vt:lpstr>Retrospect</vt:lpstr>
      <vt:lpstr>PowerPoint Presentation</vt:lpstr>
      <vt:lpstr>Abstract</vt:lpstr>
      <vt:lpstr>Objectives</vt:lpstr>
      <vt:lpstr>Literature Review</vt:lpstr>
      <vt:lpstr>Literature Review</vt:lpstr>
      <vt:lpstr>Literature Review</vt:lpstr>
      <vt:lpstr>Literature Review</vt:lpstr>
      <vt:lpstr>Literature Review</vt:lpstr>
      <vt:lpstr>Problem Statement</vt:lpstr>
      <vt:lpstr>Block Diagram</vt:lpstr>
      <vt:lpstr>Arduino Mega 2560</vt:lpstr>
      <vt:lpstr>LCD Display and Sensors </vt:lpstr>
      <vt:lpstr>Sensors</vt:lpstr>
      <vt:lpstr>GPS and GSM modules</vt:lpstr>
      <vt:lpstr>GPS and GSM modules</vt:lpstr>
      <vt:lpstr>Compilation and Integration</vt:lpstr>
      <vt:lpstr>Compilation and Integration</vt:lpstr>
      <vt:lpstr>Compilation and Integration(contd.)</vt:lpstr>
      <vt:lpstr>SmartCity Insights Platform (Website Integration)</vt:lpstr>
      <vt:lpstr>Sensors Data</vt:lpstr>
      <vt:lpstr>Results</vt:lpstr>
      <vt:lpstr>Results</vt:lpstr>
      <vt:lpstr>Results</vt:lpstr>
      <vt:lpstr>References </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Sankalp Sharma</dc:creator>
  <cp:lastModifiedBy>Shashwat Singh</cp:lastModifiedBy>
  <cp:revision>31</cp:revision>
  <dcterms:created xsi:type="dcterms:W3CDTF">2020-10-28T09:06:40Z</dcterms:created>
  <dcterms:modified xsi:type="dcterms:W3CDTF">2024-05-15T04:42:24Z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