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sldIdLst>
    <p:sldId id="256" r:id="rId2"/>
    <p:sldId id="257" r:id="rId3"/>
    <p:sldId id="258" r:id="rId4"/>
    <p:sldId id="259" r:id="rId5"/>
    <p:sldId id="260" r:id="rId6"/>
    <p:sldId id="261" r:id="rId7"/>
    <p:sldId id="268" r:id="rId8"/>
    <p:sldId id="262" r:id="rId9"/>
    <p:sldId id="263" r:id="rId10"/>
    <p:sldId id="270" r:id="rId11"/>
    <p:sldId id="264" r:id="rId12"/>
    <p:sldId id="271" r:id="rId13"/>
    <p:sldId id="272" r:id="rId14"/>
    <p:sldId id="274" r:id="rId15"/>
    <p:sldId id="275" r:id="rId16"/>
    <p:sldId id="276" r:id="rId17"/>
    <p:sldId id="277" r:id="rId18"/>
    <p:sldId id="278" r:id="rId19"/>
    <p:sldId id="279"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74"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610176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071376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206299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09761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417452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DE6118-2437-4B30-8E3C-4D2BE6020583}" type="datetimeFigureOut">
              <a:rPr lang="en-US" smtClean="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70277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DE6118-2437-4B30-8E3C-4D2BE6020583}" type="datetimeFigureOut">
              <a:rPr lang="en-US" smtClean="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669181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07940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882861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34563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87493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61962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25238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5/21/2020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382602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46033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5/21/2020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48749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499693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82637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7DE6118-2437-4B30-8E3C-4D2BE6020583}" type="datetimeFigureOut">
              <a:rPr lang="en-US" smtClean="0"/>
              <a:pPr/>
              <a:t>5/21/2020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87573205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AFDD9-9298-4F15-B082-F954348A1979}"/>
              </a:ext>
            </a:extLst>
          </p:cNvPr>
          <p:cNvSpPr>
            <a:spLocks noGrp="1"/>
          </p:cNvSpPr>
          <p:nvPr>
            <p:ph type="ctrTitle"/>
          </p:nvPr>
        </p:nvSpPr>
        <p:spPr>
          <a:xfrm>
            <a:off x="662730" y="1015068"/>
            <a:ext cx="9778258" cy="2793534"/>
          </a:xfrm>
        </p:spPr>
        <p:txBody>
          <a:bodyPr>
            <a:normAutofit fontScale="90000"/>
          </a:bodyPr>
          <a:lstStyle/>
          <a:p>
            <a:r>
              <a:rPr lang="en-US" sz="7200" b="1" i="1" spc="300" dirty="0">
                <a:solidFill>
                  <a:schemeClr val="tx1">
                    <a:lumMod val="65000"/>
                    <a:lumOff val="35000"/>
                  </a:schemeClr>
                </a:solidFill>
                <a:effectLst>
                  <a:outerShdw blurRad="38100" dist="38100" dir="2700000" algn="tl">
                    <a:srgbClr val="000000">
                      <a:alpha val="43137"/>
                    </a:srgbClr>
                  </a:outerShdw>
                </a:effectLst>
                <a:latin typeface="Ink Free" panose="03080402000500000000" pitchFamily="66" charset="0"/>
              </a:rPr>
              <a:t>Student record management</a:t>
            </a:r>
            <a:br>
              <a:rPr lang="en-US" sz="7200" b="1" i="1" spc="300" dirty="0">
                <a:solidFill>
                  <a:schemeClr val="tx1">
                    <a:lumMod val="65000"/>
                    <a:lumOff val="35000"/>
                  </a:schemeClr>
                </a:solidFill>
                <a:effectLst>
                  <a:outerShdw blurRad="38100" dist="38100" dir="2700000" algn="tl">
                    <a:srgbClr val="000000">
                      <a:alpha val="43137"/>
                    </a:srgbClr>
                  </a:outerShdw>
                </a:effectLst>
                <a:latin typeface="Ink Free" panose="03080402000500000000" pitchFamily="66" charset="0"/>
              </a:rPr>
            </a:br>
            <a:r>
              <a:rPr lang="en-US" sz="7200" b="1" i="1" spc="300" dirty="0">
                <a:solidFill>
                  <a:schemeClr val="tx1">
                    <a:lumMod val="65000"/>
                    <a:lumOff val="35000"/>
                  </a:schemeClr>
                </a:solidFill>
                <a:effectLst>
                  <a:outerShdw blurRad="38100" dist="38100" dir="2700000" algn="tl">
                    <a:srgbClr val="000000">
                      <a:alpha val="43137"/>
                    </a:srgbClr>
                  </a:outerShdw>
                </a:effectLst>
                <a:latin typeface="Ink Free" panose="03080402000500000000" pitchFamily="66" charset="0"/>
              </a:rPr>
              <a:t>system</a:t>
            </a:r>
            <a:endParaRPr lang="en-IN" sz="7200" b="1" i="1" spc="300" dirty="0">
              <a:solidFill>
                <a:schemeClr val="tx1">
                  <a:lumMod val="65000"/>
                  <a:lumOff val="35000"/>
                </a:schemeClr>
              </a:solidFill>
              <a:effectLst>
                <a:outerShdw blurRad="38100" dist="38100" dir="2700000" algn="tl">
                  <a:srgbClr val="000000">
                    <a:alpha val="43137"/>
                  </a:srgbClr>
                </a:outerShdw>
              </a:effectLst>
              <a:latin typeface="Ink Free" panose="03080402000500000000" pitchFamily="66" charset="0"/>
            </a:endParaRPr>
          </a:p>
        </p:txBody>
      </p:sp>
      <p:sp>
        <p:nvSpPr>
          <p:cNvPr id="3" name="Subtitle 2">
            <a:extLst>
              <a:ext uri="{FF2B5EF4-FFF2-40B4-BE49-F238E27FC236}">
                <a16:creationId xmlns:a16="http://schemas.microsoft.com/office/drawing/2014/main" id="{85967C56-7F35-40A4-AA54-3C9106F0A67F}"/>
              </a:ext>
            </a:extLst>
          </p:cNvPr>
          <p:cNvSpPr>
            <a:spLocks noGrp="1"/>
          </p:cNvSpPr>
          <p:nvPr>
            <p:ph type="subTitle" idx="1"/>
          </p:nvPr>
        </p:nvSpPr>
        <p:spPr>
          <a:xfrm>
            <a:off x="2319179" y="4317006"/>
            <a:ext cx="6831673" cy="1840513"/>
          </a:xfrm>
        </p:spPr>
        <p:txBody>
          <a:bodyPr>
            <a:normAutofit fontScale="55000" lnSpcReduction="20000"/>
          </a:bodyPr>
          <a:lstStyle/>
          <a:p>
            <a:pPr algn="r"/>
            <a:r>
              <a:rPr lang="en-US" b="1" i="1" dirty="0">
                <a:solidFill>
                  <a:schemeClr val="tx1">
                    <a:lumMod val="65000"/>
                    <a:lumOff val="35000"/>
                  </a:schemeClr>
                </a:solidFill>
              </a:rPr>
              <a:t>      </a:t>
            </a:r>
            <a:r>
              <a:rPr lang="en-US" sz="4000" b="1" i="1" dirty="0">
                <a:solidFill>
                  <a:schemeClr val="tx1">
                    <a:lumMod val="65000"/>
                    <a:lumOff val="35000"/>
                  </a:schemeClr>
                </a:solidFill>
              </a:rPr>
              <a:t>MADE BY:</a:t>
            </a:r>
          </a:p>
          <a:p>
            <a:pPr algn="r"/>
            <a:r>
              <a:rPr lang="en-US" sz="4000" b="1" i="1" dirty="0">
                <a:solidFill>
                  <a:schemeClr val="tx1">
                    <a:lumMod val="65000"/>
                    <a:lumOff val="35000"/>
                  </a:schemeClr>
                </a:solidFill>
              </a:rPr>
              <a:t>ANISHA-CO19310</a:t>
            </a:r>
          </a:p>
          <a:p>
            <a:pPr algn="r"/>
            <a:r>
              <a:rPr lang="en-US" sz="4000" b="1" i="1" dirty="0">
                <a:solidFill>
                  <a:schemeClr val="tx1">
                    <a:lumMod val="65000"/>
                    <a:lumOff val="35000"/>
                  </a:schemeClr>
                </a:solidFill>
              </a:rPr>
              <a:t>ANMOL-CO19312</a:t>
            </a:r>
          </a:p>
          <a:p>
            <a:pPr algn="r"/>
            <a:r>
              <a:rPr lang="en-US" sz="4000" b="1" i="1" dirty="0">
                <a:solidFill>
                  <a:schemeClr val="tx1">
                    <a:lumMod val="65000"/>
                    <a:lumOff val="35000"/>
                  </a:schemeClr>
                </a:solidFill>
              </a:rPr>
              <a:t>SHIVAM-CO19359</a:t>
            </a:r>
          </a:p>
        </p:txBody>
      </p:sp>
    </p:spTree>
    <p:extLst>
      <p:ext uri="{BB962C8B-B14F-4D97-AF65-F5344CB8AC3E}">
        <p14:creationId xmlns:p14="http://schemas.microsoft.com/office/powerpoint/2010/main" val="772342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45A36-B704-492E-A395-92081A93A984}"/>
              </a:ext>
            </a:extLst>
          </p:cNvPr>
          <p:cNvSpPr>
            <a:spLocks noGrp="1"/>
          </p:cNvSpPr>
          <p:nvPr>
            <p:ph type="title"/>
          </p:nvPr>
        </p:nvSpPr>
        <p:spPr/>
        <p:txBody>
          <a:bodyPr>
            <a:normAutofit/>
          </a:bodyPr>
          <a:lstStyle/>
          <a:p>
            <a:r>
              <a:rPr lang="en-US" sz="5400" b="1" i="1" u="sng"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Use of </a:t>
            </a:r>
            <a:r>
              <a:rPr lang="en-US" sz="5400" b="1" i="1" u="sng" dirty="0" err="1">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fstream.h</a:t>
            </a:r>
            <a:endParaRPr lang="en-IN" sz="5400" b="1" i="1" u="sng"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AAEA2A22-1A40-4017-A64A-C56BA68688A6}"/>
              </a:ext>
            </a:extLst>
          </p:cNvPr>
          <p:cNvSpPr>
            <a:spLocks noGrp="1"/>
          </p:cNvSpPr>
          <p:nvPr>
            <p:ph sz="quarter" idx="13"/>
          </p:nvPr>
        </p:nvSpPr>
        <p:spPr/>
        <p:txBody>
          <a:bodyPr>
            <a:normAutofit/>
          </a:bodyPr>
          <a:lstStyle/>
          <a:p>
            <a:pPr marL="0" indent="0">
              <a:buNone/>
            </a:pPr>
            <a:r>
              <a:rPr lang="en-US" sz="2800" dirty="0">
                <a:latin typeface="Bahnschrift" panose="020B0502040204020203" pitchFamily="34" charset="0"/>
              </a:rPr>
              <a:t>File handling</a:t>
            </a:r>
          </a:p>
          <a:p>
            <a:pPr marL="0" indent="0">
              <a:buNone/>
            </a:pPr>
            <a:r>
              <a:rPr lang="en-US" dirty="0"/>
              <a:t> Files are used to store data in a storage device permanently. File handling provides a mechanism to store the output of a program in a file and to perform various operations on </a:t>
            </a:r>
            <a:r>
              <a:rPr lang="en-US" dirty="0" err="1"/>
              <a:t>it.A</a:t>
            </a:r>
            <a:r>
              <a:rPr lang="en-US" dirty="0"/>
              <a:t> stream is an abstraction that represents a device on which operations of input and output are performed. A stream can be represented as a source or destination of characters of indefinite length depending on its </a:t>
            </a:r>
            <a:r>
              <a:rPr lang="en-US" dirty="0" err="1"/>
              <a:t>usage.ofstream</a:t>
            </a:r>
            <a:r>
              <a:rPr lang="en-US" dirty="0"/>
              <a:t>: Stream class to write on </a:t>
            </a:r>
            <a:r>
              <a:rPr lang="en-US" dirty="0" err="1"/>
              <a:t>filesifstream</a:t>
            </a:r>
            <a:r>
              <a:rPr lang="en-US" dirty="0"/>
              <a:t>: Stream class to read from </a:t>
            </a:r>
            <a:r>
              <a:rPr lang="en-US" dirty="0" err="1"/>
              <a:t>filesfstream</a:t>
            </a:r>
            <a:r>
              <a:rPr lang="en-US" dirty="0"/>
              <a:t>: Stream class to both read and write from/to files.</a:t>
            </a:r>
            <a:endParaRPr lang="en-IN" dirty="0"/>
          </a:p>
        </p:txBody>
      </p:sp>
    </p:spTree>
    <p:extLst>
      <p:ext uri="{BB962C8B-B14F-4D97-AF65-F5344CB8AC3E}">
        <p14:creationId xmlns:p14="http://schemas.microsoft.com/office/powerpoint/2010/main" val="28197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94D0F3-091E-4718-A731-26DB50DFC6F4}"/>
              </a:ext>
            </a:extLst>
          </p:cNvPr>
          <p:cNvSpPr txBox="1"/>
          <p:nvPr/>
        </p:nvSpPr>
        <p:spPr>
          <a:xfrm>
            <a:off x="721453" y="822121"/>
            <a:ext cx="11031523" cy="3447098"/>
          </a:xfrm>
          <a:prstGeom prst="rect">
            <a:avLst/>
          </a:prstGeom>
          <a:noFill/>
        </p:spPr>
        <p:txBody>
          <a:bodyPr wrap="square" rtlCol="0">
            <a:spAutoFit/>
          </a:bodyPr>
          <a:lstStyle/>
          <a:p>
            <a:r>
              <a:rPr lang="en-US" sz="2800" dirty="0">
                <a:latin typeface="Bahnschrift" panose="020B0502040204020203" pitchFamily="34" charset="0"/>
              </a:rPr>
              <a:t>File mode parameter:</a:t>
            </a:r>
          </a:p>
          <a:p>
            <a:endParaRPr lang="en-US" sz="2800" dirty="0">
              <a:latin typeface="Bahnschrift" panose="020B0502040204020203" pitchFamily="34" charset="0"/>
            </a:endParaRPr>
          </a:p>
          <a:p>
            <a:r>
              <a:rPr lang="en-US" dirty="0">
                <a:latin typeface="Arial" panose="020B0604020202020204" pitchFamily="34" charset="0"/>
                <a:cs typeface="Arial" panose="020B0604020202020204" pitchFamily="34" charset="0"/>
              </a:rPr>
              <a:t>File mode parameter specifies the purpose for which the file is opened. In C++, for every file operation, exists a specific file mode. These file modes allow us to create, read, write, append or modify a file. The file mode parameter can take one or more of constants defined in the class </a:t>
            </a:r>
            <a:r>
              <a:rPr lang="en-US" dirty="0" err="1">
                <a:latin typeface="Arial" panose="020B0604020202020204" pitchFamily="34" charset="0"/>
                <a:cs typeface="Arial" panose="020B0604020202020204" pitchFamily="34" charset="0"/>
              </a:rPr>
              <a:t>ios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ios</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inSearches</a:t>
            </a:r>
            <a:r>
              <a:rPr lang="en-US" dirty="0">
                <a:latin typeface="Arial" panose="020B0604020202020204" pitchFamily="34" charset="0"/>
                <a:cs typeface="Arial" panose="020B0604020202020204" pitchFamily="34" charset="0"/>
              </a:rPr>
              <a:t> for the file and opens it in the read mode only(if the file is found). </a:t>
            </a:r>
            <a:r>
              <a:rPr lang="en-US" dirty="0" err="1">
                <a:latin typeface="Arial" panose="020B0604020202020204" pitchFamily="34" charset="0"/>
                <a:cs typeface="Arial" panose="020B0604020202020204" pitchFamily="34" charset="0"/>
              </a:rPr>
              <a:t>ios</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outSearches</a:t>
            </a:r>
            <a:r>
              <a:rPr lang="en-US" dirty="0">
                <a:latin typeface="Arial" panose="020B0604020202020204" pitchFamily="34" charset="0"/>
                <a:cs typeface="Arial" panose="020B0604020202020204" pitchFamily="34" charset="0"/>
              </a:rPr>
              <a:t> for the file and opens it in the write mode. If the file is found, its content is overwritten. If the file is not found, a new file is created. Allows you to write to the file. </a:t>
            </a:r>
            <a:r>
              <a:rPr lang="en-US" dirty="0" err="1">
                <a:latin typeface="Arial" panose="020B0604020202020204" pitchFamily="34" charset="0"/>
                <a:cs typeface="Arial" panose="020B0604020202020204" pitchFamily="34" charset="0"/>
              </a:rPr>
              <a:t>ios</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appSearches</a:t>
            </a:r>
            <a:r>
              <a:rPr lang="en-US" dirty="0">
                <a:latin typeface="Arial" panose="020B0604020202020204" pitchFamily="34" charset="0"/>
                <a:cs typeface="Arial" panose="020B0604020202020204" pitchFamily="34" charset="0"/>
              </a:rPr>
              <a:t> for the file and opens it in the append mode i.e. this mode allows you to append new data to the end of a file. If the file is not found, a new file is created."</a:t>
            </a:r>
            <a:r>
              <a:rPr lang="en-US" dirty="0" err="1">
                <a:latin typeface="Arial" panose="020B0604020202020204" pitchFamily="34" charset="0"/>
                <a:cs typeface="Arial" panose="020B0604020202020204" pitchFamily="34" charset="0"/>
              </a:rPr>
              <a:t>ios</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binary"Searches</a:t>
            </a:r>
            <a:r>
              <a:rPr lang="en-US" dirty="0">
                <a:latin typeface="Arial" panose="020B0604020202020204" pitchFamily="34" charset="0"/>
                <a:cs typeface="Arial" panose="020B0604020202020204" pitchFamily="34" charset="0"/>
              </a:rPr>
              <a:t> for the file and opens the file(if the file is found) in a binary mode to perform binary input/output file operations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8203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A8932-CAC7-4437-A459-08828EF8FEE7}"/>
              </a:ext>
            </a:extLst>
          </p:cNvPr>
          <p:cNvSpPr>
            <a:spLocks noGrp="1"/>
          </p:cNvSpPr>
          <p:nvPr>
            <p:ph type="title"/>
          </p:nvPr>
        </p:nvSpPr>
        <p:spPr/>
        <p:txBody>
          <a:bodyPr>
            <a:normAutofit/>
          </a:bodyPr>
          <a:lstStyle/>
          <a:p>
            <a:r>
              <a:rPr lang="en-US" sz="5400" b="1" i="1" u="sng"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Use of </a:t>
            </a:r>
            <a:r>
              <a:rPr lang="en-US" sz="5400" b="1" i="1" u="sng" dirty="0" err="1">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stdlib.h</a:t>
            </a:r>
            <a:endParaRPr lang="en-IN" sz="5400" b="1" i="1" u="sng"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D170C3D0-EA56-4727-ACFF-4EA9669E8528}"/>
              </a:ext>
            </a:extLst>
          </p:cNvPr>
          <p:cNvSpPr>
            <a:spLocks noGrp="1"/>
          </p:cNvSpPr>
          <p:nvPr>
            <p:ph sz="quarter" idx="13"/>
          </p:nvPr>
        </p:nvSpPr>
        <p:spPr/>
        <p:txBody>
          <a:bodyPr>
            <a:normAutofit lnSpcReduction="10000"/>
          </a:bodyPr>
          <a:lstStyle/>
          <a:p>
            <a:pPr marL="0" indent="0">
              <a:buNone/>
            </a:pPr>
            <a:r>
              <a:rPr lang="en-US" sz="2400" dirty="0">
                <a:latin typeface="Arial" panose="020B0604020202020204" pitchFamily="34" charset="0"/>
                <a:cs typeface="Arial" panose="020B0604020202020204" pitchFamily="34" charset="0"/>
              </a:rPr>
              <a:t>system() in C/C++system() is used to invoke an operating </a:t>
            </a:r>
            <a:r>
              <a:rPr lang="en-US" sz="2400" dirty="0" err="1">
                <a:latin typeface="Arial" panose="020B0604020202020204" pitchFamily="34" charset="0"/>
                <a:cs typeface="Arial" panose="020B0604020202020204" pitchFamily="34" charset="0"/>
              </a:rPr>
              <a:t>systemcommand</a:t>
            </a:r>
            <a:r>
              <a:rPr lang="en-US" sz="2400" dirty="0">
                <a:latin typeface="Arial" panose="020B0604020202020204" pitchFamily="34" charset="0"/>
                <a:cs typeface="Arial" panose="020B0604020202020204" pitchFamily="34" charset="0"/>
              </a:rPr>
              <a:t> from a C/C++ </a:t>
            </a:r>
            <a:r>
              <a:rPr lang="en-US" sz="2400" dirty="0" err="1">
                <a:latin typeface="Arial" panose="020B0604020202020204" pitchFamily="34" charset="0"/>
                <a:cs typeface="Arial" panose="020B0604020202020204" pitchFamily="34" charset="0"/>
              </a:rPr>
              <a:t>program.stdlib.h</a:t>
            </a:r>
            <a:r>
              <a:rPr lang="en-US" sz="2400" dirty="0">
                <a:latin typeface="Arial" panose="020B0604020202020204" pitchFamily="34" charset="0"/>
                <a:cs typeface="Arial" panose="020B0604020202020204" pitchFamily="34" charset="0"/>
              </a:rPr>
              <a:t> or </a:t>
            </a:r>
            <a:r>
              <a:rPr lang="en-US" sz="2400" dirty="0" err="1">
                <a:latin typeface="Arial" panose="020B0604020202020204" pitchFamily="34" charset="0"/>
                <a:cs typeface="Arial" panose="020B0604020202020204" pitchFamily="34" charset="0"/>
              </a:rPr>
              <a:t>cstdlib</a:t>
            </a:r>
            <a:r>
              <a:rPr lang="en-US" sz="2400" dirty="0">
                <a:latin typeface="Arial" panose="020B0604020202020204" pitchFamily="34" charset="0"/>
                <a:cs typeface="Arial" panose="020B0604020202020204" pitchFamily="34" charset="0"/>
              </a:rPr>
              <a:t> needs to be included to call </a:t>
            </a:r>
            <a:r>
              <a:rPr lang="en-US" sz="2400" dirty="0" err="1">
                <a:latin typeface="Arial" panose="020B0604020202020204" pitchFamily="34" charset="0"/>
                <a:cs typeface="Arial" panose="020B0604020202020204" pitchFamily="34" charset="0"/>
              </a:rPr>
              <a:t>system.Using</a:t>
            </a:r>
            <a:r>
              <a:rPr lang="en-US" sz="2400" dirty="0">
                <a:latin typeface="Arial" panose="020B0604020202020204" pitchFamily="34" charset="0"/>
                <a:cs typeface="Arial" panose="020B0604020202020204" pitchFamily="34" charset="0"/>
              </a:rPr>
              <a:t> system(), we can execute any command that can run on terminal if operating system allows. system(“pause”)  is used to execute pause command and make the screen/terminal wait for a key press, and system(“</a:t>
            </a:r>
            <a:r>
              <a:rPr lang="en-US" sz="2400" dirty="0" err="1">
                <a:latin typeface="Arial" panose="020B0604020202020204" pitchFamily="34" charset="0"/>
                <a:cs typeface="Arial" panose="020B0604020202020204" pitchFamily="34" charset="0"/>
              </a:rPr>
              <a:t>cls</a:t>
            </a:r>
            <a:r>
              <a:rPr lang="en-US" sz="2400" dirty="0">
                <a:latin typeface="Arial" panose="020B0604020202020204" pitchFamily="34" charset="0"/>
                <a:cs typeface="Arial" panose="020B0604020202020204" pitchFamily="34" charset="0"/>
              </a:rPr>
              <a:t>”) is used to make the screen/terminal clear.</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5670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6F71-F1E3-4746-9951-AF6C77B3A8E8}"/>
              </a:ext>
            </a:extLst>
          </p:cNvPr>
          <p:cNvSpPr>
            <a:spLocks noGrp="1"/>
          </p:cNvSpPr>
          <p:nvPr>
            <p:ph type="title"/>
          </p:nvPr>
        </p:nvSpPr>
        <p:spPr/>
        <p:txBody>
          <a:bodyPr>
            <a:normAutofit/>
          </a:bodyPr>
          <a:lstStyle/>
          <a:p>
            <a:r>
              <a:rPr lang="en-US" sz="5400" b="1" i="1" u="sng"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Use of </a:t>
            </a:r>
            <a:r>
              <a:rPr lang="en-US" sz="5400" b="1" i="1" u="sng" dirty="0" err="1">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iomanip.h</a:t>
            </a:r>
            <a:endParaRPr lang="en-IN" sz="5400" b="1" i="1" u="sng"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6156D3C1-FDAF-4957-85C2-BEB51F6F9950}"/>
              </a:ext>
            </a:extLst>
          </p:cNvPr>
          <p:cNvSpPr>
            <a:spLocks noGrp="1"/>
          </p:cNvSpPr>
          <p:nvPr>
            <p:ph sz="quarter" idx="13"/>
          </p:nvPr>
        </p:nvSpPr>
        <p:spPr/>
        <p:txBody>
          <a:bodyPr>
            <a:normAutofit lnSpcReduction="10000"/>
          </a:bodyPr>
          <a:lstStyle/>
          <a:p>
            <a:pPr marL="0" indent="0">
              <a:buNone/>
            </a:pPr>
            <a:r>
              <a:rPr lang="en-US" sz="3200" dirty="0">
                <a:latin typeface="Arial" panose="020B0604020202020204" pitchFamily="34" charset="0"/>
                <a:cs typeface="Arial" panose="020B0604020202020204" pitchFamily="34" charset="0"/>
              </a:rPr>
              <a:t>The header &lt;</a:t>
            </a:r>
            <a:r>
              <a:rPr lang="en-US" sz="3200" dirty="0" err="1">
                <a:latin typeface="Arial" panose="020B0604020202020204" pitchFamily="34" charset="0"/>
                <a:cs typeface="Arial" panose="020B0604020202020204" pitchFamily="34" charset="0"/>
              </a:rPr>
              <a:t>iomanip</a:t>
            </a:r>
            <a:r>
              <a:rPr lang="en-US" sz="3200" dirty="0">
                <a:latin typeface="Arial" panose="020B0604020202020204" pitchFamily="34" charset="0"/>
                <a:cs typeface="Arial" panose="020B0604020202020204" pitchFamily="34" charset="0"/>
              </a:rPr>
              <a:t>&gt; contains the functions that we can use to format the output of the C++ program. These functions can be used one at a time or together to make the output of our program more presentable.</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2052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F41F-3C1F-459B-9DB0-2FF811F05143}"/>
              </a:ext>
            </a:extLst>
          </p:cNvPr>
          <p:cNvSpPr>
            <a:spLocks noGrp="1"/>
          </p:cNvSpPr>
          <p:nvPr>
            <p:ph type="title"/>
          </p:nvPr>
        </p:nvSpPr>
        <p:spPr>
          <a:xfrm rot="19748445">
            <a:off x="913775" y="1652631"/>
            <a:ext cx="10364451" cy="2743200"/>
          </a:xfrm>
        </p:spPr>
        <p:txBody>
          <a:bodyPr>
            <a:normAutofit/>
          </a:bodyPr>
          <a:lstStyle/>
          <a:p>
            <a:r>
              <a:rPr lang="en-US" sz="8800" b="1" i="1" dirty="0">
                <a:effectLst>
                  <a:outerShdw blurRad="38100" dist="38100" dir="2700000" algn="tl">
                    <a:srgbClr val="000000">
                      <a:alpha val="43137"/>
                    </a:srgbClr>
                  </a:outerShdw>
                </a:effectLst>
                <a:latin typeface="Ink Free" panose="03080402000500000000" pitchFamily="66" charset="0"/>
              </a:rPr>
              <a:t>output</a:t>
            </a:r>
            <a:endParaRPr lang="en-IN" sz="8800" b="1" i="1" dirty="0">
              <a:effectLst>
                <a:outerShdw blurRad="38100" dist="38100" dir="2700000" algn="tl">
                  <a:srgbClr val="000000">
                    <a:alpha val="43137"/>
                  </a:srgbClr>
                </a:outerShdw>
              </a:effectLst>
              <a:latin typeface="Ink Free" panose="03080402000500000000" pitchFamily="66" charset="0"/>
            </a:endParaRPr>
          </a:p>
        </p:txBody>
      </p:sp>
    </p:spTree>
    <p:extLst>
      <p:ext uri="{BB962C8B-B14F-4D97-AF65-F5344CB8AC3E}">
        <p14:creationId xmlns:p14="http://schemas.microsoft.com/office/powerpoint/2010/main" val="3591528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lob:file:///3fb0d21a-41d1-4d15-8344-26c20ad67716">
            <a:extLst>
              <a:ext uri="{FF2B5EF4-FFF2-40B4-BE49-F238E27FC236}">
                <a16:creationId xmlns:a16="http://schemas.microsoft.com/office/drawing/2014/main" id="{9A2B87BA-57EB-4247-A604-B7C675400F36}"/>
              </a:ext>
            </a:extLst>
          </p:cNvPr>
          <p:cNvSpPr>
            <a:spLocks noChangeAspect="1" noChangeArrowheads="1"/>
          </p:cNvSpPr>
          <p:nvPr/>
        </p:nvSpPr>
        <p:spPr bwMode="auto">
          <a:xfrm>
            <a:off x="2206305" y="-460695"/>
            <a:ext cx="4042095" cy="404209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447DBCFB-E684-4CDD-B283-21A95CA02154}"/>
              </a:ext>
            </a:extLst>
          </p:cNvPr>
          <p:cNvPicPr>
            <a:picLocks noChangeAspect="1"/>
          </p:cNvPicPr>
          <p:nvPr/>
        </p:nvPicPr>
        <p:blipFill rotWithShape="1">
          <a:blip r:embed="rId2"/>
          <a:srcRect t="12890" r="12725"/>
          <a:stretch/>
        </p:blipFill>
        <p:spPr>
          <a:xfrm>
            <a:off x="1837188" y="469783"/>
            <a:ext cx="7986319" cy="5998129"/>
          </a:xfrm>
          <a:prstGeom prst="rect">
            <a:avLst/>
          </a:prstGeom>
        </p:spPr>
      </p:pic>
    </p:spTree>
    <p:extLst>
      <p:ext uri="{BB962C8B-B14F-4D97-AF65-F5344CB8AC3E}">
        <p14:creationId xmlns:p14="http://schemas.microsoft.com/office/powerpoint/2010/main" val="1923416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E9B414-E00E-4459-821C-31BD93DBA7E6}"/>
              </a:ext>
            </a:extLst>
          </p:cNvPr>
          <p:cNvPicPr>
            <a:picLocks noChangeAspect="1"/>
          </p:cNvPicPr>
          <p:nvPr/>
        </p:nvPicPr>
        <p:blipFill rotWithShape="1">
          <a:blip r:embed="rId2"/>
          <a:srcRect t="10030"/>
          <a:stretch/>
        </p:blipFill>
        <p:spPr>
          <a:xfrm>
            <a:off x="3603464" y="343948"/>
            <a:ext cx="3860948" cy="6170103"/>
          </a:xfrm>
          <a:prstGeom prst="rect">
            <a:avLst/>
          </a:prstGeom>
        </p:spPr>
      </p:pic>
    </p:spTree>
    <p:extLst>
      <p:ext uri="{BB962C8B-B14F-4D97-AF65-F5344CB8AC3E}">
        <p14:creationId xmlns:p14="http://schemas.microsoft.com/office/powerpoint/2010/main" val="2007858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B36E6F-9CDC-4145-90EA-98F828169AB0}"/>
              </a:ext>
            </a:extLst>
          </p:cNvPr>
          <p:cNvPicPr>
            <a:picLocks noChangeAspect="1"/>
          </p:cNvPicPr>
          <p:nvPr/>
        </p:nvPicPr>
        <p:blipFill rotWithShape="1">
          <a:blip r:embed="rId2"/>
          <a:srcRect l="6092" t="-3259" b="-950"/>
          <a:stretch/>
        </p:blipFill>
        <p:spPr>
          <a:xfrm>
            <a:off x="4018327" y="0"/>
            <a:ext cx="3362194" cy="6627303"/>
          </a:xfrm>
          <a:prstGeom prst="rect">
            <a:avLst/>
          </a:prstGeom>
        </p:spPr>
      </p:pic>
    </p:spTree>
    <p:extLst>
      <p:ext uri="{BB962C8B-B14F-4D97-AF65-F5344CB8AC3E}">
        <p14:creationId xmlns:p14="http://schemas.microsoft.com/office/powerpoint/2010/main" val="922236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832736-2BFD-444F-BE25-034D227B2ECD}"/>
              </a:ext>
            </a:extLst>
          </p:cNvPr>
          <p:cNvPicPr>
            <a:picLocks noChangeAspect="1"/>
          </p:cNvPicPr>
          <p:nvPr/>
        </p:nvPicPr>
        <p:blipFill rotWithShape="1">
          <a:blip r:embed="rId2"/>
          <a:srcRect t="14801"/>
          <a:stretch/>
        </p:blipFill>
        <p:spPr>
          <a:xfrm>
            <a:off x="3704131" y="436228"/>
            <a:ext cx="3860948" cy="5842932"/>
          </a:xfrm>
          <a:prstGeom prst="rect">
            <a:avLst/>
          </a:prstGeom>
        </p:spPr>
      </p:pic>
    </p:spTree>
    <p:extLst>
      <p:ext uri="{BB962C8B-B14F-4D97-AF65-F5344CB8AC3E}">
        <p14:creationId xmlns:p14="http://schemas.microsoft.com/office/powerpoint/2010/main" val="2146011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A77985-2362-432F-9700-1717DA2BC348}"/>
              </a:ext>
            </a:extLst>
          </p:cNvPr>
          <p:cNvPicPr>
            <a:picLocks noChangeAspect="1"/>
          </p:cNvPicPr>
          <p:nvPr/>
        </p:nvPicPr>
        <p:blipFill rotWithShape="1">
          <a:blip r:embed="rId2"/>
          <a:srcRect l="-869" t="15291" r="869" b="-245"/>
          <a:stretch/>
        </p:blipFill>
        <p:spPr>
          <a:xfrm>
            <a:off x="4022914" y="293615"/>
            <a:ext cx="3860948" cy="5704513"/>
          </a:xfrm>
          <a:prstGeom prst="rect">
            <a:avLst/>
          </a:prstGeom>
        </p:spPr>
      </p:pic>
    </p:spTree>
    <p:extLst>
      <p:ext uri="{BB962C8B-B14F-4D97-AF65-F5344CB8AC3E}">
        <p14:creationId xmlns:p14="http://schemas.microsoft.com/office/powerpoint/2010/main" val="1263813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ACE83-F778-40A1-A742-79B4D69BA997}"/>
              </a:ext>
            </a:extLst>
          </p:cNvPr>
          <p:cNvSpPr>
            <a:spLocks noGrp="1"/>
          </p:cNvSpPr>
          <p:nvPr>
            <p:ph type="title"/>
          </p:nvPr>
        </p:nvSpPr>
        <p:spPr/>
        <p:txBody>
          <a:bodyPr>
            <a:normAutofit/>
          </a:bodyPr>
          <a:lstStyle/>
          <a:p>
            <a:pPr algn="ctr"/>
            <a:r>
              <a:rPr lang="en-US" sz="5400" i="1" u="sng" dirty="0">
                <a:effectLst>
                  <a:outerShdw blurRad="38100" dist="38100" dir="2700000" algn="tl">
                    <a:srgbClr val="000000">
                      <a:alpha val="43137"/>
                    </a:srgbClr>
                  </a:outerShdw>
                </a:effectLst>
                <a:latin typeface="Bahnschrift SemiLight" panose="020B0502040204020203" pitchFamily="34" charset="0"/>
              </a:rPr>
              <a:t>INTRODUCTION</a:t>
            </a:r>
            <a:endParaRPr lang="en-IN" sz="5400" i="1" u="sng" dirty="0">
              <a:effectLst>
                <a:outerShdw blurRad="38100" dist="38100" dir="2700000" algn="tl">
                  <a:srgbClr val="000000">
                    <a:alpha val="43137"/>
                  </a:srgbClr>
                </a:outerShdw>
              </a:effectLst>
              <a:latin typeface="Bahnschrift SemiLight" panose="020B0502040204020203" pitchFamily="34" charset="0"/>
            </a:endParaRPr>
          </a:p>
        </p:txBody>
      </p:sp>
      <p:sp>
        <p:nvSpPr>
          <p:cNvPr id="3" name="Content Placeholder 2">
            <a:extLst>
              <a:ext uri="{FF2B5EF4-FFF2-40B4-BE49-F238E27FC236}">
                <a16:creationId xmlns:a16="http://schemas.microsoft.com/office/drawing/2014/main" id="{1E05688B-FA4F-4142-8987-31599A7735AA}"/>
              </a:ext>
            </a:extLst>
          </p:cNvPr>
          <p:cNvSpPr>
            <a:spLocks noGrp="1"/>
          </p:cNvSpPr>
          <p:nvPr>
            <p:ph idx="1"/>
          </p:nvPr>
        </p:nvSpPr>
        <p:spPr/>
        <p:txBody>
          <a:bodyPr>
            <a:noAutofit/>
          </a:bodyPr>
          <a:lstStyle/>
          <a:p>
            <a:pPr marL="0" indent="0">
              <a:buNone/>
            </a:pPr>
            <a:r>
              <a:rPr lang="en-US" sz="1600" dirty="0">
                <a:latin typeface="Bahnschrift" panose="020B0502040204020203" pitchFamily="34" charset="0"/>
              </a:rPr>
              <a:t>This project is used for managing record of students. The user can manage student information by adding, updating, removing, viewing and searching for details. This project contains limited features, but the essential ones.</a:t>
            </a:r>
          </a:p>
          <a:p>
            <a:pPr marL="0" indent="0">
              <a:buNone/>
            </a:pPr>
            <a:r>
              <a:rPr lang="en-US" sz="1600" dirty="0">
                <a:latin typeface="Bahnschrift" panose="020B0502040204020203" pitchFamily="34" charset="0"/>
              </a:rPr>
              <a:t>Talking about the features of Student Record management system, the user can add various information of the students. For that, the user has to provide admission number, full name, </a:t>
            </a:r>
            <a:r>
              <a:rPr lang="en-US" sz="1600" dirty="0" err="1">
                <a:latin typeface="Bahnschrift" panose="020B0502040204020203" pitchFamily="34" charset="0"/>
              </a:rPr>
              <a:t>standard,gender</a:t>
            </a:r>
            <a:r>
              <a:rPr lang="en-US" sz="1600" dirty="0">
                <a:latin typeface="Bahnschrift" panose="020B0502040204020203" pitchFamily="34" charset="0"/>
              </a:rPr>
              <a:t> and marks(out of 500). The user can also modify all the available records easily. Before modifying the student’s record the user has to enter the respective admission no. which shows the old available record. After that, the user can modify each and every field. Deleting a record is too simple here, the user just has to enter the admission no. of the student. In order to view student record, the user has to search for it. It is done by entering the admission </a:t>
            </a:r>
            <a:r>
              <a:rPr lang="en-US" sz="1600" dirty="0" err="1">
                <a:latin typeface="Bahnschrift" panose="020B0502040204020203" pitchFamily="34" charset="0"/>
              </a:rPr>
              <a:t>no.bof</a:t>
            </a:r>
            <a:r>
              <a:rPr lang="en-US" sz="1600" dirty="0">
                <a:latin typeface="Bahnschrift" panose="020B0502040204020203" pitchFamily="34" charset="0"/>
              </a:rPr>
              <a:t> the student. Then the system displays each and every available detail. The system creates an external file to store the user’s data permanently.</a:t>
            </a:r>
          </a:p>
        </p:txBody>
      </p:sp>
    </p:spTree>
    <p:extLst>
      <p:ext uri="{BB962C8B-B14F-4D97-AF65-F5344CB8AC3E}">
        <p14:creationId xmlns:p14="http://schemas.microsoft.com/office/powerpoint/2010/main" val="440752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DEC180-18D7-4290-B447-A44173F4A875}"/>
              </a:ext>
            </a:extLst>
          </p:cNvPr>
          <p:cNvPicPr>
            <a:picLocks noChangeAspect="1"/>
          </p:cNvPicPr>
          <p:nvPr/>
        </p:nvPicPr>
        <p:blipFill rotWithShape="1">
          <a:blip r:embed="rId2"/>
          <a:srcRect l="123" t="17184" r="-123" b="1427"/>
          <a:stretch/>
        </p:blipFill>
        <p:spPr>
          <a:xfrm>
            <a:off x="2038525" y="276838"/>
            <a:ext cx="6585357" cy="6115574"/>
          </a:xfrm>
          <a:prstGeom prst="rect">
            <a:avLst/>
          </a:prstGeom>
        </p:spPr>
      </p:pic>
    </p:spTree>
    <p:extLst>
      <p:ext uri="{BB962C8B-B14F-4D97-AF65-F5344CB8AC3E}">
        <p14:creationId xmlns:p14="http://schemas.microsoft.com/office/powerpoint/2010/main" val="175448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2DC2-62AA-488C-9864-AE1C2B212974}"/>
              </a:ext>
            </a:extLst>
          </p:cNvPr>
          <p:cNvSpPr>
            <a:spLocks noGrp="1"/>
          </p:cNvSpPr>
          <p:nvPr>
            <p:ph type="title"/>
          </p:nvPr>
        </p:nvSpPr>
        <p:spPr/>
        <p:txBody>
          <a:bodyPr>
            <a:normAutofit/>
          </a:bodyPr>
          <a:lstStyle/>
          <a:p>
            <a:r>
              <a:rPr lang="en-US" sz="5400" i="1" u="sng" dirty="0">
                <a:effectLst>
                  <a:outerShdw blurRad="38100" dist="38100" dir="2700000" algn="tl">
                    <a:srgbClr val="000000">
                      <a:alpha val="43137"/>
                    </a:srgbClr>
                  </a:outerShdw>
                </a:effectLst>
                <a:latin typeface="Bahnschrift SemiLight" panose="020B0502040204020203" pitchFamily="34" charset="0"/>
              </a:rPr>
              <a:t>CONTENTS</a:t>
            </a:r>
            <a:endParaRPr lang="en-IN" sz="5400" i="1" u="sng" dirty="0">
              <a:effectLst>
                <a:outerShdw blurRad="38100" dist="38100" dir="2700000" algn="tl">
                  <a:srgbClr val="000000">
                    <a:alpha val="43137"/>
                  </a:srgbClr>
                </a:outerShdw>
              </a:effectLst>
              <a:latin typeface="Bahnschrift SemiLight" panose="020B0502040204020203" pitchFamily="34" charset="0"/>
            </a:endParaRPr>
          </a:p>
        </p:txBody>
      </p:sp>
      <p:sp>
        <p:nvSpPr>
          <p:cNvPr id="3" name="Content Placeholder 2">
            <a:extLst>
              <a:ext uri="{FF2B5EF4-FFF2-40B4-BE49-F238E27FC236}">
                <a16:creationId xmlns:a16="http://schemas.microsoft.com/office/drawing/2014/main" id="{06032647-A065-45C6-9E4F-F4E5337E920A}"/>
              </a:ext>
            </a:extLst>
          </p:cNvPr>
          <p:cNvSpPr>
            <a:spLocks noGrp="1"/>
          </p:cNvSpPr>
          <p:nvPr>
            <p:ph idx="1"/>
          </p:nvPr>
        </p:nvSpPr>
        <p:spPr/>
        <p:txBody>
          <a:bodyPr>
            <a:normAutofit/>
          </a:bodyPr>
          <a:lstStyle/>
          <a:p>
            <a:pPr marL="0" indent="0">
              <a:buNone/>
            </a:pPr>
            <a:r>
              <a:rPr lang="en-US" sz="1800" b="1" i="1" dirty="0">
                <a:latin typeface="Bahnschrift" panose="020B0502040204020203" pitchFamily="34" charset="0"/>
              </a:rPr>
              <a:t> Get data of students: </a:t>
            </a:r>
          </a:p>
          <a:p>
            <a:pPr marL="0" indent="0">
              <a:buNone/>
            </a:pPr>
            <a:r>
              <a:rPr lang="en-US" sz="1600" dirty="0">
                <a:latin typeface="Arial" panose="020B0604020202020204" pitchFamily="34" charset="0"/>
                <a:cs typeface="Arial" panose="020B0604020202020204" pitchFamily="34" charset="0"/>
              </a:rPr>
              <a:t>This feature allows you to add general information in records. That includes the student’s name, admission </a:t>
            </a:r>
            <a:r>
              <a:rPr lang="en-US" sz="1600" dirty="0" err="1">
                <a:latin typeface="Arial" panose="020B0604020202020204" pitchFamily="34" charset="0"/>
                <a:cs typeface="Arial" panose="020B0604020202020204" pitchFamily="34" charset="0"/>
              </a:rPr>
              <a:t>number,gender,standard</a:t>
            </a:r>
            <a:r>
              <a:rPr lang="en-US" sz="1600" dirty="0">
                <a:latin typeface="Arial" panose="020B0604020202020204" pitchFamily="34" charset="0"/>
                <a:cs typeface="Arial" panose="020B0604020202020204" pitchFamily="34" charset="0"/>
              </a:rPr>
              <a:t> and marks obtained. All the added records in this student management system are stored in file.</a:t>
            </a:r>
          </a:p>
          <a:p>
            <a:pPr marL="0" indent="0">
              <a:buNone/>
            </a:pPr>
            <a:r>
              <a:rPr lang="en-US" sz="1800" dirty="0">
                <a:latin typeface="Arial" panose="020B0604020202020204" pitchFamily="34" charset="0"/>
                <a:cs typeface="Arial" panose="020B0604020202020204" pitchFamily="34" charset="0"/>
              </a:rPr>
              <a:t> </a:t>
            </a:r>
            <a:r>
              <a:rPr lang="en-US" sz="1800" b="1" i="1" dirty="0">
                <a:latin typeface="Arial" panose="020B0604020202020204" pitchFamily="34" charset="0"/>
                <a:cs typeface="Arial" panose="020B0604020202020204" pitchFamily="34" charset="0"/>
              </a:rPr>
              <a:t>Display data of students: </a:t>
            </a:r>
          </a:p>
          <a:p>
            <a:pPr marL="0" indent="0">
              <a:buNone/>
            </a:pPr>
            <a:r>
              <a:rPr lang="en-US" sz="1600" dirty="0">
                <a:latin typeface="Arial" panose="020B0604020202020204" pitchFamily="34" charset="0"/>
                <a:cs typeface="Arial" panose="020B0604020202020204" pitchFamily="34" charset="0"/>
              </a:rPr>
              <a:t>The void </a:t>
            </a:r>
            <a:r>
              <a:rPr lang="en-US" sz="1600" dirty="0" err="1">
                <a:latin typeface="Arial" panose="020B0604020202020204" pitchFamily="34" charset="0"/>
                <a:cs typeface="Arial" panose="020B0604020202020204" pitchFamily="34" charset="0"/>
              </a:rPr>
              <a:t>showData</a:t>
            </a:r>
            <a:r>
              <a:rPr lang="en-US" sz="1600" dirty="0">
                <a:latin typeface="Arial" panose="020B0604020202020204" pitchFamily="34" charset="0"/>
                <a:cs typeface="Arial" panose="020B0604020202020204" pitchFamily="34" charset="0"/>
              </a:rPr>
              <a:t>() function in this project has been used for this feature. It shows the record of all the students added in file.</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7964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17826C-8369-4857-95FD-D73600651A5A}"/>
              </a:ext>
            </a:extLst>
          </p:cNvPr>
          <p:cNvSpPr txBox="1"/>
          <p:nvPr/>
        </p:nvSpPr>
        <p:spPr>
          <a:xfrm>
            <a:off x="314587" y="966787"/>
            <a:ext cx="11562826" cy="4678204"/>
          </a:xfrm>
          <a:prstGeom prst="rect">
            <a:avLst/>
          </a:prstGeom>
          <a:noFill/>
        </p:spPr>
        <p:txBody>
          <a:bodyPr wrap="square" rtlCol="0">
            <a:spAutoFit/>
          </a:bodyPr>
          <a:lstStyle/>
          <a:p>
            <a:r>
              <a:rPr lang="en-US" sz="2000" b="1" i="1" dirty="0">
                <a:latin typeface="Bahnschrift" panose="020B0502040204020203" pitchFamily="34" charset="0"/>
              </a:rPr>
              <a:t>Search record of student: </a:t>
            </a:r>
          </a:p>
          <a:p>
            <a:endParaRPr lang="en-US" sz="2000" b="1" i="1" dirty="0">
              <a:latin typeface="Bahnschrift" panose="020B0502040204020203" pitchFamily="34" charset="0"/>
            </a:endParaRPr>
          </a:p>
          <a:p>
            <a:r>
              <a:rPr lang="en-US" dirty="0">
                <a:latin typeface="Arial" panose="020B0604020202020204" pitchFamily="34" charset="0"/>
                <a:cs typeface="Arial" panose="020B0604020202020204" pitchFamily="34" charset="0"/>
              </a:rPr>
              <a:t>The void </a:t>
            </a:r>
            <a:r>
              <a:rPr lang="en-US" dirty="0" err="1">
                <a:latin typeface="Arial" panose="020B0604020202020204" pitchFamily="34" charset="0"/>
                <a:cs typeface="Arial" panose="020B0604020202020204" pitchFamily="34" charset="0"/>
              </a:rPr>
              <a:t>searchData</a:t>
            </a:r>
            <a:r>
              <a:rPr lang="en-US" dirty="0">
                <a:latin typeface="Arial" panose="020B0604020202020204" pitchFamily="34" charset="0"/>
                <a:cs typeface="Arial" panose="020B0604020202020204" pitchFamily="34" charset="0"/>
              </a:rPr>
              <a:t>() function is used for this purpose. In order to view the record of a student you have to enter the admission no of the student you want to search. Then the system displays the details of that student.</a:t>
            </a:r>
          </a:p>
          <a:p>
            <a:endParaRPr lang="en-US" dirty="0">
              <a:latin typeface="Arial" panose="020B0604020202020204" pitchFamily="34" charset="0"/>
              <a:cs typeface="Arial" panose="020B0604020202020204" pitchFamily="34" charset="0"/>
            </a:endParaRPr>
          </a:p>
          <a:p>
            <a:r>
              <a:rPr lang="en-US" sz="2000" b="1" i="1" dirty="0">
                <a:latin typeface="Bahnschrift" panose="020B0502040204020203" pitchFamily="34" charset="0"/>
                <a:cs typeface="Arial" panose="020B0604020202020204" pitchFamily="34" charset="0"/>
              </a:rPr>
              <a:t>Delete records of students: </a:t>
            </a:r>
          </a:p>
          <a:p>
            <a:endParaRPr lang="en-US" sz="2000" b="1" i="1" dirty="0">
              <a:latin typeface="Bahnschrift" panose="020B0502040204020203"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This feature is used to delete the record of a particular student. The function void </a:t>
            </a:r>
            <a:r>
              <a:rPr lang="en-US" dirty="0" err="1">
                <a:latin typeface="Arial" panose="020B0604020202020204" pitchFamily="34" charset="0"/>
                <a:cs typeface="Arial" panose="020B0604020202020204" pitchFamily="34" charset="0"/>
              </a:rPr>
              <a:t>deleteData</a:t>
            </a:r>
            <a:r>
              <a:rPr lang="en-US" dirty="0">
                <a:latin typeface="Arial" panose="020B0604020202020204" pitchFamily="34" charset="0"/>
                <a:cs typeface="Arial" panose="020B0604020202020204" pitchFamily="34" charset="0"/>
              </a:rPr>
              <a:t>() is used for this purpose. You have to enter the admission no of that student and then his/her record is deleted and moved to trash.</a:t>
            </a:r>
          </a:p>
          <a:p>
            <a:endParaRPr lang="en-US" dirty="0">
              <a:latin typeface="Arial" panose="020B0604020202020204" pitchFamily="34" charset="0"/>
              <a:cs typeface="Arial" panose="020B0604020202020204" pitchFamily="34" charset="0"/>
            </a:endParaRPr>
          </a:p>
          <a:p>
            <a:r>
              <a:rPr lang="en-US" sz="2000" b="1" i="1" dirty="0">
                <a:latin typeface="Bahnschrift" panose="020B0502040204020203" pitchFamily="34" charset="0"/>
                <a:cs typeface="Arial" panose="020B0604020202020204" pitchFamily="34" charset="0"/>
              </a:rPr>
              <a:t>Modify student’s data:</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This feature is used to edit the record of a particular student. For this admission no of that student is sought. The record of the student is hence modified. If no record of student is found in file, the system </a:t>
            </a:r>
          </a:p>
          <a:p>
            <a:r>
              <a:rPr lang="en-US" dirty="0">
                <a:latin typeface="Arial" panose="020B0604020202020204" pitchFamily="34" charset="0"/>
                <a:cs typeface="Arial" panose="020B0604020202020204" pitchFamily="34" charset="0"/>
              </a:rPr>
              <a:t>displays “The admission No. not found....”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441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0BF461-34C1-414F-8083-AE30459EB192}"/>
              </a:ext>
            </a:extLst>
          </p:cNvPr>
          <p:cNvSpPr txBox="1"/>
          <p:nvPr/>
        </p:nvSpPr>
        <p:spPr>
          <a:xfrm>
            <a:off x="713064" y="1224793"/>
            <a:ext cx="11006356" cy="1785104"/>
          </a:xfrm>
          <a:prstGeom prst="rect">
            <a:avLst/>
          </a:prstGeom>
          <a:noFill/>
        </p:spPr>
        <p:txBody>
          <a:bodyPr wrap="square" rtlCol="0">
            <a:spAutoFit/>
          </a:bodyPr>
          <a:lstStyle/>
          <a:p>
            <a:r>
              <a:rPr lang="en-US" sz="2000" b="1" i="1" dirty="0">
                <a:latin typeface="Bahnschrift" panose="020B0502040204020203" pitchFamily="34" charset="0"/>
                <a:cs typeface="Arial" panose="020B0604020202020204" pitchFamily="34" charset="0"/>
              </a:rPr>
              <a:t> Read deleted records of students from trash:</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If you have deleted the record and you want to read it again then using the function void </a:t>
            </a:r>
            <a:r>
              <a:rPr lang="en-US" dirty="0" err="1">
                <a:latin typeface="Arial" panose="020B0604020202020204" pitchFamily="34" charset="0"/>
                <a:cs typeface="Arial" panose="020B0604020202020204" pitchFamily="34" charset="0"/>
              </a:rPr>
              <a:t>getTrash</a:t>
            </a:r>
            <a:r>
              <a:rPr lang="en-US" dirty="0">
                <a:latin typeface="Arial" panose="020B0604020202020204" pitchFamily="34" charset="0"/>
                <a:cs typeface="Arial" panose="020B0604020202020204" pitchFamily="34" charset="0"/>
              </a:rPr>
              <a:t>() , this </a:t>
            </a:r>
            <a:r>
              <a:rPr lang="en-US">
                <a:latin typeface="Arial" panose="020B0604020202020204" pitchFamily="34" charset="0"/>
                <a:cs typeface="Arial" panose="020B0604020202020204" pitchFamily="34" charset="0"/>
              </a:rPr>
              <a:t>can be </a:t>
            </a:r>
            <a:r>
              <a:rPr lang="en-US" dirty="0">
                <a:latin typeface="Arial" panose="020B0604020202020204" pitchFamily="34" charset="0"/>
                <a:cs typeface="Arial" panose="020B0604020202020204" pitchFamily="34" charset="0"/>
              </a:rPr>
              <a:t>done. Hence, data reading from trash file is done .</a:t>
            </a:r>
          </a:p>
          <a:p>
            <a:endParaRPr lang="en-IN" dirty="0"/>
          </a:p>
          <a:p>
            <a:endParaRPr lang="en-IN" dirty="0"/>
          </a:p>
        </p:txBody>
      </p:sp>
    </p:spTree>
    <p:extLst>
      <p:ext uri="{BB962C8B-B14F-4D97-AF65-F5344CB8AC3E}">
        <p14:creationId xmlns:p14="http://schemas.microsoft.com/office/powerpoint/2010/main" val="3825283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4392-1696-42B6-9348-E169237FDBF6}"/>
              </a:ext>
            </a:extLst>
          </p:cNvPr>
          <p:cNvSpPr>
            <a:spLocks noGrp="1"/>
          </p:cNvSpPr>
          <p:nvPr>
            <p:ph type="title"/>
          </p:nvPr>
        </p:nvSpPr>
        <p:spPr/>
        <p:txBody>
          <a:bodyPr>
            <a:normAutofit/>
          </a:bodyPr>
          <a:lstStyle/>
          <a:p>
            <a:r>
              <a:rPr lang="en-US" sz="5400" i="1" u="sng" dirty="0">
                <a:effectLst>
                  <a:outerShdw blurRad="38100" dist="38100" dir="2700000" algn="tl">
                    <a:srgbClr val="000000">
                      <a:alpha val="43137"/>
                    </a:srgbClr>
                  </a:outerShdw>
                </a:effectLst>
                <a:latin typeface="Bahnschrift SemiLight" panose="020B0502040204020203" pitchFamily="34" charset="0"/>
              </a:rPr>
              <a:t>HEADERS FILE USED</a:t>
            </a:r>
            <a:endParaRPr lang="en-IN" sz="5400" i="1" u="sng" dirty="0">
              <a:effectLst>
                <a:outerShdw blurRad="38100" dist="38100" dir="2700000" algn="tl">
                  <a:srgbClr val="000000">
                    <a:alpha val="43137"/>
                  </a:srgbClr>
                </a:outerShdw>
              </a:effectLst>
              <a:latin typeface="Bahnschrift SemiLight" panose="020B0502040204020203" pitchFamily="34" charset="0"/>
            </a:endParaRPr>
          </a:p>
        </p:txBody>
      </p:sp>
      <p:sp>
        <p:nvSpPr>
          <p:cNvPr id="3" name="Content Placeholder 2">
            <a:extLst>
              <a:ext uri="{FF2B5EF4-FFF2-40B4-BE49-F238E27FC236}">
                <a16:creationId xmlns:a16="http://schemas.microsoft.com/office/drawing/2014/main" id="{6B7637B7-5393-43E3-B011-70340A24031C}"/>
              </a:ext>
            </a:extLst>
          </p:cNvPr>
          <p:cNvSpPr>
            <a:spLocks noGrp="1"/>
          </p:cNvSpPr>
          <p:nvPr>
            <p:ph sz="quarter" idx="13"/>
          </p:nvPr>
        </p:nvSpPr>
        <p:spPr>
          <a:xfrm>
            <a:off x="913774" y="1929468"/>
            <a:ext cx="10363826" cy="4588778"/>
          </a:xfrm>
        </p:spPr>
        <p:txBody>
          <a:bodyPr>
            <a:normAutofit fontScale="70000" lnSpcReduction="20000"/>
          </a:bodyPr>
          <a:lstStyle/>
          <a:p>
            <a:pPr>
              <a:buFont typeface="Wingdings" panose="05000000000000000000" pitchFamily="2" charset="2"/>
              <a:buChar char="q"/>
            </a:pPr>
            <a:r>
              <a:rPr lang="en-US" sz="3600" b="1" dirty="0">
                <a:latin typeface="Bahnschrift SemiLight" panose="020B0502040204020203" pitchFamily="34" charset="0"/>
              </a:rPr>
              <a:t>iostream:</a:t>
            </a:r>
          </a:p>
          <a:p>
            <a:pPr marL="0" indent="0">
              <a:buNone/>
            </a:pPr>
            <a:r>
              <a:rPr lang="en-US" sz="3400" b="1" dirty="0">
                <a:latin typeface="Bahnschrift SemiLight" panose="020B0502040204020203" pitchFamily="34" charset="0"/>
              </a:rPr>
              <a:t> </a:t>
            </a:r>
            <a:r>
              <a:rPr lang="en-US" dirty="0"/>
              <a:t>iostream stands for input/output standard </a:t>
            </a:r>
            <a:r>
              <a:rPr lang="en-US" dirty="0" err="1"/>
              <a:t>stream.This</a:t>
            </a:r>
            <a:r>
              <a:rPr lang="en-US" dirty="0"/>
              <a:t> header file contains definitions to objects like </a:t>
            </a:r>
            <a:r>
              <a:rPr lang="en-US" dirty="0" err="1"/>
              <a:t>cin</a:t>
            </a:r>
            <a:r>
              <a:rPr lang="en-US" dirty="0"/>
              <a:t> and </a:t>
            </a:r>
            <a:r>
              <a:rPr lang="en-US" dirty="0" err="1"/>
              <a:t>cout</a:t>
            </a:r>
            <a:r>
              <a:rPr lang="en-US" dirty="0"/>
              <a:t>.</a:t>
            </a:r>
          </a:p>
          <a:p>
            <a:pPr>
              <a:buFont typeface="Wingdings" panose="05000000000000000000" pitchFamily="2" charset="2"/>
              <a:buChar char="q"/>
            </a:pPr>
            <a:r>
              <a:rPr lang="en-US" sz="3600" dirty="0"/>
              <a:t> </a:t>
            </a:r>
            <a:r>
              <a:rPr lang="en-US" sz="3600" b="1" dirty="0" err="1">
                <a:latin typeface="Bahnschrift SemiLight" panose="020B0502040204020203" pitchFamily="34" charset="0"/>
              </a:rPr>
              <a:t>iomanip</a:t>
            </a:r>
            <a:r>
              <a:rPr lang="en-US" sz="3600" b="1" dirty="0">
                <a:latin typeface="Bahnschrift SemiLight" panose="020B0502040204020203" pitchFamily="34" charset="0"/>
              </a:rPr>
              <a:t>:</a:t>
            </a:r>
          </a:p>
          <a:p>
            <a:pPr marL="0" indent="0">
              <a:buNone/>
            </a:pPr>
            <a:r>
              <a:rPr lang="en-US" sz="2600" b="1" dirty="0">
                <a:latin typeface="Bahnschrift SemiLight" panose="020B0502040204020203" pitchFamily="34" charset="0"/>
              </a:rPr>
              <a:t> </a:t>
            </a:r>
            <a:r>
              <a:rPr lang="en-US" dirty="0"/>
              <a:t>It provides a set of manipulator function to manipulate </a:t>
            </a:r>
            <a:r>
              <a:rPr lang="en-US" dirty="0" err="1"/>
              <a:t>outputformats.The</a:t>
            </a:r>
            <a:r>
              <a:rPr lang="en-US" dirty="0"/>
              <a:t> </a:t>
            </a:r>
            <a:r>
              <a:rPr lang="en-US" dirty="0" err="1"/>
              <a:t>providee</a:t>
            </a:r>
            <a:r>
              <a:rPr lang="en-US" dirty="0"/>
              <a:t> the same features as that of </a:t>
            </a:r>
            <a:r>
              <a:rPr lang="en-US" dirty="0" err="1"/>
              <a:t>ios</a:t>
            </a:r>
            <a:r>
              <a:rPr lang="en-US" dirty="0"/>
              <a:t> </a:t>
            </a:r>
            <a:r>
              <a:rPr lang="en-US" dirty="0" err="1"/>
              <a:t>clas</a:t>
            </a:r>
            <a:r>
              <a:rPr lang="en-US" dirty="0"/>
              <a:t> functions.</a:t>
            </a:r>
          </a:p>
          <a:p>
            <a:pPr>
              <a:buFont typeface="Wingdings" panose="05000000000000000000" pitchFamily="2" charset="2"/>
              <a:buChar char="q"/>
            </a:pPr>
            <a:r>
              <a:rPr lang="en-US" sz="3600" b="1" dirty="0" err="1">
                <a:latin typeface="Bahnschrift SemiLight" panose="020B0502040204020203" pitchFamily="34" charset="0"/>
              </a:rPr>
              <a:t>fstream</a:t>
            </a:r>
            <a:r>
              <a:rPr lang="en-US" sz="3600" b="1" dirty="0">
                <a:latin typeface="Bahnschrift SemiLight" panose="020B0502040204020203" pitchFamily="34" charset="0"/>
              </a:rPr>
              <a:t>:</a:t>
            </a:r>
          </a:p>
          <a:p>
            <a:pPr marL="0" indent="0">
              <a:buNone/>
            </a:pPr>
            <a:r>
              <a:rPr lang="en-US" b="1" dirty="0">
                <a:latin typeface="Bahnschrift SemiLight" panose="020B0502040204020203" pitchFamily="34" charset="0"/>
              </a:rPr>
              <a:t> </a:t>
            </a:r>
            <a:r>
              <a:rPr lang="en-US" dirty="0"/>
              <a:t>This header file is responsible to do function on files like open, </a:t>
            </a:r>
            <a:r>
              <a:rPr lang="en-US" dirty="0" err="1"/>
              <a:t>close,edit</a:t>
            </a:r>
            <a:r>
              <a:rPr lang="en-US" dirty="0"/>
              <a:t>.</a:t>
            </a:r>
          </a:p>
          <a:p>
            <a:pPr>
              <a:buFont typeface="Wingdings" panose="05000000000000000000" pitchFamily="2" charset="2"/>
              <a:buChar char="q"/>
            </a:pPr>
            <a:r>
              <a:rPr lang="en-US" sz="3600" b="1" dirty="0" err="1">
                <a:latin typeface="Bahnschrift SemiLight" panose="020B0502040204020203" pitchFamily="34" charset="0"/>
              </a:rPr>
              <a:t>stdlib</a:t>
            </a:r>
            <a:r>
              <a:rPr lang="en-US" sz="3600" b="1" dirty="0">
                <a:latin typeface="Bahnschrift SemiLight" panose="020B0502040204020203" pitchFamily="34" charset="0"/>
              </a:rPr>
              <a:t>:</a:t>
            </a:r>
          </a:p>
          <a:p>
            <a:pPr marL="0" indent="0">
              <a:buNone/>
            </a:pPr>
            <a:r>
              <a:rPr lang="en-US" sz="4000" b="1" dirty="0">
                <a:latin typeface="Bahnschrift SemiLight" panose="020B0502040204020203" pitchFamily="34" charset="0"/>
              </a:rPr>
              <a:t> </a:t>
            </a:r>
            <a:r>
              <a:rPr lang="en-US" dirty="0"/>
              <a:t>It is the header of general purpose </a:t>
            </a:r>
            <a:r>
              <a:rPr lang="en-US" dirty="0" err="1"/>
              <a:t>sandard</a:t>
            </a:r>
            <a:r>
              <a:rPr lang="en-US" dirty="0"/>
              <a:t> library of </a:t>
            </a:r>
            <a:r>
              <a:rPr lang="en-US" dirty="0" err="1"/>
              <a:t>c++</a:t>
            </a:r>
            <a:r>
              <a:rPr lang="en-US" dirty="0"/>
              <a:t>programming language which includes function involving </a:t>
            </a:r>
            <a:r>
              <a:rPr lang="en-US" dirty="0" err="1"/>
              <a:t>memoryAllocationn,process</a:t>
            </a:r>
            <a:r>
              <a:rPr lang="en-US" dirty="0"/>
              <a:t> control, conversion, and others.</a:t>
            </a:r>
            <a:endParaRPr lang="en-IN" sz="2500" dirty="0"/>
          </a:p>
        </p:txBody>
      </p:sp>
    </p:spTree>
    <p:extLst>
      <p:ext uri="{BB962C8B-B14F-4D97-AF65-F5344CB8AC3E}">
        <p14:creationId xmlns:p14="http://schemas.microsoft.com/office/powerpoint/2010/main" val="2190650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25C7-DE87-4DBD-8ACA-93BC5B7A650C}"/>
              </a:ext>
            </a:extLst>
          </p:cNvPr>
          <p:cNvSpPr>
            <a:spLocks noGrp="1"/>
          </p:cNvSpPr>
          <p:nvPr>
            <p:ph type="title"/>
          </p:nvPr>
        </p:nvSpPr>
        <p:spPr>
          <a:xfrm rot="20418838">
            <a:off x="913775" y="1367406"/>
            <a:ext cx="10364451" cy="4303552"/>
          </a:xfrm>
        </p:spPr>
        <p:txBody>
          <a:bodyPr>
            <a:normAutofit/>
          </a:bodyPr>
          <a:lstStyle/>
          <a:p>
            <a:r>
              <a:rPr lang="en-US" sz="8000" b="1" i="1" u="sng" dirty="0">
                <a:effectLst>
                  <a:outerShdw blurRad="38100" dist="38100" dir="2700000" algn="tl">
                    <a:srgbClr val="000000">
                      <a:alpha val="43137"/>
                    </a:srgbClr>
                  </a:outerShdw>
                </a:effectLst>
                <a:latin typeface="Ink Free" panose="03080402000500000000" pitchFamily="66" charset="0"/>
              </a:rPr>
              <a:t>CONCEPTS USED</a:t>
            </a:r>
            <a:endParaRPr lang="en-IN" sz="8000" b="1" i="1" u="sng" dirty="0">
              <a:effectLst>
                <a:outerShdw blurRad="38100" dist="38100" dir="2700000" algn="tl">
                  <a:srgbClr val="000000">
                    <a:alpha val="43137"/>
                  </a:srgbClr>
                </a:outerShdw>
              </a:effectLst>
              <a:latin typeface="Ink Free" panose="03080402000500000000" pitchFamily="66" charset="0"/>
            </a:endParaRPr>
          </a:p>
        </p:txBody>
      </p:sp>
    </p:spTree>
    <p:extLst>
      <p:ext uri="{BB962C8B-B14F-4D97-AF65-F5344CB8AC3E}">
        <p14:creationId xmlns:p14="http://schemas.microsoft.com/office/powerpoint/2010/main" val="3246609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11A31-BB25-4D70-A75D-385ED432DC0C}"/>
              </a:ext>
            </a:extLst>
          </p:cNvPr>
          <p:cNvSpPr>
            <a:spLocks noGrp="1"/>
          </p:cNvSpPr>
          <p:nvPr>
            <p:ph type="title"/>
          </p:nvPr>
        </p:nvSpPr>
        <p:spPr/>
        <p:txBody>
          <a:bodyPr>
            <a:normAutofit/>
          </a:bodyPr>
          <a:lstStyle/>
          <a:p>
            <a:r>
              <a:rPr lang="en-US" sz="5400" b="1" i="1" u="sng"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Use of IOSTREAM.H</a:t>
            </a:r>
            <a:endParaRPr lang="en-IN" sz="5400" b="1" i="1" u="sng"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B31D2090-B47D-4916-B6AE-37DFCAEC34E2}"/>
              </a:ext>
            </a:extLst>
          </p:cNvPr>
          <p:cNvSpPr>
            <a:spLocks noGrp="1"/>
          </p:cNvSpPr>
          <p:nvPr>
            <p:ph sz="quarter" idx="13"/>
          </p:nvPr>
        </p:nvSpPr>
        <p:spPr/>
        <p:txBody>
          <a:bodyPr/>
          <a:lstStyle/>
          <a:p>
            <a:pPr marL="0" indent="0">
              <a:buNone/>
            </a:pPr>
            <a:r>
              <a:rPr lang="en-US" sz="2800" dirty="0">
                <a:latin typeface="Bahnschrift SemiLight" panose="020B0502040204020203" pitchFamily="34" charset="0"/>
              </a:rPr>
              <a:t>Loops:</a:t>
            </a:r>
          </a:p>
          <a:p>
            <a:pPr marL="0" indent="0">
              <a:buNone/>
            </a:pPr>
            <a:r>
              <a:rPr lang="en-US" dirty="0">
                <a:latin typeface="Arial" panose="020B0604020202020204" pitchFamily="34" charset="0"/>
                <a:cs typeface="Arial" panose="020B0604020202020204" pitchFamily="34" charset="0"/>
              </a:rPr>
              <a:t>A loop is a programming structure that repeats a sequence of instructions until a specific condition is met. The </a:t>
            </a:r>
            <a:r>
              <a:rPr lang="en-US" b="1" dirty="0">
                <a:latin typeface="Arial" panose="020B0604020202020204" pitchFamily="34" charset="0"/>
                <a:cs typeface="Arial" panose="020B0604020202020204" pitchFamily="34" charset="0"/>
              </a:rPr>
              <a:t>do/while </a:t>
            </a:r>
            <a:r>
              <a:rPr lang="en-US" dirty="0">
                <a:latin typeface="Arial" panose="020B0604020202020204" pitchFamily="34" charset="0"/>
                <a:cs typeface="Arial" panose="020B0604020202020204" pitchFamily="34" charset="0"/>
              </a:rPr>
              <a:t>loop is a variant of the while loop. It is exit control loop. This loop will execute the code block once, before checking if the condition is true, then it will repeat the loop as long as the condition is true.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1735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32D8A8-83D8-4854-A166-098FBA7B88AE}"/>
              </a:ext>
            </a:extLst>
          </p:cNvPr>
          <p:cNvSpPr txBox="1"/>
          <p:nvPr/>
        </p:nvSpPr>
        <p:spPr>
          <a:xfrm>
            <a:off x="251670" y="939567"/>
            <a:ext cx="11450974" cy="5262979"/>
          </a:xfrm>
          <a:prstGeom prst="rect">
            <a:avLst/>
          </a:prstGeom>
          <a:noFill/>
        </p:spPr>
        <p:txBody>
          <a:bodyPr wrap="square" rtlCol="0">
            <a:spAutoFit/>
          </a:bodyPr>
          <a:lstStyle/>
          <a:p>
            <a:r>
              <a:rPr lang="en-US" sz="2800" dirty="0">
                <a:latin typeface="Bahnschrift SemiLight" panose="020B0502040204020203" pitchFamily="34" charset="0"/>
              </a:rPr>
              <a:t>Switch statement:</a:t>
            </a:r>
          </a:p>
          <a:p>
            <a:r>
              <a:rPr lang="en-US" sz="2000" dirty="0">
                <a:latin typeface="Arial" panose="020B0604020202020204" pitchFamily="34" charset="0"/>
                <a:cs typeface="Arial" panose="020B0604020202020204" pitchFamily="34" charset="0"/>
              </a:rPr>
              <a:t>A switch statement allows a variable to be tested for equality against a list of values. Each value is called a case, and the variable being switched on is checked for each </a:t>
            </a:r>
            <a:r>
              <a:rPr lang="en-US" sz="2000" dirty="0" err="1">
                <a:latin typeface="Arial" panose="020B0604020202020204" pitchFamily="34" charset="0"/>
                <a:cs typeface="Arial" panose="020B0604020202020204" pitchFamily="34" charset="0"/>
              </a:rPr>
              <a:t>case.The</a:t>
            </a:r>
            <a:r>
              <a:rPr lang="en-US" sz="2000" dirty="0">
                <a:latin typeface="Arial" panose="020B0604020202020204" pitchFamily="34" charset="0"/>
                <a:cs typeface="Arial" panose="020B0604020202020204" pitchFamily="34" charset="0"/>
              </a:rPr>
              <a:t> compiler will execute the block of code associated with the case statement until the end of switch block, or until the break statement is encountered. The break statement is used inside the switch to terminate a statement sequence. When a break statement is reached, the switch terminates, and the flow of control jumps to the next line following the switch statement.</a:t>
            </a:r>
          </a:p>
          <a:p>
            <a:endParaRPr lang="en-US" sz="2000" dirty="0">
              <a:latin typeface="Arial" panose="020B0604020202020204" pitchFamily="34" charset="0"/>
              <a:cs typeface="Arial" panose="020B0604020202020204" pitchFamily="34" charset="0"/>
            </a:endParaRPr>
          </a:p>
          <a:p>
            <a:r>
              <a:rPr lang="en-US" sz="2800" dirty="0">
                <a:latin typeface="Bahnschrift" panose="020B0502040204020203" pitchFamily="34" charset="0"/>
                <a:cs typeface="Arial" panose="020B0604020202020204" pitchFamily="34" charset="0"/>
              </a:rPr>
              <a:t>Class:</a:t>
            </a:r>
          </a:p>
          <a:p>
            <a:r>
              <a:rPr lang="en-US" sz="2000" dirty="0">
                <a:latin typeface="Arial" panose="020B0604020202020204" pitchFamily="34" charset="0"/>
                <a:cs typeface="Arial" panose="020B0604020202020204" pitchFamily="34" charset="0"/>
              </a:rPr>
              <a:t> A class in C++ is the building block, that leads to Object-Oriented programming. It is a user-defined data type, which holds its own data members and member functions, which can be accessed and used by creating an instance of that </a:t>
            </a:r>
            <a:r>
              <a:rPr lang="en-US" sz="2000" dirty="0" err="1">
                <a:latin typeface="Arial" panose="020B0604020202020204" pitchFamily="34" charset="0"/>
                <a:cs typeface="Arial" panose="020B0604020202020204" pitchFamily="34" charset="0"/>
              </a:rPr>
              <a:t>class.A</a:t>
            </a:r>
            <a:r>
              <a:rPr lang="en-US" sz="2000" dirty="0">
                <a:latin typeface="Arial" panose="020B0604020202020204" pitchFamily="34" charset="0"/>
                <a:cs typeface="Arial" panose="020B0604020202020204" pitchFamily="34" charset="0"/>
              </a:rPr>
              <a:t> class is defined in C++ using keyword class followed by the name of class. The body of class is defined inside the curly brackets and terminated by a semicolon at the end. Data members are the data variables and member functions are the functions used </a:t>
            </a:r>
            <a:r>
              <a:rPr lang="en-US" sz="2000">
                <a:latin typeface="Arial" panose="020B0604020202020204" pitchFamily="34" charset="0"/>
                <a:cs typeface="Arial" panose="020B0604020202020204" pitchFamily="34" charset="0"/>
              </a:rPr>
              <a:t>to manipulate </a:t>
            </a:r>
            <a:r>
              <a:rPr lang="en-US" sz="2000" dirty="0">
                <a:latin typeface="Arial" panose="020B0604020202020204" pitchFamily="34" charset="0"/>
                <a:cs typeface="Arial" panose="020B0604020202020204" pitchFamily="34" charset="0"/>
              </a:rPr>
              <a:t>these variables and together these data members and member functions </a:t>
            </a:r>
          </a:p>
          <a:p>
            <a:r>
              <a:rPr lang="en-US" sz="2000" dirty="0">
                <a:latin typeface="Arial" panose="020B0604020202020204" pitchFamily="34" charset="0"/>
                <a:cs typeface="Arial" panose="020B0604020202020204" pitchFamily="34" charset="0"/>
              </a:rPr>
              <a:t>defines the properties and behavior of the objects in a Class.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09739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74</TotalTime>
  <Words>1380</Words>
  <Application>Microsoft Office PowerPoint</Application>
  <PresentationFormat>Widescreen</PresentationFormat>
  <Paragraphs>58</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Bahnschrift</vt:lpstr>
      <vt:lpstr>Bahnschrift SemiLight</vt:lpstr>
      <vt:lpstr>Cambria Math</vt:lpstr>
      <vt:lpstr>Ink Free</vt:lpstr>
      <vt:lpstr>Tw Cen MT</vt:lpstr>
      <vt:lpstr>Wingdings</vt:lpstr>
      <vt:lpstr>Droplet</vt:lpstr>
      <vt:lpstr>Student record management system</vt:lpstr>
      <vt:lpstr>INTRODUCTION</vt:lpstr>
      <vt:lpstr>CONTENTS</vt:lpstr>
      <vt:lpstr>PowerPoint Presentation</vt:lpstr>
      <vt:lpstr>PowerPoint Presentation</vt:lpstr>
      <vt:lpstr>HEADERS FILE USED</vt:lpstr>
      <vt:lpstr>CONCEPTS USED</vt:lpstr>
      <vt:lpstr>Use of IOSTREAM.H</vt:lpstr>
      <vt:lpstr>PowerPoint Presentation</vt:lpstr>
      <vt:lpstr>Use of fstream.h</vt:lpstr>
      <vt:lpstr>PowerPoint Presentation</vt:lpstr>
      <vt:lpstr>Use of stdlib.h</vt:lpstr>
      <vt:lpstr>Use of iomanip.h</vt:lpstr>
      <vt:lpstr>output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record manage system</dc:title>
  <dc:creator>shivam goyal</dc:creator>
  <cp:lastModifiedBy>shivam goyal</cp:lastModifiedBy>
  <cp:revision>10</cp:revision>
  <dcterms:created xsi:type="dcterms:W3CDTF">2020-05-20T14:33:31Z</dcterms:created>
  <dcterms:modified xsi:type="dcterms:W3CDTF">2020-05-21T12:25:54Z</dcterms:modified>
</cp:coreProperties>
</file>