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F53DD-EA80-C44F-8A1D-E483E060C42C}" v="3" dt="2025-05-05T16:02:33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2"/>
    <p:restoredTop sz="78821"/>
  </p:normalViewPr>
  <p:slideViewPr>
    <p:cSldViewPr snapToGrid="0" snapToObjects="1" showGuides="1">
      <p:cViewPr>
        <p:scale>
          <a:sx n="110" d="100"/>
          <a:sy n="110" d="100"/>
        </p:scale>
        <p:origin x="144" y="1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7C4F53DD-EA80-C44F-8A1D-E483E060C42C}"/>
    <pc:docChg chg="modSld">
      <pc:chgData name="Schilling Sabine HSLU W" userId="b0e2af5c-9187-4900-883a-c96514cd8e15" providerId="ADAL" clId="{7C4F53DD-EA80-C44F-8A1D-E483E060C42C}" dt="2025-05-05T16:04:03.663" v="13" actId="14100"/>
      <pc:docMkLst>
        <pc:docMk/>
      </pc:docMkLst>
      <pc:sldChg chg="addSp modSp mod">
        <pc:chgData name="Schilling Sabine HSLU W" userId="b0e2af5c-9187-4900-883a-c96514cd8e15" providerId="ADAL" clId="{7C4F53DD-EA80-C44F-8A1D-E483E060C42C}" dt="2025-05-05T16:02:33.200" v="11" actId="123"/>
        <pc:sldMkLst>
          <pc:docMk/>
          <pc:sldMk cId="2524729559" sldId="259"/>
        </pc:sldMkLst>
        <pc:spChg chg="add mod">
          <ac:chgData name="Schilling Sabine HSLU W" userId="b0e2af5c-9187-4900-883a-c96514cd8e15" providerId="ADAL" clId="{7C4F53DD-EA80-C44F-8A1D-E483E060C42C}" dt="2025-05-05T16:02:33.200" v="11" actId="123"/>
          <ac:spMkLst>
            <pc:docMk/>
            <pc:sldMk cId="2524729559" sldId="259"/>
            <ac:spMk id="3" creationId="{B911D9A2-EC12-1EAE-FE61-9915CC660179}"/>
          </ac:spMkLst>
        </pc:spChg>
      </pc:sldChg>
      <pc:sldChg chg="modSp mod">
        <pc:chgData name="Schilling Sabine HSLU W" userId="b0e2af5c-9187-4900-883a-c96514cd8e15" providerId="ADAL" clId="{7C4F53DD-EA80-C44F-8A1D-E483E060C42C}" dt="2025-05-05T16:04:03.663" v="13" actId="14100"/>
        <pc:sldMkLst>
          <pc:docMk/>
          <pc:sldMk cId="2124167232" sldId="261"/>
        </pc:sldMkLst>
        <pc:spChg chg="mod">
          <ac:chgData name="Schilling Sabine HSLU W" userId="b0e2af5c-9187-4900-883a-c96514cd8e15" providerId="ADAL" clId="{7C4F53DD-EA80-C44F-8A1D-E483E060C42C}" dt="2025-05-05T16:04:03.663" v="13" actId="14100"/>
          <ac:spMkLst>
            <pc:docMk/>
            <pc:sldMk cId="2124167232" sldId="261"/>
            <ac:spMk id="124" creationId="{503B046D-58C0-0D47-AA46-B1416D553991}"/>
          </ac:spMkLst>
        </pc:spChg>
      </pc:sldChg>
    </pc:docChg>
  </pc:docChgLst>
  <pc:docChgLst>
    <pc:chgData name="Schilling Sabine HSLU W" userId="b0e2af5c-9187-4900-883a-c96514cd8e15" providerId="ADAL" clId="{A718DE39-B585-FE45-9424-AE0F75B132A7}"/>
    <pc:docChg chg="undo custSel addSld delSld modSld sldOrd">
      <pc:chgData name="Schilling Sabine HSLU W" userId="b0e2af5c-9187-4900-883a-c96514cd8e15" providerId="ADAL" clId="{A718DE39-B585-FE45-9424-AE0F75B132A7}" dt="2023-06-05T21:56:51.479" v="2427" actId="478"/>
      <pc:docMkLst>
        <pc:docMk/>
      </pc:docMkLst>
      <pc:sldChg chg="addSp delSp modSp del mod">
        <pc:chgData name="Schilling Sabine HSLU W" userId="b0e2af5c-9187-4900-883a-c96514cd8e15" providerId="ADAL" clId="{A718DE39-B585-FE45-9424-AE0F75B132A7}" dt="2023-06-05T21:55:29.935" v="2389" actId="2696"/>
        <pc:sldMkLst>
          <pc:docMk/>
          <pc:sldMk cId="1883446362" sldId="257"/>
        </pc:sldMkLst>
      </pc:sldChg>
      <pc:sldChg chg="del">
        <pc:chgData name="Schilling Sabine HSLU W" userId="b0e2af5c-9187-4900-883a-c96514cd8e15" providerId="ADAL" clId="{A718DE39-B585-FE45-9424-AE0F75B132A7}" dt="2023-05-08T15:43:58.684" v="4" actId="2696"/>
        <pc:sldMkLst>
          <pc:docMk/>
          <pc:sldMk cId="448321463" sldId="258"/>
        </pc:sldMkLst>
      </pc:sldChg>
      <pc:sldChg chg="addSp delSp modSp add mod ord">
        <pc:chgData name="Schilling Sabine HSLU W" userId="b0e2af5c-9187-4900-883a-c96514cd8e15" providerId="ADAL" clId="{A718DE39-B585-FE45-9424-AE0F75B132A7}" dt="2023-06-04T13:51:29.765" v="1682" actId="20578"/>
        <pc:sldMkLst>
          <pc:docMk/>
          <pc:sldMk cId="2524729559" sldId="259"/>
        </pc:sldMkLst>
      </pc:sldChg>
      <pc:sldChg chg="addSp delSp modSp add mod">
        <pc:chgData name="Schilling Sabine HSLU W" userId="b0e2af5c-9187-4900-883a-c96514cd8e15" providerId="ADAL" clId="{A718DE39-B585-FE45-9424-AE0F75B132A7}" dt="2023-06-05T21:56:51.479" v="2427" actId="478"/>
        <pc:sldMkLst>
          <pc:docMk/>
          <pc:sldMk cId="1088011539" sldId="260"/>
        </pc:sldMkLst>
      </pc:sldChg>
      <pc:sldChg chg="addSp delSp modSp add mod modNotesTx">
        <pc:chgData name="Schilling Sabine HSLU W" userId="b0e2af5c-9187-4900-883a-c96514cd8e15" providerId="ADAL" clId="{A718DE39-B585-FE45-9424-AE0F75B132A7}" dt="2023-06-05T21:55:20.992" v="2388" actId="255"/>
        <pc:sldMkLst>
          <pc:docMk/>
          <pc:sldMk cId="2124167232" sldId="261"/>
        </pc:sldMkLst>
      </pc:sldChg>
      <pc:sldChg chg="new del">
        <pc:chgData name="Schilling Sabine HSLU W" userId="b0e2af5c-9187-4900-883a-c96514cd8e15" providerId="ADAL" clId="{A718DE39-B585-FE45-9424-AE0F75B132A7}" dt="2023-06-05T17:20:57.100" v="2355" actId="2696"/>
        <pc:sldMkLst>
          <pc:docMk/>
          <pc:sldMk cId="2974073124" sldId="262"/>
        </pc:sldMkLst>
      </pc:sldChg>
      <pc:sldChg chg="modSp new del mod">
        <pc:chgData name="Schilling Sabine HSLU W" userId="b0e2af5c-9187-4900-883a-c96514cd8e15" providerId="ADAL" clId="{A718DE39-B585-FE45-9424-AE0F75B132A7}" dt="2023-06-05T17:20:58.062" v="2356" actId="2696"/>
        <pc:sldMkLst>
          <pc:docMk/>
          <pc:sldMk cId="1105313096" sldId="263"/>
        </pc:sldMkLst>
      </pc:sldChg>
    </pc:docChg>
  </pc:docChgLst>
  <pc:docChgLst>
    <pc:chgData name="Sabine" userId="b0e2af5c-9187-4900-883a-c96514cd8e15" providerId="ADAL" clId="{B26FB922-3B4D-4BEB-9B56-C16FD5403E13}"/>
    <pc:docChg chg="undo custSel modSld">
      <pc:chgData name="Sabine" userId="b0e2af5c-9187-4900-883a-c96514cd8e15" providerId="ADAL" clId="{B26FB922-3B4D-4BEB-9B56-C16FD5403E13}" dt="2023-05-08T14:40:48.912" v="70" actId="14100"/>
      <pc:docMkLst>
        <pc:docMk/>
      </pc:docMkLst>
      <pc:sldChg chg="addSp delSp modSp mod">
        <pc:chgData name="Sabine" userId="b0e2af5c-9187-4900-883a-c96514cd8e15" providerId="ADAL" clId="{B26FB922-3B4D-4BEB-9B56-C16FD5403E13}" dt="2023-05-08T14:40:48.912" v="70" actId="14100"/>
        <pc:sldMkLst>
          <pc:docMk/>
          <pc:sldMk cId="448321463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12262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ts.stackexchange.com/questions/45671/normality-of-residuals-vs-sample-data-what-about-t-tests#comment101931_45671" TargetMode="External"/><Relationship Id="rId4" Type="http://schemas.openxmlformats.org/officeDocument/2006/relationships/hyperlink" Target="https://stats.stackexchange.com/users/7290/gung-reinstate-monica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Note </a:t>
            </a:r>
            <a:r>
              <a:rPr lang="de-CH" dirty="0" err="1"/>
              <a:t>that</a:t>
            </a:r>
            <a:r>
              <a:rPr lang="de-CH" dirty="0"/>
              <a:t> a t-test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special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, &amp; </a:t>
            </a:r>
            <a:r>
              <a:rPr lang="de-CH" dirty="0" err="1"/>
              <a:t>that</a:t>
            </a:r>
            <a:r>
              <a:rPr lang="de-CH" dirty="0"/>
              <a:t>, </a:t>
            </a:r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predicted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sample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w</a:t>
            </a:r>
            <a:r>
              <a:rPr lang="de-CH" dirty="0"/>
              <a:t>/in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i="1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residuals</a:t>
            </a:r>
            <a:r>
              <a:rPr lang="de-CH" dirty="0"/>
              <a:t>. The 2 </a:t>
            </a:r>
            <a:r>
              <a:rPr lang="de-CH" dirty="0" err="1"/>
              <a:t>groups</a:t>
            </a:r>
            <a:r>
              <a:rPr lang="de-CH" dirty="0"/>
              <a:t> </a:t>
            </a:r>
            <a:r>
              <a:rPr lang="de-CH" dirty="0" err="1"/>
              <a:t>taken</a:t>
            </a:r>
            <a:r>
              <a:rPr lang="de-CH" dirty="0"/>
              <a:t> </a:t>
            </a:r>
            <a:r>
              <a:rPr lang="de-CH" dirty="0" err="1"/>
              <a:t>together</a:t>
            </a:r>
            <a:r>
              <a:rPr lang="de-CH" dirty="0"/>
              <a:t> </a:t>
            </a:r>
            <a:r>
              <a:rPr lang="de-CH" i="1" dirty="0"/>
              <a:t>do not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normally</a:t>
            </a:r>
            <a:r>
              <a:rPr lang="de-CH" dirty="0"/>
              <a:t> </a:t>
            </a:r>
            <a:r>
              <a:rPr lang="de-CH" dirty="0" err="1"/>
              <a:t>distributed</a:t>
            </a:r>
            <a:r>
              <a:rPr lang="de-CH" dirty="0"/>
              <a:t>, </a:t>
            </a:r>
            <a:r>
              <a:rPr lang="de-CH" dirty="0" err="1"/>
              <a:t>however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dependent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t-test,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i="1" dirty="0" err="1"/>
              <a:t>differences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assumed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normal.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info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</a:t>
            </a:r>
            <a:r>
              <a:rPr lang="de-CH" dirty="0" err="1"/>
              <a:t>pertaining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residuals</a:t>
            </a:r>
            <a:r>
              <a:rPr lang="de-CH" dirty="0"/>
              <a:t>,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thread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helpful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what-if-residuals-are-normally-distributed-but-y-is-not</a:t>
            </a:r>
            <a:r>
              <a:rPr lang="de-CH" dirty="0"/>
              <a:t>. – </a:t>
            </a:r>
            <a:r>
              <a:rPr lang="de-CH" dirty="0">
                <a:hlinkClick r:id="rId4" tooltip="140,508 reputation"/>
              </a:rPr>
              <a:t>gung - Reinstate Monica</a:t>
            </a:r>
            <a:r>
              <a:rPr lang="de-CH" dirty="0"/>
              <a:t> </a:t>
            </a:r>
          </a:p>
          <a:p>
            <a:r>
              <a:rPr lang="de-CH" dirty="0">
                <a:hlinkClick r:id="rId5"/>
              </a:rPr>
              <a:t>Mar 14, 2013 at 5:02</a:t>
            </a:r>
            <a:endParaRPr lang="de-CH" dirty="0"/>
          </a:p>
          <a:p>
            <a:endParaRPr lang="de-CH" dirty="0"/>
          </a:p>
          <a:p>
            <a:r>
              <a:rPr lang="de-DE" dirty="0"/>
              <a:t>https://</a:t>
            </a:r>
            <a:r>
              <a:rPr lang="de-DE" dirty="0" err="1"/>
              <a:t>stats.stackexchange.com</a:t>
            </a:r>
            <a:r>
              <a:rPr lang="de-DE" dirty="0"/>
              <a:t>/</a:t>
            </a:r>
            <a:r>
              <a:rPr lang="de-DE" dirty="0" err="1"/>
              <a:t>questions</a:t>
            </a:r>
            <a:r>
              <a:rPr lang="de-DE" dirty="0"/>
              <a:t>/45671/</a:t>
            </a:r>
            <a:r>
              <a:rPr lang="de-DE" dirty="0" err="1"/>
              <a:t>normality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residuals</a:t>
            </a:r>
            <a:r>
              <a:rPr lang="de-DE" dirty="0"/>
              <a:t>-</a:t>
            </a:r>
            <a:r>
              <a:rPr lang="de-DE" dirty="0" err="1"/>
              <a:t>vs</a:t>
            </a:r>
            <a:r>
              <a:rPr lang="de-DE" dirty="0"/>
              <a:t>-sample-</a:t>
            </a:r>
            <a:r>
              <a:rPr lang="de-DE" dirty="0" err="1"/>
              <a:t>data</a:t>
            </a:r>
            <a:r>
              <a:rPr lang="de-DE" dirty="0"/>
              <a:t>-</a:t>
            </a:r>
            <a:r>
              <a:rPr lang="de-DE" dirty="0" err="1"/>
              <a:t>what</a:t>
            </a:r>
            <a:r>
              <a:rPr lang="de-DE" dirty="0"/>
              <a:t>-</a:t>
            </a:r>
            <a:r>
              <a:rPr lang="de-DE" dirty="0" err="1"/>
              <a:t>about</a:t>
            </a:r>
            <a:r>
              <a:rPr lang="de-DE" dirty="0"/>
              <a:t>-t-tests</a:t>
            </a:r>
          </a:p>
          <a:p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</a:t>
            </a:r>
            <a:r>
              <a:rPr lang="de-DE" dirty="0" err="1"/>
              <a:t>www.theanalysisfactor.com</a:t>
            </a:r>
            <a:r>
              <a:rPr lang="de-DE" dirty="0"/>
              <a:t>/</a:t>
            </a:r>
            <a:r>
              <a:rPr lang="de-DE" dirty="0" err="1"/>
              <a:t>checking</a:t>
            </a:r>
            <a:r>
              <a:rPr lang="de-DE" dirty="0"/>
              <a:t>-</a:t>
            </a:r>
            <a:r>
              <a:rPr lang="de-DE" dirty="0" err="1"/>
              <a:t>normality</a:t>
            </a:r>
            <a:r>
              <a:rPr lang="de-DE" dirty="0"/>
              <a:t>-</a:t>
            </a:r>
            <a:r>
              <a:rPr lang="de-DE" dirty="0" err="1"/>
              <a:t>anova</a:t>
            </a:r>
            <a:r>
              <a:rPr lang="de-DE" dirty="0"/>
              <a:t>-model/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97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73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05.05.25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0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70.png"/><Relationship Id="rId5" Type="http://schemas.openxmlformats.org/officeDocument/2006/relationships/image" Target="../media/image18.png"/><Relationship Id="rId15" Type="http://schemas.openxmlformats.org/officeDocument/2006/relationships/image" Target="../media/image110.png"/><Relationship Id="rId10" Type="http://schemas.openxmlformats.org/officeDocument/2006/relationships/image" Target="../media/image60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954AB4D-A237-C043-A913-633703A9C26B}"/>
              </a:ext>
            </a:extLst>
          </p:cNvPr>
          <p:cNvSpPr txBox="1"/>
          <p:nvPr/>
        </p:nvSpPr>
        <p:spPr>
          <a:xfrm>
            <a:off x="4536121" y="960693"/>
            <a:ext cx="216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/>
              <a:t>feature</a:t>
            </a:r>
            <a:r>
              <a:rPr lang="de-DE" sz="1200" dirty="0"/>
              <a:t>:    </a:t>
            </a:r>
            <a:r>
              <a:rPr lang="de-DE" sz="1200" dirty="0" err="1"/>
              <a:t>factor</a:t>
            </a:r>
            <a:endParaRPr lang="de-DE" sz="1200" dirty="0"/>
          </a:p>
          <a:p>
            <a:r>
              <a:rPr lang="de-DE" sz="1200" dirty="0" err="1"/>
              <a:t>response</a:t>
            </a:r>
            <a:r>
              <a:rPr lang="de-DE" sz="1200" dirty="0"/>
              <a:t>: </a:t>
            </a:r>
            <a:r>
              <a:rPr lang="de-DE" sz="1200" dirty="0" err="1"/>
              <a:t>numeric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integer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581491" y="1517318"/>
                <a:ext cx="2520000" cy="461665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de-DE" sz="1200" dirty="0"/>
                  <a:t>feature: N=2 </a:t>
                </a:r>
                <a:r>
                  <a:rPr lang="de-DE" sz="1200" dirty="0" err="1"/>
                  <a:t>levels</a:t>
                </a:r>
                <a:r>
                  <a:rPr lang="de-DE" sz="1200" dirty="0"/>
                  <a:t>  </a:t>
                </a:r>
                <a:r>
                  <a:rPr lang="de-DE" sz="1200" dirty="0" err="1"/>
                  <a:t>with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resp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b="0" dirty="0"/>
              </a:p>
              <a:p>
                <a:pPr algn="ctr"/>
                <a:r>
                  <a:rPr lang="de-DE" sz="1200" dirty="0"/>
                  <a:t> </a:t>
                </a:r>
                <a:r>
                  <a:rPr lang="de-DE" sz="1200" dirty="0" err="1"/>
                  <a:t>entries</a:t>
                </a:r>
                <a:r>
                  <a:rPr lang="de-DE" sz="1200" dirty="0"/>
                  <a:t> in </a:t>
                </a:r>
                <a:r>
                  <a:rPr lang="de-DE" sz="1200" dirty="0" err="1"/>
                  <a:t>each</a:t>
                </a:r>
                <a:r>
                  <a:rPr lang="de-DE" sz="1200" dirty="0"/>
                  <a:t> </a:t>
                </a:r>
                <a:r>
                  <a:rPr lang="de-DE" sz="1200" dirty="0" err="1"/>
                  <a:t>level</a:t>
                </a:r>
                <a:endParaRPr lang="de-DE" sz="12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1" y="1517318"/>
                <a:ext cx="2520000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8348F7DE-DD58-0040-AD2D-ECF76CE16313}"/>
              </a:ext>
            </a:extLst>
          </p:cNvPr>
          <p:cNvSpPr txBox="1"/>
          <p:nvPr/>
        </p:nvSpPr>
        <p:spPr>
          <a:xfrm>
            <a:off x="7052542" y="1573839"/>
            <a:ext cx="252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feature</a:t>
            </a:r>
            <a:r>
              <a:rPr lang="de-DE" sz="1200" dirty="0"/>
              <a:t>:  N&gt;2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3D02EE-D20F-6749-A7FA-5999503CC955}"/>
              </a:ext>
            </a:extLst>
          </p:cNvPr>
          <p:cNvSpPr txBox="1"/>
          <p:nvPr/>
        </p:nvSpPr>
        <p:spPr>
          <a:xfrm>
            <a:off x="117625" y="4836127"/>
            <a:ext cx="1852626" cy="277723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96567" y="2876760"/>
                <a:ext cx="1873684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de-DE" sz="12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and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7" y="2876760"/>
                <a:ext cx="1873684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030737" y="2863332"/>
                <a:ext cx="2910371" cy="284268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≤30: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737" y="2863332"/>
                <a:ext cx="2910371" cy="284268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041234" y="3225096"/>
            <a:ext cx="2899874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both</a:t>
            </a:r>
            <a:r>
              <a:rPr lang="de-DE" sz="1200" dirty="0"/>
              <a:t> </a:t>
            </a:r>
            <a:r>
              <a:rPr lang="de-DE" sz="1200" dirty="0" err="1"/>
              <a:t>feature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3568659" y="4096145"/>
                <a:ext cx="140612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659" y="4096145"/>
                <a:ext cx="1406120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030737" y="4096145"/>
                <a:ext cx="13512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12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737" y="4096145"/>
                <a:ext cx="1351200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036673" y="4836851"/>
            <a:ext cx="1317867" cy="27699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wilcox.test</a:t>
            </a:r>
            <a:r>
              <a:rPr lang="de-DE" sz="1200" dirty="0"/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7080973" y="1911028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aov</a:t>
            </a:r>
            <a:r>
              <a:rPr lang="de-DE" sz="1200" dirty="0"/>
              <a:t>()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shapiro.test</a:t>
            </a:r>
            <a:r>
              <a:rPr lang="de-DE" sz="1200" dirty="0"/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6214080" y="4885345"/>
            <a:ext cx="1080000" cy="27699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kruskal.test</a:t>
            </a:r>
            <a:r>
              <a:rPr lang="de-DE" sz="1200" dirty="0"/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7816469" y="3295112"/>
            <a:ext cx="2412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homoscedacity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bartlett.test</a:t>
            </a:r>
            <a:r>
              <a:rPr lang="de-DE" sz="1200" dirty="0"/>
              <a:t>()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288368" y="4131722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68" y="4131722"/>
                <a:ext cx="1080000" cy="280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931039" y="413483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39" y="4134834"/>
                <a:ext cx="108000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942469" y="4875540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oneway.test</a:t>
            </a:r>
            <a:r>
              <a:rPr lang="de-DE" sz="1200" dirty="0"/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298801" y="4875339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aov</a:t>
            </a:r>
            <a:r>
              <a:rPr lang="de-DE" sz="1200" dirty="0"/>
              <a:t>()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CA845AB3-04D9-1F49-BCF4-C436B10CBCD7}"/>
              </a:ext>
            </a:extLst>
          </p:cNvPr>
          <p:cNvSpPr txBox="1"/>
          <p:nvPr/>
        </p:nvSpPr>
        <p:spPr>
          <a:xfrm>
            <a:off x="7868852" y="5502151"/>
            <a:ext cx="1080000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de-DE"/>
              <a:t>TukeyHSD</a:t>
            </a:r>
            <a:r>
              <a:rPr lang="de-DE" dirty="0"/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9288368" y="5536494"/>
            <a:ext cx="1080000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de-DE"/>
              <a:t>TukeyHSD</a:t>
            </a:r>
            <a:r>
              <a:rPr lang="de-DE" dirty="0"/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6214080" y="5502151"/>
            <a:ext cx="1571618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pairwise.wilcox.test</a:t>
            </a:r>
            <a:r>
              <a:rPr lang="de-DE" sz="1200" dirty="0"/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1033409" y="3153759"/>
            <a:ext cx="10529" cy="168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D99A9B4-E07A-52B7-4249-35305B9F71C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715917" y="3228406"/>
            <a:ext cx="0" cy="166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1CB2540-231C-6703-779B-A332362CCCD0}"/>
              </a:ext>
            </a:extLst>
          </p:cNvPr>
          <p:cNvCxnSpPr>
            <a:cxnSpLocks/>
          </p:cNvCxnSpPr>
          <p:nvPr/>
        </p:nvCxnSpPr>
        <p:spPr>
          <a:xfrm>
            <a:off x="9786629" y="4438313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345531F-D218-6149-D0A2-593D71DD481A}"/>
              </a:ext>
            </a:extLst>
          </p:cNvPr>
          <p:cNvCxnSpPr>
            <a:cxnSpLocks/>
          </p:cNvCxnSpPr>
          <p:nvPr/>
        </p:nvCxnSpPr>
        <p:spPr>
          <a:xfrm>
            <a:off x="8408852" y="5106950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C705129-730D-E48F-BAF5-71C823C4600D}"/>
              </a:ext>
            </a:extLst>
          </p:cNvPr>
          <p:cNvCxnSpPr>
            <a:cxnSpLocks/>
          </p:cNvCxnSpPr>
          <p:nvPr/>
        </p:nvCxnSpPr>
        <p:spPr>
          <a:xfrm>
            <a:off x="9786629" y="5191181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3595406" y="4829582"/>
            <a:ext cx="1406120" cy="284268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2695607" y="4373144"/>
            <a:ext cx="10730" cy="46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3F09A16-73FE-ED4E-AD69-4F9A3E85F4FB}"/>
              </a:ext>
            </a:extLst>
          </p:cNvPr>
          <p:cNvGrpSpPr/>
          <p:nvPr/>
        </p:nvGrpSpPr>
        <p:grpSpPr>
          <a:xfrm>
            <a:off x="745534" y="1972176"/>
            <a:ext cx="2355957" cy="841135"/>
            <a:chOff x="2719572" y="1536945"/>
            <a:chExt cx="1289076" cy="305400"/>
          </a:xfrm>
        </p:grpSpPr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4510D76-DEA6-7B42-BACA-4FAE57148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552937-9F27-6A4D-9881-C91D182A811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81344E7-7346-ED47-88F2-43CF23662C53}"/>
              </a:ext>
            </a:extLst>
          </p:cNvPr>
          <p:cNvGrpSpPr/>
          <p:nvPr/>
        </p:nvGrpSpPr>
        <p:grpSpPr>
          <a:xfrm>
            <a:off x="7315412" y="2434194"/>
            <a:ext cx="1443451" cy="367790"/>
            <a:chOff x="2719572" y="1536945"/>
            <a:chExt cx="1289076" cy="305400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93126234-22BE-3949-BAF8-B4C411866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B2E274A3-C15A-4348-BD99-2CCC41CC9CB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2997119" y="3708669"/>
            <a:ext cx="1289076" cy="305400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3DE73AB-F7BE-824E-91E5-4E8A0CDAB16C}"/>
              </a:ext>
            </a:extLst>
          </p:cNvPr>
          <p:cNvCxnSpPr>
            <a:cxnSpLocks/>
            <a:stCxn id="19" idx="2"/>
            <a:endCxn id="50" idx="0"/>
          </p:cNvCxnSpPr>
          <p:nvPr/>
        </p:nvCxnSpPr>
        <p:spPr>
          <a:xfrm>
            <a:off x="4271719" y="4373144"/>
            <a:ext cx="26747" cy="45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75917" y="2951407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917" y="2951407"/>
                <a:ext cx="108000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312428" y="2952935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428" y="2952935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5A1592E-E2D0-D047-A37B-6903D4C5AE83}"/>
              </a:ext>
            </a:extLst>
          </p:cNvPr>
          <p:cNvCxnSpPr>
            <a:cxnSpLocks/>
          </p:cNvCxnSpPr>
          <p:nvPr/>
        </p:nvCxnSpPr>
        <p:spPr>
          <a:xfrm>
            <a:off x="8408852" y="4445699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CF429E8F-7133-3F4E-959E-01A0C3122673}"/>
              </a:ext>
            </a:extLst>
          </p:cNvPr>
          <p:cNvCxnSpPr>
            <a:cxnSpLocks/>
          </p:cNvCxnSpPr>
          <p:nvPr/>
        </p:nvCxnSpPr>
        <p:spPr>
          <a:xfrm>
            <a:off x="8849491" y="2973366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5F34D77-97A5-5748-A006-464A7F69597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304932" y="3032794"/>
            <a:ext cx="186239" cy="19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29BA28E-23C2-6E41-AF56-5E1EBCBA2A94}"/>
              </a:ext>
            </a:extLst>
          </p:cNvPr>
          <p:cNvCxnSpPr>
            <a:cxnSpLocks/>
          </p:cNvCxnSpPr>
          <p:nvPr/>
        </p:nvCxnSpPr>
        <p:spPr>
          <a:xfrm>
            <a:off x="6696121" y="5163967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92E4899E-5A66-2644-8DA1-99351EF0D72D}"/>
              </a:ext>
            </a:extLst>
          </p:cNvPr>
          <p:cNvGrpSpPr/>
          <p:nvPr/>
        </p:nvGrpSpPr>
        <p:grpSpPr>
          <a:xfrm>
            <a:off x="8217841" y="3679030"/>
            <a:ext cx="1289076" cy="305400"/>
            <a:chOff x="2719572" y="1536945"/>
            <a:chExt cx="1289076" cy="305400"/>
          </a:xfrm>
        </p:grpSpPr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FAF19563-767B-CA4D-ADCE-25B2F272A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B3651020-8A7C-AB47-BE26-D080FD6A7A5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feld 119">
            <a:extLst>
              <a:ext uri="{FF2B5EF4-FFF2-40B4-BE49-F238E27FC236}">
                <a16:creationId xmlns:a16="http://schemas.microsoft.com/office/drawing/2014/main" id="{5BF71A48-A690-3F44-A027-26FB590AED49}"/>
              </a:ext>
            </a:extLst>
          </p:cNvPr>
          <p:cNvSpPr txBox="1"/>
          <p:nvPr/>
        </p:nvSpPr>
        <p:spPr>
          <a:xfrm>
            <a:off x="1997041" y="6358778"/>
            <a:ext cx="1571618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Post-hoc 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47917634-4AB2-2B4C-9DB5-726D47A410C7}"/>
              </a:ext>
            </a:extLst>
          </p:cNvPr>
          <p:cNvSpPr txBox="1"/>
          <p:nvPr/>
        </p:nvSpPr>
        <p:spPr>
          <a:xfrm>
            <a:off x="3744054" y="6358777"/>
            <a:ext cx="1571618" cy="27699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Non-</a:t>
            </a:r>
            <a:r>
              <a:rPr lang="de-DE" sz="1200" dirty="0" err="1"/>
              <a:t>parametric</a:t>
            </a:r>
            <a:r>
              <a:rPr lang="de-DE" sz="1200" dirty="0"/>
              <a:t> </a:t>
            </a:r>
            <a:r>
              <a:rPr lang="de-DE" sz="1200" dirty="0" err="1"/>
              <a:t>tests</a:t>
            </a:r>
            <a:r>
              <a:rPr lang="de-DE" sz="1200" dirty="0"/>
              <a:t> 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60669524-F80D-B648-BDD7-AE34244714A6}"/>
              </a:ext>
            </a:extLst>
          </p:cNvPr>
          <p:cNvSpPr txBox="1"/>
          <p:nvPr/>
        </p:nvSpPr>
        <p:spPr>
          <a:xfrm>
            <a:off x="247600" y="6379995"/>
            <a:ext cx="1571618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Colour</a:t>
            </a:r>
            <a:r>
              <a:rPr lang="de-DE" sz="1200" dirty="0"/>
              <a:t> </a:t>
            </a:r>
            <a:r>
              <a:rPr lang="de-DE" sz="1200" dirty="0" err="1"/>
              <a:t>codes</a:t>
            </a:r>
            <a:r>
              <a:rPr lang="de-DE" sz="1200" dirty="0"/>
              <a:t>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503B046D-58C0-0D47-AA46-B1416D553991}"/>
                  </a:ext>
                </a:extLst>
              </p:cNvPr>
              <p:cNvSpPr txBox="1"/>
              <p:nvPr/>
            </p:nvSpPr>
            <p:spPr>
              <a:xfrm>
                <a:off x="333937" y="-2028"/>
                <a:ext cx="384452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de-DE" sz="1000" dirty="0"/>
                  <a:t> </a:t>
                </a:r>
                <a:r>
                  <a:rPr lang="de-DE" sz="1000" dirty="0" err="1"/>
                  <a:t>conf.int</a:t>
                </a:r>
                <a:r>
                  <a:rPr lang="de-DE" sz="1000" dirty="0"/>
                  <a:t> . </a:t>
                </a:r>
              </a:p>
              <a:p>
                <a:r>
                  <a:rPr lang="de-DE" sz="1000" dirty="0" err="1"/>
                  <a:t>feature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and</a:t>
                </a:r>
                <a:r>
                  <a:rPr lang="de-DE" sz="1000" dirty="0"/>
                  <a:t> </a:t>
                </a:r>
                <a:r>
                  <a:rPr lang="de-DE" sz="1000" dirty="0" err="1"/>
                  <a:t>response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are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characterized</a:t>
                </a:r>
                <a:r>
                  <a:rPr lang="de-DE" sz="1000" dirty="0"/>
                  <a:t> </a:t>
                </a:r>
                <a:r>
                  <a:rPr lang="de-DE" sz="1000" dirty="0" err="1"/>
                  <a:t>by</a:t>
                </a:r>
                <a:r>
                  <a:rPr lang="de-DE" sz="1000" dirty="0"/>
                  <a:t> </a:t>
                </a:r>
                <a:r>
                  <a:rPr lang="de-DE" sz="1000" dirty="0" err="1"/>
                  <a:t>their</a:t>
                </a:r>
                <a:r>
                  <a:rPr lang="de-DE" sz="1000" dirty="0"/>
                  <a:t> </a:t>
                </a:r>
                <a:r>
                  <a:rPr lang="de-DE" sz="1000" dirty="0" err="1"/>
                  <a:t>data</a:t>
                </a:r>
                <a:r>
                  <a:rPr lang="de-DE" sz="1000" dirty="0"/>
                  <a:t> type `</a:t>
                </a:r>
                <a:r>
                  <a:rPr lang="de-DE" sz="1000" dirty="0" err="1"/>
                  <a:t>class</a:t>
                </a:r>
                <a:r>
                  <a:rPr lang="de-DE" sz="1000" dirty="0"/>
                  <a:t>`</a:t>
                </a:r>
              </a:p>
              <a:p>
                <a:r>
                  <a:rPr lang="de-DE" sz="1000" dirty="0" err="1"/>
                  <a:t>feature</a:t>
                </a:r>
                <a:r>
                  <a:rPr lang="de-DE" sz="1000" dirty="0"/>
                  <a:t>  </a:t>
                </a:r>
                <a:r>
                  <a:rPr lang="de-DE" sz="1000" dirty="0" err="1"/>
                  <a:t>of</a:t>
                </a:r>
                <a:r>
                  <a:rPr lang="de-DE" sz="1000" dirty="0"/>
                  <a:t> </a:t>
                </a:r>
                <a:r>
                  <a:rPr lang="de-DE" sz="1000" dirty="0" err="1"/>
                  <a:t>class</a:t>
                </a:r>
                <a:r>
                  <a:rPr lang="de-DE" sz="1000" dirty="0"/>
                  <a:t>  `</a:t>
                </a:r>
                <a:r>
                  <a:rPr lang="de-DE" sz="1000" dirty="0" err="1"/>
                  <a:t>factor</a:t>
                </a:r>
                <a:r>
                  <a:rPr lang="de-DE" sz="1000" dirty="0"/>
                  <a:t>` </a:t>
                </a:r>
                <a:r>
                  <a:rPr lang="de-DE" sz="1000" dirty="0" err="1"/>
                  <a:t>can</a:t>
                </a:r>
                <a:r>
                  <a:rPr lang="de-DE" sz="1000" dirty="0"/>
                  <a:t> </a:t>
                </a:r>
                <a:r>
                  <a:rPr lang="de-DE" sz="1000" dirty="0" err="1"/>
                  <a:t>have</a:t>
                </a:r>
                <a:r>
                  <a:rPr lang="de-DE" sz="1000" dirty="0"/>
                  <a:t> N </a:t>
                </a:r>
                <a:r>
                  <a:rPr lang="de-DE" sz="1000" dirty="0" err="1"/>
                  <a:t>factor</a:t>
                </a:r>
                <a:r>
                  <a:rPr lang="de-DE" sz="1000" dirty="0"/>
                  <a:t> </a:t>
                </a:r>
                <a:r>
                  <a:rPr lang="de-DE" sz="1000" dirty="0" err="1"/>
                  <a:t>levels</a:t>
                </a:r>
                <a:r>
                  <a:rPr lang="de-DE" sz="1000" dirty="0"/>
                  <a:t> (</a:t>
                </a:r>
                <a:r>
                  <a:rPr lang="de-DE" sz="1000" dirty="0" err="1"/>
                  <a:t>groups</a:t>
                </a:r>
                <a:r>
                  <a:rPr lang="de-DE" sz="1000" dirty="0"/>
                  <a:t>) </a:t>
                </a:r>
                <a:r>
                  <a:rPr lang="de-DE" sz="1000" dirty="0" err="1"/>
                  <a:t>with</a:t>
                </a:r>
                <a:r>
                  <a:rPr lang="de-DE" sz="1000" dirty="0"/>
                  <a:t> </a:t>
                </a:r>
              </a:p>
              <a:p>
                <a:pPr marL="0" indent="0">
                  <a:buNone/>
                </a:pPr>
                <a:r>
                  <a:rPr lang="de-DE" sz="1000" dirty="0" err="1"/>
                  <a:t>n_i</a:t>
                </a:r>
                <a:r>
                  <a:rPr lang="de-DE" sz="1000" dirty="0"/>
                  <a:t>, i=1,...N </a:t>
                </a:r>
                <a:r>
                  <a:rPr lang="de-DE" sz="1000" dirty="0" err="1"/>
                  <a:t>number</a:t>
                </a:r>
                <a:r>
                  <a:rPr lang="de-DE" sz="1000" dirty="0"/>
                  <a:t> </a:t>
                </a:r>
                <a:r>
                  <a:rPr lang="de-DE" sz="1000" dirty="0" err="1"/>
                  <a:t>of</a:t>
                </a:r>
                <a:r>
                  <a:rPr lang="de-DE" sz="1000" dirty="0"/>
                  <a:t> </a:t>
                </a:r>
                <a:r>
                  <a:rPr lang="de-DE" sz="1000" dirty="0" err="1"/>
                  <a:t>entries</a:t>
                </a:r>
                <a:r>
                  <a:rPr lang="de-DE" sz="1000" dirty="0"/>
                  <a:t> in </a:t>
                </a:r>
                <a:r>
                  <a:rPr lang="de-DE" sz="1000" dirty="0" err="1"/>
                  <a:t>each</a:t>
                </a:r>
                <a:r>
                  <a:rPr lang="de-DE" sz="1000" dirty="0"/>
                  <a:t> </a:t>
                </a:r>
                <a:r>
                  <a:rPr lang="de-DE" sz="1000" dirty="0" err="1"/>
                  <a:t>group</a:t>
                </a:r>
                <a:endParaRPr lang="de-DE" sz="1000" dirty="0"/>
              </a:p>
            </p:txBody>
          </p:sp>
        </mc:Choice>
        <mc:Fallback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503B046D-58C0-0D47-AA46-B1416D55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7" y="-2028"/>
                <a:ext cx="3844524" cy="707886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16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1599288" y="1609614"/>
                <a:ext cx="4378548" cy="830997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de-DE" sz="1200" dirty="0"/>
                  <a:t>Simple linear  </a:t>
                </a:r>
                <a:r>
                  <a:rPr lang="de-DE" sz="1200" dirty="0" err="1"/>
                  <a:t>regression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with</a:t>
                </a:r>
                <a:r>
                  <a:rPr lang="de-DE" sz="1200" dirty="0"/>
                  <a:t> </a:t>
                </a:r>
                <a:r>
                  <a:rPr lang="de-DE" sz="1200" dirty="0" err="1"/>
                  <a:t>reponse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y</a:t>
                </a:r>
                <a:r>
                  <a:rPr lang="de-DE" sz="1200" dirty="0"/>
                  <a:t> </a:t>
                </a:r>
                <a:r>
                  <a:rPr lang="de-DE" sz="1200" dirty="0" err="1"/>
                  <a:t>and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feature</a:t>
                </a:r>
                <a:r>
                  <a:rPr lang="de-DE" sz="1200" dirty="0"/>
                  <a:t> x</a:t>
                </a:r>
                <a:br>
                  <a:rPr lang="de-DE" sz="1200" dirty="0"/>
                </a:b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b="0" dirty="0"/>
                  <a:t>:</a:t>
                </a:r>
              </a:p>
              <a:p>
                <a:pPr algn="ctr"/>
                <a:r>
                  <a:rPr lang="de-DE" sz="1200" dirty="0"/>
                  <a:t>Output: Point </a:t>
                </a:r>
                <a:r>
                  <a:rPr lang="de-DE" sz="1200" dirty="0" err="1"/>
                  <a:t>estimates</a:t>
                </a:r>
                <a:r>
                  <a:rPr lang="de-DE" sz="1200" dirty="0"/>
                  <a:t>  </a:t>
                </a:r>
                <a:r>
                  <a:rPr lang="de-DE" sz="1200" dirty="0" err="1"/>
                  <a:t>and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confidence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intervals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of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slope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 </a:t>
                </a:r>
                <a:r>
                  <a:rPr lang="de-DE" sz="1200" dirty="0" err="1"/>
                  <a:t>and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intercept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88" y="1609614"/>
                <a:ext cx="4378548" cy="830997"/>
              </a:xfrm>
              <a:prstGeom prst="rect">
                <a:avLst/>
              </a:prstGeom>
              <a:blipFill>
                <a:blip r:embed="rId3"/>
                <a:stretch>
                  <a:fillRect b="-2985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8348F7DE-DD58-0040-AD2D-ECF76CE16313}"/>
              </a:ext>
            </a:extLst>
          </p:cNvPr>
          <p:cNvSpPr txBox="1"/>
          <p:nvPr/>
        </p:nvSpPr>
        <p:spPr>
          <a:xfrm>
            <a:off x="8166165" y="1209366"/>
            <a:ext cx="252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feature</a:t>
            </a:r>
            <a:r>
              <a:rPr lang="de-DE" sz="1200" dirty="0"/>
              <a:t>:  </a:t>
            </a:r>
            <a:r>
              <a:rPr lang="de-DE" sz="1200" dirty="0" err="1"/>
              <a:t>more</a:t>
            </a:r>
            <a:r>
              <a:rPr lang="de-DE" sz="1200" dirty="0"/>
              <a:t> </a:t>
            </a:r>
            <a:r>
              <a:rPr lang="de-DE" sz="1200" dirty="0" err="1"/>
              <a:t>than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1599288" y="2652143"/>
            <a:ext cx="4378548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linear </a:t>
            </a:r>
            <a:r>
              <a:rPr lang="de-DE" sz="1200" dirty="0" err="1"/>
              <a:t>regression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4759984" y="3148889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84" y="3148889"/>
                <a:ext cx="1080000" cy="280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3470909" y="3148889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09" y="3148889"/>
                <a:ext cx="10800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8166165" y="2345417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(), </a:t>
            </a:r>
            <a:r>
              <a:rPr lang="de-DE" sz="1200" dirty="0" err="1"/>
              <a:t>ad.test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8EC19F6-2057-6349-841C-04A879848AF2}"/>
                  </a:ext>
                </a:extLst>
              </p:cNvPr>
              <p:cNvSpPr txBox="1"/>
              <p:nvPr/>
            </p:nvSpPr>
            <p:spPr>
              <a:xfrm>
                <a:off x="9508042" y="3134855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8EC19F6-2057-6349-841C-04A879848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42" y="3134855"/>
                <a:ext cx="1080000" cy="2801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F274D45-13B9-644C-B350-B8E069E0F54B}"/>
                  </a:ext>
                </a:extLst>
              </p:cNvPr>
              <p:cNvSpPr txBox="1"/>
              <p:nvPr/>
            </p:nvSpPr>
            <p:spPr>
              <a:xfrm>
                <a:off x="8166165" y="3123597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F274D45-13B9-644C-B350-B8E069E0F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165" y="3123597"/>
                <a:ext cx="108000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8105817" y="5191594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kruskal.test</a:t>
            </a:r>
            <a:r>
              <a:rPr lang="de-DE" sz="1200" dirty="0"/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9508042" y="3780482"/>
            <a:ext cx="2412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homoscedacity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bartlett.test</a:t>
            </a:r>
            <a:r>
              <a:rPr lang="de-DE" sz="1200" dirty="0"/>
              <a:t>()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10840042" y="4579160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042" y="4579160"/>
                <a:ext cx="1080000" cy="280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9508043" y="4582272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43" y="4582272"/>
                <a:ext cx="108000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9508043" y="5176327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oneway.test</a:t>
            </a:r>
            <a:r>
              <a:rPr lang="de-DE" sz="1200" dirty="0"/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10840042" y="5176126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aov</a:t>
            </a:r>
            <a:r>
              <a:rPr lang="de-DE" sz="1200" dirty="0"/>
              <a:t>()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66FE5CB-A394-F946-9E64-757F0968CA3E}"/>
              </a:ext>
            </a:extLst>
          </p:cNvPr>
          <p:cNvCxnSpPr>
            <a:cxnSpLocks/>
          </p:cNvCxnSpPr>
          <p:nvPr/>
        </p:nvCxnSpPr>
        <p:spPr>
          <a:xfrm flipH="1">
            <a:off x="9948557" y="4253722"/>
            <a:ext cx="639486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8DACB91-86B4-1542-824F-8D15D1646A1F}"/>
              </a:ext>
            </a:extLst>
          </p:cNvPr>
          <p:cNvCxnSpPr>
            <a:cxnSpLocks/>
          </p:cNvCxnSpPr>
          <p:nvPr/>
        </p:nvCxnSpPr>
        <p:spPr>
          <a:xfrm>
            <a:off x="10588043" y="4253722"/>
            <a:ext cx="649590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CA845AB3-04D9-1F49-BCF4-C436B10CBCD7}"/>
              </a:ext>
            </a:extLst>
          </p:cNvPr>
          <p:cNvSpPr txBox="1"/>
          <p:nvPr/>
        </p:nvSpPr>
        <p:spPr>
          <a:xfrm>
            <a:off x="9517460" y="5808706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10840042" y="5808706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7567390" y="5778060"/>
            <a:ext cx="162755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pairwise.wilcox.test</a:t>
            </a:r>
            <a:r>
              <a:rPr lang="de-DE" sz="1200" dirty="0"/>
              <a:t>()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D99A9B4-E07A-52B7-4249-35305B9F71C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0048043" y="4859271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1CB2540-231C-6703-779B-A332362CCCD0}"/>
              </a:ext>
            </a:extLst>
          </p:cNvPr>
          <p:cNvCxnSpPr>
            <a:cxnSpLocks/>
          </p:cNvCxnSpPr>
          <p:nvPr/>
        </p:nvCxnSpPr>
        <p:spPr>
          <a:xfrm>
            <a:off x="11320191" y="4863246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345531F-D218-6149-D0A2-593D71DD481A}"/>
              </a:ext>
            </a:extLst>
          </p:cNvPr>
          <p:cNvCxnSpPr>
            <a:cxnSpLocks/>
          </p:cNvCxnSpPr>
          <p:nvPr/>
        </p:nvCxnSpPr>
        <p:spPr>
          <a:xfrm>
            <a:off x="10022680" y="5456237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C705129-730D-E48F-BAF5-71C823C4600D}"/>
              </a:ext>
            </a:extLst>
          </p:cNvPr>
          <p:cNvCxnSpPr>
            <a:cxnSpLocks/>
          </p:cNvCxnSpPr>
          <p:nvPr/>
        </p:nvCxnSpPr>
        <p:spPr>
          <a:xfrm>
            <a:off x="11294828" y="5460212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AF424F0-2224-B62C-343E-4D506937AB0E}"/>
              </a:ext>
            </a:extLst>
          </p:cNvPr>
          <p:cNvCxnSpPr>
            <a:cxnSpLocks/>
          </p:cNvCxnSpPr>
          <p:nvPr/>
        </p:nvCxnSpPr>
        <p:spPr>
          <a:xfrm>
            <a:off x="8716777" y="5483861"/>
            <a:ext cx="0" cy="27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D10A4BB-670F-5F4A-A0F3-729FC94455AB}"/>
              </a:ext>
            </a:extLst>
          </p:cNvPr>
          <p:cNvCxnSpPr>
            <a:cxnSpLocks/>
          </p:cNvCxnSpPr>
          <p:nvPr/>
        </p:nvCxnSpPr>
        <p:spPr>
          <a:xfrm>
            <a:off x="9945539" y="3414966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197452A-EA6E-C347-904C-AB87B9A22813}"/>
              </a:ext>
            </a:extLst>
          </p:cNvPr>
          <p:cNvCxnSpPr>
            <a:cxnSpLocks/>
          </p:cNvCxnSpPr>
          <p:nvPr/>
        </p:nvCxnSpPr>
        <p:spPr>
          <a:xfrm>
            <a:off x="8706165" y="3433319"/>
            <a:ext cx="10612" cy="17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4730909" y="5181248"/>
            <a:ext cx="1265895" cy="646331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Show </a:t>
            </a:r>
            <a:r>
              <a:rPr lang="de-DE" sz="1200" dirty="0" err="1"/>
              <a:t>regression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prognosis</a:t>
            </a:r>
            <a:r>
              <a:rPr lang="de-DE" sz="1200" dirty="0"/>
              <a:t> </a:t>
            </a:r>
            <a:r>
              <a:rPr lang="de-DE" sz="1200" dirty="0" err="1"/>
              <a:t>bands</a:t>
            </a:r>
            <a:r>
              <a:rPr lang="de-DE" sz="1200" dirty="0"/>
              <a:t>  in </a:t>
            </a:r>
            <a:r>
              <a:rPr lang="de-DE" sz="1200" dirty="0" err="1"/>
              <a:t>grap</a:t>
            </a:r>
            <a:endParaRPr lang="de-DE" sz="1200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100B85B9-5549-6342-9960-452F4F03408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426165" y="1500539"/>
            <a:ext cx="0" cy="84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81344E7-7346-ED47-88F2-43CF23662C53}"/>
              </a:ext>
            </a:extLst>
          </p:cNvPr>
          <p:cNvGrpSpPr/>
          <p:nvPr/>
        </p:nvGrpSpPr>
        <p:grpSpPr>
          <a:xfrm>
            <a:off x="8781627" y="2822748"/>
            <a:ext cx="1289076" cy="305400"/>
            <a:chOff x="2719572" y="1536945"/>
            <a:chExt cx="1289076" cy="305400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93126234-22BE-3949-BAF8-B4C411866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B2E274A3-C15A-4348-BD99-2CCC41CC9CB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3906371" y="2825308"/>
            <a:ext cx="1289076" cy="305400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3DE73AB-F7BE-824E-91E5-4E8A0CDAB16C}"/>
              </a:ext>
            </a:extLst>
          </p:cNvPr>
          <p:cNvCxnSpPr>
            <a:cxnSpLocks/>
          </p:cNvCxnSpPr>
          <p:nvPr/>
        </p:nvCxnSpPr>
        <p:spPr>
          <a:xfrm>
            <a:off x="5216817" y="3425888"/>
            <a:ext cx="14928" cy="17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A5D2D83-247F-C742-B9A2-04A821DA6B77}"/>
              </a:ext>
            </a:extLst>
          </p:cNvPr>
          <p:cNvCxnSpPr>
            <a:cxnSpLocks/>
          </p:cNvCxnSpPr>
          <p:nvPr/>
        </p:nvCxnSpPr>
        <p:spPr>
          <a:xfrm flipH="1">
            <a:off x="3302670" y="1320418"/>
            <a:ext cx="22635" cy="41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096385-B072-5849-911C-33206C250362}"/>
              </a:ext>
            </a:extLst>
          </p:cNvPr>
          <p:cNvSpPr txBox="1"/>
          <p:nvPr/>
        </p:nvSpPr>
        <p:spPr>
          <a:xfrm>
            <a:off x="2233988" y="416937"/>
            <a:ext cx="216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/>
              <a:t>response</a:t>
            </a:r>
            <a:r>
              <a:rPr lang="de-DE" sz="1200" dirty="0"/>
              <a:t>: </a:t>
            </a:r>
            <a:r>
              <a:rPr lang="de-DE" sz="1200" dirty="0" err="1"/>
              <a:t>numeric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integer: </a:t>
            </a:r>
          </a:p>
          <a:p>
            <a:r>
              <a:rPr lang="de-DE" sz="1200" dirty="0" err="1"/>
              <a:t>feature</a:t>
            </a:r>
            <a:r>
              <a:rPr lang="de-DE" sz="1200" dirty="0"/>
              <a:t>:    </a:t>
            </a:r>
            <a:r>
              <a:rPr lang="de-DE" sz="1200" dirty="0" err="1"/>
              <a:t>numeric</a:t>
            </a:r>
            <a:r>
              <a:rPr lang="de-DE" sz="1200" dirty="0"/>
              <a:t>  </a:t>
            </a:r>
            <a:r>
              <a:rPr lang="de-DE" sz="1200" dirty="0" err="1"/>
              <a:t>or</a:t>
            </a:r>
            <a:r>
              <a:rPr lang="de-DE" sz="1200" dirty="0"/>
              <a:t> integer:   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4E3787B7-BCD5-A84C-BE86-030976E593D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313988" y="878602"/>
            <a:ext cx="11318" cy="26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1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954AB4D-A237-C043-A913-633703A9C26B}"/>
              </a:ext>
            </a:extLst>
          </p:cNvPr>
          <p:cNvSpPr txBox="1"/>
          <p:nvPr/>
        </p:nvSpPr>
        <p:spPr>
          <a:xfrm>
            <a:off x="5231745" y="69886"/>
            <a:ext cx="216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/>
              <a:t>feature</a:t>
            </a:r>
            <a:r>
              <a:rPr lang="de-DE" sz="1200" dirty="0"/>
              <a:t>:    </a:t>
            </a:r>
            <a:r>
              <a:rPr lang="de-DE" sz="1200" dirty="0" err="1"/>
              <a:t>factor</a:t>
            </a:r>
            <a:endParaRPr lang="de-DE" sz="1200" dirty="0"/>
          </a:p>
          <a:p>
            <a:r>
              <a:rPr lang="de-DE" sz="1200" dirty="0" err="1"/>
              <a:t>response</a:t>
            </a:r>
            <a:r>
              <a:rPr lang="de-DE" sz="1200" dirty="0"/>
              <a:t>: </a:t>
            </a:r>
            <a:r>
              <a:rPr lang="de-DE" sz="1200" dirty="0" err="1"/>
              <a:t>numeric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integer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197836" y="447097"/>
                <a:ext cx="2520000" cy="461665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de-DE" sz="1200" dirty="0"/>
                  <a:t>feature: N=2 </a:t>
                </a:r>
                <a:r>
                  <a:rPr lang="de-DE" sz="1200" dirty="0" err="1"/>
                  <a:t>levels</a:t>
                </a:r>
                <a:r>
                  <a:rPr lang="de-DE" sz="1200" dirty="0"/>
                  <a:t>  </a:t>
                </a:r>
                <a:r>
                  <a:rPr lang="de-DE" sz="1200" dirty="0" err="1"/>
                  <a:t>with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resp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b="0" dirty="0"/>
              </a:p>
              <a:p>
                <a:pPr algn="ctr"/>
                <a:r>
                  <a:rPr lang="de-DE" sz="1200" dirty="0"/>
                  <a:t> </a:t>
                </a:r>
                <a:r>
                  <a:rPr lang="de-DE" sz="1200" dirty="0" err="1"/>
                  <a:t>entries</a:t>
                </a:r>
                <a:r>
                  <a:rPr lang="de-DE" sz="1200" dirty="0"/>
                  <a:t> in </a:t>
                </a:r>
                <a:r>
                  <a:rPr lang="de-DE" sz="1200" dirty="0" err="1"/>
                  <a:t>each</a:t>
                </a:r>
                <a:r>
                  <a:rPr lang="de-DE" sz="1200" dirty="0"/>
                  <a:t> </a:t>
                </a:r>
                <a:r>
                  <a:rPr lang="de-DE" sz="1200" dirty="0" err="1"/>
                  <a:t>level</a:t>
                </a:r>
                <a:endParaRPr lang="de-DE" sz="120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36" y="447097"/>
                <a:ext cx="2520000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8348F7DE-DD58-0040-AD2D-ECF76CE16313}"/>
              </a:ext>
            </a:extLst>
          </p:cNvPr>
          <p:cNvSpPr txBox="1"/>
          <p:nvPr/>
        </p:nvSpPr>
        <p:spPr>
          <a:xfrm>
            <a:off x="8137090" y="507278"/>
            <a:ext cx="252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feature</a:t>
            </a:r>
            <a:r>
              <a:rPr lang="de-DE" sz="1200" dirty="0"/>
              <a:t>:  N&gt;2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3D02EE-D20F-6749-A7FA-5999503CC955}"/>
              </a:ext>
            </a:extLst>
          </p:cNvPr>
          <p:cNvSpPr txBox="1"/>
          <p:nvPr/>
        </p:nvSpPr>
        <p:spPr>
          <a:xfrm>
            <a:off x="1153988" y="5188654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433988" y="1943504"/>
                <a:ext cx="252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de-DE" sz="12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and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88" y="1943504"/>
                <a:ext cx="2520000" cy="276999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3470910" y="1943504"/>
                <a:ext cx="2520000" cy="461665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r>
                  <a:rPr lang="de-DE" sz="1200" dirty="0"/>
                  <a:t> </a:t>
                </a:r>
              </a:p>
              <a:p>
                <a:pPr algn="ctr"/>
                <a:endParaRPr lang="de-DE" sz="12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10" y="1943504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3457836" y="2381823"/>
            <a:ext cx="252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: </a:t>
            </a:r>
            <a:r>
              <a:rPr lang="de-DE" sz="1200" dirty="0" err="1"/>
              <a:t>shapiro.test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4759984" y="3148889"/>
                <a:ext cx="1080000" cy="461665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84" y="3148889"/>
                <a:ext cx="108000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3470909" y="3148889"/>
                <a:ext cx="1080000" cy="461665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12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09" y="3148889"/>
                <a:ext cx="108000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3465857" y="5181248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wilcox.test</a:t>
            </a:r>
            <a:r>
              <a:rPr lang="de-DE" sz="1200" dirty="0"/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8127617" y="967203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6281633" y="5182647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kruskal.test</a:t>
            </a:r>
            <a:r>
              <a:rPr lang="de-DE" sz="1200" dirty="0"/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9508042" y="3780482"/>
            <a:ext cx="2412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homoscedacity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bartlett.test</a:t>
            </a:r>
            <a:r>
              <a:rPr lang="de-DE" sz="1200" dirty="0"/>
              <a:t>()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10840042" y="4579160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042" y="4579160"/>
                <a:ext cx="1080000" cy="280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9508043" y="4582272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43" y="4582272"/>
                <a:ext cx="108000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9508043" y="5176327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oneway.test</a:t>
            </a:r>
            <a:r>
              <a:rPr lang="de-DE" sz="1200" dirty="0"/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10840042" y="5176126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aov</a:t>
            </a:r>
            <a:r>
              <a:rPr lang="de-DE" sz="1200" dirty="0"/>
              <a:t>()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66FE5CB-A394-F946-9E64-757F0968CA3E}"/>
              </a:ext>
            </a:extLst>
          </p:cNvPr>
          <p:cNvCxnSpPr>
            <a:cxnSpLocks/>
          </p:cNvCxnSpPr>
          <p:nvPr/>
        </p:nvCxnSpPr>
        <p:spPr>
          <a:xfrm flipH="1">
            <a:off x="9948557" y="4253722"/>
            <a:ext cx="639486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8DACB91-86B4-1542-824F-8D15D1646A1F}"/>
              </a:ext>
            </a:extLst>
          </p:cNvPr>
          <p:cNvCxnSpPr>
            <a:cxnSpLocks/>
          </p:cNvCxnSpPr>
          <p:nvPr/>
        </p:nvCxnSpPr>
        <p:spPr>
          <a:xfrm>
            <a:off x="10588043" y="4253722"/>
            <a:ext cx="649590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CA845AB3-04D9-1F49-BCF4-C436B10CBCD7}"/>
              </a:ext>
            </a:extLst>
          </p:cNvPr>
          <p:cNvSpPr txBox="1"/>
          <p:nvPr/>
        </p:nvSpPr>
        <p:spPr>
          <a:xfrm>
            <a:off x="9517460" y="5808706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10840042" y="5808706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6278328" y="5762996"/>
            <a:ext cx="1627550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pairwise.wilcox.test</a:t>
            </a:r>
            <a:r>
              <a:rPr lang="de-DE" sz="1200" dirty="0"/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1583958" y="2369672"/>
            <a:ext cx="0" cy="267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D99A9B4-E07A-52B7-4249-35305B9F71C3}"/>
              </a:ext>
            </a:extLst>
          </p:cNvPr>
          <p:cNvCxnSpPr>
            <a:cxnSpLocks/>
          </p:cNvCxnSpPr>
          <p:nvPr/>
        </p:nvCxnSpPr>
        <p:spPr>
          <a:xfrm>
            <a:off x="7811237" y="2082003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1CB2540-231C-6703-779B-A332362CCCD0}"/>
              </a:ext>
            </a:extLst>
          </p:cNvPr>
          <p:cNvCxnSpPr>
            <a:cxnSpLocks/>
          </p:cNvCxnSpPr>
          <p:nvPr/>
        </p:nvCxnSpPr>
        <p:spPr>
          <a:xfrm>
            <a:off x="11320191" y="4863246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345531F-D218-6149-D0A2-593D71DD481A}"/>
              </a:ext>
            </a:extLst>
          </p:cNvPr>
          <p:cNvCxnSpPr>
            <a:cxnSpLocks/>
          </p:cNvCxnSpPr>
          <p:nvPr/>
        </p:nvCxnSpPr>
        <p:spPr>
          <a:xfrm>
            <a:off x="10022680" y="5456237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C705129-730D-E48F-BAF5-71C823C4600D}"/>
              </a:ext>
            </a:extLst>
          </p:cNvPr>
          <p:cNvCxnSpPr>
            <a:cxnSpLocks/>
          </p:cNvCxnSpPr>
          <p:nvPr/>
        </p:nvCxnSpPr>
        <p:spPr>
          <a:xfrm>
            <a:off x="11294828" y="5460212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D10A4BB-670F-5F4A-A0F3-729FC94455AB}"/>
              </a:ext>
            </a:extLst>
          </p:cNvPr>
          <p:cNvCxnSpPr>
            <a:cxnSpLocks/>
          </p:cNvCxnSpPr>
          <p:nvPr/>
        </p:nvCxnSpPr>
        <p:spPr>
          <a:xfrm>
            <a:off x="10016551" y="3465513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197452A-EA6E-C347-904C-AB87B9A22813}"/>
              </a:ext>
            </a:extLst>
          </p:cNvPr>
          <p:cNvCxnSpPr>
            <a:cxnSpLocks/>
          </p:cNvCxnSpPr>
          <p:nvPr/>
        </p:nvCxnSpPr>
        <p:spPr>
          <a:xfrm>
            <a:off x="6714458" y="3414966"/>
            <a:ext cx="11181" cy="171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4730910" y="5181248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010909" y="3610554"/>
            <a:ext cx="14928" cy="152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3F09A16-73FE-ED4E-AD69-4F9A3E85F4FB}"/>
              </a:ext>
            </a:extLst>
          </p:cNvPr>
          <p:cNvGrpSpPr/>
          <p:nvPr/>
        </p:nvGrpSpPr>
        <p:grpSpPr>
          <a:xfrm>
            <a:off x="1950886" y="715698"/>
            <a:ext cx="2519999" cy="1183724"/>
            <a:chOff x="2719572" y="1536945"/>
            <a:chExt cx="1289076" cy="305400"/>
          </a:xfrm>
        </p:grpSpPr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4510D76-DEA6-7B42-BACA-4FAE57148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552937-9F27-6A4D-9881-C91D182A811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81344E7-7346-ED47-88F2-43CF23662C53}"/>
              </a:ext>
            </a:extLst>
          </p:cNvPr>
          <p:cNvGrpSpPr/>
          <p:nvPr/>
        </p:nvGrpSpPr>
        <p:grpSpPr>
          <a:xfrm>
            <a:off x="8414437" y="1428867"/>
            <a:ext cx="1614303" cy="404339"/>
            <a:chOff x="2719572" y="1536945"/>
            <a:chExt cx="1289076" cy="305400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93126234-22BE-3949-BAF8-B4C411866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B2E274A3-C15A-4348-BD99-2CCC41CC9CB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3906371" y="2825308"/>
            <a:ext cx="1289076" cy="305400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3DE73AB-F7BE-824E-91E5-4E8A0CDAB16C}"/>
              </a:ext>
            </a:extLst>
          </p:cNvPr>
          <p:cNvCxnSpPr>
            <a:cxnSpLocks/>
          </p:cNvCxnSpPr>
          <p:nvPr/>
        </p:nvCxnSpPr>
        <p:spPr>
          <a:xfrm>
            <a:off x="5216817" y="3425888"/>
            <a:ext cx="14928" cy="17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21BB76EE-C80E-914A-A835-D90D262EF5C4}"/>
              </a:ext>
            </a:extLst>
          </p:cNvPr>
          <p:cNvSpPr txBox="1"/>
          <p:nvPr/>
        </p:nvSpPr>
        <p:spPr>
          <a:xfrm>
            <a:off x="6228404" y="2353600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ad.test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7289392" y="1799152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2" y="1799152"/>
                <a:ext cx="108000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10597460" y="3164071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460" y="3164071"/>
                <a:ext cx="1080000" cy="280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9387617" y="1773958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617" y="1773958"/>
                <a:ext cx="1080000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9397090" y="3137967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090" y="3137967"/>
                <a:ext cx="108000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9772922" y="2794714"/>
            <a:ext cx="1289076" cy="305400"/>
            <a:chOff x="2719572" y="1536945"/>
            <a:chExt cx="1289076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9157460" y="2321093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ad.test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7548490" y="3147332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490" y="3147332"/>
                <a:ext cx="1080000" cy="2801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6228404" y="313401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404" y="3134011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C3286D5F-EDC9-C940-883C-2F2105ED3C14}"/>
              </a:ext>
            </a:extLst>
          </p:cNvPr>
          <p:cNvGrpSpPr/>
          <p:nvPr/>
        </p:nvGrpSpPr>
        <p:grpSpPr>
          <a:xfrm>
            <a:off x="6677380" y="2803710"/>
            <a:ext cx="1289076" cy="305400"/>
            <a:chOff x="2719572" y="1536945"/>
            <a:chExt cx="1289076" cy="305400"/>
          </a:xfrm>
        </p:grpSpPr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081A7D4F-3955-7B45-99A7-D179FFD3C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632E964A-6AC1-DE4F-9999-AF9328E116CF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5A1592E-E2D0-D047-A37B-6903D4C5AE83}"/>
              </a:ext>
            </a:extLst>
          </p:cNvPr>
          <p:cNvCxnSpPr>
            <a:cxnSpLocks/>
          </p:cNvCxnSpPr>
          <p:nvPr/>
        </p:nvCxnSpPr>
        <p:spPr>
          <a:xfrm>
            <a:off x="10200443" y="5011671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CF429E8F-7133-3F4E-959E-01A0C3122673}"/>
              </a:ext>
            </a:extLst>
          </p:cNvPr>
          <p:cNvCxnSpPr>
            <a:cxnSpLocks/>
          </p:cNvCxnSpPr>
          <p:nvPr/>
        </p:nvCxnSpPr>
        <p:spPr>
          <a:xfrm>
            <a:off x="10041495" y="2086064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1465166C-CF18-664E-A6E3-32EB0E33B980}"/>
              </a:ext>
            </a:extLst>
          </p:cNvPr>
          <p:cNvCxnSpPr>
            <a:cxnSpLocks/>
          </p:cNvCxnSpPr>
          <p:nvPr/>
        </p:nvCxnSpPr>
        <p:spPr>
          <a:xfrm>
            <a:off x="11079226" y="3425888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C90D454B-D6FF-5C46-9462-9CFB0F03BFEC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8088490" y="3427443"/>
            <a:ext cx="1430564" cy="56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911D9A2-EC12-1EAE-FE61-9915CC660179}"/>
                  </a:ext>
                </a:extLst>
              </p:cNvPr>
              <p:cNvSpPr txBox="1"/>
              <p:nvPr/>
            </p:nvSpPr>
            <p:spPr>
              <a:xfrm>
                <a:off x="6699" y="93154"/>
                <a:ext cx="194418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de-DE" sz="1000" dirty="0"/>
                  <a:t> </a:t>
                </a:r>
                <a:r>
                  <a:rPr lang="de-DE" sz="1000" dirty="0" err="1"/>
                  <a:t>conf.int</a:t>
                </a:r>
                <a:r>
                  <a:rPr lang="de-DE" sz="1000" dirty="0"/>
                  <a:t> . </a:t>
                </a:r>
              </a:p>
              <a:p>
                <a:pPr algn="just"/>
                <a:r>
                  <a:rPr lang="de-DE" sz="1000" dirty="0" err="1"/>
                  <a:t>feature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and</a:t>
                </a:r>
                <a:r>
                  <a:rPr lang="de-DE" sz="1000" dirty="0"/>
                  <a:t> </a:t>
                </a:r>
                <a:r>
                  <a:rPr lang="de-DE" sz="1000" dirty="0" err="1"/>
                  <a:t>response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are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characterized</a:t>
                </a:r>
                <a:r>
                  <a:rPr lang="de-DE" sz="1000" dirty="0"/>
                  <a:t> </a:t>
                </a:r>
                <a:r>
                  <a:rPr lang="de-DE" sz="1000" dirty="0" err="1"/>
                  <a:t>by</a:t>
                </a:r>
                <a:r>
                  <a:rPr lang="de-DE" sz="1000" dirty="0"/>
                  <a:t> </a:t>
                </a:r>
                <a:r>
                  <a:rPr lang="de-DE" sz="1000" dirty="0" err="1"/>
                  <a:t>their</a:t>
                </a:r>
                <a:r>
                  <a:rPr lang="de-DE" sz="1000" dirty="0"/>
                  <a:t> </a:t>
                </a:r>
                <a:r>
                  <a:rPr lang="de-DE" sz="1000" dirty="0" err="1"/>
                  <a:t>data</a:t>
                </a:r>
                <a:r>
                  <a:rPr lang="de-DE" sz="1000" dirty="0"/>
                  <a:t> type `</a:t>
                </a:r>
                <a:r>
                  <a:rPr lang="de-DE" sz="1000" dirty="0" err="1"/>
                  <a:t>class</a:t>
                </a:r>
                <a:r>
                  <a:rPr lang="de-DE" sz="1000" dirty="0"/>
                  <a:t>`</a:t>
                </a:r>
              </a:p>
              <a:p>
                <a:pPr algn="just"/>
                <a:r>
                  <a:rPr lang="de-DE" sz="1000" dirty="0" err="1"/>
                  <a:t>feature</a:t>
                </a:r>
                <a:r>
                  <a:rPr lang="de-DE" sz="1000" dirty="0"/>
                  <a:t>  </a:t>
                </a:r>
                <a:r>
                  <a:rPr lang="de-DE" sz="1000" dirty="0" err="1"/>
                  <a:t>of</a:t>
                </a:r>
                <a:r>
                  <a:rPr lang="de-DE" sz="1000" dirty="0"/>
                  <a:t> </a:t>
                </a:r>
                <a:r>
                  <a:rPr lang="de-DE" sz="1000" dirty="0" err="1"/>
                  <a:t>class</a:t>
                </a:r>
                <a:r>
                  <a:rPr lang="de-DE" sz="1000" dirty="0"/>
                  <a:t>  `</a:t>
                </a:r>
                <a:r>
                  <a:rPr lang="de-DE" sz="1000" dirty="0" err="1"/>
                  <a:t>factor</a:t>
                </a:r>
                <a:r>
                  <a:rPr lang="de-DE" sz="1000" dirty="0"/>
                  <a:t>` </a:t>
                </a:r>
                <a:r>
                  <a:rPr lang="de-DE" sz="1000" dirty="0" err="1"/>
                  <a:t>can</a:t>
                </a:r>
                <a:r>
                  <a:rPr lang="de-DE" sz="1000" dirty="0"/>
                  <a:t> </a:t>
                </a:r>
                <a:r>
                  <a:rPr lang="de-DE" sz="1000" dirty="0" err="1"/>
                  <a:t>have</a:t>
                </a:r>
                <a:r>
                  <a:rPr lang="de-DE" sz="1000" dirty="0"/>
                  <a:t> N </a:t>
                </a:r>
                <a:r>
                  <a:rPr lang="de-DE" sz="1000" dirty="0" err="1"/>
                  <a:t>factor</a:t>
                </a:r>
                <a:r>
                  <a:rPr lang="de-DE" sz="1000" dirty="0"/>
                  <a:t> </a:t>
                </a:r>
                <a:r>
                  <a:rPr lang="de-DE" sz="1000" dirty="0" err="1"/>
                  <a:t>levels</a:t>
                </a:r>
                <a:r>
                  <a:rPr lang="de-DE" sz="1000" dirty="0"/>
                  <a:t> (</a:t>
                </a:r>
                <a:r>
                  <a:rPr lang="de-DE" sz="1000" dirty="0" err="1"/>
                  <a:t>groups</a:t>
                </a:r>
                <a:r>
                  <a:rPr lang="de-DE" sz="1000" dirty="0"/>
                  <a:t>) </a:t>
                </a:r>
                <a:r>
                  <a:rPr lang="de-DE" sz="1000" dirty="0" err="1"/>
                  <a:t>with</a:t>
                </a:r>
                <a:r>
                  <a:rPr lang="de-DE" sz="1000" dirty="0"/>
                  <a:t> </a:t>
                </a:r>
              </a:p>
              <a:p>
                <a:pPr marL="0" indent="0" algn="just">
                  <a:buNone/>
                </a:pPr>
                <a:r>
                  <a:rPr lang="de-DE" sz="1000" dirty="0" err="1"/>
                  <a:t>n_i</a:t>
                </a:r>
                <a:r>
                  <a:rPr lang="de-DE" sz="1000" dirty="0"/>
                  <a:t>, i=1,...N </a:t>
                </a:r>
                <a:r>
                  <a:rPr lang="de-DE" sz="1000" dirty="0" err="1"/>
                  <a:t>number</a:t>
                </a:r>
                <a:r>
                  <a:rPr lang="de-DE" sz="1000" dirty="0"/>
                  <a:t> </a:t>
                </a:r>
                <a:r>
                  <a:rPr lang="de-DE" sz="1000" dirty="0" err="1"/>
                  <a:t>of</a:t>
                </a:r>
                <a:r>
                  <a:rPr lang="de-DE" sz="1000" dirty="0"/>
                  <a:t> </a:t>
                </a:r>
                <a:r>
                  <a:rPr lang="de-DE" sz="1000" dirty="0" err="1"/>
                  <a:t>entries</a:t>
                </a:r>
                <a:r>
                  <a:rPr lang="de-DE" sz="1000" dirty="0"/>
                  <a:t> in </a:t>
                </a:r>
                <a:r>
                  <a:rPr lang="de-DE" sz="1000" dirty="0" err="1"/>
                  <a:t>each</a:t>
                </a:r>
                <a:r>
                  <a:rPr lang="de-DE" sz="1000" dirty="0"/>
                  <a:t> </a:t>
                </a:r>
                <a:r>
                  <a:rPr lang="de-DE" sz="1000" dirty="0" err="1"/>
                  <a:t>group</a:t>
                </a:r>
                <a:endParaRPr lang="de-DE" sz="1000" dirty="0"/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911D9A2-EC12-1EAE-FE61-9915CC660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" y="93154"/>
                <a:ext cx="1944186" cy="1323439"/>
              </a:xfrm>
              <a:prstGeom prst="rect">
                <a:avLst/>
              </a:prstGeom>
              <a:blipFill>
                <a:blip r:embed="rId16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Macintosh PowerPoint</Application>
  <PresentationFormat>Breitbild</PresentationFormat>
  <Paragraphs>98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1</cp:revision>
  <dcterms:created xsi:type="dcterms:W3CDTF">2023-05-08T12:12:17Z</dcterms:created>
  <dcterms:modified xsi:type="dcterms:W3CDTF">2025-05-05T16:04:10Z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2023-05-08T12:12:19Z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</Properties>
</file>