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xlsx" ContentType="application/vnd.openxmlformats-officedocument.spreadsheetml.sheet"/>
  <Default Extension="emf" ContentType="image/x-emf"/>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Lst>
  <p:sldSz cx="12192120" cy="6858000"/>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tags" Target="tags/tag1.xml" /><Relationship Id="rId4" Type="http://schemas.openxmlformats.org/officeDocument/2006/relationships/slide" Target="slides/slide3.xml" /><Relationship Id="rId40" Type="http://schemas.openxmlformats.org/officeDocument/2006/relationships/presProps" Target="presProps.xml" /><Relationship Id="rId41" Type="http://schemas.openxmlformats.org/officeDocument/2006/relationships/viewProps" Target="viewProps.xml" /><Relationship Id="rId42" Type="http://schemas.openxmlformats.org/officeDocument/2006/relationships/theme" Target="theme/theme1.xml" /><Relationship Id="rId43" Type="http://schemas.openxmlformats.org/officeDocument/2006/relationships/tableStyles" Target="tableStyles.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28.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Sheet1!$A$2:$A$9</c:f>
              <c:numCache>
                <c:formatCode>General</c:formatCode>
                <c:ptCount val="8"/>
                <c:pt idx="0">
                  <c:v>2017</c:v>
                </c:pt>
                <c:pt idx="1">
                  <c:v>2018</c:v>
                </c:pt>
                <c:pt idx="2">
                  <c:v>2019</c:v>
                </c:pt>
                <c:pt idx="3">
                  <c:v>2020</c:v>
                </c:pt>
                <c:pt idx="4">
                  <c:v>2021</c:v>
                </c:pt>
                <c:pt idx="5">
                  <c:v>2022</c:v>
                </c:pt>
                <c:pt idx="6">
                  <c:v>2023</c:v>
                </c:pt>
                <c:pt idx="7">
                  <c:v>2024</c:v>
                </c:pt>
              </c:numCache>
            </c:numRef>
          </c:cat>
          <c:val>
            <c:numRef>
              <c:f>Sheet1!$B$2:$B$9</c:f>
              <c:numCache>
                <c:ptCount val="8"/>
                <c:pt idx="0">
                  <c:v>10</c:v>
                </c:pt>
                <c:pt idx="1">
                  <c:v>30</c:v>
                </c:pt>
                <c:pt idx="2">
                  <c:v>84</c:v>
                </c:pt>
                <c:pt idx="3">
                  <c:v>150</c:v>
                </c:pt>
                <c:pt idx="4">
                  <c:v>245.3</c:v>
                </c:pt>
                <c:pt idx="5">
                  <c:v>370.2</c:v>
                </c:pt>
                <c:pt idx="6">
                  <c:v>596.3</c:v>
                </c:pt>
                <c:pt idx="7">
                  <c:v>813.4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backmarket.fr</c:v>
                </c:pt>
                <c:pt idx="1">
                  <c:v>recyclivre.com</c:v>
                </c:pt>
                <c:pt idx="2">
                  <c:v>cdiscount.com</c:v>
                </c:pt>
                <c:pt idx="3">
                  <c:v>momox.fr</c:v>
                </c:pt>
                <c:pt idx="4">
                  <c:v>ebay.fr</c:v>
                </c:pt>
                <c:pt idx="5">
                  <c:v>vinted.fr</c:v>
                </c:pt>
                <c:pt idx="6">
                  <c:v>leboncoin.fr</c:v>
                </c:pt>
              </c:strCache>
            </c:strRef>
          </c:cat>
          <c:val>
            <c:numRef>
              <c:f>Sheet1!$B$2:$B$8</c:f>
              <c:numCache>
                <c:ptCount val="7"/>
                <c:pt idx="0">
                  <c:v>0.4162</c:v>
                </c:pt>
                <c:pt idx="1">
                  <c:v>0.4108</c:v>
                </c:pt>
                <c:pt idx="2">
                  <c:v>0.386</c:v>
                </c:pt>
                <c:pt idx="3">
                  <c:v>0.3621</c:v>
                </c:pt>
                <c:pt idx="4">
                  <c:v>0.3389</c:v>
                </c:pt>
                <c:pt idx="5">
                  <c:v>0.2437</c:v>
                </c:pt>
                <c:pt idx="6">
                  <c:v>0.2387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zalando.de</c:v>
                </c:pt>
                <c:pt idx="1">
                  <c:v>hm.com</c:v>
                </c:pt>
                <c:pt idx="2">
                  <c:v>vinted.de</c:v>
                </c:pt>
                <c:pt idx="3">
                  <c:v>bonprix.de</c:v>
                </c:pt>
                <c:pt idx="4">
                  <c:v>shein.com</c:v>
                </c:pt>
                <c:pt idx="5">
                  <c:v>limango.de</c:v>
                </c:pt>
                <c:pt idx="6">
                  <c:v>aboutyou.de</c:v>
                </c:pt>
                <c:pt idx="7">
                  <c:v>breuninger.com</c:v>
                </c:pt>
                <c:pt idx="8">
                  <c:v>c-and-a.com</c:v>
                </c:pt>
                <c:pt idx="9">
                  <c:v>peek-cloppenburg,de</c:v>
                </c:pt>
                <c:pt idx="10">
                  <c:v>asos.com</c:v>
                </c:pt>
                <c:pt idx="11">
                  <c:v>deichmann.com</c:v>
                </c:pt>
                <c:pt idx="12">
                  <c:v>zara.com</c:v>
                </c:pt>
                <c:pt idx="13">
                  <c:v>baur.de</c:v>
                </c:pt>
                <c:pt idx="14">
                  <c:v>emp.de</c:v>
                </c:pt>
              </c:strCache>
            </c:strRef>
          </c:cat>
          <c:val>
            <c:numRef>
              <c:f>Sheet1!$B$2:$B$16</c:f>
              <c:numCache>
                <c:ptCount val="15"/>
                <c:pt idx="0">
                  <c:v>27.48</c:v>
                </c:pt>
                <c:pt idx="1">
                  <c:v>8.95</c:v>
                </c:pt>
                <c:pt idx="2">
                  <c:v>6.98</c:v>
                </c:pt>
                <c:pt idx="3">
                  <c:v>6.9</c:v>
                </c:pt>
                <c:pt idx="4">
                  <c:v>6.68</c:v>
                </c:pt>
                <c:pt idx="5">
                  <c:v>5.33</c:v>
                </c:pt>
                <c:pt idx="6">
                  <c:v>4.59</c:v>
                </c:pt>
                <c:pt idx="7">
                  <c:v>4.22</c:v>
                </c:pt>
                <c:pt idx="8">
                  <c:v>3.81</c:v>
                </c:pt>
                <c:pt idx="9">
                  <c:v>3.77</c:v>
                </c:pt>
                <c:pt idx="10">
                  <c:v>3.75</c:v>
                </c:pt>
                <c:pt idx="11">
                  <c:v>3.73</c:v>
                </c:pt>
                <c:pt idx="12">
                  <c:v>3.45</c:v>
                </c:pt>
                <c:pt idx="13">
                  <c:v>3.39</c:v>
                </c:pt>
                <c:pt idx="14">
                  <c:v>2.74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Column1</c:v>
                </c:pt>
              </c:strCache>
            </c:strRef>
          </c:tx>
          <c:spPr>
            <a:ln>
              <a:solidFill>
                <a:srgbClr val="2875DD"/>
              </a:solidFill>
            </a:ln>
          </c:spPr>
          <c:marker>
            <c:symbol val="circle"/>
            <c:spPr>
              <a:solidFill>
                <a:srgbClr val="2875DD"/>
              </a:solidFill>
              <a:ln>
                <a:solidFill>
                  <a:srgbClr val="2875DD"/>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Sheet1!$A$2:$A$49</c:f>
              <c:strCache>
                <c:ptCount val="48"/>
                <c:pt idx="0">
                  <c:v>Feb '21</c:v>
                </c:pt>
                <c:pt idx="1">
                  <c:v>Mar '21</c:v>
                </c:pt>
                <c:pt idx="2">
                  <c:v>Apr '21</c:v>
                </c:pt>
                <c:pt idx="3">
                  <c:v>May '21</c:v>
                </c:pt>
                <c:pt idx="4">
                  <c:v>Jun '21</c:v>
                </c:pt>
                <c:pt idx="5">
                  <c:v>Jul '21</c:v>
                </c:pt>
                <c:pt idx="6">
                  <c:v>Aug '21</c:v>
                </c:pt>
                <c:pt idx="7">
                  <c:v>Sep '21</c:v>
                </c:pt>
                <c:pt idx="8">
                  <c:v>Oct '21</c:v>
                </c:pt>
                <c:pt idx="9">
                  <c:v>Nov '21</c:v>
                </c:pt>
                <c:pt idx="10">
                  <c:v>Dec '21</c:v>
                </c:pt>
                <c:pt idx="11">
                  <c:v>Jan '22</c:v>
                </c:pt>
                <c:pt idx="12">
                  <c:v>Feb '22</c:v>
                </c:pt>
                <c:pt idx="13">
                  <c:v>Mar '22</c:v>
                </c:pt>
                <c:pt idx="14">
                  <c:v>Apr '22</c:v>
                </c:pt>
                <c:pt idx="15">
                  <c:v>May '22</c:v>
                </c:pt>
                <c:pt idx="16">
                  <c:v>Jun '22</c:v>
                </c:pt>
                <c:pt idx="17">
                  <c:v>Jul '22</c:v>
                </c:pt>
                <c:pt idx="18">
                  <c:v>Aug '22</c:v>
                </c:pt>
                <c:pt idx="19">
                  <c:v>Sep '22</c:v>
                </c:pt>
                <c:pt idx="20">
                  <c:v>Oct '22</c:v>
                </c:pt>
                <c:pt idx="21">
                  <c:v>Nov '22</c:v>
                </c:pt>
                <c:pt idx="22">
                  <c:v>Dec '22</c:v>
                </c:pt>
                <c:pt idx="23">
                  <c:v>Jan '23</c:v>
                </c:pt>
                <c:pt idx="24">
                  <c:v>Feb '23</c:v>
                </c:pt>
                <c:pt idx="25">
                  <c:v>Mar '23</c:v>
                </c:pt>
                <c:pt idx="26">
                  <c:v>Apr '23</c:v>
                </c:pt>
                <c:pt idx="27">
                  <c:v>May '23</c:v>
                </c:pt>
                <c:pt idx="28">
                  <c:v>Jun '23</c:v>
                </c:pt>
                <c:pt idx="29">
                  <c:v>Jul '23</c:v>
                </c:pt>
                <c:pt idx="30">
                  <c:v>Aug '23</c:v>
                </c:pt>
                <c:pt idx="31">
                  <c:v>Sep '23</c:v>
                </c:pt>
                <c:pt idx="32">
                  <c:v>Oct '23</c:v>
                </c:pt>
                <c:pt idx="33">
                  <c:v>Nov '23</c:v>
                </c:pt>
                <c:pt idx="34">
                  <c:v>May '24</c:v>
                </c:pt>
                <c:pt idx="35">
                  <c:v>Jun '24</c:v>
                </c:pt>
                <c:pt idx="36">
                  <c:v>Jul '24</c:v>
                </c:pt>
                <c:pt idx="37">
                  <c:v>Aug '24</c:v>
                </c:pt>
                <c:pt idx="38">
                  <c:v>Sep '24</c:v>
                </c:pt>
                <c:pt idx="39">
                  <c:v>Oct '24</c:v>
                </c:pt>
                <c:pt idx="40">
                  <c:v>Nov '24</c:v>
                </c:pt>
                <c:pt idx="41">
                  <c:v>Dec '24</c:v>
                </c:pt>
                <c:pt idx="42">
                  <c:v>Jan '25</c:v>
                </c:pt>
                <c:pt idx="43">
                  <c:v>Feb '25</c:v>
                </c:pt>
                <c:pt idx="44">
                  <c:v>Mar '25</c:v>
                </c:pt>
                <c:pt idx="45">
                  <c:v>Apr '25</c:v>
                </c:pt>
                <c:pt idx="46">
                  <c:v>May '25</c:v>
                </c:pt>
                <c:pt idx="47">
                  <c:v>Jun '25</c:v>
                </c:pt>
              </c:strCache>
            </c:strRef>
          </c:cat>
          <c:val>
            <c:numRef>
              <c:f>Sheet1!$B$2:$B$49</c:f>
              <c:numCache>
                <c:ptCount val="48"/>
                <c:pt idx="0">
                  <c:v>6.5</c:v>
                </c:pt>
                <c:pt idx="1">
                  <c:v>8.3</c:v>
                </c:pt>
                <c:pt idx="2">
                  <c:v>7.9</c:v>
                </c:pt>
                <c:pt idx="3">
                  <c:v>8.9</c:v>
                </c:pt>
                <c:pt idx="4">
                  <c:v>8.5</c:v>
                </c:pt>
                <c:pt idx="5">
                  <c:v>7.5</c:v>
                </c:pt>
                <c:pt idx="6">
                  <c:v>9</c:v>
                </c:pt>
                <c:pt idx="7">
                  <c:v>9.05</c:v>
                </c:pt>
                <c:pt idx="8">
                  <c:v>10.3</c:v>
                </c:pt>
                <c:pt idx="9">
                  <c:v>9.2</c:v>
                </c:pt>
                <c:pt idx="10">
                  <c:v>8.95</c:v>
                </c:pt>
                <c:pt idx="11">
                  <c:v>9.1</c:v>
                </c:pt>
                <c:pt idx="12">
                  <c:v>7.7</c:v>
                </c:pt>
                <c:pt idx="13">
                  <c:v>9.7</c:v>
                </c:pt>
                <c:pt idx="14">
                  <c:v>9.2</c:v>
                </c:pt>
                <c:pt idx="15">
                  <c:v>10.5</c:v>
                </c:pt>
                <c:pt idx="16">
                  <c:v>10.5</c:v>
                </c:pt>
                <c:pt idx="17">
                  <c:v>8.6</c:v>
                </c:pt>
                <c:pt idx="18">
                  <c:v>9.4</c:v>
                </c:pt>
                <c:pt idx="19">
                  <c:v>10.7</c:v>
                </c:pt>
                <c:pt idx="20">
                  <c:v>13.8</c:v>
                </c:pt>
                <c:pt idx="21">
                  <c:v>10</c:v>
                </c:pt>
                <c:pt idx="22">
                  <c:v>8.4</c:v>
                </c:pt>
                <c:pt idx="23">
                  <c:v>9.1</c:v>
                </c:pt>
                <c:pt idx="24">
                  <c:v>9.3</c:v>
                </c:pt>
                <c:pt idx="25">
                  <c:v>9.8</c:v>
                </c:pt>
                <c:pt idx="26">
                  <c:v>9.5</c:v>
                </c:pt>
                <c:pt idx="27">
                  <c:v>10.1</c:v>
                </c:pt>
                <c:pt idx="28">
                  <c:v>10.2</c:v>
                </c:pt>
                <c:pt idx="29">
                  <c:v>9.6</c:v>
                </c:pt>
                <c:pt idx="30">
                  <c:v>10.5</c:v>
                </c:pt>
                <c:pt idx="31">
                  <c:v>9.5</c:v>
                </c:pt>
                <c:pt idx="32">
                  <c:v>10.9</c:v>
                </c:pt>
                <c:pt idx="33">
                  <c:v>10.3</c:v>
                </c:pt>
                <c:pt idx="34">
                  <c:v>7.1</c:v>
                </c:pt>
                <c:pt idx="35">
                  <c:v>5.9</c:v>
                </c:pt>
                <c:pt idx="36">
                  <c:v>6.1</c:v>
                </c:pt>
                <c:pt idx="37">
                  <c:v>5.9</c:v>
                </c:pt>
                <c:pt idx="38">
                  <c:v>7</c:v>
                </c:pt>
                <c:pt idx="39">
                  <c:v>8.5</c:v>
                </c:pt>
                <c:pt idx="40">
                  <c:v>7.7</c:v>
                </c:pt>
                <c:pt idx="41">
                  <c:v>6.9</c:v>
                </c:pt>
                <c:pt idx="42">
                  <c:v>8.1</c:v>
                </c:pt>
                <c:pt idx="43">
                  <c:v>7.5</c:v>
                </c:pt>
                <c:pt idx="44">
                  <c:v>8.8</c:v>
                </c:pt>
                <c:pt idx="45">
                  <c:v>8.7</c:v>
                </c:pt>
                <c:pt idx="46">
                  <c:v>9.2</c:v>
                </c:pt>
                <c:pt idx="47">
                  <c:v>8.3</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visits in millions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800" smtId="4294967295"/>
      </a:pPr>
      <a:endParaRPr sz="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2021</c:v>
                </c:pt>
              </c:strCache>
            </c:strRef>
          </c:tx>
          <c:spPr>
            <a:ln>
              <a:solidFill>
                <a:srgbClr val="0F283E"/>
              </a:solidFill>
            </a:ln>
          </c:spPr>
          <c:marker>
            <c:symbol val="circle"/>
            <c:spPr>
              <a:solidFill>
                <a:srgbClr val="0F283E"/>
              </a:solidFill>
              <a:ln>
                <a:solidFill>
                  <a:srgbClr val="0F283E"/>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ptCount val="12"/>
                <c:pt idx="0">
                  <c:v>3.93</c:v>
                </c:pt>
                <c:pt idx="1">
                  <c:v>3.04</c:v>
                </c:pt>
                <c:pt idx="2">
                  <c:v>3.59</c:v>
                </c:pt>
                <c:pt idx="3">
                  <c:v>3.42</c:v>
                </c:pt>
                <c:pt idx="4">
                  <c:v>2.39</c:v>
                </c:pt>
                <c:pt idx="5">
                  <c:v>1.71</c:v>
                </c:pt>
                <c:pt idx="6">
                  <c:v>1.37</c:v>
                </c:pt>
                <c:pt idx="7">
                  <c:v>1.8</c:v>
                </c:pt>
                <c:pt idx="8">
                  <c:v>2.15</c:v>
                </c:pt>
                <c:pt idx="9">
                  <c:v>2.54</c:v>
                </c:pt>
                <c:pt idx="10">
                  <c:v>2.45</c:v>
                </c:pt>
                <c:pt idx="11">
                  <c:v>1.75</c:v>
                </c:pt>
              </c:numCache>
            </c:numRef>
          </c:val>
          <c:smooth val="0"/>
        </c:ser>
        <c:ser>
          <c:idx val="1"/>
          <c:order val="1"/>
          <c:tx>
            <c:strRef>
              <c:f>Sheet1!$C$1</c:f>
              <c:strCache>
                <c:ptCount val="1"/>
                <c:pt idx="0">
                  <c:v>2022</c:v>
                </c:pt>
              </c:strCache>
            </c:strRef>
          </c:tx>
          <c:spPr>
            <a:ln>
              <a:solidFill>
                <a:srgbClr val="0A85E6"/>
              </a:solidFill>
            </a:ln>
          </c:spPr>
          <c:marker>
            <c:symbol val="circle"/>
            <c:spPr>
              <a:solidFill>
                <a:srgbClr val="0A85E6"/>
              </a:solidFill>
              <a:ln>
                <a:solidFill>
                  <a:srgbClr val="0A85E6"/>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ptCount val="12"/>
                <c:pt idx="0">
                  <c:v>2.29</c:v>
                </c:pt>
                <c:pt idx="1">
                  <c:v>1.92</c:v>
                </c:pt>
                <c:pt idx="2">
                  <c:v>2.08</c:v>
                </c:pt>
                <c:pt idx="3">
                  <c:v>2.3</c:v>
                </c:pt>
                <c:pt idx="4">
                  <c:v>3.43</c:v>
                </c:pt>
                <c:pt idx="5">
                  <c:v>2.52</c:v>
                </c:pt>
                <c:pt idx="6">
                  <c:v>2.03</c:v>
                </c:pt>
                <c:pt idx="7">
                  <c:v>2.32</c:v>
                </c:pt>
                <c:pt idx="8">
                  <c:v>2.83</c:v>
                </c:pt>
                <c:pt idx="9">
                  <c:v>3.67</c:v>
                </c:pt>
                <c:pt idx="10">
                  <c:v>3.18</c:v>
                </c:pt>
                <c:pt idx="11">
                  <c:v>2.12</c:v>
                </c:pt>
              </c:numCache>
            </c:numRef>
          </c:val>
          <c:smooth val="0"/>
        </c:ser>
        <c:ser>
          <c:idx val="2"/>
          <c:order val="2"/>
          <c:tx>
            <c:strRef>
              <c:f>Sheet1!$D$1</c:f>
              <c:strCache>
                <c:ptCount val="1"/>
                <c:pt idx="0">
                  <c:v>2023</c:v>
                </c:pt>
              </c:strCache>
            </c:strRef>
          </c:tx>
          <c:spPr>
            <a:ln>
              <a:solidFill>
                <a:srgbClr val="A60B0B"/>
              </a:solidFill>
            </a:ln>
          </c:spPr>
          <c:marker>
            <c:symbol val="circle"/>
            <c:spPr>
              <a:solidFill>
                <a:srgbClr val="A60B0B"/>
              </a:solidFill>
              <a:ln>
                <a:solidFill>
                  <a:srgbClr val="A60B0B"/>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ptCount val="12"/>
                <c:pt idx="0">
                  <c:v>3.19</c:v>
                </c:pt>
                <c:pt idx="1">
                  <c:v>2.86</c:v>
                </c:pt>
                <c:pt idx="2">
                  <c:v>3.23</c:v>
                </c:pt>
                <c:pt idx="3">
                  <c:v>2.73</c:v>
                </c:pt>
                <c:pt idx="4">
                  <c:v>2.71</c:v>
                </c:pt>
                <c:pt idx="5">
                  <c:v>2.3</c:v>
                </c:pt>
                <c:pt idx="6">
                  <c:v>2.03</c:v>
                </c:pt>
                <c:pt idx="7">
                  <c:v>2.3</c:v>
                </c:pt>
                <c:pt idx="8">
                  <c:v>2.64</c:v>
                </c:pt>
                <c:pt idx="9">
                  <c:v>3.31</c:v>
                </c:pt>
                <c:pt idx="10">
                  <c:v>3.02</c:v>
                </c:pt>
                <c:pt idx="11">
                  <c:v>2.06</c:v>
                </c:pt>
              </c:numCache>
            </c:numRef>
          </c:val>
          <c:smooth val="0"/>
        </c:ser>
        <c:ser>
          <c:idx val="3"/>
          <c:order val="3"/>
          <c:tx>
            <c:strRef>
              <c:f>Sheet1!$E$1</c:f>
              <c:strCache>
                <c:ptCount val="1"/>
                <c:pt idx="0">
                  <c:v>2024</c:v>
                </c:pt>
              </c:strCache>
            </c:strRef>
          </c:tx>
          <c:spPr>
            <a:ln>
              <a:solidFill>
                <a:srgbClr val="BABABA"/>
              </a:solidFill>
            </a:ln>
          </c:spPr>
          <c:marker>
            <c:symbol val="circle"/>
            <c:spPr>
              <a:solidFill>
                <a:srgbClr val="BABABA"/>
              </a:solidFill>
              <a:ln>
                <a:solidFill>
                  <a:srgbClr val="BABABA"/>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ptCount val="12"/>
                <c:pt idx="0">
                  <c:v>2.74</c:v>
                </c:pt>
                <c:pt idx="1">
                  <c:v>2.72</c:v>
                </c:pt>
                <c:pt idx="2">
                  <c:v>2.46</c:v>
                </c:pt>
                <c:pt idx="3">
                  <c:v>2.22</c:v>
                </c:pt>
                <c:pt idx="4">
                  <c:v>2</c:v>
                </c:pt>
                <c:pt idx="5">
                  <c:v>1.91</c:v>
                </c:pt>
                <c:pt idx="6">
                  <c:v>1.81</c:v>
                </c:pt>
                <c:pt idx="7">
                  <c:v>2.09</c:v>
                </c:pt>
                <c:pt idx="8">
                  <c:v>2.89</c:v>
                </c:pt>
                <c:pt idx="9">
                  <c:v>3.07</c:v>
                </c:pt>
                <c:pt idx="10">
                  <c:v>2.52</c:v>
                </c:pt>
                <c:pt idx="11">
                  <c:v>2.06</c:v>
                </c:pt>
              </c:numCache>
            </c:numRef>
          </c:val>
          <c:smooth val="0"/>
        </c:ser>
        <c:ser>
          <c:idx val="4"/>
          <c:order val="4"/>
          <c:tx>
            <c:strRef>
              <c:f>Sheet1!$F$1</c:f>
              <c:strCache>
                <c:ptCount val="1"/>
                <c:pt idx="0">
                  <c:v>2025</c:v>
                </c:pt>
              </c:strCache>
            </c:strRef>
          </c:tx>
          <c:spPr>
            <a:ln>
              <a:solidFill>
                <a:srgbClr val="2875DD"/>
              </a:solidFill>
            </a:ln>
          </c:spPr>
          <c:marker>
            <c:symbol val="circle"/>
            <c:spPr>
              <a:solidFill>
                <a:srgbClr val="2875DD"/>
              </a:solidFill>
              <a:ln>
                <a:solidFill>
                  <a:srgbClr val="2875DD"/>
                </a:solidFill>
              </a:ln>
            </c:spPr>
          </c:marker>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Sheet1!$F$2:$F$9</c:f>
              <c:numCache>
                <c:ptCount val="8"/>
                <c:pt idx="0">
                  <c:v>2.8</c:v>
                </c:pt>
                <c:pt idx="1">
                  <c:v>2.55</c:v>
                </c:pt>
                <c:pt idx="2">
                  <c:v>2.89</c:v>
                </c:pt>
                <c:pt idx="3">
                  <c:v>2.53</c:v>
                </c:pt>
                <c:pt idx="4">
                  <c:v>2.58</c:v>
                </c:pt>
                <c:pt idx="5">
                  <c:v>2.15</c:v>
                </c:pt>
                <c:pt idx="6">
                  <c:v>2.24</c:v>
                </c:pt>
                <c:pt idx="7">
                  <c:v>2.75</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1"/>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downloads in millions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2024</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United Kingdom</c:v>
                </c:pt>
                <c:pt idx="1">
                  <c:v>France</c:v>
                </c:pt>
                <c:pt idx="2">
                  <c:v>Italy</c:v>
                </c:pt>
                <c:pt idx="3">
                  <c:v>Germany</c:v>
                </c:pt>
                <c:pt idx="4">
                  <c:v>Poland</c:v>
                </c:pt>
                <c:pt idx="5">
                  <c:v>Spain</c:v>
                </c:pt>
                <c:pt idx="6">
                  <c:v>Romania</c:v>
                </c:pt>
                <c:pt idx="7">
                  <c:v>Sweden</c:v>
                </c:pt>
                <c:pt idx="8">
                  <c:v>Netherlands</c:v>
                </c:pt>
                <c:pt idx="9">
                  <c:v>Greece</c:v>
                </c:pt>
              </c:strCache>
            </c:strRef>
          </c:cat>
          <c:val>
            <c:numRef>
              <c:f>Sheet1!$B$2:$B$11</c:f>
              <c:numCache>
                <c:ptCount val="10"/>
                <c:pt idx="0">
                  <c:v>6.37</c:v>
                </c:pt>
                <c:pt idx="1">
                  <c:v>3.1</c:v>
                </c:pt>
                <c:pt idx="2">
                  <c:v>3.09</c:v>
                </c:pt>
                <c:pt idx="3">
                  <c:v>2.18</c:v>
                </c:pt>
                <c:pt idx="4">
                  <c:v>2.14</c:v>
                </c:pt>
                <c:pt idx="5">
                  <c:v>2.11</c:v>
                </c:pt>
                <c:pt idx="6">
                  <c:v>1.26</c:v>
                </c:pt>
                <c:pt idx="7">
                  <c:v>1.19</c:v>
                </c:pt>
                <c:pt idx="8">
                  <c:v>0.97</c:v>
                </c:pt>
                <c:pt idx="9">
                  <c:v>0.97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2021</c:v>
                </c:pt>
              </c:strCache>
            </c:strRef>
          </c:tx>
          <c:spPr>
            <a:ln>
              <a:solidFill>
                <a:srgbClr val="0F283E"/>
              </a:solidFill>
            </a:ln>
          </c:spPr>
          <c:marker>
            <c:symbol val="circle"/>
            <c:spPr>
              <a:solidFill>
                <a:srgbClr val="0F283E"/>
              </a:solidFill>
              <a:ln>
                <a:solidFill>
                  <a:srgbClr val="0F283E"/>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ptCount val="12"/>
                <c:pt idx="0">
                  <c:v>309998</c:v>
                </c:pt>
                <c:pt idx="1">
                  <c:v>325302</c:v>
                </c:pt>
                <c:pt idx="2">
                  <c:v>392985</c:v>
                </c:pt>
                <c:pt idx="3">
                  <c:v>1018394</c:v>
                </c:pt>
                <c:pt idx="4">
                  <c:v>373073</c:v>
                </c:pt>
                <c:pt idx="5">
                  <c:v>261333</c:v>
                </c:pt>
                <c:pt idx="6">
                  <c:v>198347</c:v>
                </c:pt>
                <c:pt idx="7">
                  <c:v>336397</c:v>
                </c:pt>
                <c:pt idx="8">
                  <c:v>337242</c:v>
                </c:pt>
                <c:pt idx="9">
                  <c:v>356385</c:v>
                </c:pt>
                <c:pt idx="10">
                  <c:v>332593</c:v>
                </c:pt>
                <c:pt idx="11">
                  <c:v>182035</c:v>
                </c:pt>
              </c:numCache>
            </c:numRef>
          </c:val>
          <c:smooth val="0"/>
        </c:ser>
        <c:ser>
          <c:idx val="1"/>
          <c:order val="1"/>
          <c:tx>
            <c:strRef>
              <c:f>Sheet1!$C$1</c:f>
              <c:strCache>
                <c:ptCount val="1"/>
                <c:pt idx="0">
                  <c:v>2022</c:v>
                </c:pt>
              </c:strCache>
            </c:strRef>
          </c:tx>
          <c:spPr>
            <a:ln>
              <a:solidFill>
                <a:srgbClr val="0A85E6"/>
              </a:solidFill>
            </a:ln>
          </c:spPr>
          <c:marker>
            <c:symbol val="circle"/>
            <c:spPr>
              <a:solidFill>
                <a:srgbClr val="0A85E6"/>
              </a:solidFill>
              <a:ln>
                <a:solidFill>
                  <a:srgbClr val="0A85E6"/>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ptCount val="12"/>
                <c:pt idx="0">
                  <c:v>367890</c:v>
                </c:pt>
                <c:pt idx="1">
                  <c:v>326091</c:v>
                </c:pt>
                <c:pt idx="2">
                  <c:v>382722</c:v>
                </c:pt>
                <c:pt idx="3">
                  <c:v>510861</c:v>
                </c:pt>
                <c:pt idx="4">
                  <c:v>657064</c:v>
                </c:pt>
                <c:pt idx="5">
                  <c:v>794794</c:v>
                </c:pt>
                <c:pt idx="6">
                  <c:v>477799</c:v>
                </c:pt>
                <c:pt idx="7">
                  <c:v>669204</c:v>
                </c:pt>
                <c:pt idx="8">
                  <c:v>692861</c:v>
                </c:pt>
                <c:pt idx="9">
                  <c:v>937101</c:v>
                </c:pt>
                <c:pt idx="10">
                  <c:v>684426</c:v>
                </c:pt>
                <c:pt idx="11">
                  <c:v>459654</c:v>
                </c:pt>
              </c:numCache>
            </c:numRef>
          </c:val>
          <c:smooth val="0"/>
        </c:ser>
        <c:ser>
          <c:idx val="2"/>
          <c:order val="2"/>
          <c:tx>
            <c:strRef>
              <c:f>Sheet1!$D$1</c:f>
              <c:strCache>
                <c:ptCount val="1"/>
                <c:pt idx="0">
                  <c:v>2023</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ptCount val="12"/>
                <c:pt idx="0">
                  <c:v>839446</c:v>
                </c:pt>
                <c:pt idx="1">
                  <c:v>887716</c:v>
                </c:pt>
                <c:pt idx="2">
                  <c:v>1014868</c:v>
                </c:pt>
                <c:pt idx="3">
                  <c:v>708453</c:v>
                </c:pt>
                <c:pt idx="4">
                  <c:v>659610</c:v>
                </c:pt>
                <c:pt idx="5">
                  <c:v>676084</c:v>
                </c:pt>
                <c:pt idx="6">
                  <c:v>648198</c:v>
                </c:pt>
                <c:pt idx="7">
                  <c:v>762242</c:v>
                </c:pt>
                <c:pt idx="8">
                  <c:v>638729</c:v>
                </c:pt>
                <c:pt idx="9">
                  <c:v>804102</c:v>
                </c:pt>
                <c:pt idx="10">
                  <c:v>757409</c:v>
                </c:pt>
                <c:pt idx="11">
                  <c:v>435771</c:v>
                </c:pt>
              </c:numCache>
            </c:numRef>
          </c:val>
          <c:smooth val="0"/>
        </c:ser>
        <c:ser>
          <c:idx val="3"/>
          <c:order val="3"/>
          <c:tx>
            <c:strRef>
              <c:f>Sheet1!$E$1</c:f>
              <c:strCache>
                <c:ptCount val="1"/>
                <c:pt idx="0">
                  <c:v>2024</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ptCount val="12"/>
                <c:pt idx="0">
                  <c:v>772540</c:v>
                </c:pt>
                <c:pt idx="1">
                  <c:v>903285</c:v>
                </c:pt>
                <c:pt idx="2">
                  <c:v>582911</c:v>
                </c:pt>
                <c:pt idx="3">
                  <c:v>538421</c:v>
                </c:pt>
                <c:pt idx="4">
                  <c:v>501219</c:v>
                </c:pt>
                <c:pt idx="5">
                  <c:v>361312</c:v>
                </c:pt>
                <c:pt idx="6">
                  <c:v>420452</c:v>
                </c:pt>
                <c:pt idx="7">
                  <c:v>441470</c:v>
                </c:pt>
                <c:pt idx="8">
                  <c:v>521664</c:v>
                </c:pt>
                <c:pt idx="9">
                  <c:v>503490</c:v>
                </c:pt>
                <c:pt idx="10">
                  <c:v>402327</c:v>
                </c:pt>
                <c:pt idx="11">
                  <c:v>394167</c:v>
                </c:pt>
              </c:numCache>
            </c:numRef>
          </c:val>
          <c:smooth val="0"/>
        </c:ser>
        <c:ser>
          <c:idx val="4"/>
          <c:order val="4"/>
          <c:tx>
            <c:strRef>
              <c:f>Sheet1!$F$1</c:f>
              <c:strCache>
                <c:ptCount val="1"/>
                <c:pt idx="0">
                  <c:v>2025</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Sheet1!$F$2:$F$9</c:f>
              <c:numCache>
                <c:ptCount val="8"/>
                <c:pt idx="0">
                  <c:v>431876</c:v>
                </c:pt>
                <c:pt idx="1">
                  <c:v>397471</c:v>
                </c:pt>
                <c:pt idx="2">
                  <c:v>448444</c:v>
                </c:pt>
                <c:pt idx="3">
                  <c:v>405935</c:v>
                </c:pt>
                <c:pt idx="4">
                  <c:v>430137</c:v>
                </c:pt>
                <c:pt idx="5">
                  <c:v>382076</c:v>
                </c:pt>
                <c:pt idx="6">
                  <c:v>468093</c:v>
                </c:pt>
                <c:pt idx="7">
                  <c:v>515151</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5000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downloads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2021</c:v>
                </c:pt>
              </c:strCache>
            </c:strRef>
          </c:tx>
          <c:spPr>
            <a:ln>
              <a:solidFill>
                <a:srgbClr val="0F283E"/>
              </a:solidFill>
            </a:ln>
          </c:spPr>
          <c:marker>
            <c:symbol val="circle"/>
            <c:spPr>
              <a:solidFill>
                <a:srgbClr val="0F283E"/>
              </a:solidFill>
              <a:ln>
                <a:solidFill>
                  <a:srgbClr val="0F283E"/>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ptCount val="12"/>
                <c:pt idx="0">
                  <c:v>516261</c:v>
                </c:pt>
                <c:pt idx="1">
                  <c:v>418636</c:v>
                </c:pt>
                <c:pt idx="2">
                  <c:v>450596</c:v>
                </c:pt>
                <c:pt idx="3">
                  <c:v>405902</c:v>
                </c:pt>
                <c:pt idx="4">
                  <c:v>365810</c:v>
                </c:pt>
                <c:pt idx="5">
                  <c:v>258563</c:v>
                </c:pt>
                <c:pt idx="6">
                  <c:v>224517</c:v>
                </c:pt>
                <c:pt idx="7">
                  <c:v>302673</c:v>
                </c:pt>
                <c:pt idx="8">
                  <c:v>330957</c:v>
                </c:pt>
                <c:pt idx="9">
                  <c:v>400454</c:v>
                </c:pt>
                <c:pt idx="10">
                  <c:v>373593</c:v>
                </c:pt>
                <c:pt idx="11">
                  <c:v>303444</c:v>
                </c:pt>
              </c:numCache>
            </c:numRef>
          </c:val>
          <c:smooth val="0"/>
        </c:ser>
        <c:ser>
          <c:idx val="1"/>
          <c:order val="1"/>
          <c:tx>
            <c:strRef>
              <c:f>Sheet1!$C$1</c:f>
              <c:strCache>
                <c:ptCount val="1"/>
                <c:pt idx="0">
                  <c:v>2022</c:v>
                </c:pt>
              </c:strCache>
            </c:strRef>
          </c:tx>
          <c:spPr>
            <a:ln>
              <a:solidFill>
                <a:srgbClr val="0A85E6"/>
              </a:solidFill>
            </a:ln>
          </c:spPr>
          <c:marker>
            <c:symbol val="circle"/>
            <c:spPr>
              <a:solidFill>
                <a:srgbClr val="0A85E6"/>
              </a:solidFill>
              <a:ln>
                <a:solidFill>
                  <a:srgbClr val="0A85E6"/>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ptCount val="12"/>
                <c:pt idx="0">
                  <c:v>328237</c:v>
                </c:pt>
                <c:pt idx="1">
                  <c:v>312676</c:v>
                </c:pt>
                <c:pt idx="2">
                  <c:v>329036</c:v>
                </c:pt>
                <c:pt idx="3">
                  <c:v>317814</c:v>
                </c:pt>
                <c:pt idx="4">
                  <c:v>316341</c:v>
                </c:pt>
                <c:pt idx="5">
                  <c:v>252280</c:v>
                </c:pt>
                <c:pt idx="6">
                  <c:v>246811</c:v>
                </c:pt>
                <c:pt idx="7">
                  <c:v>319272</c:v>
                </c:pt>
                <c:pt idx="8">
                  <c:v>383908</c:v>
                </c:pt>
                <c:pt idx="9">
                  <c:v>401387</c:v>
                </c:pt>
                <c:pt idx="10">
                  <c:v>405823</c:v>
                </c:pt>
                <c:pt idx="11">
                  <c:v>290019</c:v>
                </c:pt>
              </c:numCache>
            </c:numRef>
          </c:val>
          <c:smooth val="0"/>
        </c:ser>
        <c:ser>
          <c:idx val="2"/>
          <c:order val="2"/>
          <c:tx>
            <c:strRef>
              <c:f>Sheet1!$D$1</c:f>
              <c:strCache>
                <c:ptCount val="1"/>
                <c:pt idx="0">
                  <c:v>2023</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ptCount val="12"/>
                <c:pt idx="0">
                  <c:v>364684</c:v>
                </c:pt>
                <c:pt idx="1">
                  <c:v>298082</c:v>
                </c:pt>
                <c:pt idx="2">
                  <c:v>279038</c:v>
                </c:pt>
                <c:pt idx="3">
                  <c:v>294185</c:v>
                </c:pt>
                <c:pt idx="4">
                  <c:v>318055</c:v>
                </c:pt>
                <c:pt idx="5">
                  <c:v>235884</c:v>
                </c:pt>
                <c:pt idx="6">
                  <c:v>240284</c:v>
                </c:pt>
                <c:pt idx="7">
                  <c:v>267728</c:v>
                </c:pt>
                <c:pt idx="8">
                  <c:v>291700</c:v>
                </c:pt>
                <c:pt idx="9">
                  <c:v>350171</c:v>
                </c:pt>
                <c:pt idx="10">
                  <c:v>361649</c:v>
                </c:pt>
                <c:pt idx="11">
                  <c:v>283596</c:v>
                </c:pt>
              </c:numCache>
            </c:numRef>
          </c:val>
          <c:smooth val="0"/>
        </c:ser>
        <c:ser>
          <c:idx val="3"/>
          <c:order val="3"/>
          <c:tx>
            <c:strRef>
              <c:f>Sheet1!$E$1</c:f>
              <c:strCache>
                <c:ptCount val="1"/>
                <c:pt idx="0">
                  <c:v>2024</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ptCount val="12"/>
                <c:pt idx="0">
                  <c:v>302575</c:v>
                </c:pt>
                <c:pt idx="1">
                  <c:v>263502</c:v>
                </c:pt>
                <c:pt idx="2">
                  <c:v>269157</c:v>
                </c:pt>
                <c:pt idx="3">
                  <c:v>248745</c:v>
                </c:pt>
                <c:pt idx="4">
                  <c:v>253675</c:v>
                </c:pt>
                <c:pt idx="5">
                  <c:v>217987</c:v>
                </c:pt>
                <c:pt idx="6">
                  <c:v>232826</c:v>
                </c:pt>
                <c:pt idx="7">
                  <c:v>260154</c:v>
                </c:pt>
                <c:pt idx="8">
                  <c:v>307600</c:v>
                </c:pt>
                <c:pt idx="9">
                  <c:v>368568</c:v>
                </c:pt>
                <c:pt idx="10">
                  <c:v>300803</c:v>
                </c:pt>
                <c:pt idx="11">
                  <c:v>275699</c:v>
                </c:pt>
              </c:numCache>
            </c:numRef>
          </c:val>
          <c:smooth val="0"/>
        </c:ser>
        <c:ser>
          <c:idx val="4"/>
          <c:order val="4"/>
          <c:tx>
            <c:strRef>
              <c:f>Sheet1!$F$1</c:f>
              <c:strCache>
                <c:ptCount val="1"/>
                <c:pt idx="0">
                  <c:v>2025</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Sheet1!$F$2:$F$9</c:f>
              <c:numCache>
                <c:ptCount val="8"/>
                <c:pt idx="0">
                  <c:v>301236</c:v>
                </c:pt>
                <c:pt idx="1">
                  <c:v>271825</c:v>
                </c:pt>
                <c:pt idx="2">
                  <c:v>311750</c:v>
                </c:pt>
                <c:pt idx="3">
                  <c:v>265442</c:v>
                </c:pt>
                <c:pt idx="4">
                  <c:v>288201</c:v>
                </c:pt>
                <c:pt idx="5">
                  <c:v>231643</c:v>
                </c:pt>
                <c:pt idx="6">
                  <c:v>242585</c:v>
                </c:pt>
                <c:pt idx="7">
                  <c:v>291237</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15000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downloads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2021</c:v>
                </c:pt>
              </c:strCache>
            </c:strRef>
          </c:tx>
          <c:spPr>
            <a:ln>
              <a:solidFill>
                <a:srgbClr val="0F283E"/>
              </a:solidFill>
            </a:ln>
          </c:spPr>
          <c:marker>
            <c:symbol val="circle"/>
            <c:spPr>
              <a:solidFill>
                <a:srgbClr val="0F283E"/>
              </a:solidFill>
              <a:ln>
                <a:solidFill>
                  <a:srgbClr val="0F283E"/>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ptCount val="12"/>
                <c:pt idx="0">
                  <c:v>726064</c:v>
                </c:pt>
                <c:pt idx="1">
                  <c:v>542420</c:v>
                </c:pt>
                <c:pt idx="2">
                  <c:v>481725</c:v>
                </c:pt>
                <c:pt idx="3">
                  <c:v>496288</c:v>
                </c:pt>
                <c:pt idx="4">
                  <c:v>381551</c:v>
                </c:pt>
                <c:pt idx="5">
                  <c:v>240143</c:v>
                </c:pt>
                <c:pt idx="6">
                  <c:v>208146</c:v>
                </c:pt>
                <c:pt idx="7">
                  <c:v>245967</c:v>
                </c:pt>
                <c:pt idx="8">
                  <c:v>263146</c:v>
                </c:pt>
                <c:pt idx="9">
                  <c:v>299057</c:v>
                </c:pt>
                <c:pt idx="10">
                  <c:v>253896</c:v>
                </c:pt>
                <c:pt idx="11">
                  <c:v>200833</c:v>
                </c:pt>
              </c:numCache>
            </c:numRef>
          </c:val>
          <c:smooth val="0"/>
        </c:ser>
        <c:ser>
          <c:idx val="1"/>
          <c:order val="1"/>
          <c:tx>
            <c:strRef>
              <c:f>Sheet1!$C$1</c:f>
              <c:strCache>
                <c:ptCount val="1"/>
                <c:pt idx="0">
                  <c:v>2022</c:v>
                </c:pt>
              </c:strCache>
            </c:strRef>
          </c:tx>
          <c:spPr>
            <a:ln>
              <a:solidFill>
                <a:srgbClr val="0A85E6"/>
              </a:solidFill>
            </a:ln>
          </c:spPr>
          <c:marker>
            <c:symbol val="circle"/>
            <c:spPr>
              <a:solidFill>
                <a:srgbClr val="0A85E6"/>
              </a:solidFill>
              <a:ln>
                <a:solidFill>
                  <a:srgbClr val="0A85E6"/>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ptCount val="12"/>
                <c:pt idx="0">
                  <c:v>299398</c:v>
                </c:pt>
                <c:pt idx="1">
                  <c:v>264546</c:v>
                </c:pt>
                <c:pt idx="2">
                  <c:v>219557</c:v>
                </c:pt>
                <c:pt idx="3">
                  <c:v>217966</c:v>
                </c:pt>
                <c:pt idx="4">
                  <c:v>241058</c:v>
                </c:pt>
                <c:pt idx="5">
                  <c:v>196332</c:v>
                </c:pt>
                <c:pt idx="6">
                  <c:v>188589</c:v>
                </c:pt>
                <c:pt idx="7">
                  <c:v>190748</c:v>
                </c:pt>
                <c:pt idx="8">
                  <c:v>271932</c:v>
                </c:pt>
                <c:pt idx="9">
                  <c:v>262288</c:v>
                </c:pt>
                <c:pt idx="10">
                  <c:v>217670</c:v>
                </c:pt>
                <c:pt idx="11">
                  <c:v>178539</c:v>
                </c:pt>
              </c:numCache>
            </c:numRef>
          </c:val>
          <c:smooth val="0"/>
        </c:ser>
        <c:ser>
          <c:idx val="2"/>
          <c:order val="2"/>
          <c:tx>
            <c:strRef>
              <c:f>Sheet1!$D$1</c:f>
              <c:strCache>
                <c:ptCount val="1"/>
                <c:pt idx="0">
                  <c:v>2023</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ptCount val="12"/>
                <c:pt idx="0">
                  <c:v>204169</c:v>
                </c:pt>
                <c:pt idx="1">
                  <c:v>178460</c:v>
                </c:pt>
                <c:pt idx="2">
                  <c:v>219393</c:v>
                </c:pt>
                <c:pt idx="3">
                  <c:v>198731</c:v>
                </c:pt>
                <c:pt idx="4">
                  <c:v>201265</c:v>
                </c:pt>
                <c:pt idx="5">
                  <c:v>164061</c:v>
                </c:pt>
                <c:pt idx="6">
                  <c:v>167165</c:v>
                </c:pt>
                <c:pt idx="7">
                  <c:v>173965</c:v>
                </c:pt>
                <c:pt idx="8">
                  <c:v>204579</c:v>
                </c:pt>
                <c:pt idx="9">
                  <c:v>242278</c:v>
                </c:pt>
                <c:pt idx="10">
                  <c:v>201878</c:v>
                </c:pt>
                <c:pt idx="11">
                  <c:v>162621</c:v>
                </c:pt>
              </c:numCache>
            </c:numRef>
          </c:val>
          <c:smooth val="0"/>
        </c:ser>
        <c:ser>
          <c:idx val="3"/>
          <c:order val="3"/>
          <c:tx>
            <c:strRef>
              <c:f>Sheet1!$E$1</c:f>
              <c:strCache>
                <c:ptCount val="1"/>
                <c:pt idx="0">
                  <c:v>2024</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ptCount val="12"/>
                <c:pt idx="0">
                  <c:v>177695</c:v>
                </c:pt>
                <c:pt idx="1">
                  <c:v>171712</c:v>
                </c:pt>
                <c:pt idx="2">
                  <c:v>183669</c:v>
                </c:pt>
                <c:pt idx="3">
                  <c:v>173712</c:v>
                </c:pt>
                <c:pt idx="4">
                  <c:v>166960</c:v>
                </c:pt>
                <c:pt idx="5">
                  <c:v>152631</c:v>
                </c:pt>
                <c:pt idx="6">
                  <c:v>161144</c:v>
                </c:pt>
                <c:pt idx="7">
                  <c:v>175112</c:v>
                </c:pt>
                <c:pt idx="8">
                  <c:v>218768</c:v>
                </c:pt>
                <c:pt idx="9">
                  <c:v>234479</c:v>
                </c:pt>
                <c:pt idx="10">
                  <c:v>199590</c:v>
                </c:pt>
                <c:pt idx="11">
                  <c:v>173078</c:v>
                </c:pt>
              </c:numCache>
            </c:numRef>
          </c:val>
          <c:smooth val="0"/>
        </c:ser>
        <c:ser>
          <c:idx val="4"/>
          <c:order val="4"/>
          <c:tx>
            <c:strRef>
              <c:f>Sheet1!$F$1</c:f>
              <c:strCache>
                <c:ptCount val="1"/>
                <c:pt idx="0">
                  <c:v>2025</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Sheet1!$F$2:$F$9</c:f>
              <c:numCache>
                <c:ptCount val="8"/>
                <c:pt idx="0">
                  <c:v>318465</c:v>
                </c:pt>
                <c:pt idx="1">
                  <c:v>328631</c:v>
                </c:pt>
                <c:pt idx="2">
                  <c:v>458922</c:v>
                </c:pt>
                <c:pt idx="3">
                  <c:v>381873</c:v>
                </c:pt>
                <c:pt idx="4">
                  <c:v>366498</c:v>
                </c:pt>
                <c:pt idx="5">
                  <c:v>325445</c:v>
                </c:pt>
                <c:pt idx="6">
                  <c:v>245928</c:v>
                </c:pt>
                <c:pt idx="7">
                  <c:v>370223</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5000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downloads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2021</c:v>
                </c:pt>
              </c:strCache>
            </c:strRef>
          </c:tx>
          <c:spPr>
            <a:ln>
              <a:solidFill>
                <a:srgbClr val="0F283E"/>
              </a:solidFill>
            </a:ln>
          </c:spPr>
          <c:marker>
            <c:symbol val="circle"/>
            <c:spPr>
              <a:solidFill>
                <a:srgbClr val="0F283E"/>
              </a:solidFill>
              <a:ln>
                <a:solidFill>
                  <a:srgbClr val="0F283E"/>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ptCount val="12"/>
                <c:pt idx="0">
                  <c:v>304880</c:v>
                </c:pt>
                <c:pt idx="1">
                  <c:v>262037</c:v>
                </c:pt>
                <c:pt idx="2">
                  <c:v>232839</c:v>
                </c:pt>
                <c:pt idx="3">
                  <c:v>217273</c:v>
                </c:pt>
                <c:pt idx="4">
                  <c:v>191852</c:v>
                </c:pt>
                <c:pt idx="5">
                  <c:v>126819</c:v>
                </c:pt>
                <c:pt idx="6">
                  <c:v>88766</c:v>
                </c:pt>
                <c:pt idx="7">
                  <c:v>166749</c:v>
                </c:pt>
                <c:pt idx="8">
                  <c:v>229880</c:v>
                </c:pt>
                <c:pt idx="9">
                  <c:v>248985</c:v>
                </c:pt>
                <c:pt idx="10">
                  <c:v>218097</c:v>
                </c:pt>
                <c:pt idx="11">
                  <c:v>138412</c:v>
                </c:pt>
              </c:numCache>
            </c:numRef>
          </c:val>
          <c:smooth val="0"/>
        </c:ser>
        <c:ser>
          <c:idx val="1"/>
          <c:order val="1"/>
          <c:tx>
            <c:strRef>
              <c:f>Sheet1!$C$1</c:f>
              <c:strCache>
                <c:ptCount val="1"/>
                <c:pt idx="0">
                  <c:v>2022</c:v>
                </c:pt>
              </c:strCache>
            </c:strRef>
          </c:tx>
          <c:spPr>
            <a:ln>
              <a:solidFill>
                <a:srgbClr val="0A85E6"/>
              </a:solidFill>
            </a:ln>
          </c:spPr>
          <c:marker>
            <c:symbol val="circle"/>
            <c:spPr>
              <a:solidFill>
                <a:srgbClr val="0A85E6"/>
              </a:solidFill>
              <a:ln>
                <a:solidFill>
                  <a:srgbClr val="0A85E6"/>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ptCount val="12"/>
                <c:pt idx="0">
                  <c:v>197294</c:v>
                </c:pt>
                <c:pt idx="1">
                  <c:v>161952</c:v>
                </c:pt>
                <c:pt idx="2">
                  <c:v>155213</c:v>
                </c:pt>
                <c:pt idx="3">
                  <c:v>168528</c:v>
                </c:pt>
                <c:pt idx="4">
                  <c:v>154995</c:v>
                </c:pt>
                <c:pt idx="5">
                  <c:v>120406</c:v>
                </c:pt>
                <c:pt idx="6">
                  <c:v>124410</c:v>
                </c:pt>
                <c:pt idx="7">
                  <c:v>145800</c:v>
                </c:pt>
                <c:pt idx="8">
                  <c:v>256302</c:v>
                </c:pt>
                <c:pt idx="9">
                  <c:v>306480</c:v>
                </c:pt>
                <c:pt idx="10">
                  <c:v>288411</c:v>
                </c:pt>
                <c:pt idx="11">
                  <c:v>198324</c:v>
                </c:pt>
              </c:numCache>
            </c:numRef>
          </c:val>
          <c:smooth val="0"/>
        </c:ser>
        <c:ser>
          <c:idx val="2"/>
          <c:order val="2"/>
          <c:tx>
            <c:strRef>
              <c:f>Sheet1!$D$1</c:f>
              <c:strCache>
                <c:ptCount val="1"/>
                <c:pt idx="0">
                  <c:v>2023</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ptCount val="12"/>
                <c:pt idx="0">
                  <c:v>274472</c:v>
                </c:pt>
                <c:pt idx="1">
                  <c:v>224439</c:v>
                </c:pt>
                <c:pt idx="2">
                  <c:v>228204</c:v>
                </c:pt>
                <c:pt idx="3">
                  <c:v>233658</c:v>
                </c:pt>
                <c:pt idx="4">
                  <c:v>197118</c:v>
                </c:pt>
                <c:pt idx="5">
                  <c:v>144302</c:v>
                </c:pt>
                <c:pt idx="6">
                  <c:v>140173</c:v>
                </c:pt>
                <c:pt idx="7">
                  <c:v>151718</c:v>
                </c:pt>
                <c:pt idx="8">
                  <c:v>223566</c:v>
                </c:pt>
                <c:pt idx="9">
                  <c:v>328130</c:v>
                </c:pt>
                <c:pt idx="10">
                  <c:v>312772</c:v>
                </c:pt>
                <c:pt idx="11">
                  <c:v>183947</c:v>
                </c:pt>
              </c:numCache>
            </c:numRef>
          </c:val>
          <c:smooth val="0"/>
        </c:ser>
        <c:ser>
          <c:idx val="3"/>
          <c:order val="3"/>
          <c:tx>
            <c:strRef>
              <c:f>Sheet1!$E$1</c:f>
              <c:strCache>
                <c:ptCount val="1"/>
                <c:pt idx="0">
                  <c:v>2024</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ptCount val="12"/>
                <c:pt idx="0">
                  <c:v>216502</c:v>
                </c:pt>
                <c:pt idx="1">
                  <c:v>194254</c:v>
                </c:pt>
                <c:pt idx="2">
                  <c:v>171094</c:v>
                </c:pt>
                <c:pt idx="3">
                  <c:v>162572</c:v>
                </c:pt>
                <c:pt idx="4">
                  <c:v>153403</c:v>
                </c:pt>
                <c:pt idx="5">
                  <c:v>125455</c:v>
                </c:pt>
                <c:pt idx="6">
                  <c:v>132076</c:v>
                </c:pt>
                <c:pt idx="7">
                  <c:v>151579</c:v>
                </c:pt>
                <c:pt idx="8">
                  <c:v>240137</c:v>
                </c:pt>
                <c:pt idx="9">
                  <c:v>264141</c:v>
                </c:pt>
                <c:pt idx="10">
                  <c:v>173307</c:v>
                </c:pt>
                <c:pt idx="11">
                  <c:v>167464</c:v>
                </c:pt>
              </c:numCache>
            </c:numRef>
          </c:val>
          <c:smooth val="0"/>
        </c:ser>
        <c:ser>
          <c:idx val="4"/>
          <c:order val="4"/>
          <c:tx>
            <c:strRef>
              <c:f>Sheet1!$F$1</c:f>
              <c:strCache>
                <c:ptCount val="1"/>
                <c:pt idx="0">
                  <c:v>2025</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Sheet1!$F$2:$F$9</c:f>
              <c:numCache>
                <c:ptCount val="8"/>
                <c:pt idx="0">
                  <c:v>211239</c:v>
                </c:pt>
                <c:pt idx="1">
                  <c:v>196548</c:v>
                </c:pt>
                <c:pt idx="2">
                  <c:v>182119</c:v>
                </c:pt>
                <c:pt idx="3">
                  <c:v>146878</c:v>
                </c:pt>
                <c:pt idx="4">
                  <c:v>143768</c:v>
                </c:pt>
                <c:pt idx="5">
                  <c:v>124512</c:v>
                </c:pt>
                <c:pt idx="6">
                  <c:v>147418</c:v>
                </c:pt>
                <c:pt idx="7">
                  <c:v>168805</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5000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downloads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2020</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ptCount val="12"/>
                <c:pt idx="0">
                  <c:v>288387</c:v>
                </c:pt>
                <c:pt idx="1">
                  <c:v>205257</c:v>
                </c:pt>
                <c:pt idx="2">
                  <c:v>101479</c:v>
                </c:pt>
                <c:pt idx="3">
                  <c:v>83418</c:v>
                </c:pt>
                <c:pt idx="4">
                  <c:v>127100</c:v>
                </c:pt>
                <c:pt idx="5">
                  <c:v>113918</c:v>
                </c:pt>
                <c:pt idx="6">
                  <c:v>100568</c:v>
                </c:pt>
                <c:pt idx="7">
                  <c:v>79153</c:v>
                </c:pt>
                <c:pt idx="8">
                  <c:v>122384</c:v>
                </c:pt>
                <c:pt idx="9">
                  <c:v>153011</c:v>
                </c:pt>
                <c:pt idx="10">
                  <c:v>166515</c:v>
                </c:pt>
                <c:pt idx="11">
                  <c:v>87902</c:v>
                </c:pt>
              </c:numCache>
            </c:numRef>
          </c:val>
          <c:smooth val="0"/>
        </c:ser>
        <c:ser>
          <c:idx val="1"/>
          <c:order val="1"/>
          <c:tx>
            <c:strRef>
              <c:f>Sheet1!$C$1</c:f>
              <c:strCache>
                <c:ptCount val="1"/>
                <c:pt idx="0">
                  <c:v>2021</c:v>
                </c:pt>
              </c:strCache>
            </c:strRef>
          </c:tx>
          <c:spPr>
            <a:ln>
              <a:solidFill>
                <a:srgbClr val="0F283E"/>
              </a:solidFill>
            </a:ln>
          </c:spPr>
          <c:marker>
            <c:symbol val="circle"/>
            <c:spPr>
              <a:solidFill>
                <a:srgbClr val="0F283E"/>
              </a:solidFill>
              <a:ln>
                <a:solidFill>
                  <a:srgbClr val="0F283E"/>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ptCount val="12"/>
                <c:pt idx="0">
                  <c:v>132128</c:v>
                </c:pt>
                <c:pt idx="1">
                  <c:v>130954</c:v>
                </c:pt>
                <c:pt idx="2">
                  <c:v>144002</c:v>
                </c:pt>
                <c:pt idx="3">
                  <c:v>126327</c:v>
                </c:pt>
                <c:pt idx="4">
                  <c:v>100237</c:v>
                </c:pt>
                <c:pt idx="5">
                  <c:v>65867</c:v>
                </c:pt>
                <c:pt idx="6">
                  <c:v>53839</c:v>
                </c:pt>
                <c:pt idx="7">
                  <c:v>78853</c:v>
                </c:pt>
                <c:pt idx="8">
                  <c:v>111462</c:v>
                </c:pt>
                <c:pt idx="9">
                  <c:v>133245</c:v>
                </c:pt>
                <c:pt idx="10">
                  <c:v>110572</c:v>
                </c:pt>
                <c:pt idx="11">
                  <c:v>72703</c:v>
                </c:pt>
              </c:numCache>
            </c:numRef>
          </c:val>
          <c:smooth val="0"/>
        </c:ser>
        <c:ser>
          <c:idx val="2"/>
          <c:order val="2"/>
          <c:tx>
            <c:strRef>
              <c:f>Sheet1!$D$1</c:f>
              <c:strCache>
                <c:ptCount val="1"/>
                <c:pt idx="0">
                  <c:v>2022</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ptCount val="12"/>
                <c:pt idx="0">
                  <c:v>101715</c:v>
                </c:pt>
                <c:pt idx="1">
                  <c:v>78202</c:v>
                </c:pt>
                <c:pt idx="2">
                  <c:v>81277</c:v>
                </c:pt>
                <c:pt idx="3">
                  <c:v>93419</c:v>
                </c:pt>
                <c:pt idx="4">
                  <c:v>104410</c:v>
                </c:pt>
                <c:pt idx="5">
                  <c:v>92734</c:v>
                </c:pt>
                <c:pt idx="6">
                  <c:v>67217</c:v>
                </c:pt>
                <c:pt idx="7">
                  <c:v>80970</c:v>
                </c:pt>
                <c:pt idx="8">
                  <c:v>134650</c:v>
                </c:pt>
                <c:pt idx="9">
                  <c:v>134298</c:v>
                </c:pt>
                <c:pt idx="10">
                  <c:v>108305</c:v>
                </c:pt>
                <c:pt idx="11">
                  <c:v>76224</c:v>
                </c:pt>
              </c:numCache>
            </c:numRef>
          </c:val>
          <c:smooth val="0"/>
        </c:ser>
        <c:ser>
          <c:idx val="3"/>
          <c:order val="3"/>
          <c:tx>
            <c:strRef>
              <c:f>Sheet1!$E$1</c:f>
              <c:strCache>
                <c:ptCount val="1"/>
                <c:pt idx="0">
                  <c:v>2023</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ptCount val="12"/>
                <c:pt idx="0">
                  <c:v>109599</c:v>
                </c:pt>
                <c:pt idx="1">
                  <c:v>84382</c:v>
                </c:pt>
                <c:pt idx="2">
                  <c:v>123514</c:v>
                </c:pt>
                <c:pt idx="3">
                  <c:v>109628</c:v>
                </c:pt>
                <c:pt idx="4">
                  <c:v>97456</c:v>
                </c:pt>
                <c:pt idx="5">
                  <c:v>67604</c:v>
                </c:pt>
                <c:pt idx="6">
                  <c:v>64353</c:v>
                </c:pt>
                <c:pt idx="7">
                  <c:v>68544</c:v>
                </c:pt>
                <c:pt idx="8">
                  <c:v>109378</c:v>
                </c:pt>
                <c:pt idx="9">
                  <c:v>125108</c:v>
                </c:pt>
                <c:pt idx="10">
                  <c:v>99596</c:v>
                </c:pt>
                <c:pt idx="11">
                  <c:v>74257</c:v>
                </c:pt>
              </c:numCache>
            </c:numRef>
          </c:val>
          <c:smooth val="0"/>
        </c:ser>
        <c:ser>
          <c:idx val="4"/>
          <c:order val="4"/>
          <c:tx>
            <c:strRef>
              <c:f>Sheet1!$F$1</c:f>
              <c:strCache>
                <c:ptCount val="1"/>
                <c:pt idx="0">
                  <c:v>2024</c:v>
                </c:pt>
              </c:strCache>
            </c:strRef>
          </c:tx>
          <c:spPr>
            <a:ln>
              <a:solidFill>
                <a:srgbClr val="87BC24"/>
              </a:solidFill>
            </a:ln>
          </c:spPr>
          <c:marker>
            <c:symbol val="circle"/>
            <c:spPr>
              <a:solidFill>
                <a:srgbClr val="87BC24"/>
              </a:solidFill>
              <a:ln>
                <a:solidFill>
                  <a:srgbClr val="87BC24"/>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Sheet1!$F$2:$F$13</c:f>
              <c:numCache>
                <c:ptCount val="12"/>
                <c:pt idx="0">
                  <c:v>115582</c:v>
                </c:pt>
                <c:pt idx="1">
                  <c:v>93301</c:v>
                </c:pt>
                <c:pt idx="2">
                  <c:v>85794</c:v>
                </c:pt>
                <c:pt idx="3">
                  <c:v>74260</c:v>
                </c:pt>
                <c:pt idx="4">
                  <c:v>72426</c:v>
                </c:pt>
                <c:pt idx="5">
                  <c:v>56399</c:v>
                </c:pt>
                <c:pt idx="6">
                  <c:v>52563</c:v>
                </c:pt>
                <c:pt idx="7">
                  <c:v>61006</c:v>
                </c:pt>
                <c:pt idx="8">
                  <c:v>95622</c:v>
                </c:pt>
                <c:pt idx="9">
                  <c:v>106038</c:v>
                </c:pt>
                <c:pt idx="10">
                  <c:v>78707</c:v>
                </c:pt>
                <c:pt idx="11">
                  <c:v>65282</c:v>
                </c:pt>
              </c:numCache>
            </c:numRef>
          </c:val>
          <c:smooth val="0"/>
        </c:ser>
        <c:ser>
          <c:idx val="5"/>
          <c:order val="5"/>
          <c:tx>
            <c:strRef>
              <c:f>Sheet1!$G$1</c:f>
              <c:strCache>
                <c:ptCount val="1"/>
                <c:pt idx="0">
                  <c:v>2025</c:v>
                </c:pt>
              </c:strCache>
            </c:strRef>
          </c:tx>
          <c:spPr>
            <a:ln>
              <a:solidFill>
                <a:srgbClr val="EBB523"/>
              </a:solidFill>
            </a:ln>
          </c:spPr>
          <c:marker>
            <c:symbol val="circle"/>
            <c:spPr>
              <a:solidFill>
                <a:srgbClr val="EBB523"/>
              </a:solidFill>
              <a:ln>
                <a:solidFill>
                  <a:srgbClr val="EBB523"/>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Sheet1!$G$2:$G$9</c:f>
              <c:numCache>
                <c:ptCount val="8"/>
                <c:pt idx="0">
                  <c:v>98826</c:v>
                </c:pt>
                <c:pt idx="1">
                  <c:v>91775</c:v>
                </c:pt>
                <c:pt idx="2">
                  <c:v>110226</c:v>
                </c:pt>
                <c:pt idx="3">
                  <c:v>85255</c:v>
                </c:pt>
                <c:pt idx="4">
                  <c:v>85919</c:v>
                </c:pt>
                <c:pt idx="5">
                  <c:v>68175</c:v>
                </c:pt>
                <c:pt idx="6">
                  <c:v>59967</c:v>
                </c:pt>
                <c:pt idx="7">
                  <c:v>82386</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downloads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Sheet1!$A$2:$A$10</c:f>
              <c:numCache>
                <c:formatCode>General</c:formatCode>
                <c:ptCount val="9"/>
                <c:pt idx="0">
                  <c:v>2016</c:v>
                </c:pt>
                <c:pt idx="1">
                  <c:v>2017</c:v>
                </c:pt>
                <c:pt idx="2">
                  <c:v>2018</c:v>
                </c:pt>
                <c:pt idx="3">
                  <c:v>2019</c:v>
                </c:pt>
                <c:pt idx="4">
                  <c:v>2020</c:v>
                </c:pt>
                <c:pt idx="5">
                  <c:v>2021</c:v>
                </c:pt>
                <c:pt idx="6">
                  <c:v>2022</c:v>
                </c:pt>
                <c:pt idx="7">
                  <c:v>2023</c:v>
                </c:pt>
                <c:pt idx="8">
                  <c:v>2024</c:v>
                </c:pt>
              </c:numCache>
            </c:numRef>
          </c:cat>
          <c:val>
            <c:numRef>
              <c:f>Sheet1!$B$2:$B$10</c:f>
              <c:numCache>
                <c:ptCount val="9"/>
                <c:pt idx="0">
                  <c:v>29.5</c:v>
                </c:pt>
                <c:pt idx="1">
                  <c:v>114.5</c:v>
                </c:pt>
                <c:pt idx="2">
                  <c:v>506.6</c:v>
                </c:pt>
                <c:pt idx="3">
                  <c:v>1154.3</c:v>
                </c:pt>
                <c:pt idx="4">
                  <c:v>2424.3</c:v>
                </c:pt>
                <c:pt idx="5">
                  <c:v>4829.5</c:v>
                </c:pt>
                <c:pt idx="6">
                  <c:v>6487.2</c:v>
                </c:pt>
                <c:pt idx="7">
                  <c:v>10720</c:v>
                </c:pt>
                <c:pt idx="8">
                  <c:v>12564.9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GMV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2021</c:v>
                </c:pt>
              </c:strCache>
            </c:strRef>
          </c:tx>
          <c:spPr>
            <a:ln>
              <a:solidFill>
                <a:srgbClr val="0F283E"/>
              </a:solidFill>
            </a:ln>
          </c:spPr>
          <c:marker>
            <c:symbol val="circle"/>
            <c:spPr>
              <a:solidFill>
                <a:srgbClr val="0F283E"/>
              </a:solidFill>
              <a:ln>
                <a:solidFill>
                  <a:srgbClr val="0F283E"/>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ptCount val="12"/>
                <c:pt idx="0">
                  <c:v>264192</c:v>
                </c:pt>
                <c:pt idx="1">
                  <c:v>258922</c:v>
                </c:pt>
                <c:pt idx="2">
                  <c:v>360097</c:v>
                </c:pt>
                <c:pt idx="3">
                  <c:v>225207</c:v>
                </c:pt>
                <c:pt idx="4">
                  <c:v>186815</c:v>
                </c:pt>
                <c:pt idx="5">
                  <c:v>124043</c:v>
                </c:pt>
                <c:pt idx="6">
                  <c:v>114557</c:v>
                </c:pt>
                <c:pt idx="7">
                  <c:v>173274</c:v>
                </c:pt>
                <c:pt idx="8">
                  <c:v>172184</c:v>
                </c:pt>
                <c:pt idx="9">
                  <c:v>214985</c:v>
                </c:pt>
                <c:pt idx="10">
                  <c:v>203804</c:v>
                </c:pt>
                <c:pt idx="11">
                  <c:v>130844</c:v>
                </c:pt>
              </c:numCache>
            </c:numRef>
          </c:val>
          <c:smooth val="0"/>
        </c:ser>
        <c:ser>
          <c:idx val="1"/>
          <c:order val="1"/>
          <c:tx>
            <c:strRef>
              <c:f>Sheet1!$C$1</c:f>
              <c:strCache>
                <c:ptCount val="1"/>
                <c:pt idx="0">
                  <c:v>2022</c:v>
                </c:pt>
              </c:strCache>
            </c:strRef>
          </c:tx>
          <c:spPr>
            <a:ln>
              <a:solidFill>
                <a:srgbClr val="0A85E6"/>
              </a:solidFill>
            </a:ln>
          </c:spPr>
          <c:marker>
            <c:symbol val="circle"/>
            <c:spPr>
              <a:solidFill>
                <a:srgbClr val="0A85E6"/>
              </a:solidFill>
              <a:ln>
                <a:solidFill>
                  <a:srgbClr val="0A85E6"/>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ptCount val="12"/>
                <c:pt idx="0">
                  <c:v>191676</c:v>
                </c:pt>
                <c:pt idx="1">
                  <c:v>161999</c:v>
                </c:pt>
                <c:pt idx="2">
                  <c:v>152114</c:v>
                </c:pt>
                <c:pt idx="3">
                  <c:v>157181</c:v>
                </c:pt>
                <c:pt idx="4">
                  <c:v>1218614</c:v>
                </c:pt>
                <c:pt idx="5">
                  <c:v>589552</c:v>
                </c:pt>
                <c:pt idx="6">
                  <c:v>523593</c:v>
                </c:pt>
                <c:pt idx="7">
                  <c:v>468079</c:v>
                </c:pt>
                <c:pt idx="8">
                  <c:v>355083</c:v>
                </c:pt>
                <c:pt idx="9">
                  <c:v>439341</c:v>
                </c:pt>
                <c:pt idx="10">
                  <c:v>424477</c:v>
                </c:pt>
                <c:pt idx="11">
                  <c:v>256464</c:v>
                </c:pt>
              </c:numCache>
            </c:numRef>
          </c:val>
          <c:smooth val="0"/>
        </c:ser>
        <c:ser>
          <c:idx val="2"/>
          <c:order val="2"/>
          <c:tx>
            <c:strRef>
              <c:f>Sheet1!$D$1</c:f>
              <c:strCache>
                <c:ptCount val="1"/>
                <c:pt idx="0">
                  <c:v>2023</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ptCount val="12"/>
                <c:pt idx="0">
                  <c:v>341025</c:v>
                </c:pt>
                <c:pt idx="1">
                  <c:v>331926</c:v>
                </c:pt>
                <c:pt idx="2">
                  <c:v>398074</c:v>
                </c:pt>
                <c:pt idx="3">
                  <c:v>344755</c:v>
                </c:pt>
                <c:pt idx="4">
                  <c:v>350353</c:v>
                </c:pt>
                <c:pt idx="5">
                  <c:v>224859</c:v>
                </c:pt>
                <c:pt idx="6">
                  <c:v>194298</c:v>
                </c:pt>
                <c:pt idx="7">
                  <c:v>215010</c:v>
                </c:pt>
                <c:pt idx="8">
                  <c:v>222767</c:v>
                </c:pt>
                <c:pt idx="9">
                  <c:v>295110</c:v>
                </c:pt>
                <c:pt idx="10">
                  <c:v>248455</c:v>
                </c:pt>
                <c:pt idx="11">
                  <c:v>170842</c:v>
                </c:pt>
              </c:numCache>
            </c:numRef>
          </c:val>
          <c:smooth val="0"/>
        </c:ser>
        <c:ser>
          <c:idx val="3"/>
          <c:order val="3"/>
          <c:tx>
            <c:strRef>
              <c:f>Sheet1!$E$1</c:f>
              <c:strCache>
                <c:ptCount val="1"/>
                <c:pt idx="0">
                  <c:v>2024</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Sheet1!$E$2:$E$13</c:f>
              <c:numCache>
                <c:ptCount val="12"/>
                <c:pt idx="0">
                  <c:v>211540</c:v>
                </c:pt>
                <c:pt idx="1">
                  <c:v>198199</c:v>
                </c:pt>
                <c:pt idx="2">
                  <c:v>207042</c:v>
                </c:pt>
                <c:pt idx="3">
                  <c:v>148258</c:v>
                </c:pt>
                <c:pt idx="4">
                  <c:v>130921</c:v>
                </c:pt>
                <c:pt idx="5">
                  <c:v>122805</c:v>
                </c:pt>
                <c:pt idx="6">
                  <c:v>144050</c:v>
                </c:pt>
                <c:pt idx="7">
                  <c:v>176458</c:v>
                </c:pt>
                <c:pt idx="8">
                  <c:v>208833</c:v>
                </c:pt>
                <c:pt idx="9">
                  <c:v>214942</c:v>
                </c:pt>
                <c:pt idx="10">
                  <c:v>192649</c:v>
                </c:pt>
                <c:pt idx="11">
                  <c:v>145005</c:v>
                </c:pt>
              </c:numCache>
            </c:numRef>
          </c:val>
          <c:smooth val="0"/>
        </c:ser>
        <c:ser>
          <c:idx val="4"/>
          <c:order val="4"/>
          <c:tx>
            <c:strRef>
              <c:f>Sheet1!$F$1</c:f>
              <c:strCache>
                <c:ptCount val="1"/>
                <c:pt idx="0">
                  <c:v>2025</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Sheet1!$F$2:$F$9</c:f>
              <c:numCache>
                <c:ptCount val="8"/>
                <c:pt idx="0">
                  <c:v>203141</c:v>
                </c:pt>
                <c:pt idx="1">
                  <c:v>176037</c:v>
                </c:pt>
                <c:pt idx="2">
                  <c:v>195368</c:v>
                </c:pt>
                <c:pt idx="3">
                  <c:v>170645</c:v>
                </c:pt>
                <c:pt idx="4">
                  <c:v>173231</c:v>
                </c:pt>
                <c:pt idx="5">
                  <c:v>155581</c:v>
                </c:pt>
                <c:pt idx="6">
                  <c:v>157617</c:v>
                </c:pt>
                <c:pt idx="7">
                  <c:v>180849</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downloads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Sheet1!$A$2:$A$11</c:f>
              <c:strCache>
                <c:ptCount val="10"/>
                <c:pt idx="0">
                  <c:v>Vinted: Sell vintage clothes</c:v>
                </c:pt>
                <c:pt idx="1">
                  <c:v>Wallapop - Buy &amp; Sell Nearby</c:v>
                </c:pt>
                <c:pt idx="2">
                  <c:v>eBay Selling &amp; Shopping Online</c:v>
                </c:pt>
                <c:pt idx="3">
                  <c:v>Vestiaire Collective</c:v>
                </c:pt>
                <c:pt idx="4">
                  <c:v>StockX Shop Sneakers &amp; Apparel</c:v>
                </c:pt>
                <c:pt idx="5">
                  <c:v>momox: Bücher &amp; mehr verkaufen</c:v>
                </c:pt>
                <c:pt idx="6">
                  <c:v>Depop | Buy &amp; Sell Clothing</c:v>
                </c:pt>
                <c:pt idx="7">
                  <c:v>Marketplace: Buy and Sell</c:v>
                </c:pt>
                <c:pt idx="8">
                  <c:v>Kleinanzeigen - without eBay</c:v>
                </c:pt>
                <c:pt idx="9">
                  <c:v>Mercado Libre: Compras online</c:v>
                </c:pt>
              </c:strCache>
            </c:strRef>
          </c:cat>
          <c:val>
            <c:numRef>
              <c:f>Sheet1!$B$2:$B$11</c:f>
              <c:numCache>
                <c:ptCount val="10"/>
                <c:pt idx="0">
                  <c:v>3089.18</c:v>
                </c:pt>
                <c:pt idx="1">
                  <c:v>1800.7</c:v>
                </c:pt>
                <c:pt idx="2">
                  <c:v>1449.59</c:v>
                </c:pt>
                <c:pt idx="3">
                  <c:v>705.52</c:v>
                </c:pt>
                <c:pt idx="4">
                  <c:v>268.67</c:v>
                </c:pt>
                <c:pt idx="5">
                  <c:v>114.35</c:v>
                </c:pt>
                <c:pt idx="6">
                  <c:v>82.2</c:v>
                </c:pt>
                <c:pt idx="7">
                  <c:v>70.93</c:v>
                </c:pt>
                <c:pt idx="8">
                  <c:v>49.11</c:v>
                </c:pt>
                <c:pt idx="9">
                  <c:v>18.43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SHEIN-Shopping Online</c:v>
                </c:pt>
                <c:pt idx="1">
                  <c:v>Vinted: Sell vintage clothes</c:v>
                </c:pt>
                <c:pt idx="2">
                  <c:v>Zalando – online fashion store</c:v>
                </c:pt>
                <c:pt idx="3">
                  <c:v>Sephora: Beauty, Make up</c:v>
                </c:pt>
                <c:pt idx="4">
                  <c:v>Nike: Shoes, Apparel, Stories</c:v>
                </c:pt>
                <c:pt idx="5">
                  <c:v>Scalapay</c:v>
                </c:pt>
                <c:pt idx="6">
                  <c:v>Voghion - Online shopping app</c:v>
                </c:pt>
                <c:pt idx="7">
                  <c:v>ZARA</c:v>
                </c:pt>
                <c:pt idx="8">
                  <c:v>Notino: perfumes and cosmetics</c:v>
                </c:pt>
                <c:pt idx="9">
                  <c:v>H&amp;M</c:v>
                </c:pt>
              </c:strCache>
            </c:strRef>
          </c:cat>
          <c:val>
            <c:numRef>
              <c:f>Sheet1!$B$2:$B$11</c:f>
              <c:numCache>
                <c:ptCount val="10"/>
                <c:pt idx="0">
                  <c:v>6768.17</c:v>
                </c:pt>
                <c:pt idx="1">
                  <c:v>3120.58</c:v>
                </c:pt>
                <c:pt idx="2">
                  <c:v>1945.39</c:v>
                </c:pt>
                <c:pt idx="3">
                  <c:v>1811.69</c:v>
                </c:pt>
                <c:pt idx="4">
                  <c:v>1313.98</c:v>
                </c:pt>
                <c:pt idx="5">
                  <c:v>1292.34</c:v>
                </c:pt>
                <c:pt idx="6">
                  <c:v>1109.58</c:v>
                </c:pt>
                <c:pt idx="7">
                  <c:v>1029.77</c:v>
                </c:pt>
                <c:pt idx="8">
                  <c:v>969.06</c:v>
                </c:pt>
                <c:pt idx="9">
                  <c:v>944.24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Fame*</c:v>
                </c:pt>
                <c:pt idx="1">
                  <c:v>Popularity**</c:v>
                </c:pt>
                <c:pt idx="2">
                  <c:v>Disliked by</c:v>
                </c:pt>
                <c:pt idx="3">
                  <c:v>Neutral</c:v>
                </c:pt>
              </c:strCache>
            </c:strRef>
          </c:cat>
          <c:val>
            <c:numRef>
              <c:f>Sheet1!$B$2:$B$5</c:f>
              <c:numCache>
                <c:ptCount val="4"/>
                <c:pt idx="0">
                  <c:v>0.92</c:v>
                </c:pt>
                <c:pt idx="1">
                  <c:v>0.52</c:v>
                </c:pt>
                <c:pt idx="2">
                  <c:v>0.06</c:v>
                </c:pt>
                <c:pt idx="3">
                  <c:v>0.33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eBay</c:v>
                </c:pt>
                <c:pt idx="1">
                  <c:v>Vinted</c:v>
                </c:pt>
                <c:pt idx="2">
                  <c:v>Etsy</c:v>
                </c:pt>
                <c:pt idx="3">
                  <c:v>ASOS Marketplace</c:v>
                </c:pt>
                <c:pt idx="4">
                  <c:v>Depop</c:v>
                </c:pt>
                <c:pt idx="5">
                  <c:v>Thrift+</c:v>
                </c:pt>
                <c:pt idx="6">
                  <c:v>FARFETCH</c:v>
                </c:pt>
                <c:pt idx="7">
                  <c:v>Vestiaire Collective</c:v>
                </c:pt>
                <c:pt idx="8">
                  <c:v>Re-fashion</c:v>
                </c:pt>
                <c:pt idx="9">
                  <c:v>Rebag</c:v>
                </c:pt>
                <c:pt idx="10">
                  <c:v>Cow</c:v>
                </c:pt>
                <c:pt idx="11">
                  <c:v>Beyond Retro</c:v>
                </c:pt>
                <c:pt idx="12">
                  <c:v>ROKiT</c:v>
                </c:pt>
                <c:pt idx="13">
                  <c:v>hewi. (hardly ever worn it)</c:v>
                </c:pt>
              </c:strCache>
            </c:strRef>
          </c:cat>
          <c:val>
            <c:numRef>
              <c:f>Sheet1!$B$2:$B$15</c:f>
              <c:numCache>
                <c:ptCount val="14"/>
                <c:pt idx="0">
                  <c:v>0.94</c:v>
                </c:pt>
                <c:pt idx="1">
                  <c:v>0.86</c:v>
                </c:pt>
                <c:pt idx="2">
                  <c:v>0.84</c:v>
                </c:pt>
                <c:pt idx="3">
                  <c:v>0.53</c:v>
                </c:pt>
                <c:pt idx="4">
                  <c:v>0.47</c:v>
                </c:pt>
                <c:pt idx="5">
                  <c:v>0.29</c:v>
                </c:pt>
                <c:pt idx="6">
                  <c:v>0.25</c:v>
                </c:pt>
                <c:pt idx="7">
                  <c:v>0.22</c:v>
                </c:pt>
                <c:pt idx="8">
                  <c:v>0.21</c:v>
                </c:pt>
                <c:pt idx="9">
                  <c:v>0.2</c:v>
                </c:pt>
                <c:pt idx="10">
                  <c:v>0.2</c:v>
                </c:pt>
                <c:pt idx="11">
                  <c:v>0.19</c:v>
                </c:pt>
                <c:pt idx="12">
                  <c:v>0.19</c:v>
                </c:pt>
                <c:pt idx="13">
                  <c:v>0.17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1"/>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Pt>
            <c:idx val="0"/>
            <c:invertIfNegative val="0"/>
            <c:spPr>
              <a:solidFill>
                <a:srgbClr val="003C6A"/>
              </a:solidFill>
            </c:spPr>
          </c:dPt>
          <c:dPt>
            <c:idx val="1"/>
            <c:invertIfNegative val="0"/>
            <c:spPr>
              <a:solidFill>
                <a:srgbClr val="0059A0"/>
              </a:solidFill>
            </c:spPr>
          </c:dPt>
          <c:dPt>
            <c:idx val="2"/>
            <c:invertIfNegative val="0"/>
            <c:spPr>
              <a:solidFill>
                <a:srgbClr val="0077D5"/>
              </a:solidFill>
            </c:spPr>
          </c:dPt>
          <c:dPt>
            <c:idx val="3"/>
            <c:invertIfNegative val="0"/>
            <c:spPr>
              <a:solidFill>
                <a:srgbClr val="4DB0FF"/>
              </a:solidFill>
            </c:spPr>
          </c:dPt>
          <c:dPt>
            <c:idx val="4"/>
            <c:invertIfNegative val="0"/>
            <c:spPr>
              <a:solidFill>
                <a:srgbClr val="88CBFF"/>
              </a:solidFill>
            </c:spPr>
          </c:dPt>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Vinted awareness</c:v>
                </c:pt>
                <c:pt idx="1">
                  <c:v>Vinted popularity</c:v>
                </c:pt>
                <c:pt idx="2">
                  <c:v>Vinted usage</c:v>
                </c:pt>
                <c:pt idx="3">
                  <c:v>Vinted loyalty</c:v>
                </c:pt>
                <c:pt idx="4">
                  <c:v>Vinted buzz</c:v>
                </c:pt>
              </c:strCache>
            </c:strRef>
          </c:cat>
          <c:val>
            <c:numRef>
              <c:f>Sheet1!$B$2:$B$6</c:f>
              <c:numCache>
                <c:ptCount val="5"/>
                <c:pt idx="0">
                  <c:v>0.88</c:v>
                </c:pt>
                <c:pt idx="1">
                  <c:v>0.57</c:v>
                </c:pt>
                <c:pt idx="2">
                  <c:v>0.51</c:v>
                </c:pt>
                <c:pt idx="3">
                  <c:v>0.48</c:v>
                </c:pt>
                <c:pt idx="4">
                  <c:v>0.43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1"/>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Spalte1</c:v>
                </c:pt>
              </c:strCache>
            </c:strRef>
          </c:tx>
          <c:spPr>
            <a:solidFill>
              <a:srgbClr val="2875DD"/>
            </a:solidFill>
            <a:ln>
              <a:solidFill>
                <a:srgbClr val="2875DD"/>
              </a:solidFill>
            </a:ln>
          </c:spPr>
          <c:invertIfNegative val="0"/>
          <c:dPt>
            <c:idx val="0"/>
            <c:invertIfNegative val="0"/>
            <c:spPr>
              <a:solidFill>
                <a:srgbClr val="003C6A"/>
              </a:solidFill>
            </c:spPr>
          </c:dPt>
          <c:dPt>
            <c:idx val="1"/>
            <c:invertIfNegative val="0"/>
            <c:spPr>
              <a:solidFill>
                <a:srgbClr val="0059A0"/>
              </a:solidFill>
            </c:spPr>
          </c:dPt>
          <c:dPt>
            <c:idx val="2"/>
            <c:invertIfNegative val="0"/>
            <c:spPr>
              <a:solidFill>
                <a:srgbClr val="0077D5"/>
              </a:solidFill>
            </c:spPr>
          </c:dPt>
          <c:dPt>
            <c:idx val="3"/>
            <c:invertIfNegative val="0"/>
            <c:spPr>
              <a:solidFill>
                <a:srgbClr val="4DB0FF"/>
              </a:solidFill>
            </c:spPr>
          </c:dPt>
          <c:dPt>
            <c:idx val="4"/>
            <c:invertIfNegative val="0"/>
            <c:spPr>
              <a:solidFill>
                <a:srgbClr val="88CBFF"/>
              </a:solidFill>
            </c:spPr>
          </c:dPt>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Vinted awareness</c:v>
                </c:pt>
                <c:pt idx="1">
                  <c:v>Vinted popularity</c:v>
                </c:pt>
                <c:pt idx="2">
                  <c:v>Vinted usage</c:v>
                </c:pt>
                <c:pt idx="3">
                  <c:v>Vinted loyalty</c:v>
                </c:pt>
                <c:pt idx="4">
                  <c:v>Vinted buzz</c:v>
                </c:pt>
              </c:strCache>
            </c:strRef>
          </c:cat>
          <c:val>
            <c:numRef>
              <c:f>Sheet1!$B$2:$B$6</c:f>
              <c:numCache>
                <c:ptCount val="5"/>
                <c:pt idx="0">
                  <c:v>0.79</c:v>
                </c:pt>
                <c:pt idx="1">
                  <c:v>0.41</c:v>
                </c:pt>
                <c:pt idx="2">
                  <c:v>0.33</c:v>
                </c:pt>
                <c:pt idx="3">
                  <c:v>0.29</c:v>
                </c:pt>
                <c:pt idx="4">
                  <c:v>0.31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0.84"/>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stacked"/>
        <c:varyColors val="0"/>
        <c:ser>
          <c:idx val="0"/>
          <c:order val="0"/>
          <c:tx>
            <c:strRef>
              <c:f>Sheet1!$B$1</c:f>
              <c:strCache>
                <c:ptCount val="1"/>
                <c:pt idx="0">
                  <c:v>I buy regularly</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Sheet1!$A$2:$A$14</c:f>
              <c:strCache>
                <c:ptCount val="13"/>
                <c:pt idx="0">
                  <c:v>Allegro</c:v>
                </c:pt>
                <c:pt idx="1">
                  <c:v>OLX</c:v>
                </c:pt>
                <c:pt idx="2">
                  <c:v>AliExpress</c:v>
                </c:pt>
                <c:pt idx="3">
                  <c:v>Temu</c:v>
                </c:pt>
                <c:pt idx="4">
                  <c:v>Zalando</c:v>
                </c:pt>
                <c:pt idx="5">
                  <c:v>Vinted</c:v>
                </c:pt>
                <c:pt idx="6">
                  <c:v>Online shops of competitive brands</c:v>
                </c:pt>
                <c:pt idx="7">
                  <c:v>Shein</c:v>
                </c:pt>
                <c:pt idx="8">
                  <c:v>Amazon</c:v>
                </c:pt>
                <c:pt idx="9">
                  <c:v>Facebook Marketplace</c:v>
                </c:pt>
                <c:pt idx="10">
                  <c:v>eBay</c:v>
                </c:pt>
                <c:pt idx="11">
                  <c:v>Facebook sales groups</c:v>
                </c:pt>
                <c:pt idx="12">
                  <c:v>Wish</c:v>
                </c:pt>
              </c:strCache>
            </c:strRef>
          </c:cat>
          <c:val>
            <c:numRef>
              <c:f>Sheet1!$B$2:$B$14</c:f>
              <c:numCache>
                <c:ptCount val="13"/>
                <c:pt idx="0">
                  <c:v>0.42</c:v>
                </c:pt>
                <c:pt idx="1">
                  <c:v>0.05</c:v>
                </c:pt>
                <c:pt idx="2">
                  <c:v>0.02</c:v>
                </c:pt>
                <c:pt idx="3">
                  <c:v>0.05</c:v>
                </c:pt>
                <c:pt idx="4">
                  <c:v>0.03</c:v>
                </c:pt>
                <c:pt idx="5">
                  <c:v>0.04</c:v>
                </c:pt>
                <c:pt idx="6">
                  <c:v>0.03</c:v>
                </c:pt>
                <c:pt idx="7">
                  <c:v>0.03</c:v>
                </c:pt>
                <c:pt idx="8">
                  <c:v>0.01</c:v>
                </c:pt>
                <c:pt idx="9">
                  <c:v>0.01</c:v>
                </c:pt>
                <c:pt idx="10">
                  <c:v>0</c:v>
                </c:pt>
                <c:pt idx="11">
                  <c:v>0</c:v>
                </c:pt>
                <c:pt idx="12">
                  <c:v>0</c:v>
                </c:pt>
              </c:numCache>
            </c:numRef>
          </c:val>
        </c:ser>
        <c:ser>
          <c:idx val="1"/>
          <c:order val="1"/>
          <c:tx>
            <c:strRef>
              <c:f>Sheet1!$C$1</c:f>
              <c:strCache>
                <c:ptCount val="1"/>
                <c:pt idx="0">
                  <c:v>I buy from time to time</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Sheet1!$A$2:$A$14</c:f>
              <c:strCache>
                <c:ptCount val="13"/>
                <c:pt idx="0">
                  <c:v>Allegro</c:v>
                </c:pt>
                <c:pt idx="1">
                  <c:v>OLX</c:v>
                </c:pt>
                <c:pt idx="2">
                  <c:v>AliExpress</c:v>
                </c:pt>
                <c:pt idx="3">
                  <c:v>Temu</c:v>
                </c:pt>
                <c:pt idx="4">
                  <c:v>Zalando</c:v>
                </c:pt>
                <c:pt idx="5">
                  <c:v>Vinted</c:v>
                </c:pt>
                <c:pt idx="6">
                  <c:v>Online shops of competitive brands</c:v>
                </c:pt>
                <c:pt idx="7">
                  <c:v>Shein</c:v>
                </c:pt>
                <c:pt idx="8">
                  <c:v>Amazon</c:v>
                </c:pt>
                <c:pt idx="9">
                  <c:v>Facebook Marketplace</c:v>
                </c:pt>
                <c:pt idx="10">
                  <c:v>eBay</c:v>
                </c:pt>
                <c:pt idx="11">
                  <c:v>Facebook sales groups</c:v>
                </c:pt>
                <c:pt idx="12">
                  <c:v>Wish</c:v>
                </c:pt>
              </c:strCache>
            </c:strRef>
          </c:cat>
          <c:val>
            <c:numRef>
              <c:f>Sheet1!$C$2:$C$14</c:f>
              <c:numCache>
                <c:ptCount val="13"/>
                <c:pt idx="0">
                  <c:v>0.31</c:v>
                </c:pt>
                <c:pt idx="1">
                  <c:v>0.21</c:v>
                </c:pt>
                <c:pt idx="2">
                  <c:v>0.11</c:v>
                </c:pt>
                <c:pt idx="3">
                  <c:v>0.11</c:v>
                </c:pt>
                <c:pt idx="4">
                  <c:v>0.1</c:v>
                </c:pt>
                <c:pt idx="5">
                  <c:v>0.1</c:v>
                </c:pt>
                <c:pt idx="6">
                  <c:v>0.11</c:v>
                </c:pt>
                <c:pt idx="7">
                  <c:v>0.07</c:v>
                </c:pt>
                <c:pt idx="8">
                  <c:v>0.05</c:v>
                </c:pt>
                <c:pt idx="9">
                  <c:v>0.05</c:v>
                </c:pt>
                <c:pt idx="10">
                  <c:v>0.02</c:v>
                </c:pt>
                <c:pt idx="11">
                  <c:v>0.02</c:v>
                </c:pt>
                <c:pt idx="12">
                  <c:v>0.01</c:v>
                </c:pt>
              </c:numCache>
            </c:numRef>
          </c:val>
        </c:ser>
        <c:ser>
          <c:idx val="2"/>
          <c:order val="2"/>
          <c:tx>
            <c:strRef>
              <c:f>Sheet1!$D$1</c:f>
              <c:strCache>
                <c:ptCount val="1"/>
                <c:pt idx="0">
                  <c:v>I buy occasionally</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Sheet1!$A$2:$A$14</c:f>
              <c:strCache>
                <c:ptCount val="13"/>
                <c:pt idx="0">
                  <c:v>Allegro</c:v>
                </c:pt>
                <c:pt idx="1">
                  <c:v>OLX</c:v>
                </c:pt>
                <c:pt idx="2">
                  <c:v>AliExpress</c:v>
                </c:pt>
                <c:pt idx="3">
                  <c:v>Temu</c:v>
                </c:pt>
                <c:pt idx="4">
                  <c:v>Zalando</c:v>
                </c:pt>
                <c:pt idx="5">
                  <c:v>Vinted</c:v>
                </c:pt>
                <c:pt idx="6">
                  <c:v>Online shops of competitive brands</c:v>
                </c:pt>
                <c:pt idx="7">
                  <c:v>Shein</c:v>
                </c:pt>
                <c:pt idx="8">
                  <c:v>Amazon</c:v>
                </c:pt>
                <c:pt idx="9">
                  <c:v>Facebook Marketplace</c:v>
                </c:pt>
                <c:pt idx="10">
                  <c:v>eBay</c:v>
                </c:pt>
                <c:pt idx="11">
                  <c:v>Facebook sales groups</c:v>
                </c:pt>
                <c:pt idx="12">
                  <c:v>Wish</c:v>
                </c:pt>
              </c:strCache>
            </c:strRef>
          </c:cat>
          <c:val>
            <c:numRef>
              <c:f>Sheet1!$D$2:$D$14</c:f>
              <c:numCache>
                <c:ptCount val="13"/>
                <c:pt idx="0">
                  <c:v>0.15</c:v>
                </c:pt>
                <c:pt idx="1">
                  <c:v>0.23</c:v>
                </c:pt>
                <c:pt idx="2">
                  <c:v>0.12</c:v>
                </c:pt>
                <c:pt idx="3">
                  <c:v>0.07</c:v>
                </c:pt>
                <c:pt idx="4">
                  <c:v>0.1</c:v>
                </c:pt>
                <c:pt idx="5">
                  <c:v>0.07</c:v>
                </c:pt>
                <c:pt idx="6">
                  <c:v>0.06</c:v>
                </c:pt>
                <c:pt idx="7">
                  <c:v>0.07</c:v>
                </c:pt>
                <c:pt idx="8">
                  <c:v>0.06</c:v>
                </c:pt>
                <c:pt idx="9">
                  <c:v>0.04</c:v>
                </c:pt>
                <c:pt idx="10">
                  <c:v>0.03</c:v>
                </c:pt>
                <c:pt idx="11">
                  <c:v>0.02</c:v>
                </c:pt>
                <c:pt idx="12">
                  <c:v>0.02</c:v>
                </c:pt>
              </c:numCache>
            </c:numRef>
          </c:val>
        </c:ser>
        <c:ser>
          <c:idx val="3"/>
          <c:order val="3"/>
          <c:tx>
            <c:strRef>
              <c:f>Sheet1!$E$1</c:f>
              <c:strCache>
                <c:ptCount val="1"/>
                <c:pt idx="0">
                  <c:v>I have bought something only once</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Sheet1!$A$2:$A$14</c:f>
              <c:strCache>
                <c:ptCount val="13"/>
                <c:pt idx="0">
                  <c:v>Allegro</c:v>
                </c:pt>
                <c:pt idx="1">
                  <c:v>OLX</c:v>
                </c:pt>
                <c:pt idx="2">
                  <c:v>AliExpress</c:v>
                </c:pt>
                <c:pt idx="3">
                  <c:v>Temu</c:v>
                </c:pt>
                <c:pt idx="4">
                  <c:v>Zalando</c:v>
                </c:pt>
                <c:pt idx="5">
                  <c:v>Vinted</c:v>
                </c:pt>
                <c:pt idx="6">
                  <c:v>Online shops of competitive brands</c:v>
                </c:pt>
                <c:pt idx="7">
                  <c:v>Shein</c:v>
                </c:pt>
                <c:pt idx="8">
                  <c:v>Amazon</c:v>
                </c:pt>
                <c:pt idx="9">
                  <c:v>Facebook Marketplace</c:v>
                </c:pt>
                <c:pt idx="10">
                  <c:v>eBay</c:v>
                </c:pt>
                <c:pt idx="11">
                  <c:v>Facebook sales groups</c:v>
                </c:pt>
                <c:pt idx="12">
                  <c:v>Wish</c:v>
                </c:pt>
              </c:strCache>
            </c:strRef>
          </c:cat>
          <c:val>
            <c:numRef>
              <c:f>Sheet1!$E$2:$E$14</c:f>
              <c:numCache>
                <c:ptCount val="13"/>
                <c:pt idx="0">
                  <c:v>0.01</c:v>
                </c:pt>
                <c:pt idx="1">
                  <c:v>0.05</c:v>
                </c:pt>
                <c:pt idx="2">
                  <c:v>0.06</c:v>
                </c:pt>
                <c:pt idx="3">
                  <c:v>0.05</c:v>
                </c:pt>
                <c:pt idx="4">
                  <c:v>0.04</c:v>
                </c:pt>
                <c:pt idx="5">
                  <c:v>0.03</c:v>
                </c:pt>
                <c:pt idx="6">
                  <c:v>0.01</c:v>
                </c:pt>
                <c:pt idx="7">
                  <c:v>0.02</c:v>
                </c:pt>
                <c:pt idx="8">
                  <c:v>0.04</c:v>
                </c:pt>
                <c:pt idx="9">
                  <c:v>0.02</c:v>
                </c:pt>
                <c:pt idx="10">
                  <c:v>0.02</c:v>
                </c:pt>
                <c:pt idx="11">
                  <c:v>0.01</c:v>
                </c:pt>
                <c:pt idx="12">
                  <c:v>0.01</c:v>
                </c:pt>
              </c:numCache>
            </c:numRef>
          </c:val>
        </c:ser>
        <c:ser>
          <c:idx val="4"/>
          <c:order val="4"/>
          <c:tx>
            <c:strRef>
              <c:f>Sheet1!$F$1</c:f>
              <c:strCache>
                <c:ptCount val="1"/>
                <c:pt idx="0">
                  <c:v>Never</c:v>
                </c:pt>
              </c:strCache>
            </c:strRef>
          </c:tx>
          <c:spPr>
            <a:solidFill>
              <a:srgbClr val="87BC24"/>
            </a:solidFill>
            <a:ln>
              <a:solidFill>
                <a:srgbClr val="87BC24"/>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Sheet1!$A$2:$A$14</c:f>
              <c:strCache>
                <c:ptCount val="13"/>
                <c:pt idx="0">
                  <c:v>Allegro</c:v>
                </c:pt>
                <c:pt idx="1">
                  <c:v>OLX</c:v>
                </c:pt>
                <c:pt idx="2">
                  <c:v>AliExpress</c:v>
                </c:pt>
                <c:pt idx="3">
                  <c:v>Temu</c:v>
                </c:pt>
                <c:pt idx="4">
                  <c:v>Zalando</c:v>
                </c:pt>
                <c:pt idx="5">
                  <c:v>Vinted</c:v>
                </c:pt>
                <c:pt idx="6">
                  <c:v>Online shops of competitive brands</c:v>
                </c:pt>
                <c:pt idx="7">
                  <c:v>Shein</c:v>
                </c:pt>
                <c:pt idx="8">
                  <c:v>Amazon</c:v>
                </c:pt>
                <c:pt idx="9">
                  <c:v>Facebook Marketplace</c:v>
                </c:pt>
                <c:pt idx="10">
                  <c:v>eBay</c:v>
                </c:pt>
                <c:pt idx="11">
                  <c:v>Facebook sales groups</c:v>
                </c:pt>
                <c:pt idx="12">
                  <c:v>Wish</c:v>
                </c:pt>
              </c:strCache>
            </c:strRef>
          </c:cat>
          <c:val>
            <c:numRef>
              <c:f>Sheet1!$F$2:$F$14</c:f>
              <c:numCache>
                <c:ptCount val="13"/>
                <c:pt idx="0">
                  <c:v>0.11</c:v>
                </c:pt>
                <c:pt idx="1">
                  <c:v>0.47</c:v>
                </c:pt>
                <c:pt idx="2">
                  <c:v>0.68</c:v>
                </c:pt>
                <c:pt idx="3">
                  <c:v>0.72</c:v>
                </c:pt>
                <c:pt idx="4">
                  <c:v>0.74</c:v>
                </c:pt>
                <c:pt idx="5">
                  <c:v>0.75</c:v>
                </c:pt>
                <c:pt idx="6">
                  <c:v>0.79</c:v>
                </c:pt>
                <c:pt idx="7">
                  <c:v>0.81</c:v>
                </c:pt>
                <c:pt idx="8">
                  <c:v>0.84</c:v>
                </c:pt>
                <c:pt idx="9">
                  <c:v>0.88</c:v>
                </c:pt>
                <c:pt idx="10">
                  <c:v>0.93</c:v>
                </c:pt>
                <c:pt idx="11">
                  <c:v>0.95</c:v>
                </c:pt>
                <c:pt idx="12">
                  <c:v>0.96</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1"/>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Pt>
            <c:idx val="4"/>
            <c:invertIfNegative val="0"/>
            <c:spPr>
              <a:solidFill>
                <a:srgbClr val="0F2741"/>
              </a:solidFill>
            </c:spPr>
          </c:dPt>
          <c:dPt>
            <c:idx val="5"/>
            <c:invertIfNegative val="0"/>
            <c:spPr>
              <a:solidFill>
                <a:srgbClr val="0F2741"/>
              </a:solidFill>
            </c:spPr>
          </c:dPt>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Sellers who would not have resold their items without Vinted</c:v>
                </c:pt>
                <c:pt idx="1">
                  <c:v>Sellers spending their earnings on second-hand</c:v>
                </c:pt>
                <c:pt idx="2">
                  <c:v>Sellers using money earned for other expenses</c:v>
                </c:pt>
                <c:pt idx="3">
                  <c:v>Sellers using money earned for savings</c:v>
                </c:pt>
                <c:pt idx="4">
                  <c:v>Buyers spending less since using Vinted</c:v>
                </c:pt>
                <c:pt idx="5">
                  <c:v>Buyers buying less fashion overall</c:v>
                </c:pt>
              </c:strCache>
            </c:strRef>
          </c:cat>
          <c:val>
            <c:numRef>
              <c:f>Sheet1!$B$2:$B$7</c:f>
              <c:numCache>
                <c:ptCount val="6"/>
                <c:pt idx="0">
                  <c:v>0.81</c:v>
                </c:pt>
                <c:pt idx="1">
                  <c:v>0.36</c:v>
                </c:pt>
                <c:pt idx="2">
                  <c:v>0.1</c:v>
                </c:pt>
                <c:pt idx="3">
                  <c:v>0.18</c:v>
                </c:pt>
                <c:pt idx="4">
                  <c:v>0.53</c:v>
                </c:pt>
                <c:pt idx="5">
                  <c:v>0.19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Pt>
            <c:idx val="9"/>
            <c:invertIfNegative val="0"/>
            <c:spPr>
              <a:solidFill>
                <a:srgbClr val="9B9B9B"/>
              </a:solidFill>
            </c:spPr>
          </c:dPt>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Sheet1!$A$2:$A$11</c:f>
              <c:strCache>
                <c:ptCount val="10"/>
                <c:pt idx="0">
                  <c:v>Try to resell it through another second-hand online platform</c:v>
                </c:pt>
                <c:pt idx="1">
                  <c:v>Give it to family / friends</c:v>
                </c:pt>
                <c:pt idx="2">
                  <c:v>Give it to a charity shop</c:v>
                </c:pt>
                <c:pt idx="3">
                  <c:v>Keep it in my wardrobe unused</c:v>
                </c:pt>
                <c:pt idx="4">
                  <c:v>Throw it in a vlothing in</c:v>
                </c:pt>
                <c:pt idx="5">
                  <c:v>Try to resell it through second-hand physical store</c:v>
                </c:pt>
                <c:pt idx="6">
                  <c:v>Keep wearing it / using it</c:v>
                </c:pt>
                <c:pt idx="7">
                  <c:v>Give it to a company that recycles fashion</c:v>
                </c:pt>
                <c:pt idx="8">
                  <c:v>Throw it in a regular waste container</c:v>
                </c:pt>
                <c:pt idx="9">
                  <c:v>I don't know / I'm not sure</c:v>
                </c:pt>
              </c:strCache>
            </c:strRef>
          </c:cat>
          <c:val>
            <c:numRef>
              <c:f>Sheet1!$B$2:$B$11</c:f>
              <c:numCache>
                <c:ptCount val="10"/>
                <c:pt idx="0">
                  <c:v>0.24</c:v>
                </c:pt>
                <c:pt idx="1">
                  <c:v>0.19</c:v>
                </c:pt>
                <c:pt idx="2">
                  <c:v>0.19</c:v>
                </c:pt>
                <c:pt idx="3">
                  <c:v>0.13</c:v>
                </c:pt>
                <c:pt idx="4">
                  <c:v>0.08</c:v>
                </c:pt>
                <c:pt idx="5">
                  <c:v>0.04</c:v>
                </c:pt>
                <c:pt idx="6">
                  <c:v>0.03</c:v>
                </c:pt>
                <c:pt idx="7">
                  <c:v>0.02</c:v>
                </c:pt>
                <c:pt idx="8">
                  <c:v>0.01</c:v>
                </c:pt>
                <c:pt idx="9">
                  <c:v>0.07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Sheet1!$A$2:$A$9</c:f>
              <c:strCache>
                <c:ptCount val="8"/>
                <c:pt idx="0">
                  <c:v>France</c:v>
                </c:pt>
                <c:pt idx="1">
                  <c:v>United Kingdom</c:v>
                </c:pt>
                <c:pt idx="2">
                  <c:v>Italy</c:v>
                </c:pt>
                <c:pt idx="3">
                  <c:v>Netherlands</c:v>
                </c:pt>
                <c:pt idx="4">
                  <c:v>Poland</c:v>
                </c:pt>
                <c:pt idx="5">
                  <c:v>Germany</c:v>
                </c:pt>
                <c:pt idx="6">
                  <c:v>Spain</c:v>
                </c:pt>
                <c:pt idx="7">
                  <c:v>Belgium</c:v>
                </c:pt>
              </c:strCache>
            </c:strRef>
          </c:cat>
          <c:val>
            <c:numRef>
              <c:f>Sheet1!$B$2:$B$9</c:f>
              <c:numCache>
                <c:ptCount val="8"/>
                <c:pt idx="0">
                  <c:v>0.276</c:v>
                </c:pt>
                <c:pt idx="1">
                  <c:v>0.207</c:v>
                </c:pt>
                <c:pt idx="2">
                  <c:v>0.074</c:v>
                </c:pt>
                <c:pt idx="3">
                  <c:v>0.072</c:v>
                </c:pt>
                <c:pt idx="4">
                  <c:v>0.07</c:v>
                </c:pt>
                <c:pt idx="5">
                  <c:v>0.067</c:v>
                </c:pt>
                <c:pt idx="6">
                  <c:v>0.048</c:v>
                </c:pt>
                <c:pt idx="7">
                  <c:v>0.046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0.29900000000000004"/>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Column1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Lbls>
            <c:dLbl>
              <c:idx val="0"/>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3"/>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Sheet1!$A$2:$A$5</c:f>
              <c:strCache>
                <c:ptCount val="4"/>
                <c:pt idx="0">
                  <c:v>Fashion</c:v>
                </c:pt>
                <c:pt idx="1">
                  <c:v>Hobby and leisure</c:v>
                </c:pt>
                <c:pt idx="2">
                  <c:v>Electronics</c:v>
                </c:pt>
                <c:pt idx="3">
                  <c:v>Furniture and homeware</c:v>
                </c:pt>
              </c:strCache>
            </c:strRef>
          </c:cat>
          <c:val>
            <c:numRef>
              <c:f>Sheet1!$B$2:$B$5</c:f>
              <c:numCache>
                <c:ptCount val="4"/>
                <c:pt idx="0">
                  <c:v>0.85</c:v>
                </c:pt>
                <c:pt idx="1">
                  <c:v>0.08</c:v>
                </c:pt>
                <c:pt idx="2">
                  <c:v>0.04</c:v>
                </c:pt>
                <c:pt idx="3">
                  <c:v>0.03</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2019</c:v>
                </c:pt>
                <c:pt idx="1">
                  <c:v>2020</c:v>
                </c:pt>
                <c:pt idx="2">
                  <c:v>2021</c:v>
                </c:pt>
                <c:pt idx="3">
                  <c:v>2022</c:v>
                </c:pt>
                <c:pt idx="4">
                  <c:v>2023</c:v>
                </c:pt>
                <c:pt idx="5">
                  <c:v>2024*</c:v>
                </c:pt>
              </c:strCache>
            </c:strRef>
          </c:cat>
          <c:val>
            <c:numRef>
              <c:f>Sheet1!$B$2:$B$7</c:f>
              <c:numCache>
                <c:ptCount val="6"/>
                <c:pt idx="0">
                  <c:v>7</c:v>
                </c:pt>
                <c:pt idx="1">
                  <c:v>9</c:v>
                </c:pt>
                <c:pt idx="2">
                  <c:v>14</c:v>
                </c:pt>
                <c:pt idx="3">
                  <c:v>18</c:v>
                </c:pt>
                <c:pt idx="4">
                  <c:v>22</c:v>
                </c:pt>
                <c:pt idx="5">
                  <c:v>26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million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2021</c:v>
                </c:pt>
                <c:pt idx="1">
                  <c:v>2022</c:v>
                </c:pt>
                <c:pt idx="2">
                  <c:v>2023</c:v>
                </c:pt>
                <c:pt idx="3">
                  <c:v>2024*</c:v>
                </c:pt>
              </c:strCache>
            </c:strRef>
          </c:cat>
          <c:val>
            <c:numRef>
              <c:f>Sheet1!$B$2:$B$5</c:f>
              <c:numCache>
                <c:ptCount val="4"/>
                <c:pt idx="0">
                  <c:v>935</c:v>
                </c:pt>
                <c:pt idx="1">
                  <c:v>1266</c:v>
                </c:pt>
                <c:pt idx="2">
                  <c:v>1743</c:v>
                </c:pt>
                <c:pt idx="3">
                  <c:v>2200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employees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Jun '25</c:v>
                </c:pt>
                <c:pt idx="1">
                  <c:v>Jul '25</c:v>
                </c:pt>
                <c:pt idx="2">
                  <c:v>Aug '25</c:v>
                </c:pt>
              </c:strCache>
            </c:strRef>
          </c:cat>
          <c:val>
            <c:numRef>
              <c:f>Sheet1!$B$2:$B$4</c:f>
              <c:numCache>
                <c:ptCount val="3"/>
                <c:pt idx="0">
                  <c:v>2.6</c:v>
                </c:pt>
                <c:pt idx="1">
                  <c:v>3.3</c:v>
                </c:pt>
                <c:pt idx="2">
                  <c:v>4.3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visits in millions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18-24</c:v>
                </c:pt>
                <c:pt idx="1">
                  <c:v>25-34</c:v>
                </c:pt>
                <c:pt idx="2">
                  <c:v>35-44</c:v>
                </c:pt>
                <c:pt idx="3">
                  <c:v>45-54</c:v>
                </c:pt>
                <c:pt idx="4">
                  <c:v>55-64</c:v>
                </c:pt>
                <c:pt idx="5">
                  <c:v>65+</c:v>
                </c:pt>
              </c:strCache>
            </c:strRef>
          </c:cat>
          <c:val>
            <c:numRef>
              <c:f>Sheet1!$B$2:$B$7</c:f>
              <c:numCache>
                <c:ptCount val="6"/>
                <c:pt idx="0">
                  <c:v>0.2059</c:v>
                </c:pt>
                <c:pt idx="1">
                  <c:v>0.2859</c:v>
                </c:pt>
                <c:pt idx="2">
                  <c:v>0.1908</c:v>
                </c:pt>
                <c:pt idx="3">
                  <c:v>0.1474</c:v>
                </c:pt>
                <c:pt idx="4">
                  <c:v>0.1056</c:v>
                </c:pt>
                <c:pt idx="5">
                  <c:v>0.0644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visitors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Column1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Lbls>
            <c:dLbl>
              <c:idx val="0"/>
              <c:numFmt formatCode="#,##0.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1"/>
              <c:showCatName val="1"/>
              <c:showSerName val="0"/>
              <c:showPercent val="0"/>
              <c:showBubbleSize val="0"/>
              <c:separator> </c:separator>
              <c:extLst/>
            </c:dLbl>
            <c:dLbl>
              <c:idx val="1"/>
              <c:numFmt formatCode="#,##0.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1"/>
              <c:showCatName val="1"/>
              <c:showSerName val="0"/>
              <c:showPercent val="0"/>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1"/>
            <c:showCatName val="1"/>
            <c:showSerName val="0"/>
            <c:showPercent val="0"/>
            <c:showBubbleSize val="0"/>
            <c:separator> </c:separator>
            <c:showLeaderLines val="1"/>
            <c:extLst/>
          </c:dLbls>
          <c:cat>
            <c:strRef>
              <c:f>Sheet1!$A$2:$A$3</c:f>
              <c:strCache>
                <c:ptCount val="2"/>
                <c:pt idx="0">
                  <c:v>Female</c:v>
                </c:pt>
                <c:pt idx="1">
                  <c:v>Male</c:v>
                </c:pt>
              </c:strCache>
            </c:strRef>
          </c:cat>
          <c:val>
            <c:numRef>
              <c:f>Sheet1!$B$2:$B$3</c:f>
              <c:numCache>
                <c:ptCount val="2"/>
                <c:pt idx="0">
                  <c:v>61.84</c:v>
                </c:pt>
                <c:pt idx="1">
                  <c:v>38.16</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AD882246-F3FE-42B5-8414-05D28657CA7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3857809-C1D5-43EF-80F3-B15E2E3BEB3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FBC3EA8A-1A8A-4CBD-A719-4DCB78D96049}"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915F4F6-AFE7-4F42-B2D5-5245423E428B}"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B16F87D6-F35C-4292-9BCC-A8571174C0C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54A8927C-232D-4BA6-9FAC-5F2FCE404F3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C7E80454-C5CC-4F3F-8685-C97EA971BC14}"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CE369857-2628-4273-8F4D-C58DE8D979B2}"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383B8C19-151D-43B7-AD29-A79B620A725A}"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C8CDD0DE-DF2E-46CE-8C46-FDC9FDF49C29}"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E295483E-C1F0-4D32-886F-976BF6AE17E0}"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79793/number-visits-vinted-website" TargetMode="External" /><Relationship Id="rId6" Type="http://schemas.openxmlformats.org/officeDocument/2006/relationships/chart" Target="../charts/char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79801/visits-vinted-website-age" TargetMode="External" /><Relationship Id="rId6" Type="http://schemas.openxmlformats.org/officeDocument/2006/relationships/chart" Target="../charts/chart8.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79803/number-visits-vinted-website-gender" TargetMode="External" /><Relationship Id="rId6" Type="http://schemas.openxmlformats.org/officeDocument/2006/relationships/chart" Target="../charts/chart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31269/secondhand-websites-bounce-rate-france" TargetMode="External" /><Relationship Id="rId6" Type="http://schemas.openxmlformats.org/officeDocument/2006/relationships/chart" Target="../charts/chart10.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68834/fashion-websites-most-visited-germany" TargetMode="External" /><Relationship Id="rId6" Type="http://schemas.openxmlformats.org/officeDocument/2006/relationships/chart" Target="../charts/chart11.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08830/vinted-de-number-vists" TargetMode="External" /><Relationship Id="rId6" Type="http://schemas.openxmlformats.org/officeDocument/2006/relationships/chart" Target="../charts/chart1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08579/vinted-app-downloads" TargetMode="External" /><Relationship Id="rId6" Type="http://schemas.openxmlformats.org/officeDocument/2006/relationships/chart" Target="../charts/char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7603/vinted-app-downloads-by-country" TargetMode="External" /><Relationship Id="rId6" Type="http://schemas.openxmlformats.org/officeDocument/2006/relationships/chart" Target="../charts/chart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9.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3.xml" TargetMode="Internal" /><Relationship Id="rId14" Type="http://schemas.openxmlformats.org/officeDocument/2006/relationships/slide" Target="slide14.xml" TargetMode="Internal" /><Relationship Id="rId15" Type="http://schemas.openxmlformats.org/officeDocument/2006/relationships/slide" Target="slide15.xml" TargetMode="Internal" /><Relationship Id="rId16" Type="http://schemas.openxmlformats.org/officeDocument/2006/relationships/slide" Target="slide16.xml" TargetMode="Internal" /><Relationship Id="rId17" Type="http://schemas.openxmlformats.org/officeDocument/2006/relationships/slide" Target="slide18.xml" TargetMode="Internal" /><Relationship Id="rId18" Type="http://schemas.openxmlformats.org/officeDocument/2006/relationships/slide" Target="slide19.xml" TargetMode="Internal" /><Relationship Id="rId19" Type="http://schemas.openxmlformats.org/officeDocument/2006/relationships/slide" Target="slide20.xml" TargetMode="Internal" /><Relationship Id="rId2" Type="http://schemas.openxmlformats.org/officeDocument/2006/relationships/image" Target="../media/image3.emf" /><Relationship Id="rId20" Type="http://schemas.openxmlformats.org/officeDocument/2006/relationships/slide" Target="slide21.xml" TargetMode="Internal" /><Relationship Id="rId21" Type="http://schemas.openxmlformats.org/officeDocument/2006/relationships/slide" Target="slide22.xml" TargetMode="Internal" /><Relationship Id="rId22" Type="http://schemas.openxmlformats.org/officeDocument/2006/relationships/slide" Target="slide23.xml" TargetMode="Internal" /><Relationship Id="rId23" Type="http://schemas.openxmlformats.org/officeDocument/2006/relationships/slide" Target="slide24.xml" TargetMode="Internal" /><Relationship Id="rId24" Type="http://schemas.openxmlformats.org/officeDocument/2006/relationships/slide" Target="slide25.xml" TargetMode="Internal" /><Relationship Id="rId25" Type="http://schemas.openxmlformats.org/officeDocument/2006/relationships/slide" Target="slide26.xml" TargetMode="Internal" /><Relationship Id="rId26" Type="http://schemas.openxmlformats.org/officeDocument/2006/relationships/slide" Target="slide27.xml" TargetMode="Internal" /><Relationship Id="rId27" Type="http://schemas.openxmlformats.org/officeDocument/2006/relationships/slide" Target="slide29.xml" TargetMode="Internal" /><Relationship Id="rId28" Type="http://schemas.openxmlformats.org/officeDocument/2006/relationships/slide" Target="slide30.xml" TargetMode="Internal" /><Relationship Id="rId29" Type="http://schemas.openxmlformats.org/officeDocument/2006/relationships/slide" Target="slide31.xml" TargetMode="Internal" /><Relationship Id="rId3" Type="http://schemas.openxmlformats.org/officeDocument/2006/relationships/image" Target="../media/image4.emf" /><Relationship Id="rId30" Type="http://schemas.openxmlformats.org/officeDocument/2006/relationships/slide" Target="slide32.xml" TargetMode="Internal" /><Relationship Id="rId31" Type="http://schemas.openxmlformats.org/officeDocument/2006/relationships/slide" Target="slide33.xml" TargetMode="Internal" /><Relationship Id="rId32" Type="http://schemas.openxmlformats.org/officeDocument/2006/relationships/slide" Target="slide34.xml" TargetMode="Internal" /><Relationship Id="rId33" Type="http://schemas.openxmlformats.org/officeDocument/2006/relationships/slide" Target="slide35.xml" TargetMode="Internal" /><Relationship Id="rId34" Type="http://schemas.openxmlformats.org/officeDocument/2006/relationships/slide" Target="slide36.xml" TargetMode="Internal" /><Relationship Id="rId4" Type="http://schemas.openxmlformats.org/officeDocument/2006/relationships/image" Target="../media/image5.emf" /><Relationship Id="rId5" Type="http://schemas.openxmlformats.org/officeDocument/2006/relationships/slide" Target="slide4.xml" TargetMode="Internal" /><Relationship Id="rId6" Type="http://schemas.openxmlformats.org/officeDocument/2006/relationships/slide" Target="slide5.xml" TargetMode="Internal" /><Relationship Id="rId7" Type="http://schemas.openxmlformats.org/officeDocument/2006/relationships/slide" Target="slide6.xml" TargetMode="Internal" /><Relationship Id="rId8" Type="http://schemas.openxmlformats.org/officeDocument/2006/relationships/slide" Target="slide7.xml" TargetMode="Internal" /><Relationship Id="rId9" Type="http://schemas.openxmlformats.org/officeDocument/2006/relationships/slide" Target="slide8.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79783/vinted-app-downloads-united-kingdom" TargetMode="External" /><Relationship Id="rId6" Type="http://schemas.openxmlformats.org/officeDocument/2006/relationships/chart" Target="../charts/chart15.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79740/vinted-app-downloads-france" TargetMode="External" /><Relationship Id="rId6" Type="http://schemas.openxmlformats.org/officeDocument/2006/relationships/chart" Target="../charts/chart16.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79773/vinted-app-downloads-germany" TargetMode="External" /><Relationship Id="rId6" Type="http://schemas.openxmlformats.org/officeDocument/2006/relationships/chart" Target="../charts/chart17.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79770/vinted-app-downloads-spain" TargetMode="External" /><Relationship Id="rId6" Type="http://schemas.openxmlformats.org/officeDocument/2006/relationships/chart" Target="../charts/chart18.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33183/vinted-monthly-app-downloads-netherlands" TargetMode="External" /><Relationship Id="rId6" Type="http://schemas.openxmlformats.org/officeDocument/2006/relationships/chart" Target="../charts/chart19.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79756/vinted-app-downloads-poland" TargetMode="External" /><Relationship Id="rId6" Type="http://schemas.openxmlformats.org/officeDocument/2006/relationships/chart" Target="../charts/chart20.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6954/most-downloaded-c2c-shopping-apps-italy" TargetMode="External" /><Relationship Id="rId6" Type="http://schemas.openxmlformats.org/officeDocument/2006/relationships/chart" Target="../charts/chart21.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28675/most-downloaded-fashion-shopping-apps-italy" TargetMode="External" /><Relationship Id="rId6" Type="http://schemas.openxmlformats.org/officeDocument/2006/relationships/chart" Target="../charts/chart22.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79809/vinted-popularity-united-kingdom" TargetMode="External" /><Relationship Id="rId6" Type="http://schemas.openxmlformats.org/officeDocument/2006/relationships/chart" Target="../charts/chart2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41579/most-well-known-second-hand-apparel-online-shops-in-the-uk" TargetMode="External" /><Relationship Id="rId6" Type="http://schemas.openxmlformats.org/officeDocument/2006/relationships/chart" Target="../charts/chart24.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52323/vinted-second-hand-apparel-online-shops-brand-profile-in-the-uk" TargetMode="External" /><Relationship Id="rId6" Type="http://schemas.openxmlformats.org/officeDocument/2006/relationships/chart" Target="../charts/chart25.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8479/vinted-second-hand-apparel-online-shops-brand-profile-in-germany" TargetMode="External" /><Relationship Id="rId6" Type="http://schemas.openxmlformats.org/officeDocument/2006/relationships/chart" Target="../charts/chart26.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70276/poland-shopping-online-frequency-by-platform" TargetMode="External" /><Relationship Id="rId6" Type="http://schemas.openxmlformats.org/officeDocument/2006/relationships/chart" Target="../charts/chart27.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623844/seller-buyer-insights-vinted" TargetMode="External" /><Relationship Id="rId6" Type="http://schemas.openxmlformats.org/officeDocument/2006/relationships/chart" Target="../charts/chart28.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79629/reaons-to-use-vinted" TargetMode="Externa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79639/reaons-to-use-vinted" TargetMode="External" /><Relationship Id="rId6" Type="http://schemas.openxmlformats.org/officeDocument/2006/relationships/chart" Target="../charts/chart29.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05644/vinted-revenue" TargetMode="External" /><Relationship Id="rId6" Type="http://schemas.openxmlformats.org/officeDocument/2006/relationships/chart" Target="../charts/char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47564/vinted-gmv-worldwide" TargetMode="External" /><Relationship Id="rId6" Type="http://schemas.openxmlformats.org/officeDocument/2006/relationships/chart" Target="../charts/char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7910/vinted-marketplace-gmv-share-by-country" TargetMode="External" /><Relationship Id="rId6" Type="http://schemas.openxmlformats.org/officeDocument/2006/relationships/chart" Target="../charts/char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7885/vinted-marketplace-gmv-share-by-category" TargetMode="External" /><Relationship Id="rId6" Type="http://schemas.openxmlformats.org/officeDocument/2006/relationships/chart" Target="../charts/chart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78769/vinted-digital-retail-media-ad-revenue-europe" TargetMode="External" /><Relationship Id="rId6" Type="http://schemas.openxmlformats.org/officeDocument/2006/relationships/chart" Target="../charts/chart5.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05930/vinted-employees" TargetMode="External" /><Relationship Id="rId6" Type="http://schemas.openxmlformats.org/officeDocument/2006/relationships/chart" Target="../charts/chart6.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COMPANIES &amp; PRODUCTS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Vinted</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Online traffic</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August 2025, the Vinted website, vinted.com, totaled at 4.3 million visits. The number of monthly visits has increased significantly since June 2025, where monthly visits reached 2.6 million.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June 2025 to August 2025; desktop and mobile web</a:t>
            </a:r>
          </a:p>
          <a:p>
            <a:r>
              <a:rPr sz="600" b="1">
                <a:solidFill>
                  <a:srgbClr val="0F2741"/>
                </a:solidFill>
                <a:latin typeface="Open Sans"/>
              </a:rPr>
              <a:t>Source(s): </a:t>
            </a:r>
            <a:r>
              <a:rPr sz="600" b="0">
                <a:solidFill>
                  <a:srgbClr val="0F2741"/>
                </a:solidFill>
                <a:latin typeface="Open Sans"/>
              </a:rPr>
              <a:t>SimilarWeb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monthly visits to vinted.com from June 2025 to August 2025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Monthly number of visits to vinted.com 2025</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August 2025, users aged 25 to 34 were the most common visitors of the Vinted website, vinted.com. A total 28.59 percent of online users in this age group visited the C2C shopping website that month.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August 2025; desktop and mobile web</a:t>
            </a:r>
          </a:p>
          <a:p>
            <a:r>
              <a:rPr sz="600" b="1">
                <a:solidFill>
                  <a:srgbClr val="0F2741"/>
                </a:solidFill>
                <a:latin typeface="Open Sans"/>
              </a:rPr>
              <a:t>Source(s): </a:t>
            </a:r>
            <a:r>
              <a:rPr sz="600" b="0">
                <a:solidFill>
                  <a:srgbClr val="0F2741"/>
                </a:solidFill>
                <a:latin typeface="Open Sans"/>
              </a:rPr>
              <a:t>SimilarWeb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Distribution of visits to vinted.com in August 2025, by age group</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Distribution of visits to vinted.com 2025, by age</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August 2025, women were the most likely to visit the Vinted website, vinted.com. A total 61.84 percent of women visited the C2C shopping website that month.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August 2025; desktop and mobile web</a:t>
            </a:r>
          </a:p>
          <a:p>
            <a:r>
              <a:rPr sz="600" b="1">
                <a:solidFill>
                  <a:srgbClr val="0F2741"/>
                </a:solidFill>
                <a:latin typeface="Open Sans"/>
              </a:rPr>
              <a:t>Source(s): </a:t>
            </a:r>
            <a:r>
              <a:rPr sz="600" b="0">
                <a:solidFill>
                  <a:srgbClr val="0F2741"/>
                </a:solidFill>
                <a:latin typeface="Open Sans"/>
              </a:rPr>
              <a:t>SimilarWeb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Distribution of visits to vinted.com in August 2025, by gender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Distribution of visits to vinted.com 2025, by gender</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April 2024, backmarket.fr, an online marketplace for refurbished items, had the highest bounce rate (41.62 percent) among selected web shops for secondhand purchases in France. In a survey, approximately 48 percent of French e-shoppers reported purchasing secondhand or refurbished items online for environmental reasons.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France; April 2024</a:t>
            </a:r>
          </a:p>
          <a:p>
            <a:r>
              <a:rPr sz="600" b="1">
                <a:solidFill>
                  <a:srgbClr val="0F2741"/>
                </a:solidFill>
                <a:latin typeface="Open Sans"/>
              </a:rPr>
              <a:t>Source(s): </a:t>
            </a:r>
            <a:r>
              <a:rPr sz="600" b="0">
                <a:solidFill>
                  <a:srgbClr val="0F2741"/>
                </a:solidFill>
                <a:latin typeface="Open Sans"/>
              </a:rPr>
              <a:t>SimilarWeb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415350" y="1882800"/>
            <a:ext cx="1358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Bounce rate</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Bounce rate of selected online marketplaces for buying and selling secondhand items in France in April 2024</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Bounce rate of selected web shops for secondhand purchases in France 2024</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January 2024, the most visited shopping website in Germany was Zalando with 27.48 million visits. Zalando is an online retailer that sells clothing, shoes and beauty items. The website with the second-highest number of visits, 8.95 million, was the global fashion company H&amp;amp;M.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January 2024</a:t>
            </a:r>
          </a:p>
          <a:p>
            <a:r>
              <a:rPr sz="600" b="1">
                <a:solidFill>
                  <a:srgbClr val="0F2741"/>
                </a:solidFill>
                <a:latin typeface="Open Sans"/>
              </a:rPr>
              <a:t>Source(s): </a:t>
            </a:r>
            <a:r>
              <a:rPr sz="600" b="0">
                <a:solidFill>
                  <a:srgbClr val="0F2741"/>
                </a:solidFill>
                <a:latin typeface="Open Sans"/>
              </a:rPr>
              <a:t>Semrush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754950" y="1882800"/>
            <a:ext cx="2679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visits (in millions)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14</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15 fashion websites in Germany 2024, by number of visits (in millions)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Most popular fashion websites in Germany 2024, by number of visits</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June 2025, vinted.de recorded around 8.3 million visits. This was a decrease compared to the previous months. Vinted is an online marketplace for selling and buying second-hand clothing and accessories.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a:t>
            </a:r>
          </a:p>
          <a:p>
            <a:r>
              <a:rPr sz="600" b="1">
                <a:solidFill>
                  <a:srgbClr val="0F2741"/>
                </a:solidFill>
                <a:latin typeface="Open Sans"/>
              </a:rPr>
              <a:t>Source(s): </a:t>
            </a:r>
            <a:r>
              <a:rPr sz="600" b="0">
                <a:solidFill>
                  <a:srgbClr val="0F2741"/>
                </a:solidFill>
                <a:latin typeface="Open Sans"/>
              </a:rPr>
              <a:t>SimilarWeb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monthly visits to vinted.de from February 2021 to June 2025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monthly visits to vinted.de from February 2021 to June 2025</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Mobile commerce</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mobile app of the online marketplace Vinted, a platform for buying and selling second-hand clothing, was downloaded around 2.75 million times in August 2025. The app had its highest number of downloads in January of 2021, at nearly four million. Throughout 2021, the app registered over 30 million downloads globally.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January 2021 to August 2025; free app downloads on the Google Play Store and Apple App Store</a:t>
            </a:r>
          </a:p>
          <a:p>
            <a:r>
              <a:rPr sz="600" b="1">
                <a:solidFill>
                  <a:srgbClr val="0F2741"/>
                </a:solidFill>
                <a:latin typeface="Open Sans"/>
              </a:rPr>
              <a:t>Source(s): </a:t>
            </a:r>
            <a:r>
              <a:rPr sz="600" b="0">
                <a:solidFill>
                  <a:srgbClr val="0F2741"/>
                </a:solidFill>
                <a:latin typeface="Open Sans"/>
              </a:rPr>
              <a:t>AppMagic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Monthly downloads of the Vinted app worldwide from January 2021 to August 2025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Vinted app downloads per month worldwide 2021-2025</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Lithuanian secondhand online marketplace Vinted was downloaded more than six million times in the United Kingdom in 2024, making it the second-leading fashion and beauty app in the country. In comparison, Vinted was downloaded over three million times in France that same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2024</a:t>
            </a:r>
          </a:p>
          <a:p>
            <a:r>
              <a:rPr sz="600" b="1">
                <a:solidFill>
                  <a:srgbClr val="0F2741"/>
                </a:solidFill>
                <a:latin typeface="Open Sans"/>
              </a:rPr>
              <a:t>Source(s): </a:t>
            </a:r>
            <a:r>
              <a:rPr sz="600" b="0">
                <a:solidFill>
                  <a:srgbClr val="0F2741"/>
                </a:solidFill>
                <a:latin typeface="Open Sans"/>
              </a:rPr>
              <a:t>AppMagic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583500" y="1882800"/>
            <a:ext cx="3022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downloads in millions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Number of Vinted app downloads in 2024, by country (in millions)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Vinted app downloads 2024, by country</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03</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Vinted revenue 2017-2024</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04</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Gross merchandise volume of Vinted worldwide 2016-2024</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05</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Distribution of Vinted's marketplace GMV 2024, by top countries</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06</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GMV distribution of Vinted 2024, by product category</a:t>
            </a:r>
          </a:p>
        </p:txBody>
      </p:sp>
      <p:sp>
        <p:nvSpPr>
          <p:cNvPr id="16" name="New shape" titl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07</a:t>
            </a:r>
          </a:p>
        </p:txBody>
      </p:sp>
      <p:sp>
        <p:nvSpPr>
          <p:cNvPr id="17" name="New shape" titl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Vinted ecommerce media ad revenue in Europe 2019-2024</a:t>
            </a:r>
          </a:p>
        </p:txBody>
      </p:sp>
      <p:sp>
        <p:nvSpPr>
          <p:cNvPr id="18" name="New shape" title=""/>
          <p:cNvSpPr/>
          <p:nvPr/>
        </p:nvSpPr>
        <p:spPr>
          <a:xfrm>
            <a:off x="5544000" y="2967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08</a:t>
            </a:r>
          </a:p>
        </p:txBody>
      </p:sp>
      <p:sp>
        <p:nvSpPr>
          <p:cNvPr id="19" name="New shape" title=""/>
          <p:cNvSpPr/>
          <p:nvPr/>
        </p:nvSpPr>
        <p:spPr>
          <a:xfrm>
            <a:off x="586800" y="2967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Vinted employee count 2021-2024</a:t>
            </a:r>
          </a:p>
        </p:txBody>
      </p:sp>
      <p:sp>
        <p:nvSpPr>
          <p:cNvPr id="20" name="New shape" title=""/>
          <p:cNvSpPr/>
          <p:nvPr/>
        </p:nvSpPr>
        <p:spPr>
          <a:xfrm>
            <a:off x="586800" y="3264911"/>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Online traffic</a:t>
            </a:r>
          </a:p>
        </p:txBody>
      </p:sp>
      <p:sp>
        <p:nvSpPr>
          <p:cNvPr id="21" name="New shape" title=""/>
          <p:cNvSpPr/>
          <p:nvPr/>
        </p:nvSpPr>
        <p:spPr>
          <a:xfrm>
            <a:off x="55440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2" name="New shape" title=""/>
          <p:cNvSpPr/>
          <p:nvPr/>
        </p:nvSpPr>
        <p:spPr>
          <a:xfrm>
            <a:off x="5868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Monthly number of visits to vinted.com 2025</a:t>
            </a:r>
          </a:p>
        </p:txBody>
      </p:sp>
      <p:sp>
        <p:nvSpPr>
          <p:cNvPr id="23" name="New shape" title=""/>
          <p:cNvSpPr/>
          <p:nvPr/>
        </p:nvSpPr>
        <p:spPr>
          <a:xfrm>
            <a:off x="55440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4" name="New shape" title=""/>
          <p:cNvSpPr/>
          <p:nvPr/>
        </p:nvSpPr>
        <p:spPr>
          <a:xfrm>
            <a:off x="5868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Distribution of visits to vinted.com 2025, by age</a:t>
            </a:r>
          </a:p>
        </p:txBody>
      </p:sp>
      <p:sp>
        <p:nvSpPr>
          <p:cNvPr id="25" name="New shape" title=""/>
          <p:cNvSpPr/>
          <p:nvPr/>
        </p:nvSpPr>
        <p:spPr>
          <a:xfrm>
            <a:off x="55440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6" name="New shape" title=""/>
          <p:cNvSpPr/>
          <p:nvPr/>
        </p:nvSpPr>
        <p:spPr>
          <a:xfrm>
            <a:off x="5868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Distribution of visits to vinted.com 2025, by gender</a:t>
            </a:r>
          </a:p>
        </p:txBody>
      </p:sp>
      <p:sp>
        <p:nvSpPr>
          <p:cNvPr id="27" name="New shape" title=""/>
          <p:cNvSpPr/>
          <p:nvPr/>
        </p:nvSpPr>
        <p:spPr>
          <a:xfrm>
            <a:off x="5544000" y="4009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13</a:t>
            </a:r>
          </a:p>
        </p:txBody>
      </p:sp>
      <p:sp>
        <p:nvSpPr>
          <p:cNvPr id="28" name="New shape" title=""/>
          <p:cNvSpPr/>
          <p:nvPr/>
        </p:nvSpPr>
        <p:spPr>
          <a:xfrm>
            <a:off x="586800" y="4009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Bounce rate of selected web shops for secondhand purchases in France 2024</a:t>
            </a:r>
          </a:p>
        </p:txBody>
      </p:sp>
      <p:sp>
        <p:nvSpPr>
          <p:cNvPr id="29" name="New shape" title=""/>
          <p:cNvSpPr/>
          <p:nvPr/>
        </p:nvSpPr>
        <p:spPr>
          <a:xfrm>
            <a:off x="55440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14</a:t>
            </a:r>
          </a:p>
        </p:txBody>
      </p:sp>
      <p:sp>
        <p:nvSpPr>
          <p:cNvPr id="30" name="New shape" title=""/>
          <p:cNvSpPr/>
          <p:nvPr/>
        </p:nvSpPr>
        <p:spPr>
          <a:xfrm>
            <a:off x="5868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Most popular fashion websites in Germany 2024, by number of visits</a:t>
            </a:r>
          </a:p>
        </p:txBody>
      </p:sp>
      <p:sp>
        <p:nvSpPr>
          <p:cNvPr id="31" name="New shape" title=""/>
          <p:cNvSpPr/>
          <p:nvPr/>
        </p:nvSpPr>
        <p:spPr>
          <a:xfrm>
            <a:off x="5544000" y="4349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15</a:t>
            </a:r>
          </a:p>
        </p:txBody>
      </p:sp>
      <p:sp>
        <p:nvSpPr>
          <p:cNvPr id="32" name="New shape" title=""/>
          <p:cNvSpPr/>
          <p:nvPr/>
        </p:nvSpPr>
        <p:spPr>
          <a:xfrm>
            <a:off x="586800" y="4349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monthly visits to vinted.de from February 2021 to June 2025</a:t>
            </a:r>
          </a:p>
        </p:txBody>
      </p:sp>
      <p:sp>
        <p:nvSpPr>
          <p:cNvPr id="33" name="New shape" title=""/>
          <p:cNvSpPr/>
          <p:nvPr/>
        </p:nvSpPr>
        <p:spPr>
          <a:xfrm>
            <a:off x="586800" y="4647022"/>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Mobile commerce</a:t>
            </a:r>
          </a:p>
        </p:txBody>
      </p:sp>
      <p:sp>
        <p:nvSpPr>
          <p:cNvPr id="34" name="New shape" title=""/>
          <p:cNvSpPr/>
          <p:nvPr/>
        </p:nvSpPr>
        <p:spPr>
          <a:xfrm>
            <a:off x="5544000" y="488046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5" name="New shape" title=""/>
          <p:cNvSpPr/>
          <p:nvPr/>
        </p:nvSpPr>
        <p:spPr>
          <a:xfrm>
            <a:off x="586800" y="488046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Vinted app downloads per month worldwide 2021-2025</a:t>
            </a:r>
          </a:p>
        </p:txBody>
      </p:sp>
      <p:sp>
        <p:nvSpPr>
          <p:cNvPr id="36" name="New shape" title=""/>
          <p:cNvSpPr/>
          <p:nvPr/>
        </p:nvSpPr>
        <p:spPr>
          <a:xfrm>
            <a:off x="5544000" y="50507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7" name="New shape" title=""/>
          <p:cNvSpPr/>
          <p:nvPr/>
        </p:nvSpPr>
        <p:spPr>
          <a:xfrm>
            <a:off x="586800" y="50507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Vinted app downloads 2024, by country</a:t>
            </a:r>
          </a:p>
        </p:txBody>
      </p:sp>
      <p:sp>
        <p:nvSpPr>
          <p:cNvPr id="38" name="New shape" title=""/>
          <p:cNvSpPr/>
          <p:nvPr/>
        </p:nvSpPr>
        <p:spPr>
          <a:xfrm>
            <a:off x="5544000" y="52210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19</a:t>
            </a:r>
          </a:p>
        </p:txBody>
      </p:sp>
      <p:sp>
        <p:nvSpPr>
          <p:cNvPr id="39" name="New shape" title=""/>
          <p:cNvSpPr/>
          <p:nvPr/>
        </p:nvSpPr>
        <p:spPr>
          <a:xfrm>
            <a:off x="586800" y="52210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Vinted app downloads per month in the UK 2021-2025</a:t>
            </a:r>
          </a:p>
        </p:txBody>
      </p:sp>
      <p:sp>
        <p:nvSpPr>
          <p:cNvPr id="40" name="New shape" title=""/>
          <p:cNvSpPr/>
          <p:nvPr/>
        </p:nvSpPr>
        <p:spPr>
          <a:xfrm>
            <a:off x="5544000" y="53912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20</a:t>
            </a:r>
          </a:p>
        </p:txBody>
      </p:sp>
      <p:sp>
        <p:nvSpPr>
          <p:cNvPr id="41" name="New shape" title=""/>
          <p:cNvSpPr/>
          <p:nvPr/>
        </p:nvSpPr>
        <p:spPr>
          <a:xfrm>
            <a:off x="586800" y="53912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Vinted app downloads per month in France 2021-2025</a:t>
            </a:r>
          </a:p>
        </p:txBody>
      </p:sp>
      <p:sp>
        <p:nvSpPr>
          <p:cNvPr id="42"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21</a:t>
            </a:r>
          </a:p>
        </p:txBody>
      </p:sp>
      <p:sp>
        <p:nvSpPr>
          <p:cNvPr id="43"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Vinted app downloads per month in Germany 2021-2025</a:t>
            </a:r>
          </a:p>
        </p:txBody>
      </p:sp>
      <p:sp>
        <p:nvSpPr>
          <p:cNvPr id="44" name="New shape" titl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22</a:t>
            </a:r>
          </a:p>
        </p:txBody>
      </p:sp>
      <p:sp>
        <p:nvSpPr>
          <p:cNvPr id="45" name="New shape" titl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Vinted app downloads per month in Spain 2021-2025</a:t>
            </a:r>
          </a:p>
        </p:txBody>
      </p:sp>
      <p:sp>
        <p:nvSpPr>
          <p:cNvPr id="46" name="New shape" title=""/>
          <p:cNvSpPr/>
          <p:nvPr/>
        </p:nvSpPr>
        <p:spPr>
          <a:xfrm>
            <a:off x="109152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23</a:t>
            </a:r>
          </a:p>
        </p:txBody>
      </p:sp>
      <p:sp>
        <p:nvSpPr>
          <p:cNvPr id="47" name="New shape" title=""/>
          <p:cNvSpPr/>
          <p:nvPr/>
        </p:nvSpPr>
        <p:spPr>
          <a:xfrm>
            <a:off x="59580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Vinted: number of monthly app downloads in the Netherlands 2020-2025</a:t>
            </a:r>
          </a:p>
        </p:txBody>
      </p:sp>
      <p:sp>
        <p:nvSpPr>
          <p:cNvPr id="48" name="New shape" title=""/>
          <p:cNvSpPr/>
          <p:nvPr/>
        </p:nvSpPr>
        <p:spPr>
          <a:xfrm>
            <a:off x="10915200" y="23936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24</a:t>
            </a:r>
          </a:p>
        </p:txBody>
      </p:sp>
      <p:sp>
        <p:nvSpPr>
          <p:cNvPr id="49" name="New shape" title=""/>
          <p:cNvSpPr/>
          <p:nvPr/>
        </p:nvSpPr>
        <p:spPr>
          <a:xfrm>
            <a:off x="5958000" y="23936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Vinted app downloads per month in Poland 2021-2025</a:t>
            </a:r>
          </a:p>
        </p:txBody>
      </p:sp>
      <p:sp>
        <p:nvSpPr>
          <p:cNvPr id="50" name="New shape" title=""/>
          <p:cNvSpPr/>
          <p:nvPr/>
        </p:nvSpPr>
        <p:spPr>
          <a:xfrm>
            <a:off x="10915200" y="256391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25</a:t>
            </a:r>
          </a:p>
        </p:txBody>
      </p:sp>
      <p:sp>
        <p:nvSpPr>
          <p:cNvPr id="51" name="New shape" title=""/>
          <p:cNvSpPr/>
          <p:nvPr/>
        </p:nvSpPr>
        <p:spPr>
          <a:xfrm>
            <a:off x="5958000" y="256391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Main C2C shopping apps in Italy 2024, by downloads</a:t>
            </a:r>
          </a:p>
        </p:txBody>
      </p:sp>
      <p:sp>
        <p:nvSpPr>
          <p:cNvPr id="52" name="New shape" title=""/>
          <p:cNvSpPr/>
          <p:nvPr/>
        </p:nvSpPr>
        <p:spPr>
          <a:xfrm>
            <a:off x="10915200" y="273419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26</a:t>
            </a:r>
          </a:p>
        </p:txBody>
      </p:sp>
      <p:sp>
        <p:nvSpPr>
          <p:cNvPr id="53" name="New shape" title=""/>
          <p:cNvSpPr/>
          <p:nvPr/>
        </p:nvSpPr>
        <p:spPr>
          <a:xfrm>
            <a:off x="5958000" y="273419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Most downloaded fashion and beauty apps in Italy 2024</a:t>
            </a:r>
          </a:p>
        </p:txBody>
      </p:sp>
      <p:sp>
        <p:nvSpPr>
          <p:cNvPr id="54" name="New shape" title=""/>
          <p:cNvSpPr/>
          <p:nvPr/>
        </p:nvSpPr>
        <p:spPr>
          <a:xfrm>
            <a:off x="5958000" y="3031468"/>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Consumption</a:t>
            </a:r>
          </a:p>
        </p:txBody>
      </p:sp>
      <p:sp>
        <p:nvSpPr>
          <p:cNvPr id="55" name="New shape" titl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28</a:t>
            </a:r>
          </a:p>
        </p:txBody>
      </p:sp>
      <p:sp>
        <p:nvSpPr>
          <p:cNvPr id="56" name="New shape" titl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Popularity and fame of Vinted in the UK 2025</a:t>
            </a:r>
          </a:p>
        </p:txBody>
      </p:sp>
      <p:sp>
        <p:nvSpPr>
          <p:cNvPr id="57" name="New shape" title=""/>
          <p:cNvSpPr/>
          <p:nvPr/>
        </p:nvSpPr>
        <p:spPr>
          <a:xfrm>
            <a:off x="109152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29</a:t>
            </a:r>
          </a:p>
        </p:txBody>
      </p:sp>
      <p:sp>
        <p:nvSpPr>
          <p:cNvPr id="58" name="New shape" title=""/>
          <p:cNvSpPr/>
          <p:nvPr/>
        </p:nvSpPr>
        <p:spPr>
          <a:xfrm>
            <a:off x="59580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Most well-known second hand apparel online shops in the UK 2025</a:t>
            </a:r>
          </a:p>
        </p:txBody>
      </p:sp>
      <p:sp>
        <p:nvSpPr>
          <p:cNvPr id="59" name="New shape" title=""/>
          <p:cNvSpPr/>
          <p:nvPr/>
        </p:nvSpPr>
        <p:spPr>
          <a:xfrm>
            <a:off x="10915200" y="3605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30</a:t>
            </a:r>
          </a:p>
        </p:txBody>
      </p:sp>
      <p:sp>
        <p:nvSpPr>
          <p:cNvPr id="60" name="New shape" title=""/>
          <p:cNvSpPr/>
          <p:nvPr/>
        </p:nvSpPr>
        <p:spPr>
          <a:xfrm>
            <a:off x="5958000" y="3605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Vinted brand profile in the UK 2025</a:t>
            </a:r>
          </a:p>
        </p:txBody>
      </p:sp>
      <p:sp>
        <p:nvSpPr>
          <p:cNvPr id="61" name="New shape" title=""/>
          <p:cNvSpPr/>
          <p:nvPr/>
        </p:nvSpPr>
        <p:spPr>
          <a:xfrm>
            <a:off x="10915200" y="377574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31</a:t>
            </a:r>
          </a:p>
        </p:txBody>
      </p:sp>
      <p:sp>
        <p:nvSpPr>
          <p:cNvPr id="62" name="New shape" title=""/>
          <p:cNvSpPr/>
          <p:nvPr/>
        </p:nvSpPr>
        <p:spPr>
          <a:xfrm>
            <a:off x="5958000" y="377574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Vinted brand profile in Germany 2025</a:t>
            </a:r>
          </a:p>
        </p:txBody>
      </p:sp>
      <p:sp>
        <p:nvSpPr>
          <p:cNvPr id="63" name="New shape" title=""/>
          <p:cNvSpPr/>
          <p:nvPr/>
        </p:nvSpPr>
        <p:spPr>
          <a:xfrm>
            <a:off x="10915200" y="394602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32</a:t>
            </a:r>
          </a:p>
        </p:txBody>
      </p:sp>
      <p:sp>
        <p:nvSpPr>
          <p:cNvPr id="64" name="New shape" title=""/>
          <p:cNvSpPr/>
          <p:nvPr/>
        </p:nvSpPr>
        <p:spPr>
          <a:xfrm>
            <a:off x="5958000" y="394602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Frequency of shopping online in Poland 2024, by platform</a:t>
            </a:r>
          </a:p>
        </p:txBody>
      </p:sp>
      <p:sp>
        <p:nvSpPr>
          <p:cNvPr id="65" name="New shape" title=""/>
          <p:cNvSpPr/>
          <p:nvPr/>
        </p:nvSpPr>
        <p:spPr>
          <a:xfrm>
            <a:off x="10915200" y="411630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2" action="ppaction://hlinksldjump">
                  <a:extLst>
                    <a:ext uri="{A12FA001-AC4F-418D-AE19-62706E023703}">
                      <ahyp:hlinkClr xmlns:ahyp="http://schemas.microsoft.com/office/drawing/2018/hyperlinkcolor" val="tx"/>
                    </a:ext>
                  </a:extLst>
                </a:hlinkClick>
              </a:rPr>
              <a:t>33</a:t>
            </a:r>
          </a:p>
        </p:txBody>
      </p:sp>
      <p:sp>
        <p:nvSpPr>
          <p:cNvPr id="66" name="New shape" title=""/>
          <p:cNvSpPr/>
          <p:nvPr/>
        </p:nvSpPr>
        <p:spPr>
          <a:xfrm>
            <a:off x="5958000" y="411630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Benefits of Vinted sellers and buyers 2023</a:t>
            </a:r>
          </a:p>
        </p:txBody>
      </p:sp>
      <p:sp>
        <p:nvSpPr>
          <p:cNvPr id="67" name="New shape" title=""/>
          <p:cNvSpPr/>
          <p:nvPr/>
        </p:nvSpPr>
        <p:spPr>
          <a:xfrm>
            <a:off x="10915200" y="428657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3" action="ppaction://hlinksldjump">
                  <a:extLst>
                    <a:ext uri="{A12FA001-AC4F-418D-AE19-62706E023703}">
                      <ahyp:hlinkClr xmlns:ahyp="http://schemas.microsoft.com/office/drawing/2018/hyperlinkcolor" val="tx"/>
                    </a:ext>
                  </a:extLst>
                </a:hlinkClick>
              </a:rPr>
              <a:t>34</a:t>
            </a:r>
          </a:p>
        </p:txBody>
      </p:sp>
      <p:sp>
        <p:nvSpPr>
          <p:cNvPr id="68" name="New shape" title=""/>
          <p:cNvSpPr/>
          <p:nvPr/>
        </p:nvSpPr>
        <p:spPr>
          <a:xfrm>
            <a:off x="5958000" y="428657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Reasons for Vinted shoppers to use the platform 2022</a:t>
            </a:r>
          </a:p>
        </p:txBody>
      </p:sp>
      <p:sp>
        <p:nvSpPr>
          <p:cNvPr id="69" name="New shape" title=""/>
          <p:cNvSpPr/>
          <p:nvPr/>
        </p:nvSpPr>
        <p:spPr>
          <a:xfrm>
            <a:off x="10915200" y="445685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4" action="ppaction://hlinksldjump">
                  <a:extLst>
                    <a:ext uri="{A12FA001-AC4F-418D-AE19-62706E023703}">
                      <ahyp:hlinkClr xmlns:ahyp="http://schemas.microsoft.com/office/drawing/2018/hyperlinkcolor" val="tx"/>
                    </a:ext>
                  </a:extLst>
                </a:hlinkClick>
              </a:rPr>
              <a:t>35</a:t>
            </a:r>
          </a:p>
        </p:txBody>
      </p:sp>
      <p:sp>
        <p:nvSpPr>
          <p:cNvPr id="70" name="New shape" title=""/>
          <p:cNvSpPr/>
          <p:nvPr/>
        </p:nvSpPr>
        <p:spPr>
          <a:xfrm>
            <a:off x="5958000" y="445685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alternatives for Vinted sellers 2022</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United Kingdom, the mobile app of the online marketplace Vinted was downloaded over 515 thousand times in August 2025. In the measured period, the app had its highest number of downloads in April of 2021, at over one million that month.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United Kingdom; January 2021 to August 2025; free app downloads on the Google Play Store and Apple App Store</a:t>
            </a:r>
          </a:p>
          <a:p>
            <a:r>
              <a:rPr sz="600" b="1">
                <a:solidFill>
                  <a:srgbClr val="0F2741"/>
                </a:solidFill>
                <a:latin typeface="Open Sans"/>
              </a:rPr>
              <a:t>Source(s): </a:t>
            </a:r>
            <a:r>
              <a:rPr sz="600" b="0">
                <a:solidFill>
                  <a:srgbClr val="0F2741"/>
                </a:solidFill>
                <a:latin typeface="Open Sans"/>
              </a:rPr>
              <a:t>AppMagic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Monthly downloads of the Vinted app in the United Kingdom (UK) from January 2021 to August 2025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Vinted app downloads per month in the UK 2021-2025</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France, the mobile app of the online marketplace Vinted was downloaded nearly 291 thousand times in June 2024. In the measured period, the app had its highest number of downloads in January of 2021, at over 500 thousand.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France; January 2021 to August 2025; free app downloads on the Google Play Store and Apple App Store</a:t>
            </a:r>
          </a:p>
          <a:p>
            <a:r>
              <a:rPr sz="600" b="1">
                <a:solidFill>
                  <a:srgbClr val="0F2741"/>
                </a:solidFill>
                <a:latin typeface="Open Sans"/>
              </a:rPr>
              <a:t>Source(s): </a:t>
            </a:r>
            <a:r>
              <a:rPr sz="600" b="0">
                <a:solidFill>
                  <a:srgbClr val="0F2741"/>
                </a:solidFill>
                <a:latin typeface="Open Sans"/>
              </a:rPr>
              <a:t>AppMagic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Monthly downloads of the Vinted app in France from January 2021 to August 2025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Vinted app downloads per month in France 2021-2025</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Germany, the mobile app of the online marketplace Vinted was downloaded nearly 370 thousand times in June 2024. In the measured period, the app had its highest number of downloads in January of 2021, at over 720 thousand that month.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Germany; January 2021 to August 2025; free app downloads on the Google Play Store and Apple App Store</a:t>
            </a:r>
          </a:p>
          <a:p>
            <a:r>
              <a:rPr sz="600" b="1">
                <a:solidFill>
                  <a:srgbClr val="0F2741"/>
                </a:solidFill>
                <a:latin typeface="Open Sans"/>
              </a:rPr>
              <a:t>Source(s): </a:t>
            </a:r>
            <a:r>
              <a:rPr sz="600" b="0">
                <a:solidFill>
                  <a:srgbClr val="0F2741"/>
                </a:solidFill>
                <a:latin typeface="Open Sans"/>
              </a:rPr>
              <a:t>AppMagic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Monthly downloads of the Vinted app in Germany from January 2021 to August 2025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Vinted app downloads per month in Germany 2021-2025</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Spain, the mobile app of the online marketplace Vinted was downloaded more than 168 thousand times in August 2025. In the measured period, the app had its highest number of downloads in October of 2023, at 328 thousand that month.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Spain; January 2021 to August 2025; free app downloads on the Google Play Store and Apple App Store</a:t>
            </a:r>
          </a:p>
          <a:p>
            <a:r>
              <a:rPr sz="600" b="1">
                <a:solidFill>
                  <a:srgbClr val="0F2741"/>
                </a:solidFill>
                <a:latin typeface="Open Sans"/>
              </a:rPr>
              <a:t>Source(s): </a:t>
            </a:r>
            <a:r>
              <a:rPr sz="600" b="0">
                <a:solidFill>
                  <a:srgbClr val="0F2741"/>
                </a:solidFill>
                <a:latin typeface="Open Sans"/>
              </a:rPr>
              <a:t>AppMagic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Monthly downloads of the Vinted app in Spain from January 2021 to August 2025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Vinted app downloads per month in Spain 2021-2025</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August 2025, the second-hand app Vinted was downloaded over 82,000 times in the Netherlands. From January 2020 to August 2025, the fashion app saw a peak in downloads in the first month of 2020 with over 280,000 app downloads.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Netherlands; January 2020 to August 2025; app downloads from all app stores</a:t>
            </a:r>
          </a:p>
          <a:p>
            <a:r>
              <a:rPr sz="600" b="1">
                <a:solidFill>
                  <a:srgbClr val="0F2741"/>
                </a:solidFill>
                <a:latin typeface="Open Sans"/>
              </a:rPr>
              <a:t>Source(s): </a:t>
            </a:r>
            <a:r>
              <a:rPr sz="600" b="0">
                <a:solidFill>
                  <a:srgbClr val="0F2741"/>
                </a:solidFill>
                <a:latin typeface="Open Sans"/>
              </a:rPr>
              <a:t>AppMagic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Monthly app downloads of Vinted in the Netherlands from January 2020 to August 2025</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Vinted: number of monthly app downloads in the Netherlands 2020-2025</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Poland, the mobile app of the online marketplace Vinted was downloaded nearly 180 thousand times in August 2025. In the measured period, the app had its highest number of downloads in May of 2022, at 1.2 million that month.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Poland; January 2021 to August 2025; free app downloads on the Google Play Store and Apple App Store</a:t>
            </a:r>
          </a:p>
          <a:p>
            <a:r>
              <a:rPr sz="600" b="1">
                <a:solidFill>
                  <a:srgbClr val="0F2741"/>
                </a:solidFill>
                <a:latin typeface="Open Sans"/>
              </a:rPr>
              <a:t>Source(s): </a:t>
            </a:r>
            <a:r>
              <a:rPr sz="600" b="0">
                <a:solidFill>
                  <a:srgbClr val="0F2741"/>
                </a:solidFill>
                <a:latin typeface="Open Sans"/>
              </a:rPr>
              <a:t>AppMagic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Monthly downloads of the Vinted app in Poland from January 2021 to August 2025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Vinted app downloads per month in Poland 2021-2025</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2024, Vinted was the main consumer-to-consumer (C2C) shopping application in Italy, with over three million downloads. Wallapop ranked second with around 1.8 million downloads.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Italy; 2024</a:t>
            </a:r>
          </a:p>
          <a:p>
            <a:r>
              <a:rPr sz="600" b="1">
                <a:solidFill>
                  <a:srgbClr val="0F2741"/>
                </a:solidFill>
                <a:latin typeface="Open Sans"/>
              </a:rPr>
              <a:t>Source(s): </a:t>
            </a:r>
            <a:r>
              <a:rPr sz="600" b="0">
                <a:solidFill>
                  <a:srgbClr val="0F2741"/>
                </a:solidFill>
                <a:latin typeface="Open Sans"/>
              </a:rPr>
              <a:t>AppMagic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802700" y="2098700"/>
          <a:ext cx="108001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462850" y="1882800"/>
            <a:ext cx="3263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downloads in thousands</a:t>
            </a:r>
          </a:p>
        </p:txBody>
      </p:sp>
      <p:sp>
        <p:nvSpPr>
          <p:cNvPr id="6" name="New shape" title=""/>
          <p:cNvSpPr/>
          <p:nvPr/>
        </p:nvSpPr>
        <p:spPr>
          <a:xfrm>
            <a:off x="586800" y="3677675"/>
            <a:ext cx="215900" cy="774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square" lIns="90170" tIns="46990" rIns="90170" bIns="46990" rtlCol="0" anchor="t"/>
          <a:lstStyle/>
          <a:p>
            <a:pPr algn="ctr">
              <a:spcAft>
                <a:spcPct val="20000"/>
              </a:spcAft>
            </a:pPr>
            <a:r>
              <a:rPr sz="1100">
                <a:solidFill>
                  <a:srgbClr val="0F2741"/>
                </a:solidFill>
                <a:latin typeface="Open Sans"/>
              </a:rPr>
              <a:t>Apps</a:t>
            </a:r>
          </a:p>
        </p:txBody>
      </p:sp>
      <p:sp>
        <p:nvSpPr>
          <p:cNvPr id="7"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25</a:t>
            </a:r>
          </a:p>
        </p:txBody>
      </p:sp>
      <p:sp>
        <p:nvSpPr>
          <p:cNvPr id="8"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consumer-to-consumer (C2C) shopping apps in Italy in 2024, by number of downloads (in 1,000s)</a:t>
            </a:r>
          </a:p>
        </p:txBody>
      </p:sp>
      <p:sp>
        <p:nvSpPr>
          <p:cNvPr id="9"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Main C2C shopping apps in Italy 2024, by downloads</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2024, the fast-fashion marketplace app SHEIN was the most downloaded fashion app on mobile devices in Italy, with over 6.7 million annual downloads. The second hand fashion app Vinted followed in second with around 3.1 million downloads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Italy; 2024; on iPhone/iPad App Store and Google Play Store</a:t>
            </a:r>
          </a:p>
          <a:p>
            <a:r>
              <a:rPr sz="600" b="1">
                <a:solidFill>
                  <a:srgbClr val="0F2741"/>
                </a:solidFill>
                <a:latin typeface="Open Sans"/>
              </a:rPr>
              <a:t>Source(s): </a:t>
            </a:r>
            <a:r>
              <a:rPr sz="600" b="0">
                <a:solidFill>
                  <a:srgbClr val="0F2741"/>
                </a:solidFill>
                <a:latin typeface="Open Sans"/>
              </a:rPr>
              <a:t>AppMagic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462850" y="1882800"/>
            <a:ext cx="32639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downloads in thousands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fashion and beauty shopping apps in Italy in 2024, by number of downloads (in 1,000s)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Most downloaded fashion and beauty apps in Italy 2024</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Consumption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 survey conducted in 2024 showed the perception that adults in the United Kingdom (UK) had of the Vinted brand. On average, while 90 percent of people had heard of Vinted, only about 42 percent liked the brand.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2025; 18 years and older</a:t>
            </a:r>
          </a:p>
          <a:p>
            <a:r>
              <a:rPr sz="600" b="1">
                <a:solidFill>
                  <a:srgbClr val="0F2741"/>
                </a:solidFill>
                <a:latin typeface="Open Sans"/>
              </a:rPr>
              <a:t>Source(s): </a:t>
            </a:r>
            <a:r>
              <a:rPr sz="600" b="0">
                <a:solidFill>
                  <a:srgbClr val="0F2741"/>
                </a:solidFill>
                <a:latin typeface="Open Sans"/>
              </a:rPr>
              <a:t>YouGov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people having heard of or liked Vinted in the United Kingdom (UK) in 2025</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Popularity and fame of Vinted in the UK 2025</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UK, eBay is the most popular second-hand apparel online shop with a brand awareness of 94%. Second on this list is Vinted as the Lithuanian-based eCommerce marketplace is recognized by 86% of internet respondents. Etsy comes in third on this list, followed by ASOS Marketplace. For this study, brand awareness was surveyed employing the concept of aided brand recognition, showing respondents both the brand's logo and the written brand name. Interested in more detailed results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July 2025; 1249 respondents; 18 to 64 years</a:t>
            </a:r>
          </a:p>
          <a:p>
            <a:r>
              <a:rPr sz="600" b="1">
                <a:solidFill>
                  <a:srgbClr val="0F2741"/>
                </a:solidFill>
                <a:latin typeface="Open Sans"/>
              </a:rPr>
              <a:t>Source(s): </a:t>
            </a:r>
            <a:r>
              <a:rPr sz="600" b="0">
                <a:solidFill>
                  <a:srgbClr val="0F2741"/>
                </a:solidFill>
                <a:latin typeface="Open Sans"/>
              </a:rPr>
              <a:t>Statista Consumer Insights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29</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second-hand apparel online shops ranked by brand awareness in the United Kingdom in 2025</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Most well-known second hand apparel online shops in the UK 2025</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How high is the brand awareness of Vinted in the UK?When it comes to second-hand apparel online shop users, brand awareness of Vinted is at 88 percent in the UK. The survey was conducted using the concept of aided brand recognition, showing respondents both the brand's logo and the written brand name.How popular is Vinted in the UK?In total, 57 percent of UK second-hand apparel online shop users say they like Vinted. However, in actuality, among the 88 percent of UK respondents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July 2025; 1249 respondents; 18-64 years; respondents who use second-hand apparel online shops</a:t>
            </a:r>
          </a:p>
          <a:p>
            <a:r>
              <a:rPr sz="600" b="1">
                <a:solidFill>
                  <a:srgbClr val="0F2741"/>
                </a:solidFill>
                <a:latin typeface="Open Sans"/>
              </a:rPr>
              <a:t>Source(s): </a:t>
            </a:r>
            <a:r>
              <a:rPr sz="600" b="0">
                <a:solidFill>
                  <a:srgbClr val="0F2741"/>
                </a:solidFill>
                <a:latin typeface="Open Sans"/>
              </a:rPr>
              <a:t>Statista Consumer Insights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Vinted brand awareness, usage, popularity, loyalty, and buzz among second-hand apparel online shop users in the UK in 2025</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Vinted brand profile in the UK 2025</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How high is the brand awareness of Vinted in Germany?When it comes to second-hand apparel online shop users, brand awareness of Vinted is at 79 percent in Germany. The survey was conducted using the concept of aided brand recognition, showing respondents both the brand's logo and the written brand name.How popular is Vinted in Germany?In total, 41 percent of German second-hand apparel online shop users say they like Vinted. However, in actuality, among the 79 percent of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Germany; July 2025; 1249 respondents; 18-64 years; respondents who use second-hand apparel online shops</a:t>
            </a:r>
          </a:p>
          <a:p>
            <a:r>
              <a:rPr sz="600" b="1">
                <a:solidFill>
                  <a:srgbClr val="0F2741"/>
                </a:solidFill>
                <a:latin typeface="Open Sans"/>
              </a:rPr>
              <a:t>Source(s): </a:t>
            </a:r>
            <a:r>
              <a:rPr sz="600" b="0">
                <a:solidFill>
                  <a:srgbClr val="0F2741"/>
                </a:solidFill>
                <a:latin typeface="Open Sans"/>
              </a:rPr>
              <a:t>Statista Consumer Insights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Vinted brand awareness, usage, popularity, loyalty, and buzz among second-hand apparel online shop users in Germany in 2025</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Vinted brand profile in Germany 2025</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Four out of 10 Poles buying online regularly made purchases on the Allegro platform in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Poland; 2024</a:t>
            </a:r>
          </a:p>
          <a:p>
            <a:r>
              <a:rPr sz="600" b="1">
                <a:solidFill>
                  <a:srgbClr val="0F2741"/>
                </a:solidFill>
                <a:latin typeface="Open Sans"/>
              </a:rPr>
              <a:t>Source(s): </a:t>
            </a:r>
            <a:r>
              <a:rPr sz="600" b="0">
                <a:solidFill>
                  <a:srgbClr val="0F2741"/>
                </a:solidFill>
                <a:latin typeface="Open Sans"/>
              </a:rPr>
              <a:t>Instytut Badań Pollster; NowyMarketing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32</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Frequency of shopping online in Poland in 2024, by platform</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Frequency of shopping online in Poland 2024, by platform</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a survey conducted in 2023, a total 81 percent of Vinted sellers reported that they would not have sold their items without the platform. For buyers, the biggest perk was having spent less money since they began using Vinted.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2023; Vinted users</a:t>
            </a:r>
          </a:p>
          <a:p>
            <a:r>
              <a:rPr sz="600" b="1">
                <a:solidFill>
                  <a:srgbClr val="0F2741"/>
                </a:solidFill>
                <a:latin typeface="Open Sans"/>
              </a:rPr>
              <a:t>Source(s): </a:t>
            </a:r>
            <a:r>
              <a:rPr sz="600" b="0">
                <a:solidFill>
                  <a:srgbClr val="0F2741"/>
                </a:solidFill>
                <a:latin typeface="Open Sans"/>
              </a:rPr>
              <a:t>Vinted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Benefits of selling and buying on Vinted as of 2023</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Benefits of Vinted sellers and buyers 2023</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a series of surveys conducted in May and November 2022, a total 47 percent of users of the C2C shopping platform Vinted used the app because they prefer buying second-hand items due to their lower price in comparison to new items. Additionally, 25 percent bought items off of Vinted's marketplace because they liked them or as impulse purchases.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May and November 2022; Vinted users</a:t>
            </a:r>
          </a:p>
          <a:p>
            <a:r>
              <a:rPr sz="600" b="1">
                <a:solidFill>
                  <a:srgbClr val="0F2741"/>
                </a:solidFill>
                <a:latin typeface="Open Sans"/>
              </a:rPr>
              <a:t>Source(s): </a:t>
            </a:r>
            <a:r>
              <a:rPr sz="600" b="0">
                <a:solidFill>
                  <a:srgbClr val="0F2741"/>
                </a:solidFill>
                <a:latin typeface="Open Sans"/>
              </a:rPr>
              <a:t>Vaayu; Vinted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title=""/>
          <p:cNvGraphicFramePr>
            <a:graphicFrameLocks noGrp="1"/>
          </p:cNvGraphicFramePr>
          <p:nvPr/>
        </p:nvGraphicFramePr>
        <p:xfrm>
          <a:off x="586800" y="1882800"/>
          <a:ext cx="11016000" cy="2133600"/>
        </p:xfrm>
        <a:graphic>
          <a:graphicData uri="http://schemas.openxmlformats.org/drawingml/2006/table">
            <a:tbl>
              <a:tblPr firstRow="1" bandRow="1">
                <a:tableStyleId>{5C22544A-7EE6-4342-B048-85BDC9FD1C3A}</a:tableStyleId>
              </a:tblPr>
              <a:tblGrid>
                <a:gridCol w="2893130"/>
                <a:gridCol w="774130"/>
                <a:gridCol w="964630"/>
                <a:gridCol w="1040830"/>
                <a:gridCol w="774130"/>
                <a:gridCol w="863030"/>
                <a:gridCol w="774130"/>
                <a:gridCol w="1294830"/>
                <a:gridCol w="863030"/>
                <a:gridCol w="774130"/>
              </a:tblGrid>
              <a:tr h="0">
                <a:tc>
                  <a:txBody>
                    <a:bodyPr/>
                    <a:lstStyle/>
                    <a:p>
                      <a:pPr algn="l"/>
                      <a:endParaRPr sz="1100" b="1">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Total</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Belgium</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Germany</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Spain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France</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Italy</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Netherlands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Poland</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UK</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I prefer buying second-hand items because it is cheaper than new</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I was just browsing Vinted anad I liked this item / impulse buy</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I prefer buying second-hand items out of principle</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I perfer buying second-hand items because it is so cheap and there is no financial risk</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bl>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Reasons Vinted shoppers use the platform to buy second-hand fashion products rather than buying them new as of 2022</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Reasons for Vinted shoppers to use the platform 2022</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a series of surveys conducted in May and November 2022, 24 percent of Vinted sellers stated that if they could not sell their item on the platform, they would attempt to sell it through another second-hand online platform.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May and November 2022; Vinted users</a:t>
            </a:r>
          </a:p>
          <a:p>
            <a:r>
              <a:rPr sz="600" b="1">
                <a:solidFill>
                  <a:srgbClr val="0F2741"/>
                </a:solidFill>
                <a:latin typeface="Open Sans"/>
              </a:rPr>
              <a:t>Source(s): </a:t>
            </a:r>
            <a:r>
              <a:rPr sz="600" b="0">
                <a:solidFill>
                  <a:srgbClr val="0F2741"/>
                </a:solidFill>
                <a:latin typeface="Open Sans"/>
              </a:rPr>
              <a:t>Vaayu; Vinted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35</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Vinted seller alternatives if their items could not be sold on the platform as of 2022</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alternatives for Vinted sellers 2022</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36</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AppMagic</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Dealroom.co</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ECDB GmbH</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Instytut Badań Pollster</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NowyMarketing</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Semrush</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SimilarWeb</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 Consumer Insights</a:t>
            </a:r>
          </a:p>
        </p:txBody>
      </p:sp>
      <p:sp>
        <p:nvSpPr>
          <p:cNvPr id="16" name="New shape" titl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Vaayu</a:t>
            </a:r>
          </a:p>
        </p:txBody>
      </p:sp>
      <p:sp>
        <p:nvSpPr>
          <p:cNvPr id="17" name="New shape" titl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Vinted</a:t>
            </a:r>
          </a:p>
        </p:txBody>
      </p:sp>
      <p:sp>
        <p:nvSpPr>
          <p:cNvPr id="18" name="New shape" title=""/>
          <p:cNvSpPr/>
          <p:nvPr/>
        </p:nvSpPr>
        <p:spPr>
          <a:xfrm>
            <a:off x="496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YouGov</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Vinted, a Lithuanian C2C e-commerce platform specializing in secondhand fashion, experienced remarkable growth in revenue, reaching over 813 million euros in 2024. This represents a 36-percent increase compared to the previous year. The surge in earnings has positioned Vinted as a major player in the global e-commerce industry, reflecting the increasing consumer preference toward sustainable and secondhand apparel.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Lithuania; 2017 to 2024</a:t>
            </a:r>
          </a:p>
          <a:p>
            <a:r>
              <a:rPr sz="600" b="1">
                <a:solidFill>
                  <a:srgbClr val="0F2741"/>
                </a:solidFill>
                <a:latin typeface="Open Sans"/>
              </a:rPr>
              <a:t>Source(s): </a:t>
            </a:r>
            <a:r>
              <a:rPr sz="600" b="0">
                <a:solidFill>
                  <a:srgbClr val="0F2741"/>
                </a:solidFill>
                <a:latin typeface="Open Sans"/>
              </a:rPr>
              <a:t>Dealroom.co; Statista; Vinted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Revenue of Vinted from 2017 to 2024 (in million euro)</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Vinted revenue 2017-2024</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Vinted witnessed an impressive growth in its gross merchandise volume (GMV) in recent years. Globally, the GMV of the Vilnius-based online marketplace increased from around 29.5 million U.S. dollars in 2016 to more than 12.5 billion U.S. dollars by 2024.The rise of VintedVinted, hailing from Lithuania, quickly gained popularity across Europe as an online platform for secondhand fashion. The rapid rise of Vinted was fueled by a robust community model, strong word-of-mouth growth, and the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2016 to 2024</a:t>
            </a:r>
          </a:p>
          <a:p>
            <a:r>
              <a:rPr sz="600" b="1">
                <a:solidFill>
                  <a:srgbClr val="0F2741"/>
                </a:solidFill>
                <a:latin typeface="Open Sans"/>
              </a:rPr>
              <a:t>Source(s): </a:t>
            </a:r>
            <a:r>
              <a:rPr sz="600" b="0">
                <a:solidFill>
                  <a:srgbClr val="0F2741"/>
                </a:solidFill>
                <a:latin typeface="Open Sans"/>
              </a:rPr>
              <a:t>ECDB GmbH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Gross merchandise volume (GMV) of Vinted worldwide from 2016 to 2024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Gross merchandise volume of Vinted worldwide 2016-2024</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France contributed the largest portion of Vinted's gross merchandise volume (GMV) in 2024. Approximately 27.6 percent of the total GMV came from France. With a GMV share of 20.7 percent, the United Kingdom took second place, followed closely by Italy at 7.4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2024</a:t>
            </a:r>
          </a:p>
          <a:p>
            <a:r>
              <a:rPr sz="600" b="1">
                <a:solidFill>
                  <a:srgbClr val="0F2741"/>
                </a:solidFill>
                <a:latin typeface="Open Sans"/>
              </a:rPr>
              <a:t>Source(s): </a:t>
            </a:r>
            <a:r>
              <a:rPr sz="600" b="0">
                <a:solidFill>
                  <a:srgbClr val="0F2741"/>
                </a:solidFill>
                <a:latin typeface="Open Sans"/>
              </a:rPr>
              <a:t>ECDB GmbH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459800" y="1882800"/>
            <a:ext cx="1270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GMV share</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gross merchandise volume (GMV) of Vinted in 2024, by top countries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Distribution of Vinted's marketplace GMV 2024, by top countries</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largest share of Vinted's gross merchandise volume (GMV) in 2024 came from fashion. The online marketplace raked in 85 percent of its GMV from the sales of bags, accessories, clothes, and footwear. Hobby and leisure products were the second-biggest category of sales, with around eight percent. The remaining GMV came from sales of homeware, and electronics.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2024</a:t>
            </a:r>
          </a:p>
          <a:p>
            <a:r>
              <a:rPr sz="600" b="1">
                <a:solidFill>
                  <a:srgbClr val="0F2741"/>
                </a:solidFill>
                <a:latin typeface="Open Sans"/>
              </a:rPr>
              <a:t>Source(s): </a:t>
            </a:r>
            <a:r>
              <a:rPr sz="600" b="0">
                <a:solidFill>
                  <a:srgbClr val="0F2741"/>
                </a:solidFill>
                <a:latin typeface="Open Sans"/>
              </a:rPr>
              <a:t>ECDB GmbH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gross merchandise volume (GMV) of Vinted in 2024, by product category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GMV distribution of Vinted 2024, by product category</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2023, advertising revenue generated by Vinted with its retail media business in Europe stood at 22 million U.S. dollars. A year earlier, it amounted to 18 million dollars, which constitutes an annual growth of roughly 22 percent. Vinted owns one of the largest retail media networks in Europe.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2019 to 2023; *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ECDB GmbH; SimilarWeb;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Digital retail media advertising revenue of Vinted in Europe from 2019 to 2024 (in millions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Vinted ecommerce media ad revenue in Europe 2019-2024</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Vinted, a Lithuanian consumer-to-consumer (C2C) e-commerce platform specializing in secondhand fashion, employed more than 2,200 people on average monthly as of the end of 2024. The company's revenue grew by 36 percent between 2023 and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Lithuania; 2021 to 2023</a:t>
            </a:r>
          </a:p>
          <a:p>
            <a:r>
              <a:rPr sz="600" b="1">
                <a:solidFill>
                  <a:srgbClr val="0F2741"/>
                </a:solidFill>
                <a:latin typeface="Open Sans"/>
              </a:rPr>
              <a:t>Source(s): </a:t>
            </a:r>
            <a:r>
              <a:rPr sz="600" b="0">
                <a:solidFill>
                  <a:srgbClr val="0F2741"/>
                </a:solidFill>
                <a:latin typeface="Open Sans"/>
              </a:rPr>
              <a:t>Vinted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Number of employees of Vinted from 2021 to 2024</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Vinted employee count 2021-2024</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281</Paragraphs>
  <Slides>37</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37</vt:i4>
      </vt:variant>
    </vt:vector>
  </HeadingPairs>
  <TitlesOfParts>
    <vt:vector baseType="lpstr" size="42">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2025-09-22T11:15:44.733</cp:lastPrinted>
  <dcterms:created xsi:type="dcterms:W3CDTF">2025-09-22T09:15:44Z</dcterms:created>
  <dcterms:modified xsi:type="dcterms:W3CDTF">2025-09-22T09:15:45Z</dcterms:modified>
</cp:coreProperties>
</file>