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4" r:id="rId6"/>
    <p:sldId id="263" r:id="rId7"/>
    <p:sldId id="261" r:id="rId8"/>
    <p:sldId id="265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07E6C-6E81-4E4D-92BD-56E057B0123A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7E7F8-423E-4A19-BF7F-559105124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3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7E7F8-423E-4A19-BF7F-5591051242A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98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7E7F8-423E-4A19-BF7F-5591051242A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211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7E7F8-423E-4A19-BF7F-5591051242A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94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7E7F8-423E-4A19-BF7F-5591051242A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36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7E7F8-423E-4A19-BF7F-5591051242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45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7E7F8-423E-4A19-BF7F-5591051242A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122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7E7F8-423E-4A19-BF7F-5591051242A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34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7E7F8-423E-4A19-BF7F-5591051242A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185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7E7F8-423E-4A19-BF7F-5591051242A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7D94-8EB1-4152-A69C-DFD4D39FF711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0BF0-8E56-4EBD-9EDC-EDFE27984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51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7D94-8EB1-4152-A69C-DFD4D39FF711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0BF0-8E56-4EBD-9EDC-EDFE27984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31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7D94-8EB1-4152-A69C-DFD4D39FF711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0BF0-8E56-4EBD-9EDC-EDFE27984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14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7D94-8EB1-4152-A69C-DFD4D39FF711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0BF0-8E56-4EBD-9EDC-EDFE27984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3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7D94-8EB1-4152-A69C-DFD4D39FF711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0BF0-8E56-4EBD-9EDC-EDFE27984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10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7D94-8EB1-4152-A69C-DFD4D39FF711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0BF0-8E56-4EBD-9EDC-EDFE27984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9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7D94-8EB1-4152-A69C-DFD4D39FF711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0BF0-8E56-4EBD-9EDC-EDFE27984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80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7D94-8EB1-4152-A69C-DFD4D39FF711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0BF0-8E56-4EBD-9EDC-EDFE27984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3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7D94-8EB1-4152-A69C-DFD4D39FF711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0BF0-8E56-4EBD-9EDC-EDFE27984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3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7D94-8EB1-4152-A69C-DFD4D39FF711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0BF0-8E56-4EBD-9EDC-EDFE27984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0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7D94-8EB1-4152-A69C-DFD4D39FF711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0BF0-8E56-4EBD-9EDC-EDFE27984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2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7D94-8EB1-4152-A69C-DFD4D39FF711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B0BF0-8E56-4EBD-9EDC-EDFE27984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65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29286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Coded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60019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Presentor</a:t>
            </a:r>
            <a:r>
              <a:rPr lang="en-US" altLang="zh-CN" dirty="0" smtClean="0"/>
              <a:t> : </a:t>
            </a:r>
            <a:r>
              <a:rPr lang="en-US" altLang="zh-CN" b="1" dirty="0" smtClean="0"/>
              <a:t>Cao </a:t>
            </a:r>
            <a:r>
              <a:rPr lang="en-US" altLang="zh-CN" b="1" dirty="0" err="1" smtClean="0"/>
              <a:t>Haiwen</a:t>
            </a:r>
            <a:endParaRPr lang="en-US" altLang="zh-CN" b="1" dirty="0" smtClean="0"/>
          </a:p>
          <a:p>
            <a:r>
              <a:rPr lang="en-US" altLang="zh-CN" dirty="0" smtClean="0"/>
              <a:t>(</a:t>
            </a:r>
            <a:r>
              <a:rPr lang="en-US" altLang="zh-CN" dirty="0" smtClean="0"/>
              <a:t>Short version: Allerton 2015;  </a:t>
            </a:r>
            <a:r>
              <a:rPr lang="en-US" altLang="zh-CN" dirty="0" err="1" smtClean="0"/>
              <a:t>Arxiv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Songze</a:t>
            </a:r>
            <a:r>
              <a:rPr lang="en-US" altLang="zh-CN" dirty="0" smtClean="0"/>
              <a:t> </a:t>
            </a:r>
            <a:r>
              <a:rPr lang="en-US" altLang="zh-CN" dirty="0"/>
              <a:t>Li *, Mohammad Ali </a:t>
            </a:r>
            <a:r>
              <a:rPr lang="en-US" altLang="zh-CN" dirty="0" err="1"/>
              <a:t>Maddah</a:t>
            </a:r>
            <a:r>
              <a:rPr lang="en-US" altLang="zh-CN" dirty="0"/>
              <a:t>-Ali</a:t>
            </a:r>
            <a:r>
              <a:rPr lang="en-US" altLang="zh-CN" i="1" dirty="0"/>
              <a:t>†</a:t>
            </a:r>
            <a:r>
              <a:rPr lang="en-US" altLang="zh-CN" dirty="0"/>
              <a:t>, and A. Salman </a:t>
            </a:r>
            <a:r>
              <a:rPr lang="en-US" altLang="zh-CN" dirty="0" err="1"/>
              <a:t>Avestimehr</a:t>
            </a:r>
            <a:r>
              <a:rPr lang="en-US" altLang="zh-CN" dirty="0"/>
              <a:t>*</a:t>
            </a:r>
            <a:br>
              <a:rPr lang="en-US" altLang="zh-CN" dirty="0"/>
            </a:br>
            <a:r>
              <a:rPr lang="en-US" altLang="zh-CN" dirty="0"/>
              <a:t>*University of Southern California, Los Angeles, CA, USA</a:t>
            </a:r>
            <a:br>
              <a:rPr lang="en-US" altLang="zh-CN" dirty="0"/>
            </a:br>
            <a:r>
              <a:rPr lang="en-US" altLang="zh-CN" i="1" dirty="0"/>
              <a:t>†</a:t>
            </a:r>
            <a:r>
              <a:rPr lang="en-US" altLang="zh-CN" dirty="0"/>
              <a:t>Bell Labs, Holmdel, NJ, USA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0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76" y="-1119"/>
            <a:ext cx="11231377" cy="114026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3576" y="5128968"/>
            <a:ext cx="11708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M. A.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Maddah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-Ali and U.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Niesen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“Fundamental limits of caching,”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Information Theory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60, no. 5, pp. 2856–2867,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Mar. 2014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 ——, “Decentralized coded caching attains order-optimal memory-rate tradeoff,”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IEEE/ACM Transactions on Networking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Apr. 2014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60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[14] M. </a:t>
            </a:r>
            <a:r>
              <a:rPr lang="en-US" altLang="zh-CN" sz="1600" i="0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</a:t>
            </a:r>
            <a:r>
              <a:rPr lang="en-US" altLang="zh-CN" sz="16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G. </a:t>
            </a:r>
            <a:r>
              <a:rPr lang="en-US" altLang="zh-CN" sz="1600" i="0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Caire</a:t>
            </a:r>
            <a:r>
              <a:rPr lang="en-US" altLang="zh-CN" sz="16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A. F. </a:t>
            </a:r>
            <a:r>
              <a:rPr lang="en-US" altLang="zh-CN" sz="1600" i="0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Molisch</a:t>
            </a:r>
            <a:r>
              <a:rPr lang="en-US" altLang="zh-CN" sz="16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“Fundamental limits of caching in wireless D2D networks,” </a:t>
            </a:r>
            <a:r>
              <a:rPr lang="en-US" altLang="zh-CN" sz="1600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e-print arXiv:1405.5336</a:t>
            </a:r>
            <a:r>
              <a:rPr lang="en-US" altLang="zh-CN" sz="16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  <a:endParaRPr lang="zh-CN" alt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4148" y="968991"/>
            <a:ext cx="2729553" cy="42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Distributed Computing </a:t>
            </a:r>
            <a:endParaRPr lang="zh-CN" altLang="en-US" sz="2000" b="1" dirty="0"/>
          </a:p>
        </p:txBody>
      </p:sp>
      <p:sp>
        <p:nvSpPr>
          <p:cNvPr id="6" name="矩形 5"/>
          <p:cNvSpPr/>
          <p:nvPr/>
        </p:nvSpPr>
        <p:spPr>
          <a:xfrm>
            <a:off x="483576" y="1392072"/>
            <a:ext cx="117084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J. Dean and S. </a:t>
            </a:r>
            <a:r>
              <a:rPr lang="en-US" altLang="zh-CN" sz="160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Ghemawat</a:t>
            </a:r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altLang="zh-CN" sz="160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Simplified data processing on large clusters,” </a:t>
            </a:r>
            <a:r>
              <a:rPr lang="en-US" altLang="zh-CN" sz="16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Sixth USENIX Symposium on Operating System Design and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Dec. 2004.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A. Greenberg, J. R. Hamilton, N. Jain, S.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Kandula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Kim, P.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Lahiri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Maltz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Patel, and S.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Sengupta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“VL2: a scalable and flexible data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 network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SIGCOMM computer communication review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39, no. 4, pp. 51–62, Oct. 2009.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M. Al-Fares, S.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Radhakrishnan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Raghavan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Huang, and A.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Vahdat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Hedera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Dynamic flow scheduling for data center networks,”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7th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USENIX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Symposium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Networked Systems Design and Implementation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Apr. 2010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S. Zhang, J. Han, Z. Liu, K. Wang, and S. Feng, “Accelerating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distributed memory cache,”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15th IEEE International Conference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Distributed Systems (ICPADS)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472–478, Dec. 2009.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J.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Ekanayake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Li, B. Zhang, T.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Gunarathne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S.-H.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G. Fox, “Twister: a runtime for iterative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altLang="zh-CN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ACM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Symposium on High Performance Distributed Computing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810–818, June 2010.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[</a:t>
            </a:r>
            <a:r>
              <a:rPr lang="en-US" altLang="zh-CN" dirty="0">
                <a:solidFill>
                  <a:srgbClr val="FF0000"/>
                </a:solidFill>
              </a:rPr>
              <a:t>20] K. Lee, M. Lam, R. </a:t>
            </a:r>
            <a:r>
              <a:rPr lang="en-US" altLang="zh-CN" dirty="0" err="1">
                <a:solidFill>
                  <a:srgbClr val="FF0000"/>
                </a:solidFill>
              </a:rPr>
              <a:t>Pedarsani</a:t>
            </a:r>
            <a:r>
              <a:rPr lang="en-US" altLang="zh-CN" dirty="0">
                <a:solidFill>
                  <a:srgbClr val="FF0000"/>
                </a:solidFill>
              </a:rPr>
              <a:t>, D. </a:t>
            </a:r>
            <a:r>
              <a:rPr lang="en-US" altLang="zh-CN" dirty="0" err="1">
                <a:solidFill>
                  <a:srgbClr val="FF0000"/>
                </a:solidFill>
              </a:rPr>
              <a:t>Papailiopoulos</a:t>
            </a:r>
            <a:r>
              <a:rPr lang="en-US" altLang="zh-CN" dirty="0">
                <a:solidFill>
                  <a:srgbClr val="FF0000"/>
                </a:solidFill>
              </a:rPr>
              <a:t>, and K. </a:t>
            </a:r>
            <a:r>
              <a:rPr lang="en-US" altLang="zh-CN" dirty="0" err="1">
                <a:solidFill>
                  <a:srgbClr val="FF0000"/>
                </a:solidFill>
              </a:rPr>
              <a:t>Ramchandran</a:t>
            </a:r>
            <a:r>
              <a:rPr lang="en-US" altLang="zh-CN" dirty="0">
                <a:solidFill>
                  <a:srgbClr val="FF0000"/>
                </a:solidFill>
              </a:rPr>
              <a:t>, “Speeding up distributed machine learning using codes,” </a:t>
            </a:r>
            <a:r>
              <a:rPr lang="en-US" altLang="zh-CN" i="1" dirty="0" smtClean="0">
                <a:solidFill>
                  <a:srgbClr val="FF0000"/>
                </a:solidFill>
              </a:rPr>
              <a:t>e-print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arXiv:1512.02673</a:t>
            </a:r>
            <a:r>
              <a:rPr lang="en-US" altLang="zh-CN" dirty="0">
                <a:solidFill>
                  <a:srgbClr val="FF0000"/>
                </a:solidFill>
              </a:rPr>
              <a:t>, 2015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14148" y="4623447"/>
            <a:ext cx="2429304" cy="42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Coded Caching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542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76" y="136525"/>
            <a:ext cx="11144317" cy="102992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Work: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8" y="907135"/>
            <a:ext cx="9647619" cy="560952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40266" y="6496040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1600" dirty="0"/>
              <a:t>S. Li, M. A. Maddah-Ali, </a:t>
            </a:r>
            <a:r>
              <a:rPr lang="it-IT" altLang="zh-CN" sz="1600" dirty="0" smtClean="0"/>
              <a:t>Q. Yu and </a:t>
            </a:r>
            <a:r>
              <a:rPr lang="it-IT" altLang="zh-CN" sz="1600" dirty="0"/>
              <a:t>A. S. </a:t>
            </a:r>
            <a:r>
              <a:rPr lang="it-IT" altLang="zh-CN" sz="1600" dirty="0" smtClean="0"/>
              <a:t>Avestimehr</a:t>
            </a:r>
            <a:r>
              <a:rPr lang="it-IT" altLang="zh-CN" sz="1600" dirty="0"/>
              <a:t> </a:t>
            </a:r>
            <a:r>
              <a:rPr lang="it-IT" altLang="zh-CN" sz="1600" dirty="0" smtClean="0"/>
              <a:t> </a:t>
            </a:r>
            <a:r>
              <a:rPr lang="en-US" altLang="zh-CN" sz="1600" dirty="0" smtClean="0"/>
              <a:t>“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Tradeoff between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 and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in Distributed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Computing”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41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76" y="132674"/>
            <a:ext cx="9771185" cy="102992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97" y="1481832"/>
            <a:ext cx="8147539" cy="3677444"/>
          </a:xfrm>
        </p:spPr>
      </p:pic>
      <p:sp>
        <p:nvSpPr>
          <p:cNvPr id="5" name="椭圆 4"/>
          <p:cNvSpPr/>
          <p:nvPr/>
        </p:nvSpPr>
        <p:spPr>
          <a:xfrm>
            <a:off x="4468412" y="1794507"/>
            <a:ext cx="410307" cy="3314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4187058" y="950446"/>
            <a:ext cx="1453662" cy="480645"/>
          </a:xfrm>
          <a:prstGeom prst="wedgeEllipseCallout">
            <a:avLst>
              <a:gd name="adj1" fmla="val -15901"/>
              <a:gd name="adj2" fmla="val 1267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Data shuffling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95243" y="2473830"/>
            <a:ext cx="32482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fact, as observed in [6], using a Hadoop [5] cluster, </a:t>
            </a:r>
            <a:r>
              <a:rPr lang="en-US" altLang="zh-CN" sz="200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33%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job execution time is spent on </a:t>
            </a:r>
            <a:r>
              <a:rPr lang="en-US" altLang="zh-CN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shuffling.</a:t>
            </a:r>
            <a:br>
              <a:rPr lang="en-US" altLang="zh-CN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9797" y="5940047"/>
            <a:ext cx="11343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“Apache Hadoop,” </a:t>
            </a:r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http://hadoop.apache.org</a:t>
            </a:r>
            <a:r>
              <a:rPr lang="en-US" altLang="zh-CN" sz="16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M. Chowdhury, M.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Zaharia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Ma, M. I. Jordan, and I.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Stoica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“Managing data transfers in computer clusters with orchestra,”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SIGCOMM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41, no. 4, pp. 98–109, Aug. 2011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240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76" y="136525"/>
            <a:ext cx="11144317" cy="102992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Word-Counting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Tranditional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37" y="1236785"/>
            <a:ext cx="10238095" cy="37619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41938" y="2121877"/>
            <a:ext cx="1148862" cy="550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03784" y="1406769"/>
            <a:ext cx="1148862" cy="679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29046" y="2121877"/>
            <a:ext cx="1148862" cy="550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190892" y="1406769"/>
            <a:ext cx="1148862" cy="71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26830" y="4447705"/>
            <a:ext cx="2602523" cy="550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39108" y="3896720"/>
            <a:ext cx="2602523" cy="550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037384" y="4447705"/>
            <a:ext cx="2602523" cy="550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639907" y="3896719"/>
            <a:ext cx="2602523" cy="550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12" idx="0"/>
          </p:cNvCxnSpPr>
          <p:nvPr/>
        </p:nvCxnSpPr>
        <p:spPr>
          <a:xfrm flipH="1">
            <a:off x="2004645" y="4447705"/>
            <a:ext cx="23447" cy="154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157046" y="4998690"/>
            <a:ext cx="1922585" cy="99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0"/>
          </p:cNvCxnSpPr>
          <p:nvPr/>
        </p:nvCxnSpPr>
        <p:spPr>
          <a:xfrm flipH="1">
            <a:off x="2414955" y="4447705"/>
            <a:ext cx="4923691" cy="154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2590800" y="4991626"/>
            <a:ext cx="7467601" cy="108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形标注 27"/>
          <p:cNvSpPr/>
          <p:nvPr/>
        </p:nvSpPr>
        <p:spPr>
          <a:xfrm>
            <a:off x="-23448" y="4618893"/>
            <a:ext cx="1430216" cy="502888"/>
          </a:xfrm>
          <a:prstGeom prst="wedgeEllipseCallout">
            <a:avLst>
              <a:gd name="adj1" fmla="val 122827"/>
              <a:gd name="adj2" fmla="val 1111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Shuffling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/>
          <a:srcRect l="2084" r="2329" b="-2161"/>
          <a:stretch/>
        </p:blipFill>
        <p:spPr>
          <a:xfrm>
            <a:off x="1418491" y="6047021"/>
            <a:ext cx="8745417" cy="447564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547444" y="646905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 135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278921" y="64807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963508" y="64690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530862" y="64573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261143" y="6072553"/>
            <a:ext cx="1092869" cy="7009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Reduce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53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76" y="136525"/>
            <a:ext cx="11144317" cy="102992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Word-Counting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Uncoded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Shuffling)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37" y="1236785"/>
            <a:ext cx="10238095" cy="3761905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1991446" y="5055219"/>
            <a:ext cx="13200" cy="93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157046" y="4998690"/>
            <a:ext cx="1922585" cy="99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414956" y="5055219"/>
            <a:ext cx="4054083" cy="93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2590800" y="4991626"/>
            <a:ext cx="7467601" cy="108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形标注 27"/>
          <p:cNvSpPr/>
          <p:nvPr/>
        </p:nvSpPr>
        <p:spPr>
          <a:xfrm>
            <a:off x="-23448" y="4973739"/>
            <a:ext cx="1430216" cy="502888"/>
          </a:xfrm>
          <a:prstGeom prst="wedgeEllipseCallout">
            <a:avLst>
              <a:gd name="adj1" fmla="val 122827"/>
              <a:gd name="adj2" fmla="val 1111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Shuffling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/>
          <a:srcRect l="2084" r="2329" b="-2161"/>
          <a:stretch/>
        </p:blipFill>
        <p:spPr>
          <a:xfrm>
            <a:off x="1418491" y="6047021"/>
            <a:ext cx="8745417" cy="447564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547444" y="646905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 135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278921" y="64807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963508" y="64690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530862" y="64573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261143" y="6072553"/>
            <a:ext cx="1092869" cy="7009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Reduce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9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955344"/>
            <a:ext cx="5702418" cy="55136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76" y="136525"/>
            <a:ext cx="11144317" cy="102992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 from Repetitive Mapping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560" y="1596964"/>
            <a:ext cx="3933333" cy="5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r="1225"/>
          <a:stretch/>
        </p:blipFill>
        <p:spPr>
          <a:xfrm>
            <a:off x="7694560" y="2443821"/>
            <a:ext cx="4383709" cy="647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形标注 2"/>
              <p:cNvSpPr/>
              <p:nvPr/>
            </p:nvSpPr>
            <p:spPr>
              <a:xfrm>
                <a:off x="4312693" y="2402877"/>
                <a:ext cx="2101755" cy="504096"/>
              </a:xfrm>
              <a:prstGeom prst="wedgeEllipseCallout">
                <a:avLst>
                  <a:gd name="adj1" fmla="val -79226"/>
                  <a:gd name="adj2" fmla="val -3192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椭圆形标注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93" y="2402877"/>
                <a:ext cx="2101755" cy="504096"/>
              </a:xfrm>
              <a:prstGeom prst="wedgeEllipseCallout">
                <a:avLst>
                  <a:gd name="adj1" fmla="val -79226"/>
                  <a:gd name="adj2" fmla="val -31928"/>
                </a:avLst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544866" y="3466531"/>
                <a:ext cx="4647134" cy="484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As K goes large, the repetitive gain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866" y="3466531"/>
                <a:ext cx="4647134" cy="484172"/>
              </a:xfrm>
              <a:prstGeom prst="rect">
                <a:avLst/>
              </a:prstGeom>
              <a:blipFill rotWithShape="0">
                <a:blip r:embed="rId7"/>
                <a:stretch>
                  <a:fillRect l="-1181" b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>
            <a:off x="3016156" y="3766735"/>
            <a:ext cx="2442948" cy="15968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get a non-vanishing gain as K goes infinite ?</a:t>
            </a:r>
          </a:p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this 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730283" y="4325794"/>
            <a:ext cx="3698544" cy="8598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 K, Q, N, 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76" y="136525"/>
            <a:ext cx="11144317" cy="102992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Word-Counting (Coded Shuffling)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79204" y="646905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 135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278921" y="64807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963508" y="64690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530862" y="64573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49" y="1166446"/>
            <a:ext cx="11013744" cy="506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76" y="136525"/>
            <a:ext cx="11144317" cy="102992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Coded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Coding Gain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218" y="1166446"/>
            <a:ext cx="5600000" cy="51619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560" y="1596964"/>
            <a:ext cx="3933333" cy="5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r="1225"/>
          <a:stretch/>
        </p:blipFill>
        <p:spPr>
          <a:xfrm>
            <a:off x="7694560" y="2443821"/>
            <a:ext cx="4383709" cy="6476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1460" y="3385916"/>
            <a:ext cx="2876190" cy="590476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831306" y="2333767"/>
            <a:ext cx="277612" cy="132383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831306" y="3385916"/>
            <a:ext cx="277612" cy="1745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653888" y="2838734"/>
                <a:ext cx="11873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888" y="2838734"/>
                <a:ext cx="1187354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4749424" y="4053321"/>
                <a:ext cx="7779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𝒓𝑲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424" y="4053321"/>
                <a:ext cx="777922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1218" y="4368815"/>
            <a:ext cx="3486431" cy="794299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9621672" y="4244454"/>
            <a:ext cx="832513" cy="111911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563367" y="4244454"/>
            <a:ext cx="454282" cy="11191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205415" y="3916087"/>
            <a:ext cx="166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Repetitive Gain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0125179" y="5378128"/>
            <a:ext cx="133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Coding Gain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8275907" y="653759"/>
            <a:ext cx="3698544" cy="8598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 K, Q, N, r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76" y="136525"/>
            <a:ext cx="11144317" cy="102992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Scheme: Coded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79204" y="646905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 135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278921" y="64807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963508" y="64690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530862" y="64573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34" y="887104"/>
            <a:ext cx="10439400" cy="59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76" y="136525"/>
            <a:ext cx="11144317" cy="102992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Results: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6" y="1070307"/>
            <a:ext cx="10542857" cy="1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76" y="3633238"/>
            <a:ext cx="10476190" cy="1447619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263393" y="1747195"/>
            <a:ext cx="1064525" cy="910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27918" y="1765579"/>
            <a:ext cx="2472381" cy="10322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95655" y="2811786"/>
            <a:ext cx="271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Cut-Set Bounds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137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453</Words>
  <Application>Microsoft Office PowerPoint</Application>
  <PresentationFormat>宽屏</PresentationFormat>
  <Paragraphs>65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Coded MapReduce</vt:lpstr>
      <vt:lpstr>What is MapReduce?</vt:lpstr>
      <vt:lpstr>Example: Word-Counting (Tranditional MapReduce)</vt:lpstr>
      <vt:lpstr>Example: Word-Counting (Uncoded Shuffling)</vt:lpstr>
      <vt:lpstr>Gain from Repetitive Mapping</vt:lpstr>
      <vt:lpstr>Example: Word-Counting (Coded Shuffling)</vt:lpstr>
      <vt:lpstr>Coded MapReduce : Coding Gain</vt:lpstr>
      <vt:lpstr>Scheme: Coded MapReduce</vt:lpstr>
      <vt:lpstr>Main Results:</vt:lpstr>
      <vt:lpstr>Related Works </vt:lpstr>
      <vt:lpstr>Further Work:</vt:lpstr>
    </vt:vector>
  </TitlesOfParts>
  <Company>HIT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 MapReduce</dc:title>
  <dc:creator>Leonhard</dc:creator>
  <cp:lastModifiedBy>Leonhard</cp:lastModifiedBy>
  <cp:revision>56</cp:revision>
  <dcterms:created xsi:type="dcterms:W3CDTF">2016-12-22T13:57:20Z</dcterms:created>
  <dcterms:modified xsi:type="dcterms:W3CDTF">2016-12-24T16:20:47Z</dcterms:modified>
</cp:coreProperties>
</file>