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57" r:id="rId6"/>
    <p:sldId id="259" r:id="rId7"/>
    <p:sldId id="260" r:id="rId8"/>
    <p:sldId id="264" r:id="rId9"/>
    <p:sldId id="263" r:id="rId10"/>
    <p:sldId id="261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07E6C-6E81-4E4D-92BD-56E057B0123A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E7F8-423E-4A19-BF7F-559105124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8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1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2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8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1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4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0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7D94-8EB1-4152-A69C-DFD4D39FF711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286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(Short version: Allerton 2015; 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Songze</a:t>
            </a:r>
            <a:r>
              <a:rPr lang="en-US" altLang="zh-CN" dirty="0" smtClean="0"/>
              <a:t> </a:t>
            </a:r>
            <a:r>
              <a:rPr lang="en-US" altLang="zh-CN" dirty="0"/>
              <a:t>Li *, Mohammad Ali </a:t>
            </a:r>
            <a:r>
              <a:rPr lang="en-US" altLang="zh-CN" dirty="0" err="1"/>
              <a:t>Maddah</a:t>
            </a:r>
            <a:r>
              <a:rPr lang="en-US" altLang="zh-CN" dirty="0"/>
              <a:t>-Ali</a:t>
            </a:r>
            <a:r>
              <a:rPr lang="en-US" altLang="zh-CN" i="1" dirty="0"/>
              <a:t>†</a:t>
            </a:r>
            <a:r>
              <a:rPr lang="en-US" altLang="zh-CN" dirty="0"/>
              <a:t>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*</a:t>
            </a:r>
            <a:br>
              <a:rPr lang="en-US" altLang="zh-CN" dirty="0"/>
            </a:br>
            <a:r>
              <a:rPr lang="en-US" altLang="zh-CN" dirty="0"/>
              <a:t>*University of Southern California, Los Angeles, CA, USA</a:t>
            </a:r>
            <a:br>
              <a:rPr lang="en-US" altLang="zh-CN" dirty="0"/>
            </a:br>
            <a:r>
              <a:rPr lang="en-US" altLang="zh-CN" i="1" dirty="0"/>
              <a:t>†</a:t>
            </a:r>
            <a:r>
              <a:rPr lang="en-US" altLang="zh-CN" dirty="0"/>
              <a:t>Bell Labs, Holmdel, NJ, USA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Coding Gain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18" y="1166446"/>
            <a:ext cx="5600000" cy="51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560" y="1596964"/>
            <a:ext cx="3933333" cy="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1225"/>
          <a:stretch/>
        </p:blipFill>
        <p:spPr>
          <a:xfrm>
            <a:off x="7694560" y="2443821"/>
            <a:ext cx="4383709" cy="6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60" y="3385916"/>
            <a:ext cx="2876190" cy="59047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831306" y="2333767"/>
            <a:ext cx="277612" cy="132383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31306" y="3385916"/>
            <a:ext cx="277612" cy="174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653888" y="2838734"/>
                <a:ext cx="1187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88" y="2838734"/>
                <a:ext cx="118735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749424" y="4053321"/>
                <a:ext cx="777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𝒓𝑲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24" y="4053321"/>
                <a:ext cx="77792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218" y="4368815"/>
            <a:ext cx="3486431" cy="79429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9621672" y="4244454"/>
            <a:ext cx="832513" cy="11191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563367" y="4244454"/>
            <a:ext cx="454282" cy="111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05415" y="3916087"/>
            <a:ext cx="16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Repetitive Gain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0125179" y="5378128"/>
            <a:ext cx="133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Coding Gain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75907" y="653759"/>
            <a:ext cx="3698544" cy="8598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K, Q, N, r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Scheme: 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7920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4" y="887104"/>
            <a:ext cx="10439400" cy="5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" y="1070307"/>
            <a:ext cx="10542857" cy="1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" y="3633238"/>
            <a:ext cx="10476190" cy="144761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63393" y="1747195"/>
            <a:ext cx="1064525" cy="910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27918" y="1765579"/>
            <a:ext cx="2472381" cy="103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5655" y="2811786"/>
            <a:ext cx="271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Cut-Set Bounds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3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-1119"/>
            <a:ext cx="11231377" cy="114026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576" y="5128968"/>
            <a:ext cx="11708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M.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Maddah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 and U.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Niesen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“Fundamental limits of caching,”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Theory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60, no. 5, pp. 2856–2867,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Mar. 2014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——, “Decentralized coded caching attains order-optimal memory-rate tradeoff,”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IEEE/ACM Transactions on Networking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Apr. 2014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 M.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Caire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A. F.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Molisch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“Fundamental limits of caching in wireless D2D networks,” </a:t>
            </a:r>
            <a:r>
              <a:rPr lang="en-US" altLang="zh-CN" sz="16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e-print arXiv:1405.5336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zh-CN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4148" y="968991"/>
            <a:ext cx="2729553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Distributed Computing 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483576" y="1392072"/>
            <a:ext cx="11708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J. Dean and S. </a:t>
            </a:r>
            <a:r>
              <a:rPr lang="en-US" altLang="zh-CN" sz="160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Ghemawat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Simplified data processing on large clusters,” </a:t>
            </a:r>
            <a:r>
              <a:rPr lang="en-US" altLang="zh-CN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Sixth USENIX Symposium on Operating System Design and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Dec. 2004.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A. Greenberg, J. R. Hamilton, N. Jain,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Kandula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Kim,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Lahiri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Maltz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Patel, and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“VL2: a scalable and flexible data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network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computer communication review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39, no. 4, pp. 51–62, Oct. 2009.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Al-Fares,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Radhakrishnan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Raghavan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Huang, and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Vahdat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Hedera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flow scheduling for data center networks,”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Symposium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Networked Systems Design and Implementation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Apr. 2010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S. Zhang, J. Han, Z. Liu, K. Wang, and S. Feng, “Accelerating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distributed memory cache,”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15th IEEE International Conference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Distributed Systems (ICPADS)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472–478, Dec. 2009.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Ekanayake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Li, B. Zhang, T.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Gunarathne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S.-H.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Fox, “Twister: a runtime for iterative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altLang="zh-CN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 High Performance Distributed Computing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810–818, June 2010.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20] K. Lee, M. Lam, R. </a:t>
            </a:r>
            <a:r>
              <a:rPr lang="en-US" altLang="zh-CN" dirty="0" err="1">
                <a:solidFill>
                  <a:srgbClr val="FF0000"/>
                </a:solidFill>
              </a:rPr>
              <a:t>Pedarsani</a:t>
            </a:r>
            <a:r>
              <a:rPr lang="en-US" altLang="zh-CN" dirty="0">
                <a:solidFill>
                  <a:srgbClr val="FF0000"/>
                </a:solidFill>
              </a:rPr>
              <a:t>, D. </a:t>
            </a:r>
            <a:r>
              <a:rPr lang="en-US" altLang="zh-CN" dirty="0" err="1">
                <a:solidFill>
                  <a:srgbClr val="FF0000"/>
                </a:solidFill>
              </a:rPr>
              <a:t>Papailiopoulos</a:t>
            </a:r>
            <a:r>
              <a:rPr lang="en-US" altLang="zh-CN" dirty="0">
                <a:solidFill>
                  <a:srgbClr val="FF0000"/>
                </a:solidFill>
              </a:rPr>
              <a:t>, and K. </a:t>
            </a:r>
            <a:r>
              <a:rPr lang="en-US" altLang="zh-CN" dirty="0" err="1">
                <a:solidFill>
                  <a:srgbClr val="FF0000"/>
                </a:solidFill>
              </a:rPr>
              <a:t>Ramchandran</a:t>
            </a:r>
            <a:r>
              <a:rPr lang="en-US" altLang="zh-CN" dirty="0">
                <a:solidFill>
                  <a:srgbClr val="FF0000"/>
                </a:solidFill>
              </a:rPr>
              <a:t>, “Speeding up distributed machine learning using codes,” </a:t>
            </a:r>
            <a:r>
              <a:rPr lang="en-US" altLang="zh-CN" i="1" dirty="0" smtClean="0">
                <a:solidFill>
                  <a:srgbClr val="FF0000"/>
                </a:solidFill>
              </a:rPr>
              <a:t>e-print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arXiv:1512.02673</a:t>
            </a:r>
            <a:r>
              <a:rPr lang="en-US" altLang="zh-CN" dirty="0">
                <a:solidFill>
                  <a:srgbClr val="FF0000"/>
                </a:solidFill>
              </a:rPr>
              <a:t>, 2015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4148" y="4623447"/>
            <a:ext cx="2429304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Coded Caching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42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" y="907135"/>
            <a:ext cx="9647619" cy="56095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40266" y="6496040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600" dirty="0"/>
              <a:t>S. Li, M. A. Maddah-Ali, </a:t>
            </a:r>
            <a:r>
              <a:rPr lang="it-IT" altLang="zh-CN" sz="1600" dirty="0" smtClean="0"/>
              <a:t>Q. Yu and </a:t>
            </a:r>
            <a:r>
              <a:rPr lang="it-IT" altLang="zh-CN" sz="1600" dirty="0"/>
              <a:t>A. S. </a:t>
            </a:r>
            <a:r>
              <a:rPr lang="it-IT" altLang="zh-CN" sz="1600" dirty="0" smtClean="0"/>
              <a:t>Avestimehr</a:t>
            </a:r>
            <a:r>
              <a:rPr lang="it-IT" altLang="zh-CN" sz="1600" dirty="0"/>
              <a:t> </a:t>
            </a:r>
            <a:r>
              <a:rPr lang="it-IT" altLang="zh-CN" sz="1600" dirty="0" smtClean="0"/>
              <a:t> </a:t>
            </a:r>
            <a:r>
              <a:rPr lang="en-US" altLang="zh-CN" sz="1600" dirty="0" smtClean="0"/>
              <a:t>“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Tradeoff between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and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Distributed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4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2674"/>
            <a:ext cx="9771185" cy="102992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7" y="1481832"/>
            <a:ext cx="8147539" cy="3677444"/>
          </a:xfrm>
        </p:spPr>
      </p:pic>
      <p:sp>
        <p:nvSpPr>
          <p:cNvPr id="5" name="椭圆 4"/>
          <p:cNvSpPr/>
          <p:nvPr/>
        </p:nvSpPr>
        <p:spPr>
          <a:xfrm>
            <a:off x="4468412" y="1794507"/>
            <a:ext cx="410307" cy="3314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4187058" y="950446"/>
            <a:ext cx="1453662" cy="480645"/>
          </a:xfrm>
          <a:prstGeom prst="wedgeEllipseCallout">
            <a:avLst>
              <a:gd name="adj1" fmla="val -15901"/>
              <a:gd name="adj2" fmla="val 1267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Data shuffling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95243" y="2473830"/>
            <a:ext cx="32482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fact, as observed in [6], using a Hadoop [5] cluster, </a:t>
            </a: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33%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job execution time is spent on 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shuffling.</a:t>
            </a:r>
            <a:b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797" y="5940047"/>
            <a:ext cx="11343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“Apache Hadoop,”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http://hadoop.apache.org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Chowdhury, M.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Zaharia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Ma, M. I. Jordan, and I.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“Managing data transfers in computer clusters with orchestra,”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41, no. 4, pp. 98–109, Aug. 2011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40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Tranditional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7" y="1236785"/>
            <a:ext cx="10238095" cy="37619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41938" y="2121877"/>
            <a:ext cx="1148862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784" y="1406769"/>
            <a:ext cx="1148862" cy="67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29046" y="2121877"/>
            <a:ext cx="1148862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90892" y="1406769"/>
            <a:ext cx="1148862" cy="71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6830" y="4447705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39108" y="3896720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37384" y="4447705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39907" y="3896719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2" idx="0"/>
          </p:cNvCxnSpPr>
          <p:nvPr/>
        </p:nvCxnSpPr>
        <p:spPr>
          <a:xfrm flipH="1">
            <a:off x="2004645" y="4447705"/>
            <a:ext cx="23447" cy="15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157046" y="4998690"/>
            <a:ext cx="1922585" cy="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</p:cNvCxnSpPr>
          <p:nvPr/>
        </p:nvCxnSpPr>
        <p:spPr>
          <a:xfrm flipH="1">
            <a:off x="2414955" y="4447705"/>
            <a:ext cx="4923691" cy="15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590800" y="4991626"/>
            <a:ext cx="7467601" cy="10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形标注 27"/>
          <p:cNvSpPr/>
          <p:nvPr/>
        </p:nvSpPr>
        <p:spPr>
          <a:xfrm>
            <a:off x="-23448" y="4618893"/>
            <a:ext cx="1430216" cy="502888"/>
          </a:xfrm>
          <a:prstGeom prst="wedgeEllipseCallout">
            <a:avLst>
              <a:gd name="adj1" fmla="val 122827"/>
              <a:gd name="adj2" fmla="val 111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 l="2084" r="2329" b="-2161"/>
          <a:stretch/>
        </p:blipFill>
        <p:spPr>
          <a:xfrm>
            <a:off x="1418491" y="6047021"/>
            <a:ext cx="8745417" cy="447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4744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1143" y="6072553"/>
            <a:ext cx="1092869" cy="70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Reduce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Uncoded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Shuffling)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7" y="1236785"/>
            <a:ext cx="10238095" cy="376190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991446" y="5055219"/>
            <a:ext cx="13200" cy="9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157046" y="4998690"/>
            <a:ext cx="1922585" cy="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414956" y="5055219"/>
            <a:ext cx="4054083" cy="9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590800" y="4991626"/>
            <a:ext cx="7467601" cy="10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形标注 27"/>
          <p:cNvSpPr/>
          <p:nvPr/>
        </p:nvSpPr>
        <p:spPr>
          <a:xfrm>
            <a:off x="-23448" y="4973739"/>
            <a:ext cx="1430216" cy="502888"/>
          </a:xfrm>
          <a:prstGeom prst="wedgeEllipseCallout">
            <a:avLst>
              <a:gd name="adj1" fmla="val 122827"/>
              <a:gd name="adj2" fmla="val 111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 l="2084" r="2329" b="-2161"/>
          <a:stretch/>
        </p:blipFill>
        <p:spPr>
          <a:xfrm>
            <a:off x="1418491" y="6047021"/>
            <a:ext cx="8745417" cy="447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4744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1143" y="6072553"/>
            <a:ext cx="1092869" cy="70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Reduce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55344"/>
            <a:ext cx="5702418" cy="5513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from Repetitive Mapping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560" y="1596964"/>
            <a:ext cx="3933333" cy="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1225"/>
          <a:stretch/>
        </p:blipFill>
        <p:spPr>
          <a:xfrm>
            <a:off x="7694560" y="2443821"/>
            <a:ext cx="4383709" cy="6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形标注 2"/>
              <p:cNvSpPr/>
              <p:nvPr/>
            </p:nvSpPr>
            <p:spPr>
              <a:xfrm>
                <a:off x="4312693" y="2402877"/>
                <a:ext cx="2101755" cy="504096"/>
              </a:xfrm>
              <a:prstGeom prst="wedgeEllipseCallout">
                <a:avLst>
                  <a:gd name="adj1" fmla="val -79226"/>
                  <a:gd name="adj2" fmla="val -3192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93" y="2402877"/>
                <a:ext cx="2101755" cy="504096"/>
              </a:xfrm>
              <a:prstGeom prst="wedgeEllipseCallout">
                <a:avLst>
                  <a:gd name="adj1" fmla="val -79226"/>
                  <a:gd name="adj2" fmla="val -31928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44866" y="3466531"/>
                <a:ext cx="4647134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As K goes large, the repetitive 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66" y="3466531"/>
                <a:ext cx="4647134" cy="484172"/>
              </a:xfrm>
              <a:prstGeom prst="rect">
                <a:avLst/>
              </a:prstGeom>
              <a:blipFill rotWithShape="0">
                <a:blip r:embed="rId7"/>
                <a:stretch>
                  <a:fillRect l="-1181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016156" y="3766735"/>
            <a:ext cx="2442948" cy="15968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get a non-vanishing gain as K goes infinite ?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this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30283" y="4325794"/>
            <a:ext cx="3698544" cy="8598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K, Q, N,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(Coded Shuffling)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7920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9" y="1166446"/>
            <a:ext cx="11013744" cy="50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449</Words>
  <Application>Microsoft Office PowerPoint</Application>
  <PresentationFormat>宽屏</PresentationFormat>
  <Paragraphs>64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Coded MapReduce</vt:lpstr>
      <vt:lpstr>PowerPoint 演示文稿</vt:lpstr>
      <vt:lpstr>PowerPoint 演示文稿</vt:lpstr>
      <vt:lpstr>PowerPoint 演示文稿</vt:lpstr>
      <vt:lpstr>What is MapReduce?</vt:lpstr>
      <vt:lpstr>Example: Word-Counting (Tranditional MapReduce)</vt:lpstr>
      <vt:lpstr>Example: Word-Counting (Uncoded Shuffling)</vt:lpstr>
      <vt:lpstr>Gain from Repetitive Mapping</vt:lpstr>
      <vt:lpstr>Example: Word-Counting (Coded Shuffling)</vt:lpstr>
      <vt:lpstr>Coded MapReduce : Coding Gain</vt:lpstr>
      <vt:lpstr>Scheme: Coded MapReduce</vt:lpstr>
      <vt:lpstr>Main Results:</vt:lpstr>
      <vt:lpstr>Related Works </vt:lpstr>
      <vt:lpstr>Further Work: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MapReduce</dc:title>
  <dc:creator>Leonhard</dc:creator>
  <cp:lastModifiedBy>Leonhard</cp:lastModifiedBy>
  <cp:revision>55</cp:revision>
  <dcterms:created xsi:type="dcterms:W3CDTF">2016-12-22T13:57:20Z</dcterms:created>
  <dcterms:modified xsi:type="dcterms:W3CDTF">2016-12-23T04:47:07Z</dcterms:modified>
</cp:coreProperties>
</file>