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41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ndiana.edu/~dyb/pubs/toplas97.pdf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ndiana.edu/~dyb/pubs/toplas97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Locally Relax the Value Restriction by Control Flow Analysis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/>
              <a:t>Team 17, b00902064 </a:t>
            </a:r>
            <a:r>
              <a:rPr lang="zh-TW" altLang="en-US" sz="2800" b="1" dirty="0"/>
              <a:t>宋昊</a:t>
            </a:r>
            <a:r>
              <a:rPr lang="zh-TW" altLang="en-US" sz="2800" b="1" dirty="0" smtClean="0"/>
              <a:t>恩</a:t>
            </a:r>
            <a:r>
              <a:rPr lang="en-US" altLang="zh-TW" sz="2800" b="1" dirty="0" smtClean="0"/>
              <a:t>,</a:t>
            </a:r>
            <a:r>
              <a:rPr lang="zh-TW" altLang="en-US" sz="2800" b="1" dirty="0" smtClean="0"/>
              <a:t> </a:t>
            </a:r>
            <a:r>
              <a:rPr lang="en-US" altLang="zh-TW" sz="2800" b="1" dirty="0"/>
              <a:t>b00902107 </a:t>
            </a:r>
            <a:r>
              <a:rPr lang="zh-TW" altLang="en-US" sz="2800" b="1" dirty="0"/>
              <a:t>游書</a:t>
            </a:r>
            <a:r>
              <a:rPr lang="zh-TW" altLang="en-US" sz="2800" b="1" dirty="0" smtClean="0"/>
              <a:t>泓</a:t>
            </a:r>
            <a:endParaRPr lang="zh-TW" altLang="en-US" sz="2800" dirty="0"/>
          </a:p>
          <a:p>
            <a:r>
              <a:rPr lang="en-US" altLang="zh-TW" dirty="0"/>
              <a:t>Reference</a:t>
            </a:r>
          </a:p>
          <a:p>
            <a:pPr lvl="1"/>
            <a:r>
              <a:rPr lang="en-US" altLang="zh-TW" dirty="0">
                <a:hlinkClick r:id="rId2"/>
              </a:rPr>
              <a:t>S</a:t>
            </a:r>
            <a:r>
              <a:rPr lang="en-US" altLang="zh-TW" dirty="0" smtClean="0">
                <a:hlinkClick r:id="rId2"/>
              </a:rPr>
              <a:t>imple Imperative Polymorphism</a:t>
            </a:r>
            <a:endParaRPr lang="en-US" altLang="zh-TW" dirty="0" smtClean="0"/>
          </a:p>
          <a:p>
            <a:pPr lvl="1"/>
            <a:r>
              <a:rPr lang="en-US" altLang="zh-TW" dirty="0"/>
              <a:t>Andrew K. Wright</a:t>
            </a:r>
            <a:endParaRPr lang="zh-TW" altLang="en-US" dirty="0"/>
          </a:p>
          <a:p>
            <a:pPr lvl="1"/>
            <a:r>
              <a:rPr lang="en-US" altLang="zh-TW" i="1" dirty="0"/>
              <a:t>Lisp and Symbolic Computation - Special issue on state in programming languages</a:t>
            </a:r>
            <a:r>
              <a:rPr lang="en-US" altLang="zh-TW" dirty="0"/>
              <a:t> (part I) </a:t>
            </a:r>
            <a:r>
              <a:rPr lang="en-US" altLang="zh-TW" dirty="0" smtClean="0"/>
              <a:t>archive</a:t>
            </a:r>
            <a:br>
              <a:rPr lang="en-US" altLang="zh-TW" dirty="0" smtClean="0"/>
            </a:br>
            <a:r>
              <a:rPr lang="en-US" altLang="zh-TW" dirty="0" smtClean="0"/>
              <a:t>Volume </a:t>
            </a:r>
            <a:r>
              <a:rPr lang="en-US" altLang="zh-TW" dirty="0"/>
              <a:t>8 Issue 4, Dec. 1995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Pages </a:t>
            </a:r>
            <a:r>
              <a:rPr lang="en-US" altLang="zh-TW" dirty="0"/>
              <a:t>343 - 355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25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Locally Relax the Value Restriction by Control Flow Analysis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1" dirty="0"/>
              <a:t>Team 17, b00902064 </a:t>
            </a:r>
            <a:r>
              <a:rPr lang="zh-TW" altLang="en-US" sz="2800" b="1" dirty="0"/>
              <a:t>宋昊</a:t>
            </a:r>
            <a:r>
              <a:rPr lang="zh-TW" altLang="en-US" sz="2800" b="1" dirty="0" smtClean="0"/>
              <a:t>恩</a:t>
            </a:r>
            <a:r>
              <a:rPr lang="en-US" altLang="zh-TW" sz="2800" b="1" dirty="0" smtClean="0"/>
              <a:t>,</a:t>
            </a:r>
            <a:r>
              <a:rPr lang="zh-TW" altLang="en-US" sz="2800" b="1" dirty="0" smtClean="0"/>
              <a:t> </a:t>
            </a:r>
            <a:r>
              <a:rPr lang="en-US" altLang="zh-TW" sz="2800" b="1" dirty="0"/>
              <a:t>b00902107 </a:t>
            </a:r>
            <a:r>
              <a:rPr lang="zh-TW" altLang="en-US" sz="2800" b="1" dirty="0"/>
              <a:t>游書泓</a:t>
            </a:r>
            <a:endParaRPr lang="zh-TW" altLang="en-US" sz="2800" dirty="0"/>
          </a:p>
          <a:p>
            <a:r>
              <a:rPr lang="en-US" altLang="zh-TW" dirty="0"/>
              <a:t>Reference</a:t>
            </a:r>
          </a:p>
          <a:p>
            <a:pPr lvl="1"/>
            <a:r>
              <a:rPr lang="en-US" altLang="zh-TW" dirty="0">
                <a:hlinkClick r:id="rId2"/>
              </a:rPr>
              <a:t>A Practical and Flexible Flow Analysis for Higher-Order Languages</a:t>
            </a:r>
            <a:endParaRPr lang="en-US" altLang="zh-TW" dirty="0"/>
          </a:p>
          <a:p>
            <a:pPr lvl="1"/>
            <a:r>
              <a:rPr lang="en-US" altLang="zh-TW" dirty="0"/>
              <a:t>J. Michael Ashley and R. Kent </a:t>
            </a:r>
            <a:r>
              <a:rPr lang="en-US" altLang="zh-TW" dirty="0" err="1"/>
              <a:t>Dybvig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i="1" dirty="0"/>
              <a:t>ACM Transactions on Programming Languages and Systems 20</a:t>
            </a:r>
            <a:r>
              <a:rPr lang="en-US" altLang="zh-TW" dirty="0"/>
              <a:t>, 4, 845-868, July 1988.</a:t>
            </a:r>
          </a:p>
        </p:txBody>
      </p:sp>
    </p:spTree>
    <p:extLst>
      <p:ext uri="{BB962C8B-B14F-4D97-AF65-F5344CB8AC3E}">
        <p14:creationId xmlns:p14="http://schemas.microsoft.com/office/powerpoint/2010/main" val="34224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Problem </a:t>
            </a:r>
            <a:r>
              <a:rPr lang="en-US" altLang="zh-TW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 Flow Analysis</a:t>
            </a:r>
          </a:p>
          <a:p>
            <a:pPr lvl="1"/>
            <a:r>
              <a:rPr lang="en-US" altLang="zh-TW" dirty="0"/>
              <a:t>Find the function call at a given program point (together with the relevant bindings)</a:t>
            </a:r>
          </a:p>
          <a:p>
            <a:pPr lvl="1"/>
            <a:r>
              <a:rPr lang="en-US" altLang="zh-TW" dirty="0"/>
              <a:t>Inseparable from data flow analysis, in contrast to non-higher-order languages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4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Problem 2/2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 flow analysis</a:t>
            </a:r>
          </a:p>
          <a:p>
            <a:pPr lvl="1"/>
            <a:r>
              <a:rPr lang="en-US" altLang="zh-TW" dirty="0"/>
              <a:t>It's </a:t>
            </a:r>
            <a:r>
              <a:rPr lang="en-US" altLang="zh-TW" b="1" dirty="0"/>
              <a:t>impossible</a:t>
            </a:r>
            <a:r>
              <a:rPr lang="en-US" altLang="zh-TW" dirty="0"/>
              <a:t> to determine the exact control flow</a:t>
            </a:r>
          </a:p>
          <a:p>
            <a:pPr lvl="1"/>
            <a:r>
              <a:rPr lang="en-US" altLang="zh-TW" dirty="0"/>
              <a:t>The approximation ought to be safe</a:t>
            </a:r>
          </a:p>
          <a:p>
            <a:pPr lvl="1"/>
            <a:r>
              <a:rPr lang="en-US" altLang="zh-TW" dirty="0"/>
              <a:t>Precision versus long run time</a:t>
            </a:r>
          </a:p>
          <a:p>
            <a:r>
              <a:rPr lang="en-US" altLang="zh-TW" dirty="0"/>
              <a:t>Type system and control flow analysis are both one sort of </a:t>
            </a:r>
            <a:r>
              <a:rPr lang="en-US" altLang="zh-TW" b="1" dirty="0"/>
              <a:t>abstract interpretation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96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 1/2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A parameterized collecting machine, given operationally.</a:t>
                </a:r>
              </a:p>
              <a:p>
                <a:pPr lvl="1"/>
                <a:r>
                  <a:rPr lang="en-US" altLang="zh-TW" dirty="0"/>
                  <a:t>For 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𝑀</m:t>
                    </m:r>
                    <m:r>
                      <a:rPr lang="en-US" altLang="zh-TW" i="1" dirty="0" smtClean="0">
                        <a:latin typeface="Cambria Math"/>
                      </a:rPr>
                      <m:t>∈</m:t>
                    </m:r>
                    <m:r>
                      <a:rPr lang="en-US" altLang="zh-TW" i="1" dirty="0" smtClean="0">
                        <a:latin typeface="Cambria Math"/>
                      </a:rPr>
                      <m:t>𝐶𝑆</m:t>
                    </m:r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/>
                          </a:rPr>
                          <m:t>𝑒𝑣𝑎𝑙</m:t>
                        </m:r>
                      </m:e>
                    </m:acc>
                    <m:d>
                      <m:d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TW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TW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i="0" dirty="0" smtClean="0">
                    <a:latin typeface="+mj-lt"/>
                  </a:rPr>
                  <a:t>if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⟨</m:t>
                    </m:r>
                    <m:r>
                      <a:rPr lang="en-US" altLang="zh-TW" i="1" dirty="0" smtClean="0">
                        <a:latin typeface="Cambria Math"/>
                      </a:rPr>
                      <m:t>𝐶</m:t>
                    </m:r>
                    <m:r>
                      <a:rPr lang="en-US" altLang="zh-TW" i="1" dirty="0" smtClean="0">
                        <a:latin typeface="Cambria Math"/>
                      </a:rPr>
                      <m:t>,∅,∅,</m:t>
                    </m:r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TW" i="1" dirty="0">
                        <a:latin typeface="Cambria Math"/>
                      </a:rPr>
                      <m:t>,</m:t>
                    </m:r>
                    <m:r>
                      <a:rPr lang="en-US" altLang="zh-TW" i="1" dirty="0" smtClean="0">
                        <a:latin typeface="Cambria Math"/>
                      </a:rPr>
                      <m:t>∅⟩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/>
                          </a:rPr>
                          <m:t>→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TW" i="1" dirty="0" smtClean="0">
                        <a:latin typeface="Cambria Math"/>
                      </a:rPr>
                      <m:t>⟨</m:t>
                    </m:r>
                    <m:r>
                      <a:rPr lang="en-US" altLang="zh-TW" i="1" dirty="0" err="1">
                        <a:latin typeface="Cambria Math"/>
                      </a:rPr>
                      <m:t>h𝑎𝑙𝑡</m:t>
                    </m:r>
                    <m:r>
                      <a:rPr lang="en-US" altLang="zh-TW" i="1" dirty="0" err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 dirty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altLang="zh-TW" i="1" dirty="0" err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altLang="zh-TW" i="1" dirty="0" err="1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TW" i="1" dirty="0">
                        <a:latin typeface="Cambria Math"/>
                      </a:rPr>
                      <m:t>,∅⟩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A variable allocation function,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𝑛𝑒𝑤</m:t>
                        </m:r>
                      </m:e>
                    </m:acc>
                  </m:oMath>
                </a14:m>
                <a:r>
                  <a:rPr lang="en-US" altLang="zh-TW" dirty="0"/>
                  <a:t>, controlling precision</a:t>
                </a:r>
              </a:p>
              <a:p>
                <a:r>
                  <a:rPr lang="en-US" altLang="zh-TW" dirty="0"/>
                  <a:t>A projection function,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0" dirty="0" smtClean="0">
                        <a:latin typeface="Cambria Math"/>
                      </a:rPr>
                      <m:t>Θ</m:t>
                    </m:r>
                  </m:oMath>
                </a14:m>
                <a:r>
                  <a:rPr lang="el-GR" altLang="zh-TW" dirty="0"/>
                  <a:t>, </a:t>
                </a:r>
                <a:r>
                  <a:rPr lang="en-US" altLang="zh-TW" dirty="0"/>
                  <a:t>controlling the speed</a:t>
                </a:r>
              </a:p>
              <a:p>
                <a:r>
                  <a:rPr lang="en-US" altLang="zh-TW" dirty="0"/>
                  <a:t>Instantiating with different functions gives different analysis, e.g. </a:t>
                </a:r>
                <a:r>
                  <a:rPr lang="en-US" altLang="zh-TW" dirty="0" smtClean="0">
                    <a:latin typeface="Century" panose="02040604050505020304" pitchFamily="18" charset="0"/>
                  </a:rPr>
                  <a:t>0-CFA</a:t>
                </a:r>
                <a:r>
                  <a:rPr lang="en-US" altLang="zh-TW" dirty="0" smtClean="0"/>
                  <a:t>, </a:t>
                </a:r>
                <a:r>
                  <a:rPr lang="en-US" altLang="zh-TW" dirty="0" smtClean="0">
                    <a:latin typeface="Century" panose="02040604050505020304" pitchFamily="18" charset="0"/>
                  </a:rPr>
                  <a:t>1-CFA</a:t>
                </a:r>
                <a:endParaRPr lang="en-US" altLang="zh-TW" dirty="0">
                  <a:latin typeface="Century" panose="020406040505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9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Methodology 2/2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The collecting machine is sound, and is a unified framework.</a:t>
            </a:r>
          </a:p>
          <a:p>
            <a:r>
              <a:rPr lang="en-US" altLang="zh-TW" sz="2800" dirty="0"/>
              <a:t>We may probably infer the </a:t>
            </a:r>
            <a:r>
              <a:rPr lang="en-US" altLang="zh-TW" sz="2800" i="1" dirty="0"/>
              <a:t>pureness</a:t>
            </a:r>
            <a:r>
              <a:rPr lang="en-US" altLang="zh-TW" sz="2800" dirty="0"/>
              <a:t> of the expression from the control flow information.</a:t>
            </a:r>
          </a:p>
          <a:p>
            <a:endParaRPr lang="zh-TW" altLang="en-US" dirty="0"/>
          </a:p>
        </p:txBody>
      </p:sp>
      <p:pic>
        <p:nvPicPr>
          <p:cNvPr id="2050" name="Picture 2" descr="C:\Users\user\Dropbox\Courses\Senior_1\TEW\tldr14\literature\slide-suhorng-demo\dyb-cfa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54" y="3501008"/>
            <a:ext cx="5357812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3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Evaluation 1/2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Use the control flow information to enable more optimizations</a:t>
            </a:r>
          </a:p>
          <a:p>
            <a:endParaRPr lang="zh-TW" altLang="en-US" dirty="0"/>
          </a:p>
        </p:txBody>
      </p:sp>
      <p:pic>
        <p:nvPicPr>
          <p:cNvPr id="3074" name="Picture 2" descr="C:\Users\user\Dropbox\Courses\Senior_1\TEW\tldr14\literature\slide-suhorng-demo\bench-ti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61387"/>
            <a:ext cx="4842669" cy="3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Evaluation 2/2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benchmarks indeed included</a:t>
            </a:r>
          </a:p>
          <a:p>
            <a:pPr lvl="1"/>
            <a:r>
              <a:rPr lang="en-US" altLang="zh-TW" dirty="0"/>
              <a:t>Impact on compile-time and run-time speedup</a:t>
            </a:r>
          </a:p>
          <a:p>
            <a:pPr lvl="1"/>
            <a:r>
              <a:rPr lang="en-US" altLang="zh-TW" dirty="0"/>
              <a:t>Optimized procedures calls -- which is enabled by the proposed CFA</a:t>
            </a:r>
          </a:p>
          <a:p>
            <a:pPr lvl="1"/>
            <a:r>
              <a:rPr lang="en-US" altLang="zh-TW" dirty="0"/>
              <a:t>Eliminated closure construction, also requires control flow </a:t>
            </a:r>
            <a:r>
              <a:rPr lang="en-US" altLang="zh-TW" dirty="0" err="1"/>
              <a:t>informations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Applications and Future Work 1/2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Being parameterized, the proposed framework is applicable to a wide range of analysis. The compiler may freely choose between precision and speed.</a:t>
            </a:r>
          </a:p>
          <a:p>
            <a:r>
              <a:rPr lang="en-US" altLang="zh-TW" dirty="0"/>
              <a:t>Control flow information is essential to a plenty number of optimizations</a:t>
            </a:r>
          </a:p>
          <a:p>
            <a:pPr lvl="1"/>
            <a:r>
              <a:rPr lang="en-US" altLang="zh-TW" dirty="0"/>
              <a:t>Also possible to </a:t>
            </a:r>
            <a:r>
              <a:rPr lang="en-US" altLang="zh-TW" dirty="0" err="1"/>
              <a:t>analyse</a:t>
            </a:r>
            <a:r>
              <a:rPr lang="en-US" altLang="zh-TW" dirty="0"/>
              <a:t> OO languages</a:t>
            </a:r>
          </a:p>
          <a:p>
            <a:pPr lvl="1"/>
            <a:r>
              <a:rPr lang="en-US" altLang="zh-TW" dirty="0"/>
              <a:t>Higher-order languages are common </a:t>
            </a:r>
            <a:r>
              <a:rPr lang="en-US" altLang="zh-TW" dirty="0" err="1"/>
              <a:t>nowaday</a:t>
            </a:r>
            <a:r>
              <a:rPr lang="en-US" altLang="zh-TW" dirty="0"/>
              <a:t>: Scheme, Haskell, Standard ML, </a:t>
            </a:r>
            <a:r>
              <a:rPr lang="en-US" altLang="zh-TW" dirty="0" err="1"/>
              <a:t>javascript</a:t>
            </a:r>
            <a:r>
              <a:rPr lang="en-US" altLang="zh-TW" dirty="0"/>
              <a:t>, Python, Ruby, ...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2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Applications and Future Work 2/2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also </a:t>
            </a:r>
            <a:r>
              <a:rPr lang="en-US" altLang="zh-TW" i="1" dirty="0"/>
              <a:t>statically</a:t>
            </a:r>
            <a:r>
              <a:rPr lang="en-US" altLang="zh-TW" dirty="0"/>
              <a:t> check the safety of </a:t>
            </a:r>
            <a:r>
              <a:rPr lang="en-US" altLang="zh-TW" b="1" dirty="0"/>
              <a:t>scripting languages</a:t>
            </a:r>
            <a:endParaRPr lang="en-US" altLang="zh-TW" dirty="0"/>
          </a:p>
          <a:p>
            <a:r>
              <a:rPr lang="en-US" altLang="zh-TW" dirty="0"/>
              <a:t>Optimizations for both scripting language and compiled languages are desired</a:t>
            </a:r>
          </a:p>
          <a:p>
            <a:r>
              <a:rPr lang="en-US" altLang="zh-TW" dirty="0"/>
              <a:t>Between theory and application: Compile-time consumption and precision; many analysis requires tuning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4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statement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b="0" i="0" dirty="0" smtClean="0">
                    <a:latin typeface="Cambria Math"/>
                  </a:rPr>
                  <a:t>If we want to do substitution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b="0" i="0" dirty="0" smtClean="0">
                    <a:latin typeface="Cambria Math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8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TW" sz="2800" b="0" i="0" dirty="0" smtClean="0">
                    <a:latin typeface="Cambria Math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b="0" i="0" dirty="0" smtClean="0">
                    <a:latin typeface="Cambria Math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dirty="0">
                        <a:latin typeface="Cambria Math"/>
                      </a:rPr>
                      <m:t>let</m:t>
                    </m:r>
                    <m:r>
                      <a:rPr lang="en-US" altLang="zh-TW" sz="24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dirty="0" err="1">
                        <a:latin typeface="Cambria Math"/>
                      </a:rPr>
                      <m:t>val</m:t>
                    </m:r>
                    <m:r>
                      <a:rPr lang="en-US" altLang="zh-TW" sz="24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dirty="0">
                        <a:latin typeface="Cambria Math"/>
                      </a:rPr>
                      <m:t>x</m:t>
                    </m:r>
                    <m:r>
                      <a:rPr lang="en-US" altLang="zh-TW" sz="2400" dirty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dirty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altLang="zh-TW" sz="2400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4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dirty="0">
                        <a:latin typeface="Cambria Math"/>
                      </a:rPr>
                      <m:t>in</m:t>
                    </m:r>
                    <m:r>
                      <a:rPr lang="en-US" altLang="zh-TW" sz="2400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dirty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altLang="zh-TW" sz="2400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4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dirty="0">
                        <a:latin typeface="Cambria Math"/>
                      </a:rPr>
                      <m:t>end</m:t>
                    </m:r>
                  </m:oMath>
                </a14:m>
                <a:endParaRPr lang="en-US" altLang="zh-TW" sz="2400" dirty="0">
                  <a:latin typeface="Century" panose="02040604050505020304" pitchFamily="18" charset="0"/>
                </a:endParaRPr>
              </a:p>
              <a:p>
                <a:pPr lvl="2"/>
                <a:r>
                  <a:rPr lang="en-US" altLang="zh-TW" sz="2000" dirty="0"/>
                  <a:t>p</a:t>
                </a:r>
                <a:r>
                  <a:rPr lang="en-US" altLang="zh-TW" sz="2000" dirty="0" smtClean="0"/>
                  <a:t>retty well, system will automatically do the substitution</a:t>
                </a:r>
              </a:p>
              <a:p>
                <a:pPr lvl="1"/>
                <a:endParaRPr lang="en-US" altLang="zh-TW" sz="2400" dirty="0" smtClean="0"/>
              </a:p>
              <a:p>
                <a:r>
                  <a:rPr lang="en-US" altLang="zh-TW" sz="2800" dirty="0" smtClean="0"/>
                  <a:t>However, if reference were of our concern:</a:t>
                </a:r>
              </a:p>
              <a:p>
                <a:pPr lvl="1"/>
                <a:r>
                  <a:rPr lang="en-US" altLang="zh-TW" sz="2400" dirty="0">
                    <a:latin typeface="Century" panose="02040604050505020304" pitchFamily="18" charset="0"/>
                  </a:rPr>
                  <a:t>l</a:t>
                </a:r>
                <a:r>
                  <a:rPr lang="en-US" altLang="zh-TW" sz="2400" dirty="0" smtClean="0">
                    <a:latin typeface="Century" panose="02040604050505020304" pitchFamily="18" charset="0"/>
                  </a:rPr>
                  <a:t>et </a:t>
                </a:r>
                <a:r>
                  <a:rPr lang="en-US" altLang="zh-TW" sz="2400" dirty="0" err="1" smtClean="0">
                    <a:latin typeface="Century" panose="02040604050505020304" pitchFamily="18" charset="0"/>
                  </a:rPr>
                  <a:t>val</a:t>
                </a:r>
                <a:r>
                  <a:rPr lang="en-US" altLang="zh-TW" sz="2400" dirty="0" smtClean="0">
                    <a:latin typeface="Century" panose="02040604050505020304" pitchFamily="18" charset="0"/>
                  </a:rPr>
                  <a:t> x = (ref 1) in x := 2; !x end</a:t>
                </a:r>
              </a:p>
              <a:p>
                <a:pPr lvl="2"/>
                <a:r>
                  <a:rPr lang="en-US" altLang="zh-TW" sz="2000" dirty="0"/>
                  <a:t>w</a:t>
                </a:r>
                <a:r>
                  <a:rPr lang="en-US" altLang="zh-TW" sz="2000" dirty="0" smtClean="0"/>
                  <a:t>e wish to create a variable with value 1, set it to 2 then output 2</a:t>
                </a:r>
              </a:p>
              <a:p>
                <a:pPr lvl="2"/>
                <a:r>
                  <a:rPr lang="en-US" altLang="zh-TW" sz="2000" dirty="0"/>
                  <a:t>b</a:t>
                </a:r>
                <a:r>
                  <a:rPr lang="en-US" altLang="zh-TW" sz="2000" dirty="0" smtClean="0"/>
                  <a:t>ut the system will</a:t>
                </a:r>
                <a:r>
                  <a:rPr lang="en-US" altLang="zh-TW" sz="2000" dirty="0"/>
                  <a:t> automatically</a:t>
                </a:r>
                <a:r>
                  <a:rPr lang="en-US" altLang="zh-TW" sz="2000" dirty="0" smtClean="0"/>
                  <a:t> do substitution and output 1</a:t>
                </a:r>
              </a:p>
              <a:p>
                <a:pPr lvl="2"/>
                <a:endParaRPr lang="en-US" altLang="zh-TW" sz="2000" dirty="0" smtClean="0"/>
              </a:p>
              <a:p>
                <a:r>
                  <a:rPr lang="en-US" altLang="zh-TW" sz="2800" dirty="0" smtClean="0"/>
                  <a:t>The properties of the type system were broken</a:t>
                </a:r>
                <a:endParaRPr lang="en-US" altLang="zh-TW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2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statement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 smtClean="0"/>
              <a:t>Is the problem clearly defined?</a:t>
            </a:r>
          </a:p>
          <a:p>
            <a:pPr lvl="1"/>
            <a:r>
              <a:rPr lang="en-US" altLang="zh-TW" sz="2400" dirty="0" smtClean="0"/>
              <a:t>The author provides 3 counterexamples to the original type system were there references in the program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Is it a good research problem?</a:t>
            </a:r>
          </a:p>
          <a:p>
            <a:pPr lvl="1"/>
            <a:r>
              <a:rPr lang="en-US" altLang="zh-TW" sz="2400" dirty="0" smtClean="0"/>
              <a:t>Yes, as the interaction between side-effects and higher-order features is non-trivial</a:t>
            </a:r>
          </a:p>
          <a:p>
            <a:pPr lvl="1"/>
            <a:endParaRPr lang="en-US" altLang="zh-TW" sz="2800" dirty="0"/>
          </a:p>
          <a:p>
            <a:r>
              <a:rPr lang="en-US" altLang="zh-TW" sz="2800" dirty="0" smtClean="0"/>
              <a:t>Is the problem relevant to your research or interests?</a:t>
            </a:r>
          </a:p>
          <a:p>
            <a:pPr lvl="1"/>
            <a:r>
              <a:rPr lang="en-US" altLang="zh-TW" sz="2400" dirty="0" smtClean="0"/>
              <a:t>Yes, it provides an innovative direction for our research.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1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Proposed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Limit polymorphism to values</a:t>
            </a:r>
          </a:p>
          <a:p>
            <a:pPr lvl="1"/>
            <a:r>
              <a:rPr lang="en-US" altLang="zh-TW" sz="2400" dirty="0" smtClean="0"/>
              <a:t>the former </a:t>
            </a:r>
            <a:r>
              <a:rPr lang="en-US" altLang="zh-TW" sz="2400" dirty="0"/>
              <a:t>sample will not </a:t>
            </a:r>
            <a:r>
              <a:rPr lang="en-US" altLang="zh-TW" sz="2400" dirty="0" smtClean="0"/>
              <a:t>type check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the type system will be sound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However, it causes many false alarm</a:t>
            </a:r>
          </a:p>
          <a:p>
            <a:pPr lvl="1"/>
            <a:r>
              <a:rPr lang="en-US" altLang="zh-TW" sz="2400" dirty="0" smtClean="0"/>
              <a:t>compiler </a:t>
            </a:r>
            <a:r>
              <a:rPr lang="en-US" altLang="zh-TW" sz="2400" dirty="0" smtClean="0"/>
              <a:t>alerts </a:t>
            </a:r>
            <a:r>
              <a:rPr lang="en-US" altLang="zh-TW" sz="2400" dirty="0" smtClean="0"/>
              <a:t>non-existent error</a:t>
            </a:r>
          </a:p>
          <a:p>
            <a:pPr lvl="1"/>
            <a:r>
              <a:rPr lang="en-US" altLang="zh-TW" sz="2400" dirty="0" smtClean="0"/>
              <a:t>treat type variables too strictly </a:t>
            </a:r>
            <a:r>
              <a:rPr lang="en-US" altLang="zh-TW" sz="2400" dirty="0" smtClean="0"/>
              <a:t>than it </a:t>
            </a:r>
            <a:r>
              <a:rPr lang="en-US" altLang="zh-TW" sz="2400" dirty="0" smtClean="0"/>
              <a:t>should be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  <a:p>
            <a:r>
              <a:rPr lang="en-US" altLang="zh-TW" sz="2800" dirty="0" smtClean="0"/>
              <a:t>Three new scenarios that need to be fixed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1711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Proposed solution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/>
              <a:t>Are they stated clearly? Can you describe them in a short paragraph</a:t>
            </a:r>
            <a:r>
              <a:rPr lang="en-US" altLang="zh-TW" sz="2800" dirty="0" smtClean="0"/>
              <a:t>?</a:t>
            </a:r>
          </a:p>
          <a:p>
            <a:pPr lvl="1"/>
            <a:r>
              <a:rPr lang="en-US" altLang="zh-TW" sz="2400" dirty="0" smtClean="0"/>
              <a:t>This solution is simple and understandable. </a:t>
            </a:r>
          </a:p>
          <a:p>
            <a:pPr lvl="1"/>
            <a:r>
              <a:rPr lang="en-US" altLang="zh-TW" sz="2400" dirty="0" smtClean="0"/>
              <a:t>It can be briefly described.</a:t>
            </a:r>
            <a:endParaRPr lang="en-US" altLang="zh-TW" sz="2800" dirty="0"/>
          </a:p>
          <a:p>
            <a:r>
              <a:rPr lang="en-US" altLang="zh-TW" sz="2800" dirty="0"/>
              <a:t>Are the solutions sound and reasonable</a:t>
            </a:r>
            <a:r>
              <a:rPr lang="en-US" altLang="zh-TW" sz="2800" dirty="0" smtClean="0"/>
              <a:t>?</a:t>
            </a:r>
          </a:p>
          <a:p>
            <a:pPr lvl="1"/>
            <a:r>
              <a:rPr lang="en-US" altLang="zh-TW" sz="2400" dirty="0" smtClean="0"/>
              <a:t>Yes; </a:t>
            </a:r>
            <a:r>
              <a:rPr lang="en-US" altLang="zh-TW" sz="2400" dirty="0" smtClean="0"/>
              <a:t>though there are some exceptions, </a:t>
            </a:r>
            <a:r>
              <a:rPr lang="en-US" altLang="zh-TW" sz="2400" dirty="0" smtClean="0"/>
              <a:t>the author </a:t>
            </a:r>
            <a:r>
              <a:rPr lang="en-US" altLang="zh-TW" sz="2400" dirty="0" smtClean="0"/>
              <a:t>provides explicitly </a:t>
            </a:r>
            <a:r>
              <a:rPr lang="en-US" altLang="zh-TW" sz="2400" dirty="0" smtClean="0"/>
              <a:t>solutions </a:t>
            </a:r>
            <a:r>
              <a:rPr lang="en-US" altLang="zh-TW" sz="2400" dirty="0" smtClean="0"/>
              <a:t>and </a:t>
            </a:r>
            <a:r>
              <a:rPr lang="en-US" altLang="zh-TW" sz="2400" dirty="0" smtClean="0"/>
              <a:t>claims that they rarely occur.</a:t>
            </a:r>
            <a:endParaRPr lang="en-US" altLang="zh-TW" sz="2800" dirty="0"/>
          </a:p>
          <a:p>
            <a:r>
              <a:rPr lang="en-US" altLang="zh-TW" sz="2800" dirty="0"/>
              <a:t>Can you use/modify their solutions to solve your problem</a:t>
            </a:r>
            <a:r>
              <a:rPr lang="en-US" altLang="zh-TW" sz="2800" dirty="0" smtClean="0"/>
              <a:t>?</a:t>
            </a:r>
          </a:p>
          <a:p>
            <a:pPr lvl="1"/>
            <a:r>
              <a:rPr lang="en-US" altLang="zh-TW" sz="2400" dirty="0" smtClean="0"/>
              <a:t>The provided solution can be strengthen.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7072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 smtClean="0"/>
                  <a:t>The paper tests dozens of ML </a:t>
                </a:r>
                <a:r>
                  <a:rPr lang="en-US" altLang="zh-TW" sz="2800" dirty="0" smtClean="0"/>
                  <a:t>programs with </a:t>
                </a:r>
                <a:r>
                  <a:rPr lang="en-US" altLang="zh-TW" sz="2800" dirty="0" smtClean="0"/>
                  <a:t>the modified </a:t>
                </a:r>
                <a:r>
                  <a:rPr lang="en-US" altLang="zh-TW" sz="2800" dirty="0" smtClean="0"/>
                  <a:t>compiler</a:t>
                </a:r>
              </a:p>
              <a:p>
                <a:pPr lvl="1"/>
                <a:r>
                  <a:rPr lang="en-US" altLang="zh-TW" sz="2400" dirty="0" smtClean="0"/>
                  <a:t>code sizes range from 100 to 83100 lines</a:t>
                </a:r>
              </a:p>
              <a:p>
                <a:pPr lvl="1"/>
                <a:r>
                  <a:rPr lang="en-US" altLang="zh-TW" sz="2400" dirty="0" smtClean="0"/>
                  <a:t>only half of them need </a:t>
                </a:r>
                <a:r>
                  <a:rPr lang="en-US" altLang="zh-TW" sz="2400" dirty="0" smtClean="0"/>
                  <a:t>to be fixed</a:t>
                </a:r>
                <a:endParaRPr lang="en-US" altLang="zh-TW" sz="2400" dirty="0" smtClean="0"/>
              </a:p>
              <a:p>
                <a:pPr lvl="1"/>
                <a:r>
                  <a:rPr lang="en-US" altLang="zh-TW" sz="2400" dirty="0"/>
                  <a:t>t</a:t>
                </a:r>
                <a:r>
                  <a:rPr lang="en-US" altLang="zh-TW" sz="2400" dirty="0" smtClean="0"/>
                  <a:t>he most complicated modification </a:t>
                </a:r>
                <a:r>
                  <a:rPr lang="en-US" altLang="zh-TW" sz="2400" dirty="0" smtClean="0"/>
                  <a:t>involves</a:t>
                </a:r>
                <a:endParaRPr lang="en-US" altLang="zh-TW" sz="2400" dirty="0" smtClean="0"/>
              </a:p>
              <a:p>
                <a:pPr lvl="2"/>
                <a:r>
                  <a:rPr lang="en-US" altLang="zh-TW" sz="2000" dirty="0" smtClean="0"/>
                  <a:t>6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zh-TW" sz="2000" dirty="0" smtClean="0"/>
                  <a:t>-expansions</a:t>
                </a:r>
              </a:p>
              <a:p>
                <a:pPr lvl="2"/>
                <a:r>
                  <a:rPr lang="en-US" altLang="zh-TW" sz="2000" dirty="0" smtClean="0"/>
                  <a:t>one declaration </a:t>
                </a:r>
                <a:r>
                  <a:rPr lang="en-US" altLang="zh-TW" sz="2000" dirty="0" smtClean="0"/>
                  <a:t>moved</a:t>
                </a:r>
                <a:endParaRPr lang="en-US" altLang="zh-TW" sz="2000" dirty="0" smtClean="0"/>
              </a:p>
              <a:p>
                <a:pPr lvl="2"/>
                <a:r>
                  <a:rPr lang="en-US" altLang="zh-TW" sz="2000" dirty="0"/>
                  <a:t>o</a:t>
                </a:r>
                <a:r>
                  <a:rPr lang="en-US" altLang="zh-TW" sz="2000" dirty="0" smtClean="0"/>
                  <a:t>ne conditional statement changed</a:t>
                </a:r>
              </a:p>
              <a:p>
                <a:pPr lvl="2"/>
                <a:endParaRPr lang="en-US" altLang="zh-TW" dirty="0"/>
              </a:p>
              <a:p>
                <a:r>
                  <a:rPr lang="en-US" altLang="zh-TW" sz="2800" dirty="0" smtClean="0"/>
                  <a:t>In practice, </a:t>
                </a:r>
                <a:r>
                  <a:rPr lang="en-US" altLang="zh-TW" sz="2800" dirty="0" smtClean="0"/>
                  <a:t>exceptions </a:t>
                </a:r>
                <a:r>
                  <a:rPr lang="en-US" altLang="zh-TW" sz="2800" dirty="0" smtClean="0"/>
                  <a:t>rarely </a:t>
                </a:r>
                <a:r>
                  <a:rPr lang="en-US" altLang="zh-TW" sz="2800" dirty="0"/>
                  <a:t>occur</a:t>
                </a:r>
                <a:endParaRPr lang="en-US" altLang="zh-TW" sz="28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1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Are their solutions carefully evaluated?</a:t>
            </a:r>
            <a:r>
              <a:rPr lang="en-US" altLang="zh-TW" sz="2400" dirty="0" smtClean="0"/>
              <a:t>.</a:t>
            </a:r>
          </a:p>
          <a:p>
            <a:pPr lvl="1"/>
            <a:r>
              <a:rPr lang="en-US" altLang="zh-TW" sz="2400" dirty="0" smtClean="0"/>
              <a:t>Evaluation method and statistics are compact and convincing.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06" y="2964720"/>
            <a:ext cx="46863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1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 and 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Type system plays a key role in functional programming language.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Concept of functional programming has become prevailing in C++, Java, Ruby, Python, etc.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A more compatible compiler will shorten the gaps between static and runtime </a:t>
            </a:r>
            <a:r>
              <a:rPr lang="en-US" altLang="zh-TW" sz="2800" dirty="0" smtClean="0"/>
              <a:t>behavior.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1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Applications and Future </a:t>
            </a:r>
            <a:r>
              <a:rPr lang="en-US" altLang="zh-TW" dirty="0" smtClean="0"/>
              <a:t>work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Why people care about such applications? Where does its value come from</a:t>
            </a:r>
            <a:r>
              <a:rPr lang="en-US" altLang="zh-TW" sz="2800" dirty="0" smtClean="0"/>
              <a:t>?</a:t>
            </a:r>
          </a:p>
          <a:p>
            <a:pPr lvl="1"/>
            <a:r>
              <a:rPr lang="en-US" altLang="zh-TW" sz="2400" dirty="0" smtClean="0"/>
              <a:t>The usage of type system becomes ubiquitous.</a:t>
            </a:r>
          </a:p>
          <a:p>
            <a:pPr lvl="1"/>
            <a:endParaRPr lang="en-US" altLang="zh-TW" dirty="0"/>
          </a:p>
          <a:p>
            <a:r>
              <a:rPr lang="en-US" altLang="zh-TW" sz="2800" dirty="0"/>
              <a:t>How big is the gap there between the existing theory and its final application? Is there any research value hiding behind such gap</a:t>
            </a:r>
            <a:r>
              <a:rPr lang="en-US" altLang="zh-TW" sz="2800" dirty="0" smtClean="0"/>
              <a:t>?</a:t>
            </a:r>
          </a:p>
          <a:p>
            <a:pPr lvl="1"/>
            <a:r>
              <a:rPr lang="en-US" altLang="zh-TW" sz="2400" dirty="0" smtClean="0"/>
              <a:t>The theory derived from the author can be directly implemented in practice.</a:t>
            </a:r>
          </a:p>
          <a:p>
            <a:pPr lvl="1"/>
            <a:r>
              <a:rPr lang="en-US" altLang="zh-TW" sz="2400" dirty="0" smtClean="0"/>
              <a:t>The solution can be strengthened more </a:t>
            </a:r>
            <a:r>
              <a:rPr lang="en-US" altLang="zh-TW" sz="2400" dirty="0" err="1" smtClean="0"/>
              <a:t>advancedly</a:t>
            </a:r>
            <a:r>
              <a:rPr lang="en-US" altLang="zh-TW" sz="2400" dirty="0" smtClean="0"/>
              <a:t>.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711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777</Words>
  <Application>Microsoft Office PowerPoint</Application>
  <PresentationFormat>如螢幕大小 (4:3)</PresentationFormat>
  <Paragraphs>112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Locally Relax the Value Restriction by Control Flow Analysis </vt:lpstr>
      <vt:lpstr>Problem statement</vt:lpstr>
      <vt:lpstr>Problem statement (cont.)</vt:lpstr>
      <vt:lpstr>Proposed solution</vt:lpstr>
      <vt:lpstr>Proposed solution (cont.)</vt:lpstr>
      <vt:lpstr>Evaluation</vt:lpstr>
      <vt:lpstr>Evaluation (cont.)</vt:lpstr>
      <vt:lpstr>Applications and Future work</vt:lpstr>
      <vt:lpstr>Applications and Future work (cont.)</vt:lpstr>
      <vt:lpstr>Locally Relax the Value Restriction by Control Flow Analysis </vt:lpstr>
      <vt:lpstr>The Problem 1/2</vt:lpstr>
      <vt:lpstr>The Problem 2/2 </vt:lpstr>
      <vt:lpstr>Methodology 1/2 </vt:lpstr>
      <vt:lpstr>Methodology 2/2 </vt:lpstr>
      <vt:lpstr>Evaluation 1/2 </vt:lpstr>
      <vt:lpstr>Evaluation 2/2 </vt:lpstr>
      <vt:lpstr>Applications and Future Work 1/2 </vt:lpstr>
      <vt:lpstr>Applications and Future Work 2/2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Locally Relax the Value Restriction by Control Flow Analysis</dc:title>
  <dc:creator>Hogan</dc:creator>
  <cp:lastModifiedBy>user</cp:lastModifiedBy>
  <cp:revision>105</cp:revision>
  <dcterms:created xsi:type="dcterms:W3CDTF">2014-10-13T09:38:57Z</dcterms:created>
  <dcterms:modified xsi:type="dcterms:W3CDTF">2014-10-13T13:02:23Z</dcterms:modified>
</cp:coreProperties>
</file>