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Locally Relax the Value Restriction by Control Flow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Team 17</a:t>
            </a:r>
          </a:p>
          <a:p>
            <a:r>
              <a:rPr lang="en-US" altLang="zh-TW" dirty="0"/>
              <a:t>b00902064 </a:t>
            </a:r>
            <a:r>
              <a:rPr lang="zh-TW" altLang="en-US" dirty="0"/>
              <a:t>資訊四 宋昊恩</a:t>
            </a:r>
            <a:endParaRPr lang="en-US" altLang="zh-TW" dirty="0"/>
          </a:p>
          <a:p>
            <a:r>
              <a:rPr lang="en-US" altLang="zh-TW" dirty="0"/>
              <a:t>b00902107 </a:t>
            </a:r>
            <a:r>
              <a:rPr lang="zh-TW" altLang="en-US" dirty="0"/>
              <a:t>資訊四 游書泓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4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Problem Definition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68863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TW" sz="2800" dirty="0" smtClean="0"/>
                  <a:t>Expressions,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altLang="zh-TW" sz="2800" b="0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  <m:r>
                      <a:rPr lang="en-US" altLang="zh-TW" sz="2400" b="0" i="1" smtClean="0">
                        <a:latin typeface="Cambria Math"/>
                      </a:rPr>
                      <m:t>∷=</m:t>
                    </m:r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1" i="0" smtClean="0">
                        <a:latin typeface="Cambria Math"/>
                      </a:rPr>
                      <m:t>𝛌</m:t>
                    </m:r>
                    <m:r>
                      <a:rPr lang="en-US" altLang="zh-TW" sz="2400" b="0" i="1" smtClean="0"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</a:rPr>
                      <m:t>.</m:t>
                    </m:r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TW" sz="2400" b="1" i="1" smtClean="0">
                        <a:latin typeface="Cambria Math"/>
                      </a:rPr>
                      <m:t> </m:t>
                    </m:r>
                    <m:r>
                      <a:rPr lang="en-US" altLang="zh-TW" sz="2400" b="1" i="0" smtClean="0">
                        <a:latin typeface="Cambria Math"/>
                      </a:rPr>
                      <m:t>𝐢𝐟</m:t>
                    </m:r>
                    <m:r>
                      <a:rPr lang="en-US" altLang="zh-TW" sz="2400" b="1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1" i="0" smtClean="0">
                            <a:latin typeface="Cambria Math"/>
                          </a:rPr>
                          <m:t>𝐫𝐞𝐟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 !</m:t>
                    </m:r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b="0" i="1" dirty="0" smtClean="0">
                    <a:latin typeface="Cambria Math"/>
                  </a:rPr>
                  <a:t/>
                </a:r>
                <a:br>
                  <a:rPr lang="en-US" altLang="zh-TW" sz="24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≔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1" i="0" smtClean="0">
                        <a:latin typeface="Cambria Math"/>
                      </a:rPr>
                      <m:t>𝐥𝐞𝐭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1" i="0" smtClean="0">
                        <a:latin typeface="Cambria Math"/>
                      </a:rPr>
                      <m:t>𝐢𝐧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altLang="zh-TW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altLang="zh-TW" sz="2800" dirty="0" smtClean="0"/>
                  <a:t>Types,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𝜎</m:t>
                    </m:r>
                  </m:oMath>
                </a14:m>
                <a:endParaRPr lang="en-US" altLang="zh-TW" sz="2800" b="0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𝑡</m:t>
                    </m:r>
                    <m:r>
                      <a:rPr lang="en-US" altLang="zh-TW" sz="2400" b="0" i="1" smtClean="0">
                        <a:latin typeface="Cambria Math"/>
                      </a:rPr>
                      <m:t>∷=</m:t>
                    </m:r>
                    <m:r>
                      <a:rPr lang="en-US" altLang="zh-TW" sz="2400" b="1" i="0" smtClean="0">
                        <a:latin typeface="Cambria Math"/>
                      </a:rPr>
                      <m:t>𝐢𝐧𝐭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→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r>
                      <a:rPr lang="en-US" altLang="zh-TW" sz="2400" b="0" i="1" smtClean="0">
                        <a:latin typeface="Cambria Math"/>
                      </a:rPr>
                      <m:t>𝛼</m:t>
                    </m:r>
                    <m:r>
                      <a:rPr lang="en-US" altLang="zh-TW" sz="2400" b="0" i="1" smtClean="0">
                        <a:latin typeface="Cambria Math"/>
                      </a:rPr>
                      <m:t>, </m:t>
                    </m:r>
                    <m:r>
                      <a:rPr lang="en-US" altLang="zh-TW" sz="2400" b="0" i="1" smtClean="0">
                        <a:latin typeface="Cambria Math"/>
                      </a:rPr>
                      <m:t>𝛽</m:t>
                    </m:r>
                    <m:r>
                      <a:rPr lang="en-US" altLang="zh-TW" sz="2400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altLang="zh-TW" sz="2400" b="0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𝜎</m:t>
                    </m:r>
                    <m:r>
                      <a:rPr lang="en-US" altLang="zh-TW" sz="2400" b="0" i="1" smtClean="0">
                        <a:latin typeface="Cambria Math"/>
                      </a:rPr>
                      <m:t>∷=</m:t>
                    </m:r>
                    <m:r>
                      <a:rPr lang="en-US" altLang="zh-TW" sz="2400" b="0" i="1" smtClean="0">
                        <a:latin typeface="Cambria Math"/>
                      </a:rPr>
                      <m:t>𝑡</m:t>
                    </m:r>
                    <m:r>
                      <a:rPr lang="en-US" altLang="zh-TW" sz="2400" b="0" i="1" smtClean="0">
                        <a:latin typeface="Cambria Math"/>
                      </a:rPr>
                      <m:t> | ∀</m:t>
                    </m:r>
                    <m:r>
                      <a:rPr lang="en-US" altLang="zh-TW" sz="2400" b="0" i="1" smtClean="0">
                        <a:latin typeface="Cambria Math"/>
                      </a:rPr>
                      <m:t>𝛼</m:t>
                    </m:r>
                    <m:r>
                      <a:rPr lang="en-US" altLang="zh-TW" sz="2400" b="0" i="1" smtClean="0">
                        <a:latin typeface="Cambria Math"/>
                      </a:rPr>
                      <m:t>.</m:t>
                    </m:r>
                    <m:r>
                      <a:rPr lang="en-US" altLang="zh-TW" sz="24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altLang="zh-TW" sz="2400" dirty="0" smtClean="0"/>
              </a:p>
              <a:p>
                <a:pPr algn="just">
                  <a:spcBef>
                    <a:spcPts val="1200"/>
                  </a:spcBef>
                </a:pPr>
                <a:r>
                  <a:rPr lang="en-US" altLang="zh-TW" sz="28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0" i="0" smtClean="0">
                        <a:latin typeface="Cambria Math"/>
                      </a:rPr>
                      <m:t>Γ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⊢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𝑒</m:t>
                    </m:r>
                    <m:r>
                      <a:rPr lang="en-US" altLang="zh-TW" sz="2600" b="0" i="1" smtClean="0">
                        <a:latin typeface="Cambria Math"/>
                      </a:rPr>
                      <m:t> :</m:t>
                    </m:r>
                    <m:r>
                      <a:rPr lang="en-US" altLang="zh-TW" sz="26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in the original type system,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0" i="0" smtClean="0">
                        <a:latin typeface="Cambria Math"/>
                      </a:rPr>
                      <m:t>Γ</m:t>
                    </m:r>
                    <m:r>
                      <a:rPr lang="en-US" altLang="zh-TW" sz="2600" b="0" i="1" smtClean="0">
                        <a:latin typeface="Cambria Math"/>
                      </a:rPr>
                      <m:t>⊢</m:t>
                    </m:r>
                    <m:r>
                      <a:rPr lang="en-US" altLang="zh-TW" sz="2600" b="0" i="1" smtClean="0">
                        <a:latin typeface="Cambria Math"/>
                      </a:rPr>
                      <m:t>𝑒</m:t>
                    </m:r>
                    <m:r>
                      <a:rPr lang="en-US" altLang="zh-TW" sz="2600" b="0" i="1" smtClean="0">
                        <a:latin typeface="Cambria Math"/>
                      </a:rPr>
                      <m:t> :</m:t>
                    </m:r>
                    <m:r>
                      <a:rPr lang="en-US" altLang="zh-TW" sz="26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in our type system.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altLang="zh-TW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/>
                      </a:rPr>
                      <m:t>𝐜𝐟𝐚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infers that an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is pure,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should be assigned a polymorphic type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altLang="zh-TW" sz="2800" b="0" i="1" smtClean="0">
                        <a:latin typeface="Cambria Math"/>
                      </a:rPr>
                      <m:t>.</m:t>
                    </m:r>
                    <m:r>
                      <a:rPr lang="en-US" altLang="zh-TW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in the expression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/>
                      </a:rPr>
                      <m:t>𝐥𝐞𝐭</m:t>
                    </m:r>
                    <m:r>
                      <a:rPr lang="en-US" altLang="zh-TW" sz="2800" b="0" i="1" smtClean="0">
                        <a:latin typeface="Cambria Math"/>
                      </a:rPr>
                      <m:t> </m:t>
                    </m:r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 </m:t>
                    </m:r>
                    <m:r>
                      <a:rPr lang="en-US" altLang="zh-TW" sz="2800" b="1" i="0" smtClean="0">
                        <a:latin typeface="Cambria Math"/>
                      </a:rPr>
                      <m:t>𝐢𝐧</m:t>
                    </m:r>
                    <m:r>
                      <a:rPr lang="en-US" altLang="zh-TW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688632"/>
              </a:xfrm>
              <a:blipFill rotWithShape="1">
                <a:blip r:embed="rId2"/>
                <a:stretch>
                  <a:fillRect l="-1333" t="-965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6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Approach – Backgrounds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TW" dirty="0" smtClean="0"/>
                  <a:t>Judgment &amp; Derivation</a:t>
                </a:r>
                <a:endParaRPr lang="en-US" altLang="zh-TW" b="0" i="0" dirty="0" smtClean="0">
                  <a:latin typeface="Cambria Math"/>
                </a:endParaRP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Γ</m:t>
                    </m:r>
                    <m:r>
                      <a:rPr lang="en-US" altLang="zh-TW" b="0" i="1" smtClean="0">
                        <a:latin typeface="Cambria Math"/>
                      </a:rPr>
                      <m:t>⊢</m:t>
                    </m:r>
                    <m:r>
                      <a:rPr lang="en-US" altLang="zh-TW" b="0" i="1" smtClean="0">
                        <a:latin typeface="Cambria Math"/>
                      </a:rPr>
                      <m:t>𝑒</m:t>
                    </m:r>
                    <m:r>
                      <a:rPr lang="en-US" altLang="zh-TW" b="0" i="1" smtClean="0">
                        <a:latin typeface="Cambria Math"/>
                      </a:rPr>
                      <m:t> :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the context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Γ</m:t>
                    </m:r>
                  </m:oMath>
                </a14:m>
                <a:r>
                  <a:rPr lang="en-US" altLang="zh-TW" dirty="0" smtClean="0"/>
                  <a:t>, the term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has type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altLang="zh-TW" b="0" dirty="0" smtClean="0"/>
              </a:p>
              <a:p>
                <a:pPr lvl="1">
                  <a:spcBef>
                    <a:spcPts val="1200"/>
                  </a:spcBef>
                </a:pPr>
                <a:endParaRPr lang="en-US" altLang="zh-TW" b="0" i="1" dirty="0" smtClean="0">
                  <a:latin typeface="Cambria Math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TW" dirty="0"/>
                  <a:t>An inference rule </a:t>
                </a:r>
                <a:r>
                  <a:rPr lang="en-US" altLang="zh-TW" dirty="0" smtClean="0"/>
                  <a:t>with</a:t>
                </a:r>
                <a:endParaRPr lang="en-US" altLang="zh-TW" b="0" i="1" dirty="0" smtClean="0">
                  <a:latin typeface="Cambria Math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/>
                            </a:rPr>
                            <m:t>Γ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/>
                            </a:rPr>
                            <m:t>Γ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US" altLang="zh-TW" dirty="0" smtClean="0"/>
                  <a:t>Premise: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Γ</m:t>
                    </m:r>
                    <m:r>
                      <a:rPr lang="en-US" altLang="zh-TW" b="0" i="1" smtClean="0">
                        <a:latin typeface="Cambria Math"/>
                      </a:rPr>
                      <m:t>⊢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US" altLang="zh-TW" dirty="0" smtClean="0"/>
                  <a:t>Conclusion: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Γ</m:t>
                    </m:r>
                    <m:r>
                      <a:rPr lang="en-US" altLang="zh-TW" b="0" i="1" smtClean="0">
                        <a:latin typeface="Cambria Math"/>
                      </a:rPr>
                      <m:t>⊢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8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Approach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46856" y="1340768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An expression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</a:t>
                </a:r>
                <a:r>
                  <a:rPr lang="en-US" altLang="zh-TW" b="1" dirty="0" smtClean="0"/>
                  <a:t>pure</a:t>
                </a:r>
                <a:r>
                  <a:rPr lang="en-US" altLang="zh-TW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  <m:sSup>
                      <m:sSupPr>
                        <m:ctrlPr>
                          <a:rPr lang="en-US" altLang="zh-TW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↦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begChr m:val="〈"/>
                        <m:endChr m:val="〉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zh-TW" b="0" dirty="0" smtClean="0"/>
                  <a:t> is the </a:t>
                </a:r>
                <a:r>
                  <a:rPr lang="en-US" altLang="zh-TW" b="1" dirty="0" smtClean="0"/>
                  <a:t>store</a:t>
                </a:r>
              </a:p>
              <a:p>
                <a:pPr lvl="1"/>
                <a:r>
                  <a:rPr lang="en-US" altLang="zh-TW" dirty="0" smtClean="0"/>
                  <a:t>Part of the rule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1" i="0" smtClean="0">
                            <a:latin typeface="Cambria Math"/>
                          </a:rPr>
                          <m:t>𝐫𝐞𝐟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≔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𝑙</m:t>
                    </m:r>
                    <m:r>
                      <a:rPr lang="en-US" altLang="zh-TW" b="0" i="1" smtClean="0">
                        <a:latin typeface="Cambria Math"/>
                      </a:rPr>
                      <m:t>∉</m:t>
                    </m:r>
                    <m:r>
                      <a:rPr lang="en-US" altLang="zh-TW" b="1" i="0" smtClean="0">
                        <a:latin typeface="Cambria Math"/>
                      </a:rPr>
                      <m:t>𝐝𝐨𝐦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!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≔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()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≔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]</m:t>
                        </m:r>
                      </m:e>
                    </m:d>
                  </m:oMath>
                </a14:m>
                <a:endParaRPr lang="en-US" altLang="zh-TW" b="1" dirty="0" smtClean="0"/>
              </a:p>
              <a:p>
                <a:r>
                  <a:rPr lang="en-US" altLang="zh-TW" dirty="0" smtClean="0"/>
                  <a:t>The control flow analysis gives possible values of a variable, in particular possible function calls.</a:t>
                </a:r>
                <a:r>
                  <a:rPr lang="zh-TW" altLang="en-US" dirty="0" smtClean="0"/>
                  <a:t> </a:t>
                </a:r>
                <a:endParaRPr lang="en-US" altLang="zh-TW" b="1" dirty="0" smtClean="0"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0" dirty="0" smtClean="0">
                        <a:latin typeface="Cambria Math"/>
                      </a:rPr>
                      <m:t>𝐜</m:t>
                    </m:r>
                    <m:r>
                      <a:rPr lang="en-US" altLang="zh-TW" b="1" i="0" dirty="0" err="1" smtClean="0">
                        <a:latin typeface="Cambria Math"/>
                      </a:rPr>
                      <m:t>𝐟𝐚</m:t>
                    </m:r>
                  </m:oMath>
                </a14:m>
                <a:r>
                  <a:rPr lang="en-US" altLang="zh-TW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𝑉𝑎𝑟𝑖𝑎𝑏𝑙𝑒</m:t>
                    </m:r>
                    <m:r>
                      <a:rPr lang="en-US" altLang="zh-TW" b="0" i="1" dirty="0" smtClean="0">
                        <a:latin typeface="Cambria Math"/>
                      </a:rPr>
                      <m:t>→</m:t>
                    </m:r>
                    <m:r>
                      <a:rPr lang="en-US" altLang="zh-TW" b="1" i="0" dirty="0" smtClean="0">
                        <a:latin typeface="Cambria Math"/>
                      </a:rPr>
                      <m:t>𝐏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r>
                      <a:rPr lang="en-US" altLang="zh-TW" b="0" i="1" dirty="0" smtClean="0">
                        <a:latin typeface="Cambria Math"/>
                      </a:rPr>
                      <m:t>𝑉𝑎𝑙𝑢𝑒</m:t>
                    </m:r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b="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1340768"/>
                <a:ext cx="8229600" cy="5257800"/>
              </a:xfrm>
              <a:blipFill rotWithShape="1">
                <a:blip r:embed="rId2"/>
                <a:stretch>
                  <a:fillRect l="-1630" t="-1392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7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Approach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544616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TW" dirty="0" smtClean="0"/>
                  <a:t>Original:</a:t>
                </a:r>
                <a:endParaRPr lang="en-US" altLang="zh-TW" sz="3600" dirty="0" smtClean="0"/>
              </a:p>
              <a:p>
                <a:pPr marL="45720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b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200" b="1">
                            <a:latin typeface="Cambria Math"/>
                          </a:rPr>
                          <m:t>Γ</m:t>
                        </m:r>
                        <m:r>
                          <a:rPr lang="en-US" altLang="zh-TW" sz="3200" b="1">
                            <a:latin typeface="Cambria Math"/>
                          </a:rPr>
                          <m:t>⊢</m:t>
                        </m:r>
                        <m:r>
                          <a:rPr lang="en-US" altLang="zh-TW" sz="3200" b="1">
                            <a:latin typeface="Cambria Math"/>
                          </a:rPr>
                          <m:t>𝑣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 </m:t>
                        </m:r>
                        <m:r>
                          <a:rPr lang="en-US" altLang="zh-TW" sz="3200" b="1">
                            <a:latin typeface="Cambria Math"/>
                          </a:rPr>
                          <m:t>: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3200" b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b="1">
                            <a:latin typeface="Cambria Math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altLang="zh-TW" sz="3200" b="1">
                            <a:latin typeface="Cambria Math"/>
                          </a:rPr>
                          <m:t>Γ</m:t>
                        </m:r>
                        <m:r>
                          <a:rPr lang="en-US" altLang="zh-TW" sz="3200" b="1">
                            <a:latin typeface="Cambria Math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TW" sz="3200" b="1">
                            <a:latin typeface="Cambria Math"/>
                          </a:rPr>
                          <m:t>x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3200" b="1">
                            <a:latin typeface="Cambria Math"/>
                          </a:rPr>
                          <m:t> : </m:t>
                        </m:r>
                        <m:r>
                          <a:rPr lang="en-US" altLang="zh-TW" sz="3200" b="1">
                            <a:latin typeface="Cambria Math"/>
                          </a:rPr>
                          <m:t>𝐆𝐞𝐧</m:t>
                        </m:r>
                        <m:d>
                          <m:dPr>
                            <m:ctrlPr>
                              <a:rPr lang="en-US" altLang="zh-TW" sz="3200" b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3200" b="1">
                                <a:latin typeface="Cambria Math"/>
                              </a:rPr>
                              <m:t>Γ</m:t>
                            </m:r>
                            <m:r>
                              <a:rPr lang="en-US" altLang="zh-TW" sz="3200" b="1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TW" sz="3200" b="1" i="0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sz="3200" b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3200" b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200" b="1">
                            <a:latin typeface="Cambria Math"/>
                          </a:rPr>
                          <m:t>⊢</m:t>
                        </m:r>
                        <m:r>
                          <a:rPr lang="en-US" altLang="zh-TW" sz="3200" b="1">
                            <a:latin typeface="Cambria Math"/>
                          </a:rPr>
                          <m:t>𝑒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 </m:t>
                        </m:r>
                        <m:r>
                          <a:rPr lang="en-US" altLang="zh-TW" sz="3200" b="1">
                            <a:latin typeface="Cambria Math"/>
                          </a:rPr>
                          <m:t>: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3200" b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3200" b="1">
                            <a:latin typeface="Cambria Math"/>
                          </a:rPr>
                          <m:t>Γ</m:t>
                        </m:r>
                        <m:r>
                          <a:rPr lang="en-US" altLang="zh-TW" sz="3200" b="1">
                            <a:latin typeface="Cambria Math"/>
                          </a:rPr>
                          <m:t>⊢</m:t>
                        </m:r>
                        <m:r>
                          <a:rPr lang="en-US" altLang="zh-TW" sz="3200" b="1" i="0">
                            <a:latin typeface="Cambria Math"/>
                          </a:rPr>
                          <m:t>𝐥𝐞𝐭</m:t>
                        </m:r>
                        <m:r>
                          <a:rPr lang="en-US" altLang="zh-TW" sz="3200" b="1">
                            <a:latin typeface="Cambria Math"/>
                          </a:rPr>
                          <m:t> </m:t>
                        </m:r>
                        <m:r>
                          <a:rPr lang="en-US" altLang="zh-TW" sz="3200" b="1">
                            <a:latin typeface="Cambria Math"/>
                          </a:rPr>
                          <m:t>𝑥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3200" b="0">
                            <a:latin typeface="Cambria Math"/>
                          </a:rPr>
                          <m:t>=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3200" b="1">
                            <a:latin typeface="Cambria Math"/>
                          </a:rPr>
                          <m:t>𝑣</m:t>
                        </m:r>
                        <m:r>
                          <a:rPr lang="en-US" altLang="zh-TW" sz="3200" b="1">
                            <a:latin typeface="Cambria Math"/>
                          </a:rPr>
                          <m:t> </m:t>
                        </m:r>
                        <m:r>
                          <a:rPr lang="en-US" altLang="zh-TW" sz="3200" b="1" i="0">
                            <a:latin typeface="Cambria Math"/>
                          </a:rPr>
                          <m:t>𝐢𝐧</m:t>
                        </m:r>
                        <m:r>
                          <a:rPr lang="en-US" altLang="zh-TW" sz="3200" b="1">
                            <a:latin typeface="Cambria Math"/>
                          </a:rPr>
                          <m:t> </m:t>
                        </m:r>
                        <m:r>
                          <a:rPr lang="en-US" altLang="zh-TW" sz="3200" b="1">
                            <a:latin typeface="Cambria Math"/>
                          </a:rPr>
                          <m:t>𝑒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 </m:t>
                        </m:r>
                        <m:r>
                          <a:rPr lang="en-US" altLang="zh-TW" sz="3200" b="1">
                            <a:latin typeface="Cambria Math"/>
                          </a:rPr>
                          <m:t>: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3200" b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3200" dirty="0" smtClean="0"/>
                  <a:t>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/>
                          </a:rPr>
                          <m:t>Γ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/>
                          </a:rPr>
                          <m:t>  : 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/>
                          </a:rPr>
                          <m:t>Γ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,   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  : 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2 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/>
                          </a:rPr>
                          <m:t>Γ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⊢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𝐥𝐞𝐭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 = 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3200" b="1" i="0" smtClean="0">
                            <a:latin typeface="Cambria Math"/>
                          </a:rPr>
                          <m:t>𝐢𝐧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/>
                          </a:rPr>
                          <m:t>  : 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b="0" dirty="0" smtClean="0"/>
              </a:p>
              <a:p>
                <a:pPr>
                  <a:spcBef>
                    <a:spcPts val="1800"/>
                  </a:spcBef>
                </a:pPr>
                <a:r>
                  <a:rPr lang="en-US" altLang="zh-TW" dirty="0" smtClean="0"/>
                  <a:t>Our: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Γ</m:t>
                          </m:r>
                          <m:r>
                            <a:rPr lang="en-US" altLang="zh-TW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: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  </m:t>
                          </m:r>
                          <m:r>
                            <a:rPr lang="en-US" altLang="zh-TW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Γ</m:t>
                          </m:r>
                          <m:r>
                            <a:rPr lang="en-US" altLang="zh-TW">
                              <a:latin typeface="Cambria Math"/>
                            </a:rPr>
                            <m:t>, 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x</m:t>
                          </m:r>
                          <m:r>
                            <a:rPr lang="en-US" altLang="zh-TW" b="0" i="0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>
                              <a:latin typeface="Cambria Math"/>
                            </a:rPr>
                            <m:t>:</m:t>
                          </m:r>
                          <m:r>
                            <a:rPr lang="en-US" altLang="zh-TW" b="0" i="0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b="1" i="1">
                              <a:latin typeface="Cambria Math"/>
                            </a:rPr>
                            <m:t>𝐆𝐞𝐧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/>
                                </a:rPr>
                                <m:t>Γ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⊢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: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Γ</m:t>
                          </m:r>
                          <m:r>
                            <a:rPr lang="en-US" altLang="zh-TW" i="1">
                              <a:latin typeface="Cambria Math"/>
                            </a:rPr>
                            <m:t>⊢</m:t>
                          </m:r>
                          <m:r>
                            <a:rPr lang="en-US" altLang="zh-TW" b="1" i="0">
                              <a:latin typeface="Cambria Math"/>
                            </a:rPr>
                            <m:t>𝐥𝐞𝐭</m:t>
                          </m:r>
                          <m:r>
                            <a:rPr lang="en-US" altLang="zh-TW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b="1" i="0">
                              <a:latin typeface="Cambria Math"/>
                            </a:rPr>
                            <m:t>𝐢𝐧</m:t>
                          </m:r>
                          <m:r>
                            <a:rPr lang="en-US" altLang="zh-TW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: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lvl="2">
                  <a:spcBef>
                    <a:spcPts val="1800"/>
                  </a:spcBef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/>
                      </a:rPr>
                      <m:t>𝐜𝐟𝐚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asserts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pure</a:t>
                </a:r>
              </a:p>
              <a:p>
                <a:pPr lvl="2">
                  <a:spcBef>
                    <a:spcPts val="1800"/>
                  </a:spcBef>
                </a:pPr>
                <a:endParaRPr lang="en-US" altLang="zh-TW" dirty="0" smtClean="0"/>
              </a:p>
              <a:p>
                <a:pPr marL="457200" lvl="1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Γ</m:t>
                          </m:r>
                          <m:r>
                            <a:rPr lang="en-US" altLang="zh-TW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: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Γ</m:t>
                          </m:r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/>
                            </a:rPr>
                            <m:t>  :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Γ</m:t>
                          </m:r>
                          <m:r>
                            <a:rPr lang="en-US" altLang="zh-TW" i="1">
                              <a:latin typeface="Cambria Math"/>
                            </a:rPr>
                            <m:t>⊢</m:t>
                          </m:r>
                          <m:r>
                            <a:rPr lang="en-US" altLang="zh-TW" b="1" i="0">
                              <a:latin typeface="Cambria Math"/>
                            </a:rPr>
                            <m:t>𝐥𝐞𝐭</m:t>
                          </m:r>
                          <m:r>
                            <a:rPr lang="en-US" altLang="zh-TW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b="1" i="0">
                              <a:latin typeface="Cambria Math"/>
                            </a:rPr>
                            <m:t>𝐢𝐧</m:t>
                          </m:r>
                          <m:r>
                            <a:rPr lang="en-US" altLang="zh-TW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TW" i="1">
                              <a:latin typeface="Cambria Math"/>
                            </a:rPr>
                            <m:t>: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lvl="2">
                  <a:spcBef>
                    <a:spcPts val="1800"/>
                  </a:spcBef>
                </a:pPr>
                <a:r>
                  <a:rPr lang="en-US" altLang="zh-TW" dirty="0" smtClean="0"/>
                  <a:t>Otherwise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544616"/>
              </a:xfrm>
              <a:blipFill rotWithShape="1">
                <a:blip r:embed="rId2"/>
                <a:stretch>
                  <a:fillRect l="-1481" t="-1320" b="-1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 the method of investigation clearly defined?</a:t>
            </a:r>
          </a:p>
          <a:p>
            <a:pPr lvl="1"/>
            <a:r>
              <a:rPr lang="zh-TW" altLang="en-US" dirty="0" smtClean="0"/>
              <a:t>✓</a:t>
            </a:r>
            <a:r>
              <a:rPr lang="en-US" altLang="zh-TW" dirty="0" smtClean="0"/>
              <a:t>The type system is formally defined</a:t>
            </a:r>
          </a:p>
          <a:p>
            <a:pPr lvl="1"/>
            <a:r>
              <a:rPr lang="zh-TW" altLang="en-US" dirty="0" smtClean="0"/>
              <a:t>✗</a:t>
            </a:r>
            <a:r>
              <a:rPr lang="en-US" altLang="zh-TW" dirty="0" smtClean="0"/>
              <a:t>Which CFA is not specified</a:t>
            </a:r>
          </a:p>
          <a:p>
            <a:r>
              <a:rPr lang="en-US" altLang="zh-TW" dirty="0" smtClean="0"/>
              <a:t>Is it appropriate?</a:t>
            </a:r>
          </a:p>
          <a:p>
            <a:pPr lvl="1"/>
            <a:r>
              <a:rPr lang="en-US" altLang="zh-TW" dirty="0" smtClean="0"/>
              <a:t>Type system and CFA are both one sort of abstract interpretation</a:t>
            </a:r>
          </a:p>
          <a:p>
            <a:r>
              <a:rPr lang="en-US" altLang="zh-TW" dirty="0" smtClean="0"/>
              <a:t>Does it ignore something?</a:t>
            </a:r>
          </a:p>
          <a:p>
            <a:pPr lvl="1"/>
            <a:r>
              <a:rPr lang="zh-TW" altLang="en-US" dirty="0" smtClean="0"/>
              <a:t>✗</a:t>
            </a:r>
            <a:r>
              <a:rPr lang="en-US" altLang="zh-TW" dirty="0" smtClean="0"/>
              <a:t>We believe that our solution is robust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1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334</Words>
  <Application>Microsoft Office PowerPoint</Application>
  <PresentationFormat>如螢幕大小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Locally Relax the Value Restriction by Control Flow Analysis</vt:lpstr>
      <vt:lpstr>Problem Definition</vt:lpstr>
      <vt:lpstr>Our Approach – Backgrounds</vt:lpstr>
      <vt:lpstr>Our Approach</vt:lpstr>
      <vt:lpstr>Our Approach</vt:lpstr>
      <vt:lpstr>Check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Locally Relax the Value Restriction by Control Flow Analysis</dc:title>
  <dc:creator>Hogan</dc:creator>
  <cp:lastModifiedBy>user</cp:lastModifiedBy>
  <cp:revision>31</cp:revision>
  <dcterms:created xsi:type="dcterms:W3CDTF">2014-10-27T08:01:24Z</dcterms:created>
  <dcterms:modified xsi:type="dcterms:W3CDTF">2014-10-27T11:03:16Z</dcterms:modified>
</cp:coreProperties>
</file>