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1" r:id="rId5"/>
    <p:sldId id="259" r:id="rId6"/>
    <p:sldId id="260"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854"/>
    <p:restoredTop sz="94614"/>
  </p:normalViewPr>
  <p:slideViewPr>
    <p:cSldViewPr snapToGrid="0" snapToObjects="1">
      <p:cViewPr varScale="1">
        <p:scale>
          <a:sx n="103" d="100"/>
          <a:sy n="103" d="100"/>
        </p:scale>
        <p:origin x="176"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B4F57-AAC8-5944-A8D8-AF2CFB4B3E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32E406C-0328-A146-9D4C-F2582B1FF6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A8F7C12-AE80-FA48-8C83-5D0C4960F335}"/>
              </a:ext>
            </a:extLst>
          </p:cNvPr>
          <p:cNvSpPr>
            <a:spLocks noGrp="1"/>
          </p:cNvSpPr>
          <p:nvPr>
            <p:ph type="dt" sz="half" idx="10"/>
          </p:nvPr>
        </p:nvSpPr>
        <p:spPr/>
        <p:txBody>
          <a:bodyPr/>
          <a:lstStyle/>
          <a:p>
            <a:fld id="{6C8AAA20-247C-EC42-B943-6BE0464C32AC}" type="datetimeFigureOut">
              <a:rPr lang="en-US" smtClean="0"/>
              <a:t>3/10/21</a:t>
            </a:fld>
            <a:endParaRPr lang="en-US"/>
          </a:p>
        </p:txBody>
      </p:sp>
      <p:sp>
        <p:nvSpPr>
          <p:cNvPr id="5" name="Footer Placeholder 4">
            <a:extLst>
              <a:ext uri="{FF2B5EF4-FFF2-40B4-BE49-F238E27FC236}">
                <a16:creationId xmlns:a16="http://schemas.microsoft.com/office/drawing/2014/main" id="{C652D48C-688B-074E-9CBA-CE563C2EF7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8A03D5-D494-F24D-B99E-3C95E2F37AEF}"/>
              </a:ext>
            </a:extLst>
          </p:cNvPr>
          <p:cNvSpPr>
            <a:spLocks noGrp="1"/>
          </p:cNvSpPr>
          <p:nvPr>
            <p:ph type="sldNum" sz="quarter" idx="12"/>
          </p:nvPr>
        </p:nvSpPr>
        <p:spPr/>
        <p:txBody>
          <a:bodyPr/>
          <a:lstStyle/>
          <a:p>
            <a:fld id="{E1B8D04F-E547-6B4C-9877-CEF94FE3E1F9}" type="slidenum">
              <a:rPr lang="en-US" smtClean="0"/>
              <a:t>‹#›</a:t>
            </a:fld>
            <a:endParaRPr lang="en-US"/>
          </a:p>
        </p:txBody>
      </p:sp>
    </p:spTree>
    <p:extLst>
      <p:ext uri="{BB962C8B-B14F-4D97-AF65-F5344CB8AC3E}">
        <p14:creationId xmlns:p14="http://schemas.microsoft.com/office/powerpoint/2010/main" val="2639008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202B9-9B4C-7D4E-BBD1-8DC2625DEF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6AC0C94-77AF-B647-9410-0301D45E42B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F12D1C-3DC0-5847-AAC4-BE386532A06D}"/>
              </a:ext>
            </a:extLst>
          </p:cNvPr>
          <p:cNvSpPr>
            <a:spLocks noGrp="1"/>
          </p:cNvSpPr>
          <p:nvPr>
            <p:ph type="dt" sz="half" idx="10"/>
          </p:nvPr>
        </p:nvSpPr>
        <p:spPr/>
        <p:txBody>
          <a:bodyPr/>
          <a:lstStyle/>
          <a:p>
            <a:fld id="{6C8AAA20-247C-EC42-B943-6BE0464C32AC}" type="datetimeFigureOut">
              <a:rPr lang="en-US" smtClean="0"/>
              <a:t>3/10/21</a:t>
            </a:fld>
            <a:endParaRPr lang="en-US"/>
          </a:p>
        </p:txBody>
      </p:sp>
      <p:sp>
        <p:nvSpPr>
          <p:cNvPr id="5" name="Footer Placeholder 4">
            <a:extLst>
              <a:ext uri="{FF2B5EF4-FFF2-40B4-BE49-F238E27FC236}">
                <a16:creationId xmlns:a16="http://schemas.microsoft.com/office/drawing/2014/main" id="{17A50E9B-A4A6-344A-83D6-7515E61D27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257C21-D64E-1845-B158-35D44F962426}"/>
              </a:ext>
            </a:extLst>
          </p:cNvPr>
          <p:cNvSpPr>
            <a:spLocks noGrp="1"/>
          </p:cNvSpPr>
          <p:nvPr>
            <p:ph type="sldNum" sz="quarter" idx="12"/>
          </p:nvPr>
        </p:nvSpPr>
        <p:spPr/>
        <p:txBody>
          <a:bodyPr/>
          <a:lstStyle/>
          <a:p>
            <a:fld id="{E1B8D04F-E547-6B4C-9877-CEF94FE3E1F9}" type="slidenum">
              <a:rPr lang="en-US" smtClean="0"/>
              <a:t>‹#›</a:t>
            </a:fld>
            <a:endParaRPr lang="en-US"/>
          </a:p>
        </p:txBody>
      </p:sp>
    </p:spTree>
    <p:extLst>
      <p:ext uri="{BB962C8B-B14F-4D97-AF65-F5344CB8AC3E}">
        <p14:creationId xmlns:p14="http://schemas.microsoft.com/office/powerpoint/2010/main" val="150932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547AB3-D52D-B84E-833A-0EC08C9296D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E632B3-A76F-C749-8D41-51C38A8B31B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9B929A-1756-6842-B97A-7568FB2ACF0A}"/>
              </a:ext>
            </a:extLst>
          </p:cNvPr>
          <p:cNvSpPr>
            <a:spLocks noGrp="1"/>
          </p:cNvSpPr>
          <p:nvPr>
            <p:ph type="dt" sz="half" idx="10"/>
          </p:nvPr>
        </p:nvSpPr>
        <p:spPr/>
        <p:txBody>
          <a:bodyPr/>
          <a:lstStyle/>
          <a:p>
            <a:fld id="{6C8AAA20-247C-EC42-B943-6BE0464C32AC}" type="datetimeFigureOut">
              <a:rPr lang="en-US" smtClean="0"/>
              <a:t>3/10/21</a:t>
            </a:fld>
            <a:endParaRPr lang="en-US"/>
          </a:p>
        </p:txBody>
      </p:sp>
      <p:sp>
        <p:nvSpPr>
          <p:cNvPr id="5" name="Footer Placeholder 4">
            <a:extLst>
              <a:ext uri="{FF2B5EF4-FFF2-40B4-BE49-F238E27FC236}">
                <a16:creationId xmlns:a16="http://schemas.microsoft.com/office/drawing/2014/main" id="{1C7064F8-55BF-804A-898F-475A4F2957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7C3EA5-D110-6E42-957A-51BDA2FEE412}"/>
              </a:ext>
            </a:extLst>
          </p:cNvPr>
          <p:cNvSpPr>
            <a:spLocks noGrp="1"/>
          </p:cNvSpPr>
          <p:nvPr>
            <p:ph type="sldNum" sz="quarter" idx="12"/>
          </p:nvPr>
        </p:nvSpPr>
        <p:spPr/>
        <p:txBody>
          <a:bodyPr/>
          <a:lstStyle/>
          <a:p>
            <a:fld id="{E1B8D04F-E547-6B4C-9877-CEF94FE3E1F9}" type="slidenum">
              <a:rPr lang="en-US" smtClean="0"/>
              <a:t>‹#›</a:t>
            </a:fld>
            <a:endParaRPr lang="en-US"/>
          </a:p>
        </p:txBody>
      </p:sp>
    </p:spTree>
    <p:extLst>
      <p:ext uri="{BB962C8B-B14F-4D97-AF65-F5344CB8AC3E}">
        <p14:creationId xmlns:p14="http://schemas.microsoft.com/office/powerpoint/2010/main" val="1129546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D018E-DB5F-B442-9831-4A9FA15A64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AB9731-3AA8-454A-966A-2B830A6551B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80A926-1284-CE44-BC63-ACF03A589682}"/>
              </a:ext>
            </a:extLst>
          </p:cNvPr>
          <p:cNvSpPr>
            <a:spLocks noGrp="1"/>
          </p:cNvSpPr>
          <p:nvPr>
            <p:ph type="dt" sz="half" idx="10"/>
          </p:nvPr>
        </p:nvSpPr>
        <p:spPr/>
        <p:txBody>
          <a:bodyPr/>
          <a:lstStyle/>
          <a:p>
            <a:fld id="{6C8AAA20-247C-EC42-B943-6BE0464C32AC}" type="datetimeFigureOut">
              <a:rPr lang="en-US" smtClean="0"/>
              <a:t>3/10/21</a:t>
            </a:fld>
            <a:endParaRPr lang="en-US"/>
          </a:p>
        </p:txBody>
      </p:sp>
      <p:sp>
        <p:nvSpPr>
          <p:cNvPr id="5" name="Footer Placeholder 4">
            <a:extLst>
              <a:ext uri="{FF2B5EF4-FFF2-40B4-BE49-F238E27FC236}">
                <a16:creationId xmlns:a16="http://schemas.microsoft.com/office/drawing/2014/main" id="{EF8720DC-AD22-FB4D-9F9D-64A132D29F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CDC297-51AC-EF4D-88A8-D5DA5CFC997C}"/>
              </a:ext>
            </a:extLst>
          </p:cNvPr>
          <p:cNvSpPr>
            <a:spLocks noGrp="1"/>
          </p:cNvSpPr>
          <p:nvPr>
            <p:ph type="sldNum" sz="quarter" idx="12"/>
          </p:nvPr>
        </p:nvSpPr>
        <p:spPr/>
        <p:txBody>
          <a:bodyPr/>
          <a:lstStyle/>
          <a:p>
            <a:fld id="{E1B8D04F-E547-6B4C-9877-CEF94FE3E1F9}" type="slidenum">
              <a:rPr lang="en-US" smtClean="0"/>
              <a:t>‹#›</a:t>
            </a:fld>
            <a:endParaRPr lang="en-US"/>
          </a:p>
        </p:txBody>
      </p:sp>
    </p:spTree>
    <p:extLst>
      <p:ext uri="{BB962C8B-B14F-4D97-AF65-F5344CB8AC3E}">
        <p14:creationId xmlns:p14="http://schemas.microsoft.com/office/powerpoint/2010/main" val="3056330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38C2F-4417-6440-85DA-FC838741D1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1943F84-5AF0-E848-B578-2624ABDE85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CD029F9-6309-D540-B4D0-ED2B5D845F6A}"/>
              </a:ext>
            </a:extLst>
          </p:cNvPr>
          <p:cNvSpPr>
            <a:spLocks noGrp="1"/>
          </p:cNvSpPr>
          <p:nvPr>
            <p:ph type="dt" sz="half" idx="10"/>
          </p:nvPr>
        </p:nvSpPr>
        <p:spPr/>
        <p:txBody>
          <a:bodyPr/>
          <a:lstStyle/>
          <a:p>
            <a:fld id="{6C8AAA20-247C-EC42-B943-6BE0464C32AC}" type="datetimeFigureOut">
              <a:rPr lang="en-US" smtClean="0"/>
              <a:t>3/10/21</a:t>
            </a:fld>
            <a:endParaRPr lang="en-US"/>
          </a:p>
        </p:txBody>
      </p:sp>
      <p:sp>
        <p:nvSpPr>
          <p:cNvPr id="5" name="Footer Placeholder 4">
            <a:extLst>
              <a:ext uri="{FF2B5EF4-FFF2-40B4-BE49-F238E27FC236}">
                <a16:creationId xmlns:a16="http://schemas.microsoft.com/office/drawing/2014/main" id="{0087A843-91A0-E843-9A9A-53094F97CE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B12739-0799-2949-B3A7-A3746AB838FC}"/>
              </a:ext>
            </a:extLst>
          </p:cNvPr>
          <p:cNvSpPr>
            <a:spLocks noGrp="1"/>
          </p:cNvSpPr>
          <p:nvPr>
            <p:ph type="sldNum" sz="quarter" idx="12"/>
          </p:nvPr>
        </p:nvSpPr>
        <p:spPr/>
        <p:txBody>
          <a:bodyPr/>
          <a:lstStyle/>
          <a:p>
            <a:fld id="{E1B8D04F-E547-6B4C-9877-CEF94FE3E1F9}" type="slidenum">
              <a:rPr lang="en-US" smtClean="0"/>
              <a:t>‹#›</a:t>
            </a:fld>
            <a:endParaRPr lang="en-US"/>
          </a:p>
        </p:txBody>
      </p:sp>
    </p:spTree>
    <p:extLst>
      <p:ext uri="{BB962C8B-B14F-4D97-AF65-F5344CB8AC3E}">
        <p14:creationId xmlns:p14="http://schemas.microsoft.com/office/powerpoint/2010/main" val="4222210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EE2EE-E769-0345-9EF2-3341A1FCD8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EDE7AF-C9EE-F04F-8758-D2BAE7B8970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D4BF5AA-B12C-C24D-9A12-70F4AB84506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6186C6-AA72-7D48-B39E-10599BA857A5}"/>
              </a:ext>
            </a:extLst>
          </p:cNvPr>
          <p:cNvSpPr>
            <a:spLocks noGrp="1"/>
          </p:cNvSpPr>
          <p:nvPr>
            <p:ph type="dt" sz="half" idx="10"/>
          </p:nvPr>
        </p:nvSpPr>
        <p:spPr/>
        <p:txBody>
          <a:bodyPr/>
          <a:lstStyle/>
          <a:p>
            <a:fld id="{6C8AAA20-247C-EC42-B943-6BE0464C32AC}" type="datetimeFigureOut">
              <a:rPr lang="en-US" smtClean="0"/>
              <a:t>3/10/21</a:t>
            </a:fld>
            <a:endParaRPr lang="en-US"/>
          </a:p>
        </p:txBody>
      </p:sp>
      <p:sp>
        <p:nvSpPr>
          <p:cNvPr id="6" name="Footer Placeholder 5">
            <a:extLst>
              <a:ext uri="{FF2B5EF4-FFF2-40B4-BE49-F238E27FC236}">
                <a16:creationId xmlns:a16="http://schemas.microsoft.com/office/drawing/2014/main" id="{9AEDBA20-16BB-934B-9FF8-430D11890B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7D128C-78A1-DB4E-85F2-3E4E93548DB7}"/>
              </a:ext>
            </a:extLst>
          </p:cNvPr>
          <p:cNvSpPr>
            <a:spLocks noGrp="1"/>
          </p:cNvSpPr>
          <p:nvPr>
            <p:ph type="sldNum" sz="quarter" idx="12"/>
          </p:nvPr>
        </p:nvSpPr>
        <p:spPr/>
        <p:txBody>
          <a:bodyPr/>
          <a:lstStyle/>
          <a:p>
            <a:fld id="{E1B8D04F-E547-6B4C-9877-CEF94FE3E1F9}" type="slidenum">
              <a:rPr lang="en-US" smtClean="0"/>
              <a:t>‹#›</a:t>
            </a:fld>
            <a:endParaRPr lang="en-US"/>
          </a:p>
        </p:txBody>
      </p:sp>
    </p:spTree>
    <p:extLst>
      <p:ext uri="{BB962C8B-B14F-4D97-AF65-F5344CB8AC3E}">
        <p14:creationId xmlns:p14="http://schemas.microsoft.com/office/powerpoint/2010/main" val="3660067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21E51-A973-CC4A-AF3A-FF09544CAC7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DADB274-A1A7-F94A-8A9E-8CBCAA4073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6ECCF74-576B-7742-9A10-7E98EC6CC0D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53EF829-FE4B-9340-BB61-4B1775F536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FE0ED24-A400-7E41-AE93-F21A72D15E0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FF21874-0D40-6741-A1FF-16EA76E3BD9A}"/>
              </a:ext>
            </a:extLst>
          </p:cNvPr>
          <p:cNvSpPr>
            <a:spLocks noGrp="1"/>
          </p:cNvSpPr>
          <p:nvPr>
            <p:ph type="dt" sz="half" idx="10"/>
          </p:nvPr>
        </p:nvSpPr>
        <p:spPr/>
        <p:txBody>
          <a:bodyPr/>
          <a:lstStyle/>
          <a:p>
            <a:fld id="{6C8AAA20-247C-EC42-B943-6BE0464C32AC}" type="datetimeFigureOut">
              <a:rPr lang="en-US" smtClean="0"/>
              <a:t>3/10/21</a:t>
            </a:fld>
            <a:endParaRPr lang="en-US"/>
          </a:p>
        </p:txBody>
      </p:sp>
      <p:sp>
        <p:nvSpPr>
          <p:cNvPr id="8" name="Footer Placeholder 7">
            <a:extLst>
              <a:ext uri="{FF2B5EF4-FFF2-40B4-BE49-F238E27FC236}">
                <a16:creationId xmlns:a16="http://schemas.microsoft.com/office/drawing/2014/main" id="{5969B7BB-5563-6549-A28A-DA59C0D7ED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E30C437-24D5-5F4D-B28B-7D49603019EF}"/>
              </a:ext>
            </a:extLst>
          </p:cNvPr>
          <p:cNvSpPr>
            <a:spLocks noGrp="1"/>
          </p:cNvSpPr>
          <p:nvPr>
            <p:ph type="sldNum" sz="quarter" idx="12"/>
          </p:nvPr>
        </p:nvSpPr>
        <p:spPr/>
        <p:txBody>
          <a:bodyPr/>
          <a:lstStyle/>
          <a:p>
            <a:fld id="{E1B8D04F-E547-6B4C-9877-CEF94FE3E1F9}" type="slidenum">
              <a:rPr lang="en-US" smtClean="0"/>
              <a:t>‹#›</a:t>
            </a:fld>
            <a:endParaRPr lang="en-US"/>
          </a:p>
        </p:txBody>
      </p:sp>
    </p:spTree>
    <p:extLst>
      <p:ext uri="{BB962C8B-B14F-4D97-AF65-F5344CB8AC3E}">
        <p14:creationId xmlns:p14="http://schemas.microsoft.com/office/powerpoint/2010/main" val="3215881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FCC48-4C80-834C-BD97-6458FA2CA0F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EF7A9CA-9B43-1D4D-B917-7CA6DC3A7978}"/>
              </a:ext>
            </a:extLst>
          </p:cNvPr>
          <p:cNvSpPr>
            <a:spLocks noGrp="1"/>
          </p:cNvSpPr>
          <p:nvPr>
            <p:ph type="dt" sz="half" idx="10"/>
          </p:nvPr>
        </p:nvSpPr>
        <p:spPr/>
        <p:txBody>
          <a:bodyPr/>
          <a:lstStyle/>
          <a:p>
            <a:fld id="{6C8AAA20-247C-EC42-B943-6BE0464C32AC}" type="datetimeFigureOut">
              <a:rPr lang="en-US" smtClean="0"/>
              <a:t>3/10/21</a:t>
            </a:fld>
            <a:endParaRPr lang="en-US"/>
          </a:p>
        </p:txBody>
      </p:sp>
      <p:sp>
        <p:nvSpPr>
          <p:cNvPr id="4" name="Footer Placeholder 3">
            <a:extLst>
              <a:ext uri="{FF2B5EF4-FFF2-40B4-BE49-F238E27FC236}">
                <a16:creationId xmlns:a16="http://schemas.microsoft.com/office/drawing/2014/main" id="{1CD31629-5234-644C-9CFC-F06DEEA4029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8F8F10E-2686-064B-9D26-D549D19C244B}"/>
              </a:ext>
            </a:extLst>
          </p:cNvPr>
          <p:cNvSpPr>
            <a:spLocks noGrp="1"/>
          </p:cNvSpPr>
          <p:nvPr>
            <p:ph type="sldNum" sz="quarter" idx="12"/>
          </p:nvPr>
        </p:nvSpPr>
        <p:spPr/>
        <p:txBody>
          <a:bodyPr/>
          <a:lstStyle/>
          <a:p>
            <a:fld id="{E1B8D04F-E547-6B4C-9877-CEF94FE3E1F9}" type="slidenum">
              <a:rPr lang="en-US" smtClean="0"/>
              <a:t>‹#›</a:t>
            </a:fld>
            <a:endParaRPr lang="en-US"/>
          </a:p>
        </p:txBody>
      </p:sp>
    </p:spTree>
    <p:extLst>
      <p:ext uri="{BB962C8B-B14F-4D97-AF65-F5344CB8AC3E}">
        <p14:creationId xmlns:p14="http://schemas.microsoft.com/office/powerpoint/2010/main" val="1058035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A2758D-AA11-0743-A215-1D70720A7210}"/>
              </a:ext>
            </a:extLst>
          </p:cNvPr>
          <p:cNvSpPr>
            <a:spLocks noGrp="1"/>
          </p:cNvSpPr>
          <p:nvPr>
            <p:ph type="dt" sz="half" idx="10"/>
          </p:nvPr>
        </p:nvSpPr>
        <p:spPr/>
        <p:txBody>
          <a:bodyPr/>
          <a:lstStyle/>
          <a:p>
            <a:fld id="{6C8AAA20-247C-EC42-B943-6BE0464C32AC}" type="datetimeFigureOut">
              <a:rPr lang="en-US" smtClean="0"/>
              <a:t>3/10/21</a:t>
            </a:fld>
            <a:endParaRPr lang="en-US"/>
          </a:p>
        </p:txBody>
      </p:sp>
      <p:sp>
        <p:nvSpPr>
          <p:cNvPr id="3" name="Footer Placeholder 2">
            <a:extLst>
              <a:ext uri="{FF2B5EF4-FFF2-40B4-BE49-F238E27FC236}">
                <a16:creationId xmlns:a16="http://schemas.microsoft.com/office/drawing/2014/main" id="{7D98D5EC-5696-4245-8D15-9F6105CC95B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2282AFE-E53F-7148-89F6-89361D5EE877}"/>
              </a:ext>
            </a:extLst>
          </p:cNvPr>
          <p:cNvSpPr>
            <a:spLocks noGrp="1"/>
          </p:cNvSpPr>
          <p:nvPr>
            <p:ph type="sldNum" sz="quarter" idx="12"/>
          </p:nvPr>
        </p:nvSpPr>
        <p:spPr/>
        <p:txBody>
          <a:bodyPr/>
          <a:lstStyle/>
          <a:p>
            <a:fld id="{E1B8D04F-E547-6B4C-9877-CEF94FE3E1F9}" type="slidenum">
              <a:rPr lang="en-US" smtClean="0"/>
              <a:t>‹#›</a:t>
            </a:fld>
            <a:endParaRPr lang="en-US"/>
          </a:p>
        </p:txBody>
      </p:sp>
    </p:spTree>
    <p:extLst>
      <p:ext uri="{BB962C8B-B14F-4D97-AF65-F5344CB8AC3E}">
        <p14:creationId xmlns:p14="http://schemas.microsoft.com/office/powerpoint/2010/main" val="90172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FB9FD-15C0-1843-B2CA-2781D77F8D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817122C-F8B2-3B44-86F3-F30DB45696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C519B04-4521-0243-A62F-328640A7F2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46A52BC-3729-A940-9E45-0657BC945E4B}"/>
              </a:ext>
            </a:extLst>
          </p:cNvPr>
          <p:cNvSpPr>
            <a:spLocks noGrp="1"/>
          </p:cNvSpPr>
          <p:nvPr>
            <p:ph type="dt" sz="half" idx="10"/>
          </p:nvPr>
        </p:nvSpPr>
        <p:spPr/>
        <p:txBody>
          <a:bodyPr/>
          <a:lstStyle/>
          <a:p>
            <a:fld id="{6C8AAA20-247C-EC42-B943-6BE0464C32AC}" type="datetimeFigureOut">
              <a:rPr lang="en-US" smtClean="0"/>
              <a:t>3/10/21</a:t>
            </a:fld>
            <a:endParaRPr lang="en-US"/>
          </a:p>
        </p:txBody>
      </p:sp>
      <p:sp>
        <p:nvSpPr>
          <p:cNvPr id="6" name="Footer Placeholder 5">
            <a:extLst>
              <a:ext uri="{FF2B5EF4-FFF2-40B4-BE49-F238E27FC236}">
                <a16:creationId xmlns:a16="http://schemas.microsoft.com/office/drawing/2014/main" id="{4EFE8C9E-BC4D-0643-A942-6D9DBFE422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77CF0E-4DE2-BB4E-9D87-FD6650F8491F}"/>
              </a:ext>
            </a:extLst>
          </p:cNvPr>
          <p:cNvSpPr>
            <a:spLocks noGrp="1"/>
          </p:cNvSpPr>
          <p:nvPr>
            <p:ph type="sldNum" sz="quarter" idx="12"/>
          </p:nvPr>
        </p:nvSpPr>
        <p:spPr/>
        <p:txBody>
          <a:bodyPr/>
          <a:lstStyle/>
          <a:p>
            <a:fld id="{E1B8D04F-E547-6B4C-9877-CEF94FE3E1F9}" type="slidenum">
              <a:rPr lang="en-US" smtClean="0"/>
              <a:t>‹#›</a:t>
            </a:fld>
            <a:endParaRPr lang="en-US"/>
          </a:p>
        </p:txBody>
      </p:sp>
    </p:spTree>
    <p:extLst>
      <p:ext uri="{BB962C8B-B14F-4D97-AF65-F5344CB8AC3E}">
        <p14:creationId xmlns:p14="http://schemas.microsoft.com/office/powerpoint/2010/main" val="285273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8D9F9-0A95-2D49-B358-51BCA5736E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434BC61-F958-D945-918D-6928132F14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89F81E4-0BDE-F141-B9DB-2F1966B20F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8523161-3109-234B-9C0F-97DB6939BE20}"/>
              </a:ext>
            </a:extLst>
          </p:cNvPr>
          <p:cNvSpPr>
            <a:spLocks noGrp="1"/>
          </p:cNvSpPr>
          <p:nvPr>
            <p:ph type="dt" sz="half" idx="10"/>
          </p:nvPr>
        </p:nvSpPr>
        <p:spPr/>
        <p:txBody>
          <a:bodyPr/>
          <a:lstStyle/>
          <a:p>
            <a:fld id="{6C8AAA20-247C-EC42-B943-6BE0464C32AC}" type="datetimeFigureOut">
              <a:rPr lang="en-US" smtClean="0"/>
              <a:t>3/10/21</a:t>
            </a:fld>
            <a:endParaRPr lang="en-US"/>
          </a:p>
        </p:txBody>
      </p:sp>
      <p:sp>
        <p:nvSpPr>
          <p:cNvPr id="6" name="Footer Placeholder 5">
            <a:extLst>
              <a:ext uri="{FF2B5EF4-FFF2-40B4-BE49-F238E27FC236}">
                <a16:creationId xmlns:a16="http://schemas.microsoft.com/office/drawing/2014/main" id="{872E7D5B-D241-5D47-BDD5-D90A99753C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B50D42-AF91-2A4B-A051-516C24CAB354}"/>
              </a:ext>
            </a:extLst>
          </p:cNvPr>
          <p:cNvSpPr>
            <a:spLocks noGrp="1"/>
          </p:cNvSpPr>
          <p:nvPr>
            <p:ph type="sldNum" sz="quarter" idx="12"/>
          </p:nvPr>
        </p:nvSpPr>
        <p:spPr/>
        <p:txBody>
          <a:bodyPr/>
          <a:lstStyle/>
          <a:p>
            <a:fld id="{E1B8D04F-E547-6B4C-9877-CEF94FE3E1F9}" type="slidenum">
              <a:rPr lang="en-US" smtClean="0"/>
              <a:t>‹#›</a:t>
            </a:fld>
            <a:endParaRPr lang="en-US"/>
          </a:p>
        </p:txBody>
      </p:sp>
    </p:spTree>
    <p:extLst>
      <p:ext uri="{BB962C8B-B14F-4D97-AF65-F5344CB8AC3E}">
        <p14:creationId xmlns:p14="http://schemas.microsoft.com/office/powerpoint/2010/main" val="470416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5F263C-2FAE-5D42-9CAC-EA359E1803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5925F52-B2E4-DA4E-8E40-EA45563E9C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559C97-2643-8643-8FC7-BE8CEBB806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8AAA20-247C-EC42-B943-6BE0464C32AC}" type="datetimeFigureOut">
              <a:rPr lang="en-US" smtClean="0"/>
              <a:t>3/10/21</a:t>
            </a:fld>
            <a:endParaRPr lang="en-US"/>
          </a:p>
        </p:txBody>
      </p:sp>
      <p:sp>
        <p:nvSpPr>
          <p:cNvPr id="5" name="Footer Placeholder 4">
            <a:extLst>
              <a:ext uri="{FF2B5EF4-FFF2-40B4-BE49-F238E27FC236}">
                <a16:creationId xmlns:a16="http://schemas.microsoft.com/office/drawing/2014/main" id="{44C3CF51-084A-0046-BBF5-003D7D25A8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B7F079-A3FB-934B-9533-F1561DD386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B8D04F-E547-6B4C-9877-CEF94FE3E1F9}" type="slidenum">
              <a:rPr lang="en-US" smtClean="0"/>
              <a:t>‹#›</a:t>
            </a:fld>
            <a:endParaRPr lang="en-US"/>
          </a:p>
        </p:txBody>
      </p:sp>
    </p:spTree>
    <p:extLst>
      <p:ext uri="{BB962C8B-B14F-4D97-AF65-F5344CB8AC3E}">
        <p14:creationId xmlns:p14="http://schemas.microsoft.com/office/powerpoint/2010/main" val="1958555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DE3C72D-7D94-C84F-A09B-BFD6ED96185E}"/>
              </a:ext>
            </a:extLst>
          </p:cNvPr>
          <p:cNvSpPr>
            <a:spLocks noGrp="1"/>
          </p:cNvSpPr>
          <p:nvPr>
            <p:ph type="ctrTitle"/>
          </p:nvPr>
        </p:nvSpPr>
        <p:spPr>
          <a:xfrm>
            <a:off x="1524000" y="1122363"/>
            <a:ext cx="9144000" cy="4763430"/>
          </a:xfrm>
        </p:spPr>
        <p:txBody>
          <a:bodyPr anchor="t">
            <a:normAutofit/>
          </a:bodyPr>
          <a:lstStyle/>
          <a:p>
            <a:pPr algn="l"/>
            <a:r>
              <a:rPr lang="en-US" sz="1400" b="1" dirty="0"/>
              <a:t>Salesforce Marketing Cloud:</a:t>
            </a:r>
            <a:br>
              <a:rPr lang="en-US" sz="1400" dirty="0"/>
            </a:br>
            <a:br>
              <a:rPr lang="en-US" sz="1400" dirty="0"/>
            </a:br>
            <a:r>
              <a:rPr lang="en-US" sz="1600" dirty="0"/>
              <a:t>Marketing Cloud is a tool oriented to the end consumer. Salesforce has another marketing automation tool called Pardot for companies that offer their services to other companies, therefore Pardot is a B2B tool.</a:t>
            </a:r>
            <a:br>
              <a:rPr lang="en-US" sz="1600" dirty="0"/>
            </a:br>
            <a:br>
              <a:rPr lang="en-US" sz="1600" dirty="0"/>
            </a:br>
            <a:r>
              <a:rPr lang="en-US" sz="1600" dirty="0"/>
              <a:t>There may be several reasons to use Marketing Cloud in a marketing project, but one of the main reasons is the need for a tool that allows you to communicate with customers using multiple channels. Various studies indicate that the value of customers who convert using multiple channels is much higher than those that only interact via traditional means.</a:t>
            </a:r>
            <a:br>
              <a:rPr lang="en-US" sz="1600" dirty="0"/>
            </a:br>
            <a:br>
              <a:rPr lang="en-US" sz="1600" dirty="0"/>
            </a:br>
            <a:r>
              <a:rPr lang="en-US" sz="1600" dirty="0"/>
              <a:t>In addition, Marketing cloud is a platform that allows us to develop a personalized digital experience with our clients: Up to 86% of buyers will pay more for a better customer experience, but only 1% of customers think their seller meets their expectations. </a:t>
            </a:r>
            <a:br>
              <a:rPr lang="en-US" sz="1600" dirty="0"/>
            </a:br>
            <a:br>
              <a:rPr lang="en-US" sz="1600" dirty="0"/>
            </a:br>
            <a:br>
              <a:rPr lang="en-US" sz="1400" dirty="0"/>
            </a:br>
            <a:br>
              <a:rPr lang="en-US" sz="1400" dirty="0"/>
            </a:br>
            <a:br>
              <a:rPr lang="en-US" sz="1400" dirty="0"/>
            </a:br>
            <a:endParaRPr lang="en-US" sz="1400" dirty="0"/>
          </a:p>
        </p:txBody>
      </p:sp>
    </p:spTree>
    <p:extLst>
      <p:ext uri="{BB962C8B-B14F-4D97-AF65-F5344CB8AC3E}">
        <p14:creationId xmlns:p14="http://schemas.microsoft.com/office/powerpoint/2010/main" val="3074112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745AD-D9F0-BD41-88D1-CE6E24D52767}"/>
              </a:ext>
            </a:extLst>
          </p:cNvPr>
          <p:cNvSpPr>
            <a:spLocks noGrp="1"/>
          </p:cNvSpPr>
          <p:nvPr>
            <p:ph type="title"/>
          </p:nvPr>
        </p:nvSpPr>
        <p:spPr>
          <a:xfrm>
            <a:off x="838200" y="365125"/>
            <a:ext cx="10515600" cy="5226378"/>
          </a:xfrm>
        </p:spPr>
        <p:txBody>
          <a:bodyPr anchor="t">
            <a:normAutofit/>
          </a:bodyPr>
          <a:lstStyle/>
          <a:p>
            <a:r>
              <a:rPr lang="en-US" sz="2800" dirty="0"/>
              <a:t>How Marketing Cloud work?</a:t>
            </a:r>
            <a:br>
              <a:rPr lang="en-US" sz="2800" dirty="0"/>
            </a:br>
            <a:br>
              <a:rPr lang="en-US" sz="1600" dirty="0"/>
            </a:br>
            <a:r>
              <a:rPr lang="en-US" sz="1600" dirty="0"/>
              <a:t>The next step is to under stand how marketing cloud works. It’s a tool that collects data from multiple sources: it can collect data from a loyalty database, our CRM, such as salesforce, and external sources such as the point of sale in the case that the company has physical stores. But it is also capable of managing data from social media interactions and advertising campaigns.</a:t>
            </a:r>
            <a:br>
              <a:rPr lang="en-US" sz="1600" dirty="0"/>
            </a:br>
            <a:br>
              <a:rPr lang="en-US" sz="1600" dirty="0"/>
            </a:br>
            <a:r>
              <a:rPr lang="en-US" sz="1600" dirty="0"/>
              <a:t>This first module that we’ll see is called Contact Builder which works as a database that aggregates the data and allows us to create data relationships for our customers.</a:t>
            </a:r>
            <a:br>
              <a:rPr lang="en-US" sz="1600" dirty="0"/>
            </a:br>
            <a:br>
              <a:rPr lang="en-US" sz="1600" dirty="0"/>
            </a:br>
            <a:r>
              <a:rPr lang="en-US" sz="1600" dirty="0"/>
              <a:t>The second module we’ll see is the core or brain where Marketing intelligence is stored. On one hand, it’s where the customer communication flows are programmed. The communication flows or paths are called journeys which is the central base of the tool.</a:t>
            </a:r>
            <a:br>
              <a:rPr lang="en-US" sz="1600" dirty="0"/>
            </a:br>
            <a:br>
              <a:rPr lang="en-US" sz="1600" dirty="0"/>
            </a:br>
            <a:r>
              <a:rPr lang="en-US" sz="1600" dirty="0"/>
              <a:t>We can design all kinds of marketing processes, from the simplest to the most complex. Because we have a lot of information, we can carry out, for example, a communication flow for the renewal of services with customers.</a:t>
            </a:r>
            <a:br>
              <a:rPr lang="en-US" sz="1600" dirty="0"/>
            </a:br>
            <a:br>
              <a:rPr lang="en-US" sz="1600" dirty="0"/>
            </a:br>
            <a:r>
              <a:rPr lang="en-US" sz="1600" dirty="0"/>
              <a:t>The Journey Builder module works in tandem with Automation Studio. Automation Studio is a tool that helps us to segment clients and choose with whom we want to communicate.</a:t>
            </a:r>
            <a:br>
              <a:rPr lang="en-US" sz="1600" dirty="0"/>
            </a:br>
            <a:br>
              <a:rPr lang="en-US" sz="1600" dirty="0"/>
            </a:br>
            <a:r>
              <a:rPr lang="en-US" sz="1600" dirty="0"/>
              <a:t>Suppose we want to get in touch with those customers who have not made a purchase in the last 90 days. In this case, Automation Studio would generate the lists of customers that we are going to impact in a communication flow in Journey Builder.</a:t>
            </a:r>
          </a:p>
        </p:txBody>
      </p:sp>
    </p:spTree>
    <p:extLst>
      <p:ext uri="{BB962C8B-B14F-4D97-AF65-F5344CB8AC3E}">
        <p14:creationId xmlns:p14="http://schemas.microsoft.com/office/powerpoint/2010/main" val="4065153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4767DEB-CC3B-FA4E-A608-764A47B6B9EA}"/>
              </a:ext>
            </a:extLst>
          </p:cNvPr>
          <p:cNvSpPr txBox="1"/>
          <p:nvPr/>
        </p:nvSpPr>
        <p:spPr>
          <a:xfrm>
            <a:off x="1135118" y="1450428"/>
            <a:ext cx="10026868" cy="4585871"/>
          </a:xfrm>
          <a:prstGeom prst="rect">
            <a:avLst/>
          </a:prstGeom>
          <a:noFill/>
        </p:spPr>
        <p:txBody>
          <a:bodyPr wrap="square" rtlCol="0">
            <a:spAutoFit/>
          </a:bodyPr>
          <a:lstStyle/>
          <a:p>
            <a:r>
              <a:rPr lang="en-US" sz="1600" dirty="0">
                <a:latin typeface="+mj-lt"/>
              </a:rPr>
              <a:t>Let's see a slightly more advanced example: In this flow we want to communicate periodically with customers who have not made a purchase in the last 90 days. The input data is prepared by automation studio to segment only these types of customers. An email will be sent consisting of a temporary discount and we will create a separate audience with those customers who do not respond. They will enter a retargeting campaign specially designed with the goal of getting these customers to purchase again.</a:t>
            </a:r>
          </a:p>
          <a:p>
            <a:endParaRPr lang="en-US" sz="1600" dirty="0">
              <a:latin typeface="+mj-lt"/>
            </a:endParaRPr>
          </a:p>
          <a:p>
            <a:r>
              <a:rPr lang="en-US" sz="1600" dirty="0">
                <a:latin typeface="+mj-lt"/>
              </a:rPr>
              <a:t>Email Studio, Mobile Studio, Social Studio and Advertising Studio allow us to communicate with customers through email communications, </a:t>
            </a:r>
            <a:r>
              <a:rPr lang="en-US" sz="1600" dirty="0" err="1">
                <a:latin typeface="+mj-lt"/>
              </a:rPr>
              <a:t>sms</a:t>
            </a:r>
            <a:r>
              <a:rPr lang="en-US" sz="1600" dirty="0">
                <a:latin typeface="+mj-lt"/>
              </a:rPr>
              <a:t> or push messages if we have an app, social media or advertising campaigns.</a:t>
            </a:r>
          </a:p>
          <a:p>
            <a:endParaRPr lang="en-US" sz="1600" dirty="0">
              <a:latin typeface="+mj-lt"/>
            </a:endParaRPr>
          </a:p>
          <a:p>
            <a:r>
              <a:rPr lang="en-US" sz="1600" dirty="0">
                <a:latin typeface="+mj-lt"/>
              </a:rPr>
              <a:t>Regarding the analytics and reports section, there are two different ways to manage it which makes it a little different from the rest of the modules. On one hand, you have the possibility of using the reports generated by the platform, however, SFMC is one of the few tools that allows us to extract all the raw information and download it using an excel or csv file in order to analyze it separately.</a:t>
            </a:r>
          </a:p>
          <a:p>
            <a:endParaRPr lang="en-US" sz="1600" dirty="0">
              <a:latin typeface="+mj-lt"/>
            </a:endParaRPr>
          </a:p>
          <a:p>
            <a:r>
              <a:rPr lang="en-US" sz="1600" dirty="0">
                <a:latin typeface="+mj-lt"/>
              </a:rPr>
              <a:t>Marketing Cloud has 4 certifications for professionals, they are: email specialist, social studio specialist, marketing cloud consultant and marketing cloud developer, each one oriented to a different profile.</a:t>
            </a:r>
          </a:p>
          <a:p>
            <a:endParaRPr lang="en-US" sz="1600" dirty="0"/>
          </a:p>
          <a:p>
            <a:endParaRPr lang="en-US" sz="1600" dirty="0"/>
          </a:p>
        </p:txBody>
      </p:sp>
    </p:spTree>
    <p:extLst>
      <p:ext uri="{BB962C8B-B14F-4D97-AF65-F5344CB8AC3E}">
        <p14:creationId xmlns:p14="http://schemas.microsoft.com/office/powerpoint/2010/main" val="857684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CE4B7-596F-E741-9E46-21B892248742}"/>
              </a:ext>
            </a:extLst>
          </p:cNvPr>
          <p:cNvSpPr>
            <a:spLocks noGrp="1"/>
          </p:cNvSpPr>
          <p:nvPr>
            <p:ph type="title"/>
          </p:nvPr>
        </p:nvSpPr>
        <p:spPr>
          <a:xfrm>
            <a:off x="838200" y="365125"/>
            <a:ext cx="10515600" cy="3724961"/>
          </a:xfrm>
        </p:spPr>
        <p:txBody>
          <a:bodyPr anchor="t">
            <a:normAutofit/>
          </a:bodyPr>
          <a:lstStyle/>
          <a:p>
            <a:r>
              <a:rPr lang="en-US" sz="2800" dirty="0"/>
              <a:t>Benefits Of Salesforce Marketing Cloud</a:t>
            </a:r>
            <a:br>
              <a:rPr lang="en-US" sz="2800" dirty="0"/>
            </a:br>
            <a:br>
              <a:rPr lang="en-US" sz="2800" dirty="0"/>
            </a:br>
            <a:r>
              <a:rPr lang="en-US" sz="1800" dirty="0"/>
              <a:t>Plan, personalize and optimize customer journey</a:t>
            </a:r>
            <a:br>
              <a:rPr lang="en-US" sz="1800" dirty="0"/>
            </a:br>
            <a:r>
              <a:rPr lang="en-US" sz="1800" dirty="0"/>
              <a:t>Gain more information about your client</a:t>
            </a:r>
            <a:br>
              <a:rPr lang="en-US" sz="1800" dirty="0"/>
            </a:br>
            <a:r>
              <a:rPr lang="en-US" sz="1800" dirty="0"/>
              <a:t>Map customer journeys across multiple channels, devices and customer lifecycle stages</a:t>
            </a:r>
            <a:br>
              <a:rPr lang="en-US" sz="1800" dirty="0"/>
            </a:br>
            <a:r>
              <a:rPr lang="en-US" sz="1800" dirty="0"/>
              <a:t>Nurture your customers as you move them in their journeys</a:t>
            </a:r>
            <a:br>
              <a:rPr lang="en-US" sz="1800" dirty="0"/>
            </a:br>
            <a:r>
              <a:rPr lang="en-US" sz="1800" dirty="0"/>
              <a:t>Analyze and access the impact of every customer interaction to determine strengths and flaws in your processes.</a:t>
            </a:r>
            <a:br>
              <a:rPr lang="en-US" sz="2800" dirty="0"/>
            </a:br>
            <a:endParaRPr lang="en-US" sz="2800" dirty="0"/>
          </a:p>
        </p:txBody>
      </p:sp>
    </p:spTree>
    <p:extLst>
      <p:ext uri="{BB962C8B-B14F-4D97-AF65-F5344CB8AC3E}">
        <p14:creationId xmlns:p14="http://schemas.microsoft.com/office/powerpoint/2010/main" val="2205246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B2389-711B-9E4E-B156-42194978B832}"/>
              </a:ext>
            </a:extLst>
          </p:cNvPr>
          <p:cNvSpPr>
            <a:spLocks noGrp="1"/>
          </p:cNvSpPr>
          <p:nvPr>
            <p:ph type="title"/>
          </p:nvPr>
        </p:nvSpPr>
        <p:spPr>
          <a:xfrm>
            <a:off x="838200" y="365125"/>
            <a:ext cx="10515600" cy="6258097"/>
          </a:xfrm>
        </p:spPr>
        <p:txBody>
          <a:bodyPr anchor="t">
            <a:normAutofit fontScale="90000"/>
          </a:bodyPr>
          <a:lstStyle/>
          <a:p>
            <a:r>
              <a:rPr lang="en-US" sz="2800" dirty="0"/>
              <a:t>Basic of Marketing Cloud:</a:t>
            </a:r>
            <a:br>
              <a:rPr lang="en-US" sz="2800" dirty="0"/>
            </a:br>
            <a:r>
              <a:rPr lang="en-US" sz="1600" dirty="0"/>
              <a:t>Marketing cloud is a  digital marketing platform that let you reach to your customer at right time with right contents across various channels. Marketing cloud content a set of tools that can be classified into there category 1) Studio, 2) builder and 3) Automation.</a:t>
            </a:r>
            <a:br>
              <a:rPr lang="en-US" sz="1600" dirty="0"/>
            </a:br>
            <a:br>
              <a:rPr lang="en-US" sz="1600" dirty="0"/>
            </a:br>
            <a:r>
              <a:rPr lang="en-US" sz="1600" dirty="0"/>
              <a:t>1. Journey Builder -&gt; Content builder, Personalization builder, Contact builder, Email Studio, Mobile studio, Social Studio, Advertising studio, Web studio, Analytics builder.</a:t>
            </a:r>
            <a:br>
              <a:rPr lang="en-US" sz="1600" dirty="0"/>
            </a:br>
            <a:br>
              <a:rPr lang="en-US" sz="1600" dirty="0"/>
            </a:br>
            <a:r>
              <a:rPr lang="en-US" sz="1600" b="1" dirty="0"/>
              <a:t>Email Studio- </a:t>
            </a:r>
            <a:r>
              <a:rPr lang="en-US" sz="1600" dirty="0"/>
              <a:t>It allow to send email to customer. It not just send email but you will able to track who opened mail and if they forwarded mail etc.</a:t>
            </a:r>
            <a:br>
              <a:rPr lang="en-US" sz="1600" dirty="0"/>
            </a:br>
            <a:r>
              <a:rPr lang="en-US" sz="1600" dirty="0"/>
              <a:t>Provides ready to use tools </a:t>
            </a:r>
            <a:r>
              <a:rPr lang="en-US" sz="1600"/>
              <a:t>with drag </a:t>
            </a:r>
            <a:r>
              <a:rPr lang="en-US" sz="1600" dirty="0"/>
              <a:t>and drop functionality to build emails.</a:t>
            </a:r>
            <a:br>
              <a:rPr lang="en-US" sz="1600" dirty="0"/>
            </a:br>
            <a:r>
              <a:rPr lang="en-US" sz="1600" dirty="0"/>
              <a:t>You can use data from sources like e-commerce, mobile push notifications and provide personalized real time messages.</a:t>
            </a:r>
            <a:br>
              <a:rPr lang="en-US" sz="1600" dirty="0"/>
            </a:br>
            <a:br>
              <a:rPr lang="en-US" sz="1600" dirty="0"/>
            </a:br>
            <a:r>
              <a:rPr lang="en-US" sz="1600" b="1" dirty="0"/>
              <a:t>Mobile Studio- </a:t>
            </a:r>
            <a:r>
              <a:rPr lang="en-US" sz="1600" dirty="0"/>
              <a:t>Allow to send SMS, MMS and pull notification. Most important feature location based messaging.</a:t>
            </a:r>
            <a:br>
              <a:rPr lang="en-US" sz="1600" dirty="0"/>
            </a:br>
            <a:r>
              <a:rPr lang="en-US" sz="1600" dirty="0"/>
              <a:t>You can keep customer up to date with SMS confirmations, promotions and real time account updates</a:t>
            </a:r>
            <a:br>
              <a:rPr lang="en-US" sz="1600" dirty="0"/>
            </a:br>
            <a:r>
              <a:rPr lang="en-US" sz="1600" dirty="0"/>
              <a:t>Geo fence feature ensures your customers get the information at right time and place.</a:t>
            </a:r>
            <a:br>
              <a:rPr lang="en-US" sz="1600" dirty="0"/>
            </a:br>
            <a:br>
              <a:rPr lang="en-US" sz="1600" dirty="0"/>
            </a:br>
            <a:r>
              <a:rPr lang="en-US" sz="1600" dirty="0"/>
              <a:t>You can connect with your customers on their favorite messaging applications by sending personalized announcements.</a:t>
            </a:r>
            <a:br>
              <a:rPr lang="en-US" sz="1600" dirty="0"/>
            </a:br>
            <a:br>
              <a:rPr lang="en-US" sz="1600" dirty="0"/>
            </a:br>
            <a:r>
              <a:rPr lang="en-US" sz="1600" b="1" dirty="0"/>
              <a:t>Social Studio- </a:t>
            </a:r>
            <a:r>
              <a:rPr lang="en-US" sz="1600" dirty="0"/>
              <a:t>To see how customer are responding to post on social media. Lets you manage all your advertising across </a:t>
            </a:r>
            <a:r>
              <a:rPr lang="en-US" sz="1600" dirty="0" err="1"/>
              <a:t>facebook</a:t>
            </a:r>
            <a:r>
              <a:rPr lang="en-US" sz="1600" dirty="0"/>
              <a:t>, </a:t>
            </a:r>
            <a:r>
              <a:rPr lang="en-US" sz="1600" dirty="0" err="1"/>
              <a:t>Instagram,twitter</a:t>
            </a:r>
            <a:r>
              <a:rPr lang="en-US" sz="1600" dirty="0"/>
              <a:t> and </a:t>
            </a:r>
            <a:r>
              <a:rPr lang="en-US" sz="1600" dirty="0" err="1"/>
              <a:t>linkeddin</a:t>
            </a:r>
            <a:r>
              <a:rPr lang="en-US" sz="1600" dirty="0"/>
              <a:t>.</a:t>
            </a:r>
            <a:br>
              <a:rPr lang="en-US" sz="1600" dirty="0"/>
            </a:br>
            <a:br>
              <a:rPr lang="en-US" sz="1600" dirty="0"/>
            </a:br>
            <a:r>
              <a:rPr lang="en-US" sz="1600" b="1" dirty="0"/>
              <a:t>Advertising studio- </a:t>
            </a:r>
            <a:r>
              <a:rPr lang="en-US" sz="1600" dirty="0"/>
              <a:t>It allow to create advertisement on you tube, google.</a:t>
            </a:r>
            <a:br>
              <a:rPr lang="en-US" sz="1600" dirty="0"/>
            </a:br>
            <a:r>
              <a:rPr lang="en-US" sz="1600" dirty="0"/>
              <a:t>Lets you manage all your advertising across </a:t>
            </a:r>
            <a:r>
              <a:rPr lang="en-US" sz="1600" dirty="0" err="1"/>
              <a:t>facebook</a:t>
            </a:r>
            <a:r>
              <a:rPr lang="en-US" sz="1600" dirty="0"/>
              <a:t>, Instagram, twitter and </a:t>
            </a:r>
            <a:r>
              <a:rPr lang="en-US" sz="1600" dirty="0" err="1"/>
              <a:t>linkedin</a:t>
            </a:r>
            <a:r>
              <a:rPr lang="en-US" sz="1600" dirty="0"/>
              <a:t>.</a:t>
            </a:r>
            <a:br>
              <a:rPr lang="en-US" sz="1600" dirty="0"/>
            </a:br>
            <a:r>
              <a:rPr lang="en-US" sz="1600" dirty="0"/>
              <a:t>You can reconnect with your customers using different channels and aggregate their data.</a:t>
            </a:r>
            <a:br>
              <a:rPr lang="en-US" sz="1600" dirty="0"/>
            </a:br>
            <a:r>
              <a:rPr lang="en-US" sz="1600" dirty="0"/>
              <a:t>You can build audience through social topics and then track and optimize your campaign performance.</a:t>
            </a:r>
            <a:br>
              <a:rPr lang="en-US" sz="1600" dirty="0"/>
            </a:br>
            <a:br>
              <a:rPr lang="en-US" sz="1600" dirty="0"/>
            </a:br>
            <a:r>
              <a:rPr lang="en-US" sz="1600" b="1" dirty="0"/>
              <a:t>Web Studio- </a:t>
            </a:r>
            <a:r>
              <a:rPr lang="en-US" sz="1600" dirty="0"/>
              <a:t>Allow to create website. Provides web solution to turn your static websites into dynamic interactive personalized experience.</a:t>
            </a:r>
            <a:br>
              <a:rPr lang="en-US" sz="1600" dirty="0"/>
            </a:br>
            <a:r>
              <a:rPr lang="en-US" sz="1600" dirty="0"/>
              <a:t>Trigger email based on site behavior to re-engage with customer.</a:t>
            </a:r>
            <a:br>
              <a:rPr lang="en-US" sz="1600" dirty="0"/>
            </a:br>
            <a:r>
              <a:rPr lang="en-US" sz="1600" dirty="0"/>
              <a:t>Using interactive and engaging tools, guide your customers through the process of finding the necessary information.</a:t>
            </a:r>
            <a:br>
              <a:rPr lang="en-US" sz="1600" dirty="0"/>
            </a:br>
            <a:br>
              <a:rPr lang="en-US" sz="1600" dirty="0"/>
            </a:br>
            <a:br>
              <a:rPr lang="en-US" sz="1600" dirty="0"/>
            </a:br>
            <a:br>
              <a:rPr lang="en-US" dirty="0"/>
            </a:br>
            <a:endParaRPr lang="en-US" dirty="0"/>
          </a:p>
        </p:txBody>
      </p:sp>
    </p:spTree>
    <p:extLst>
      <p:ext uri="{BB962C8B-B14F-4D97-AF65-F5344CB8AC3E}">
        <p14:creationId xmlns:p14="http://schemas.microsoft.com/office/powerpoint/2010/main" val="2079399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4E600-BEFA-D948-BA76-E855E8489FCF}"/>
              </a:ext>
            </a:extLst>
          </p:cNvPr>
          <p:cNvSpPr>
            <a:spLocks noGrp="1"/>
          </p:cNvSpPr>
          <p:nvPr>
            <p:ph type="title"/>
          </p:nvPr>
        </p:nvSpPr>
        <p:spPr>
          <a:xfrm>
            <a:off x="838200" y="365124"/>
            <a:ext cx="10515600" cy="6035675"/>
          </a:xfrm>
        </p:spPr>
        <p:txBody>
          <a:bodyPr anchor="t">
            <a:normAutofit fontScale="90000"/>
          </a:bodyPr>
          <a:lstStyle/>
          <a:p>
            <a:br>
              <a:rPr lang="en-US" sz="1600" b="1" dirty="0"/>
            </a:br>
            <a:r>
              <a:rPr lang="en-US" sz="1600" b="1" dirty="0"/>
              <a:t>Journey builder: </a:t>
            </a:r>
            <a:br>
              <a:rPr lang="en-US" sz="1600" b="1" dirty="0"/>
            </a:br>
            <a:r>
              <a:rPr lang="en-US" sz="1600" dirty="0"/>
              <a:t>You can plan , personalize  and optimize customer journey at the right moment on the right channel.</a:t>
            </a:r>
            <a:br>
              <a:rPr lang="en-US" sz="1600" dirty="0"/>
            </a:br>
            <a:r>
              <a:rPr lang="en-US" sz="1600" dirty="0"/>
              <a:t>You can select targeted audience and create unique journeys based on their interaction.</a:t>
            </a:r>
            <a:br>
              <a:rPr lang="en-US" sz="1600" dirty="0"/>
            </a:br>
            <a:r>
              <a:rPr lang="en-US" sz="1600" dirty="0"/>
              <a:t>You can apply A/B testing to test the performance of different communication and channels.</a:t>
            </a:r>
            <a:br>
              <a:rPr lang="en-US" sz="1600" dirty="0"/>
            </a:br>
            <a:r>
              <a:rPr lang="en-US" sz="1600" dirty="0"/>
              <a:t>Select goals and track progress in real time with activity metrics.</a:t>
            </a:r>
            <a:br>
              <a:rPr lang="en-US" sz="1600" dirty="0"/>
            </a:br>
            <a:br>
              <a:rPr lang="en-US" sz="1600" dirty="0"/>
            </a:br>
            <a:r>
              <a:rPr lang="en-US" sz="1600" b="1" dirty="0"/>
              <a:t>Audience Builder: </a:t>
            </a:r>
            <a:r>
              <a:rPr lang="en-US" sz="1600" dirty="0"/>
              <a:t>Understand  and  engage with customer and unify all data in one place.</a:t>
            </a:r>
            <a:br>
              <a:rPr lang="en-US" sz="1600" dirty="0"/>
            </a:br>
            <a:r>
              <a:rPr lang="en-US" sz="1600" dirty="0"/>
              <a:t>Use drag and drop features to quickly correlate and manipulate data.</a:t>
            </a:r>
            <a:br>
              <a:rPr lang="en-US" sz="1600" dirty="0"/>
            </a:br>
            <a:r>
              <a:rPr lang="en-US" sz="1600" dirty="0"/>
              <a:t>Combine customer data and predictive data to understand your most important customer segment.</a:t>
            </a:r>
            <a:br>
              <a:rPr lang="en-US" sz="1600" dirty="0"/>
            </a:br>
            <a:r>
              <a:rPr lang="en-US" sz="1600" dirty="0"/>
              <a:t>Drive personalized  customer journeys that automatically adjust to customer’s level of engagement.</a:t>
            </a:r>
            <a:br>
              <a:rPr lang="en-US" sz="1600" dirty="0"/>
            </a:br>
            <a:br>
              <a:rPr lang="en-US" sz="1600" dirty="0"/>
            </a:br>
            <a:br>
              <a:rPr lang="en-US" sz="1600" dirty="0"/>
            </a:br>
            <a:r>
              <a:rPr lang="en-US" sz="1600" b="1" dirty="0"/>
              <a:t>Personalization Builder: </a:t>
            </a:r>
            <a:r>
              <a:rPr lang="en-US" sz="1600" dirty="0"/>
              <a:t>Provides the ability to deliver experiences unique to each customer by building customer profile.</a:t>
            </a:r>
            <a:br>
              <a:rPr lang="en-US" sz="1600" dirty="0"/>
            </a:br>
            <a:r>
              <a:rPr lang="en-US" sz="1600" dirty="0"/>
              <a:t>Leverage sophisticated algorithms to understand your customer intent.</a:t>
            </a:r>
            <a:br>
              <a:rPr lang="en-US" sz="1600" dirty="0"/>
            </a:br>
            <a:r>
              <a:rPr lang="en-US" sz="1600" dirty="0"/>
              <a:t>Turn static websites into dynamic  experiences that deliver personalized content</a:t>
            </a:r>
            <a:br>
              <a:rPr lang="en-US" sz="1600" dirty="0"/>
            </a:br>
            <a:r>
              <a:rPr lang="en-US" sz="1600" dirty="0"/>
              <a:t>Extend across different digital channels using drag and drop tools..</a:t>
            </a:r>
            <a:br>
              <a:rPr lang="en-US" sz="1600" b="1" dirty="0"/>
            </a:br>
            <a:br>
              <a:rPr lang="en-US" sz="1600" b="1" dirty="0"/>
            </a:br>
            <a:r>
              <a:rPr lang="en-US" sz="1600" b="1" dirty="0"/>
              <a:t>Content builder-: </a:t>
            </a:r>
            <a:r>
              <a:rPr lang="en-US" sz="1600" dirty="0"/>
              <a:t>Cross channel content management tool allow you to consolidate images, blocks of text, templates and emails in a single location</a:t>
            </a:r>
            <a:br>
              <a:rPr lang="en-US" sz="1600" dirty="0"/>
            </a:br>
            <a:r>
              <a:rPr lang="en-US" sz="1600" dirty="0"/>
              <a:t>You can organize everything into a unified folder structure and leverage search and filter tools for easy navigation.</a:t>
            </a:r>
            <a:br>
              <a:rPr lang="en-US" sz="1600" dirty="0"/>
            </a:br>
            <a:r>
              <a:rPr lang="en-US" sz="1600" dirty="0"/>
              <a:t>You can upload new content including images and other documents straight from your desktop.</a:t>
            </a:r>
            <a:br>
              <a:rPr lang="en-US" sz="1600" dirty="0"/>
            </a:br>
            <a:r>
              <a:rPr lang="en-US" sz="1600" dirty="0"/>
              <a:t>You take less time to create and find the perfect content  and more time putting in into action.</a:t>
            </a:r>
            <a:br>
              <a:rPr lang="en-US" sz="1600" dirty="0"/>
            </a:br>
            <a:br>
              <a:rPr lang="en-US" sz="1600" dirty="0"/>
            </a:br>
            <a:r>
              <a:rPr lang="en-US" sz="1600" b="1" dirty="0"/>
              <a:t>Analytics builder-: </a:t>
            </a:r>
            <a:r>
              <a:rPr lang="en-US" sz="1600" dirty="0"/>
              <a:t>View real time behavior on your website and mobile application and measure performance across the entire customer journey</a:t>
            </a:r>
            <a:br>
              <a:rPr lang="en-US" sz="1600" dirty="0"/>
            </a:br>
            <a:r>
              <a:rPr lang="en-US" sz="1600" dirty="0"/>
              <a:t>You can use out of the box reporting for email, mobile , social an ads. Also build custom report to meet your needs.</a:t>
            </a:r>
            <a:br>
              <a:rPr lang="en-US" sz="1600" dirty="0"/>
            </a:br>
            <a:r>
              <a:rPr lang="en-US" sz="1600" dirty="0"/>
              <a:t>Create visualizations of data to uncover rich insights about customers.</a:t>
            </a:r>
            <a:br>
              <a:rPr lang="en-US" sz="1600" dirty="0"/>
            </a:br>
            <a:r>
              <a:rPr lang="en-US" sz="1600" dirty="0"/>
              <a:t>Predictive analytics provides you with likelihood of a purchase and other insights about your customers.</a:t>
            </a:r>
            <a:br>
              <a:rPr lang="en-US" sz="1600" dirty="0"/>
            </a:br>
            <a:br>
              <a:rPr lang="en-US" sz="1600" dirty="0"/>
            </a:br>
            <a:br>
              <a:rPr lang="en-US" sz="1600" b="1" dirty="0"/>
            </a:br>
            <a:br>
              <a:rPr lang="en-US" sz="1600" b="1" dirty="0"/>
            </a:br>
            <a:br>
              <a:rPr lang="en-US" sz="1600" b="1" dirty="0"/>
            </a:br>
            <a:br>
              <a:rPr lang="en-US" sz="1600" b="1" dirty="0"/>
            </a:br>
            <a:br>
              <a:rPr lang="en-US" sz="1600" dirty="0"/>
            </a:br>
            <a:br>
              <a:rPr lang="en-US" sz="1600" dirty="0"/>
            </a:br>
            <a:endParaRPr lang="en-US" sz="1600" dirty="0"/>
          </a:p>
        </p:txBody>
      </p:sp>
    </p:spTree>
    <p:extLst>
      <p:ext uri="{BB962C8B-B14F-4D97-AF65-F5344CB8AC3E}">
        <p14:creationId xmlns:p14="http://schemas.microsoft.com/office/powerpoint/2010/main" val="3183054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F9B8F-17D1-8F4B-9597-B925A533D0E6}"/>
              </a:ext>
            </a:extLst>
          </p:cNvPr>
          <p:cNvSpPr>
            <a:spLocks noGrp="1"/>
          </p:cNvSpPr>
          <p:nvPr>
            <p:ph type="title"/>
          </p:nvPr>
        </p:nvSpPr>
        <p:spPr>
          <a:xfrm>
            <a:off x="838200" y="365125"/>
            <a:ext cx="10515600" cy="4269937"/>
          </a:xfrm>
        </p:spPr>
        <p:txBody>
          <a:bodyPr anchor="t">
            <a:noAutofit/>
          </a:bodyPr>
          <a:lstStyle/>
          <a:p>
            <a:r>
              <a:rPr lang="en-US" sz="1600" b="1" dirty="0"/>
              <a:t>Marketing cloud connect:  </a:t>
            </a:r>
            <a:r>
              <a:rPr lang="en-US" sz="1600" dirty="0"/>
              <a:t>Integrate marketing cloud with your Salesforce CRM, Sales cloud or service cloud instance</a:t>
            </a:r>
            <a:br>
              <a:rPr lang="en-US" sz="1600" dirty="0"/>
            </a:br>
            <a:r>
              <a:rPr lang="en-US" sz="1600" dirty="0"/>
              <a:t>Allow sending email messages from Sales, service or marketing cloud.</a:t>
            </a:r>
            <a:br>
              <a:rPr lang="en-US" sz="1600" dirty="0"/>
            </a:br>
            <a:r>
              <a:rPr lang="en-US" sz="1600" dirty="0"/>
              <a:t>Measure customer engagement by tracking history of a profile</a:t>
            </a:r>
            <a:br>
              <a:rPr lang="en-US" sz="1600" dirty="0"/>
            </a:br>
            <a:r>
              <a:rPr lang="en-US" sz="1600" dirty="0"/>
              <a:t>Advanced functionality provides “the plumbing” for Data Stream and journey builder.</a:t>
            </a:r>
            <a:br>
              <a:rPr lang="en-US" sz="1600" dirty="0"/>
            </a:br>
            <a:br>
              <a:rPr lang="en-US" sz="1600" dirty="0"/>
            </a:br>
            <a:r>
              <a:rPr lang="en-US" sz="1600" b="1" dirty="0"/>
              <a:t>Automation Studio: </a:t>
            </a:r>
            <a:r>
              <a:rPr lang="en-US" sz="1600" dirty="0"/>
              <a:t>Getting familiar with Automation Studio. Automation Studio is a best-in-class Marketing Automation Platform focused on Extract Transform Load or ETL capabilities. This product allows you to import, enrich and segment your data from any external data source, enabling you to integrate directly into Journey Builder to deliver any conceivable marketing message. There are two types of automation 1) Scheduled and 2) Triggered</a:t>
            </a:r>
            <a:br>
              <a:rPr lang="en-US" sz="1600" dirty="0"/>
            </a:br>
            <a:br>
              <a:rPr lang="en-US" sz="1600" dirty="0"/>
            </a:br>
            <a:r>
              <a:rPr lang="en-US" sz="1600" b="1" dirty="0" err="1"/>
              <a:t>Datorama</a:t>
            </a:r>
            <a:r>
              <a:rPr lang="en-US" sz="1600" dirty="0"/>
              <a:t>: is a Visualization, report and marketing intelligence solution that automatically aggregates all kinds of different reports from multiple data sources, harmonizes data and creates custom visualizations for easier and better business decision.</a:t>
            </a:r>
            <a:br>
              <a:rPr lang="en-US" sz="1600" dirty="0"/>
            </a:br>
            <a:r>
              <a:rPr lang="en-US" sz="1600" dirty="0"/>
              <a:t>The </a:t>
            </a:r>
            <a:r>
              <a:rPr lang="en-US" sz="1600" dirty="0" err="1"/>
              <a:t>Datorama</a:t>
            </a:r>
            <a:r>
              <a:rPr lang="en-US" sz="1600" dirty="0"/>
              <a:t> AI creates recommendations and guidance for instant actions.</a:t>
            </a:r>
            <a:br>
              <a:rPr lang="en-US" sz="1600" dirty="0"/>
            </a:br>
            <a:br>
              <a:rPr lang="en-US" sz="1600" b="1" dirty="0"/>
            </a:br>
            <a:br>
              <a:rPr lang="en-US" sz="1600" b="1" dirty="0"/>
            </a:br>
            <a:br>
              <a:rPr lang="en-US" sz="1600" b="1" dirty="0"/>
            </a:br>
            <a:r>
              <a:rPr lang="en-US" sz="1600" b="1" dirty="0"/>
              <a:t>Email Studio and Content Builder Overview:</a:t>
            </a:r>
            <a:br>
              <a:rPr lang="en-US" sz="1600" dirty="0"/>
            </a:br>
            <a:br>
              <a:rPr lang="en-US" sz="1600" dirty="0"/>
            </a:br>
            <a:r>
              <a:rPr lang="en-US" sz="1600" dirty="0"/>
              <a:t>Email Studio: Is next generation of email help to quickly create great email, manage subscribers, track your emails. With email studio we can not developed great emails so we have content builder.</a:t>
            </a:r>
            <a:br>
              <a:rPr lang="en-US" sz="1600" dirty="0"/>
            </a:br>
            <a:endParaRPr lang="en-US" sz="1600" b="1" dirty="0"/>
          </a:p>
        </p:txBody>
      </p:sp>
    </p:spTree>
    <p:extLst>
      <p:ext uri="{BB962C8B-B14F-4D97-AF65-F5344CB8AC3E}">
        <p14:creationId xmlns:p14="http://schemas.microsoft.com/office/powerpoint/2010/main" val="8628907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7803</TotalTime>
  <Words>1724</Words>
  <Application>Microsoft Macintosh PowerPoint</Application>
  <PresentationFormat>Widescreen</PresentationFormat>
  <Paragraphs>13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Salesforce Marketing Cloud:  Marketing Cloud is a tool oriented to the end consumer. Salesforce has another marketing automation tool called Pardot for companies that offer their services to other companies, therefore Pardot is a B2B tool.  There may be several reasons to use Marketing Cloud in a marketing project, but one of the main reasons is the need for a tool that allows you to communicate with customers using multiple channels. Various studies indicate that the value of customers who convert using multiple channels is much higher than those that only interact via traditional means.  In addition, Marketing cloud is a platform that allows us to develop a personalized digital experience with our clients: Up to 86% of buyers will pay more for a better customer experience, but only 1% of customers think their seller meets their expectations.      </vt:lpstr>
      <vt:lpstr>How Marketing Cloud work?  The next step is to under stand how marketing cloud works. It’s a tool that collects data from multiple sources: it can collect data from a loyalty database, our CRM, such as salesforce, and external sources such as the point of sale in the case that the company has physical stores. But it is also capable of managing data from social media interactions and advertising campaigns.  This first module that we’ll see is called Contact Builder which works as a database that aggregates the data and allows us to create data relationships for our customers.  The second module we’ll see is the core or brain where Marketing intelligence is stored. On one hand, it’s where the customer communication flows are programmed. The communication flows or paths are called journeys which is the central base of the tool.  We can design all kinds of marketing processes, from the simplest to the most complex. Because we have a lot of information, we can carry out, for example, a communication flow for the renewal of services with customers.  The Journey Builder module works in tandem with Automation Studio. Automation Studio is a tool that helps us to segment clients and choose with whom we want to communicate.  Suppose we want to get in touch with those customers who have not made a purchase in the last 90 days. In this case, Automation Studio would generate the lists of customers that we are going to impact in a communication flow in Journey Builder.</vt:lpstr>
      <vt:lpstr>PowerPoint Presentation</vt:lpstr>
      <vt:lpstr>Benefits Of Salesforce Marketing Cloud  Plan, personalize and optimize customer journey Gain more information about your client Map customer journeys across multiple channels, devices and customer lifecycle stages Nurture your customers as you move them in their journeys Analyze and access the impact of every customer interaction to determine strengths and flaws in your processes. </vt:lpstr>
      <vt:lpstr>Basic of Marketing Cloud: Marketing cloud is a  digital marketing platform that let you reach to your customer at right time with right contents across various channels. Marketing cloud content a set of tools that can be classified into there category 1) Studio, 2) builder and 3) Automation.  1. Journey Builder -&gt; Content builder, Personalization builder, Contact builder, Email Studio, Mobile studio, Social Studio, Advertising studio, Web studio, Analytics builder.  Email Studio- It allow to send email to customer. It not just send email but you will able to track who opened mail and if they forwarded mail etc. Provides ready to use tools with drag and drop functionality to build emails. You can use data from sources like e-commerce, mobile push notifications and provide personalized real time messages.  Mobile Studio- Allow to send SMS, MMS and pull notification. Most important feature location based messaging. You can keep customer up to date with SMS confirmations, promotions and real time account updates Geo fence feature ensures your customers get the information at right time and place.  You can connect with your customers on their favorite messaging applications by sending personalized announcements.  Social Studio- To see how customer are responding to post on social media. Lets you manage all your advertising across facebook, Instagram,twitter and linkeddin.  Advertising studio- It allow to create advertisement on you tube, google. Lets you manage all your advertising across facebook, Instagram, twitter and linkedin. You can reconnect with your customers using different channels and aggregate their data. You can build audience through social topics and then track and optimize your campaign performance.  Web Studio- Allow to create website. Provides web solution to turn your static websites into dynamic interactive personalized experience. Trigger email based on site behavior to re-engage with customer. Using interactive and engaging tools, guide your customers through the process of finding the necessary information.    </vt:lpstr>
      <vt:lpstr> Journey builder:  You can plan , personalize  and optimize customer journey at the right moment on the right channel. You can select targeted audience and create unique journeys based on their interaction. You can apply A/B testing to test the performance of different communication and channels. Select goals and track progress in real time with activity metrics.  Audience Builder: Understand  and  engage with customer and unify all data in one place. Use drag and drop features to quickly correlate and manipulate data. Combine customer data and predictive data to understand your most important customer segment. Drive personalized  customer journeys that automatically adjust to customer’s level of engagement.   Personalization Builder: Provides the ability to deliver experiences unique to each customer by building customer profile. Leverage sophisticated algorithms to understand your customer intent. Turn static websites into dynamic  experiences that deliver personalized content Extend across different digital channels using drag and drop tools..  Content builder-: Cross channel content management tool allow you to consolidate images, blocks of text, templates and emails in a single location You can organize everything into a unified folder structure and leverage search and filter tools for easy navigation. You can upload new content including images and other documents straight from your desktop. You take less time to create and find the perfect content  and more time putting in into action.  Analytics builder-: View real time behavior on your website and mobile application and measure performance across the entire customer journey You can use out of the box reporting for email, mobile , social an ads. Also build custom report to meet your needs. Create visualizations of data to uncover rich insights about customers. Predictive analytics provides you with likelihood of a purchase and other insights about your customers.        </vt:lpstr>
      <vt:lpstr>Marketing cloud connect:  Integrate marketing cloud with your Salesforce CRM, Sales cloud or service cloud instance Allow sending email messages from Sales, service or marketing cloud. Measure customer engagement by tracking history of a profile Advanced functionality provides “the plumbing” for Data Stream and journey builder.  Automation Studio: Getting familiar with Automation Studio. Automation Studio is a best-in-class Marketing Automation Platform focused on Extract Transform Load or ETL capabilities. This product allows you to import, enrich and segment your data from any external data source, enabling you to integrate directly into Journey Builder to deliver any conceivable marketing message. There are two types of automation 1) Scheduled and 2) Triggered  Datorama: is a Visualization, report and marketing intelligence solution that automatically aggregates all kinds of different reports from multiple data sources, harmonizes data and creates custom visualizations for easier and better business decision. The Datorama AI creates recommendations and guidance for instant actions.    Email Studio and Content Builder Overview:  Email Studio: Is next generation of email help to quickly create great email, manage subscribers, track your emails. With email studio we can not developed great emails so we have content builder. </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gg</dc:title>
  <dc:creator>Microsoft Office User</dc:creator>
  <cp:lastModifiedBy>Microsoft Office User</cp:lastModifiedBy>
  <cp:revision>45</cp:revision>
  <dcterms:created xsi:type="dcterms:W3CDTF">2021-03-10T15:49:32Z</dcterms:created>
  <dcterms:modified xsi:type="dcterms:W3CDTF">2021-03-16T01:53:22Z</dcterms:modified>
</cp:coreProperties>
</file>