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0"/>
    <p:restoredTop sz="94614"/>
  </p:normalViewPr>
  <p:slideViewPr>
    <p:cSldViewPr snapToGrid="0" snapToObjects="1">
      <p:cViewPr varScale="1">
        <p:scale>
          <a:sx n="66" d="100"/>
          <a:sy n="66" d="100"/>
        </p:scale>
        <p:origin x="208"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3F9D-6027-AE46-AD3A-51F9DE879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BC30EB-3F6D-B94F-A5FA-6823720FB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DF7DAA-1220-B04C-8F44-65AFB0BF756F}"/>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5" name="Footer Placeholder 4">
            <a:extLst>
              <a:ext uri="{FF2B5EF4-FFF2-40B4-BE49-F238E27FC236}">
                <a16:creationId xmlns:a16="http://schemas.microsoft.com/office/drawing/2014/main" id="{49FC2E85-49D0-724F-B4A7-21E1372B2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B01E-C7FE-CD4D-A1C6-284295BEF62A}"/>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358976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E109-9C4B-0A4C-95D0-E479823A3F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F15CE3-8325-6645-95AD-E94065E7E1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C5664-2039-FE46-A652-5BEE6D929763}"/>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5" name="Footer Placeholder 4">
            <a:extLst>
              <a:ext uri="{FF2B5EF4-FFF2-40B4-BE49-F238E27FC236}">
                <a16:creationId xmlns:a16="http://schemas.microsoft.com/office/drawing/2014/main" id="{059E3E57-D12E-CD42-B845-D406DFCDF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A3DF4-71E0-BE42-81D7-886D5DAA16B1}"/>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115791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B18DD-4C0C-2F48-B2A0-30EB551A9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7397F4-42AB-0A46-B1B4-E4EA252E2F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E5F-F8E5-6947-92CE-CE6E766FAC34}"/>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5" name="Footer Placeholder 4">
            <a:extLst>
              <a:ext uri="{FF2B5EF4-FFF2-40B4-BE49-F238E27FC236}">
                <a16:creationId xmlns:a16="http://schemas.microsoft.com/office/drawing/2014/main" id="{532D3D79-1046-2643-A0EB-F05E97787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1EFB5-0464-654C-96FD-CA211F568EA8}"/>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5105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55AF-A6DB-D74D-A4D9-5874D3A5F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DBBEE-3779-5742-97EA-9E6A3028DF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99993-686E-0042-8977-E25634448820}"/>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5" name="Footer Placeholder 4">
            <a:extLst>
              <a:ext uri="{FF2B5EF4-FFF2-40B4-BE49-F238E27FC236}">
                <a16:creationId xmlns:a16="http://schemas.microsoft.com/office/drawing/2014/main" id="{34DECA29-08E4-8440-8466-594D20FCC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8C349-4D17-7842-B948-CAF4EA55A213}"/>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146980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B6AF-E478-5045-980C-78A066A4D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B073D-1BB7-8643-8F98-B10553686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DFF2D9-B00D-3448-9040-3C83C0AD9B1A}"/>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5" name="Footer Placeholder 4">
            <a:extLst>
              <a:ext uri="{FF2B5EF4-FFF2-40B4-BE49-F238E27FC236}">
                <a16:creationId xmlns:a16="http://schemas.microsoft.com/office/drawing/2014/main" id="{8AFA1454-D1F8-0A47-BB51-A178CBAEF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62A3-11DD-D045-862C-B589BAD3B820}"/>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94881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EB28-37A2-4142-8D6A-495554445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9FBBA-2BCA-6E45-B111-97E8865D01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D816E-DA6F-C548-A8B8-4C6AABC06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0851D-9DCE-934D-8EF7-A3507EA9132F}"/>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6" name="Footer Placeholder 5">
            <a:extLst>
              <a:ext uri="{FF2B5EF4-FFF2-40B4-BE49-F238E27FC236}">
                <a16:creationId xmlns:a16="http://schemas.microsoft.com/office/drawing/2014/main" id="{F59F9F49-565C-294F-9790-C3194D640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7CB36-9CAC-C648-B80C-2A0AB2930092}"/>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8521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38D0-6468-AB4A-8476-EF9BF56C05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66FC4-87A9-4D4D-BD4E-2E08ADB55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37D859-F972-D348-8379-A38B4678E8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35269F-48EF-6740-8B31-92A6DF3EE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05AB18-E0DF-1B41-9F7B-50948FD3CA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7D3E4-751C-CB4C-9346-E0A83D87870A}"/>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8" name="Footer Placeholder 7">
            <a:extLst>
              <a:ext uri="{FF2B5EF4-FFF2-40B4-BE49-F238E27FC236}">
                <a16:creationId xmlns:a16="http://schemas.microsoft.com/office/drawing/2014/main" id="{F9F2B415-4416-9143-9824-1C9530FAF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20CF3-A73C-4747-AAE3-5FCF588B7FDC}"/>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63200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0952-D9A0-C441-AB0B-2153584757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2BA00-FCCB-5040-906B-3F88D6904F62}"/>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4" name="Footer Placeholder 3">
            <a:extLst>
              <a:ext uri="{FF2B5EF4-FFF2-40B4-BE49-F238E27FC236}">
                <a16:creationId xmlns:a16="http://schemas.microsoft.com/office/drawing/2014/main" id="{4CAA0FFF-17C0-3844-BEFD-B05EC87C9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B3BFB-AF75-F743-81D0-DBBFCEC5D227}"/>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56514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DCD9F-1B4C-1244-887D-DD88B4A32A36}"/>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3" name="Footer Placeholder 2">
            <a:extLst>
              <a:ext uri="{FF2B5EF4-FFF2-40B4-BE49-F238E27FC236}">
                <a16:creationId xmlns:a16="http://schemas.microsoft.com/office/drawing/2014/main" id="{0C76BA23-34F0-CE4A-A72E-2DC60EDED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1C7DC1-56FB-8B4F-97F0-81B3E77D1F59}"/>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405468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64CB-75C1-1D43-9E69-49453711C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9D439-3644-EC41-B7A8-018447BF3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F22C-2BE8-C34A-BFBB-6AA37BFCD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801E08-345A-814F-8196-48BCA49B7C88}"/>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6" name="Footer Placeholder 5">
            <a:extLst>
              <a:ext uri="{FF2B5EF4-FFF2-40B4-BE49-F238E27FC236}">
                <a16:creationId xmlns:a16="http://schemas.microsoft.com/office/drawing/2014/main" id="{4C9F4A17-4954-5242-A735-94CF5DA66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19930-DDCF-5F4E-A7F0-391264A5742F}"/>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73853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0B82-4CD8-794C-83A2-62E70B739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5E528E-E266-B94C-8D14-C3FA91542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BE2E5-DAF8-3F49-BC21-772442F0B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FFB654-CB1A-BD40-9CE9-C2D8C72611BF}"/>
              </a:ext>
            </a:extLst>
          </p:cNvPr>
          <p:cNvSpPr>
            <a:spLocks noGrp="1"/>
          </p:cNvSpPr>
          <p:nvPr>
            <p:ph type="dt" sz="half" idx="10"/>
          </p:nvPr>
        </p:nvSpPr>
        <p:spPr/>
        <p:txBody>
          <a:bodyPr/>
          <a:lstStyle/>
          <a:p>
            <a:fld id="{9E3B37A1-8853-2E46-AC85-F9BEB108BC14}" type="datetimeFigureOut">
              <a:rPr lang="en-US" smtClean="0"/>
              <a:t>9/4/20</a:t>
            </a:fld>
            <a:endParaRPr lang="en-US"/>
          </a:p>
        </p:txBody>
      </p:sp>
      <p:sp>
        <p:nvSpPr>
          <p:cNvPr id="6" name="Footer Placeholder 5">
            <a:extLst>
              <a:ext uri="{FF2B5EF4-FFF2-40B4-BE49-F238E27FC236}">
                <a16:creationId xmlns:a16="http://schemas.microsoft.com/office/drawing/2014/main" id="{978A8BEA-A373-BB45-8EBF-001EF130C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79C09-9E1B-CA4A-BA31-A4FBE2116F33}"/>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321796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AF0F8-C4E8-5E40-B81B-D7E193185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3C2E7-ECC6-6442-8819-02367831C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8F401-D5CA-4D4B-9E22-0B021E051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B37A1-8853-2E46-AC85-F9BEB108BC14}" type="datetimeFigureOut">
              <a:rPr lang="en-US" smtClean="0"/>
              <a:t>9/4/20</a:t>
            </a:fld>
            <a:endParaRPr lang="en-US"/>
          </a:p>
        </p:txBody>
      </p:sp>
      <p:sp>
        <p:nvSpPr>
          <p:cNvPr id="5" name="Footer Placeholder 4">
            <a:extLst>
              <a:ext uri="{FF2B5EF4-FFF2-40B4-BE49-F238E27FC236}">
                <a16:creationId xmlns:a16="http://schemas.microsoft.com/office/drawing/2014/main" id="{D0188EA0-F2B1-0940-99CE-B5C32B645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76D248-8932-F442-ADF8-B80DE4F65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5B3E8-A389-9D48-80A6-A467E3FB2AED}" type="slidenum">
              <a:rPr lang="en-US" smtClean="0"/>
              <a:t>‹#›</a:t>
            </a:fld>
            <a:endParaRPr lang="en-US"/>
          </a:p>
        </p:txBody>
      </p:sp>
    </p:spTree>
    <p:extLst>
      <p:ext uri="{BB962C8B-B14F-4D97-AF65-F5344CB8AC3E}">
        <p14:creationId xmlns:p14="http://schemas.microsoft.com/office/powerpoint/2010/main" val="400870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C9BAA0-2E06-954A-8B43-F5B7FE543F0F}"/>
              </a:ext>
            </a:extLst>
          </p:cNvPr>
          <p:cNvSpPr>
            <a:spLocks noGrp="1"/>
          </p:cNvSpPr>
          <p:nvPr>
            <p:ph type="subTitle" idx="1"/>
          </p:nvPr>
        </p:nvSpPr>
        <p:spPr>
          <a:xfrm>
            <a:off x="731520" y="1007706"/>
            <a:ext cx="9529665" cy="5075594"/>
          </a:xfrm>
        </p:spPr>
        <p:txBody>
          <a:bodyPr lIns="91440" tIns="91440" rIns="91440" bIns="91440">
            <a:noAutofit/>
          </a:bodyPr>
          <a:lstStyle/>
          <a:p>
            <a:pPr algn="l">
              <a:lnSpc>
                <a:spcPct val="100000"/>
              </a:lnSpc>
            </a:pPr>
            <a:r>
              <a:rPr lang="en-US" sz="1800" b="1" dirty="0"/>
              <a:t>Spring Annotations</a:t>
            </a:r>
          </a:p>
          <a:p>
            <a:pPr algn="l">
              <a:lnSpc>
                <a:spcPct val="100000"/>
              </a:lnSpc>
            </a:pPr>
            <a:r>
              <a:rPr lang="en-US" sz="1400" dirty="0"/>
              <a:t>@</a:t>
            </a:r>
            <a:r>
              <a:rPr lang="en-US" sz="1400" b="1" dirty="0" err="1"/>
              <a:t>SpringBootApplication</a:t>
            </a:r>
            <a:r>
              <a:rPr lang="en-US" sz="1400" dirty="0"/>
              <a:t>:- This annotation includes @</a:t>
            </a:r>
            <a:r>
              <a:rPr lang="en-US" sz="1400" dirty="0" err="1"/>
              <a:t>SpringBootConfiguration</a:t>
            </a:r>
            <a:r>
              <a:rPr lang="en-US" sz="1400" dirty="0"/>
              <a:t>, @</a:t>
            </a:r>
            <a:r>
              <a:rPr lang="en-US" sz="1400" dirty="0" err="1"/>
              <a:t>EnableAutoConfiguration</a:t>
            </a:r>
            <a:r>
              <a:rPr lang="en-US" sz="1400" dirty="0"/>
              <a:t> and @</a:t>
            </a:r>
            <a:r>
              <a:rPr lang="en-US" sz="1400" dirty="0" err="1"/>
              <a:t>ComponentScan</a:t>
            </a:r>
            <a:endParaRPr lang="en-US" sz="1400" dirty="0"/>
          </a:p>
          <a:p>
            <a:pPr algn="l">
              <a:lnSpc>
                <a:spcPct val="100000"/>
              </a:lnSpc>
            </a:pPr>
            <a:r>
              <a:rPr lang="en-US" sz="1400" dirty="0"/>
              <a:t>@</a:t>
            </a:r>
            <a:r>
              <a:rPr lang="en-US" sz="1400" dirty="0" err="1"/>
              <a:t>Autowired</a:t>
            </a:r>
            <a:r>
              <a:rPr lang="en-US" sz="1400" dirty="0"/>
              <a:t>-&gt; inject the dependency at run time. If two bean then can be inject particular bean by either @Primary or @Qualifier annotation. Also by bean name can be use to inject .</a:t>
            </a:r>
          </a:p>
          <a:p>
            <a:pPr algn="l">
              <a:lnSpc>
                <a:spcPct val="100000"/>
              </a:lnSpc>
            </a:pPr>
            <a:r>
              <a:rPr lang="en-US" sz="1400" dirty="0"/>
              <a:t>@</a:t>
            </a:r>
            <a:r>
              <a:rPr lang="en-US" sz="1400" dirty="0" err="1"/>
              <a:t>Autowired</a:t>
            </a:r>
            <a:endParaRPr lang="en-US" sz="1400" dirty="0"/>
          </a:p>
          <a:p>
            <a:pPr algn="l">
              <a:lnSpc>
                <a:spcPct val="100000"/>
              </a:lnSpc>
            </a:pPr>
            <a:r>
              <a:rPr lang="en-US" sz="1400" dirty="0"/>
              <a:t>@Qualifier("one")</a:t>
            </a:r>
          </a:p>
          <a:p>
            <a:pPr algn="l">
              <a:lnSpc>
                <a:spcPct val="100000"/>
              </a:lnSpc>
            </a:pPr>
            <a:r>
              <a:rPr lang="en-US" sz="1400" dirty="0"/>
              <a:t>private </a:t>
            </a:r>
            <a:r>
              <a:rPr lang="en-US" sz="1400" dirty="0" err="1"/>
              <a:t>SortAlgorithm</a:t>
            </a:r>
            <a:r>
              <a:rPr lang="en-US" sz="1400" dirty="0"/>
              <a:t> </a:t>
            </a:r>
            <a:r>
              <a:rPr lang="en-US" sz="1400" b="1" dirty="0" err="1"/>
              <a:t>sortAlgorithm</a:t>
            </a:r>
            <a:r>
              <a:rPr lang="en-US" sz="1400" dirty="0"/>
              <a:t>; or private </a:t>
            </a:r>
            <a:r>
              <a:rPr lang="en-US" sz="1400" dirty="0" err="1"/>
              <a:t>SortAlgorithm</a:t>
            </a:r>
            <a:r>
              <a:rPr lang="en-US" sz="1400" dirty="0"/>
              <a:t> </a:t>
            </a:r>
            <a:r>
              <a:rPr lang="en-US" sz="1400" b="1" dirty="0" err="1"/>
              <a:t>quickSortAlgorithm</a:t>
            </a:r>
            <a:r>
              <a:rPr lang="en-US" sz="1400" b="1" dirty="0"/>
              <a:t>(auto wired by name)</a:t>
            </a:r>
            <a:r>
              <a:rPr lang="en-US" sz="1400" dirty="0"/>
              <a:t>; </a:t>
            </a:r>
          </a:p>
          <a:p>
            <a:pPr algn="l">
              <a:lnSpc>
                <a:spcPct val="100000"/>
              </a:lnSpc>
            </a:pPr>
            <a:r>
              <a:rPr lang="en-US" sz="1200" dirty="0"/>
              <a:t> </a:t>
            </a:r>
          </a:p>
          <a:p>
            <a:pPr algn="l">
              <a:lnSpc>
                <a:spcPct val="100000"/>
              </a:lnSpc>
            </a:pPr>
            <a:r>
              <a:rPr lang="en-US" sz="1800" b="1" dirty="0"/>
              <a:t>Bean Scope- </a:t>
            </a:r>
            <a:r>
              <a:rPr lang="en-US" sz="1400" dirty="0"/>
              <a:t>By default all beans are of Singleton scope in spring. There are mainly 4 types of scope in Spring</a:t>
            </a:r>
          </a:p>
          <a:p>
            <a:pPr algn="l">
              <a:lnSpc>
                <a:spcPct val="100000"/>
              </a:lnSpc>
              <a:spcBef>
                <a:spcPts val="0"/>
              </a:spcBef>
            </a:pPr>
            <a:r>
              <a:rPr lang="en-US" sz="1400" b="1" dirty="0"/>
              <a:t>Singleton- </a:t>
            </a:r>
            <a:r>
              <a:rPr lang="en-US" sz="1400" dirty="0"/>
              <a:t>One instance per Spring Context</a:t>
            </a:r>
          </a:p>
          <a:p>
            <a:pPr algn="l">
              <a:lnSpc>
                <a:spcPct val="100000"/>
              </a:lnSpc>
            </a:pPr>
            <a:r>
              <a:rPr lang="en-US" sz="1400" b="1" dirty="0"/>
              <a:t>Prototype-</a:t>
            </a:r>
            <a:r>
              <a:rPr lang="en-US" sz="1400" dirty="0"/>
              <a:t> New bean whenever requested</a:t>
            </a:r>
          </a:p>
          <a:p>
            <a:pPr algn="l">
              <a:lnSpc>
                <a:spcPct val="100000"/>
              </a:lnSpc>
            </a:pPr>
            <a:r>
              <a:rPr lang="en-US" sz="1400" b="1" dirty="0"/>
              <a:t>Request-</a:t>
            </a:r>
            <a:r>
              <a:rPr lang="en-US" sz="1400" dirty="0"/>
              <a:t> One bean per http request</a:t>
            </a:r>
          </a:p>
          <a:p>
            <a:pPr algn="l">
              <a:lnSpc>
                <a:spcPct val="100000"/>
              </a:lnSpc>
            </a:pPr>
            <a:r>
              <a:rPr lang="en-US" sz="1400" b="1" dirty="0"/>
              <a:t>Session-</a:t>
            </a:r>
            <a:r>
              <a:rPr lang="en-US" sz="1400" dirty="0"/>
              <a:t> one bean per http session</a:t>
            </a:r>
          </a:p>
          <a:p>
            <a:pPr algn="l"/>
            <a:endParaRPr lang="en-US" sz="1200" dirty="0"/>
          </a:p>
          <a:p>
            <a:pPr algn="l"/>
            <a:endParaRPr lang="en-US" sz="1400" dirty="0"/>
          </a:p>
          <a:p>
            <a:pPr algn="l"/>
            <a:endParaRPr lang="en-US" dirty="0"/>
          </a:p>
        </p:txBody>
      </p:sp>
    </p:spTree>
    <p:extLst>
      <p:ext uri="{BB962C8B-B14F-4D97-AF65-F5344CB8AC3E}">
        <p14:creationId xmlns:p14="http://schemas.microsoft.com/office/powerpoint/2010/main" val="11568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FFE03-033D-864A-AB38-C1DC062CA044}"/>
              </a:ext>
            </a:extLst>
          </p:cNvPr>
          <p:cNvSpPr>
            <a:spLocks noGrp="1"/>
          </p:cNvSpPr>
          <p:nvPr>
            <p:ph idx="1"/>
          </p:nvPr>
        </p:nvSpPr>
        <p:spPr>
          <a:xfrm>
            <a:off x="838200" y="571500"/>
            <a:ext cx="10515600" cy="5605463"/>
          </a:xfrm>
        </p:spPr>
        <p:txBody>
          <a:bodyPr>
            <a:normAutofit/>
          </a:bodyPr>
          <a:lstStyle/>
          <a:p>
            <a:pPr marL="0" indent="0">
              <a:buNone/>
            </a:pPr>
            <a:r>
              <a:rPr lang="en-US" sz="2000" b="1" dirty="0"/>
              <a:t>Scope Complex scenario-</a:t>
            </a:r>
          </a:p>
          <a:p>
            <a:pPr marL="0" indent="0">
              <a:buNone/>
            </a:pPr>
            <a:r>
              <a:rPr lang="en-US" sz="1600" dirty="0"/>
              <a:t>If calling bean of scope ‘singleton’ is injecting a bean of scope ‘prototype’  then we need to provide proxy to target class to create new instance every time it called. If we don’t  provide proxy then it will return same instance of </a:t>
            </a:r>
            <a:r>
              <a:rPr lang="en-US" sz="1600" dirty="0" err="1"/>
              <a:t>jdbcconnection</a:t>
            </a:r>
            <a:r>
              <a:rPr lang="en-US" sz="1600" dirty="0"/>
              <a:t> class event if its of scope ‘prototype’</a:t>
            </a:r>
          </a:p>
          <a:p>
            <a:pPr marL="0" indent="0">
              <a:buNone/>
            </a:pPr>
            <a:endParaRPr lang="en-US" sz="1800" dirty="0"/>
          </a:p>
          <a:p>
            <a:pPr marL="0" indent="0">
              <a:buNone/>
            </a:pPr>
            <a:r>
              <a:rPr lang="en-US" sz="1400" dirty="0"/>
              <a:t>@Repository</a:t>
            </a:r>
          </a:p>
          <a:p>
            <a:pPr marL="0" indent="0">
              <a:buNone/>
            </a:pPr>
            <a:r>
              <a:rPr lang="en-US" sz="1400" dirty="0"/>
              <a:t>public class </a:t>
            </a:r>
            <a:r>
              <a:rPr lang="en-US" sz="1400" dirty="0" err="1"/>
              <a:t>PersonDAO</a:t>
            </a:r>
            <a:r>
              <a:rPr lang="en-US" sz="1400" dirty="0"/>
              <a:t> {</a:t>
            </a:r>
          </a:p>
          <a:p>
            <a:pPr marL="0" indent="0">
              <a:buNone/>
            </a:pPr>
            <a:r>
              <a:rPr lang="en-US" sz="1400" dirty="0"/>
              <a:t>@</a:t>
            </a:r>
            <a:r>
              <a:rPr lang="en-US" sz="1400" dirty="0" err="1"/>
              <a:t>Autowired</a:t>
            </a:r>
            <a:endParaRPr lang="en-US" sz="1400" dirty="0"/>
          </a:p>
          <a:p>
            <a:pPr marL="0" indent="0">
              <a:buNone/>
            </a:pPr>
            <a:r>
              <a:rPr lang="en-US" sz="1400" dirty="0" err="1"/>
              <a:t>JdbcConnection</a:t>
            </a:r>
            <a:r>
              <a:rPr lang="en-US" sz="1400" dirty="0"/>
              <a:t> </a:t>
            </a:r>
            <a:r>
              <a:rPr lang="en-US" sz="1400" dirty="0" err="1"/>
              <a:t>jdbcConnection</a:t>
            </a:r>
            <a:r>
              <a:rPr lang="en-US" sz="1400" dirty="0"/>
              <a:t>;</a:t>
            </a:r>
            <a:endParaRPr lang="en-US" sz="1800" dirty="0"/>
          </a:p>
          <a:p>
            <a:pPr marL="0" indent="0">
              <a:buNone/>
            </a:pPr>
            <a:endParaRPr lang="en-US" sz="1800" dirty="0"/>
          </a:p>
          <a:p>
            <a:pPr marL="0" indent="0">
              <a:buNone/>
            </a:pPr>
            <a:r>
              <a:rPr lang="en-US" sz="1200" dirty="0"/>
              <a:t>@Component</a:t>
            </a:r>
          </a:p>
          <a:p>
            <a:pPr marL="0" indent="0">
              <a:buNone/>
            </a:pPr>
            <a:r>
              <a:rPr lang="en-US" sz="1200" b="1" dirty="0"/>
              <a:t>@Scope(value=</a:t>
            </a:r>
            <a:r>
              <a:rPr lang="en-US" sz="1200" b="1" dirty="0" err="1"/>
              <a:t>ConfigurableBeanFactory.SCOPE_PROTOTYPE</a:t>
            </a:r>
            <a:r>
              <a:rPr lang="en-US" sz="1200" b="1" dirty="0"/>
              <a:t>, </a:t>
            </a:r>
          </a:p>
          <a:p>
            <a:pPr marL="0" indent="0">
              <a:buNone/>
            </a:pPr>
            <a:r>
              <a:rPr lang="en-US" sz="1200" b="1" dirty="0" err="1"/>
              <a:t>proxyMode</a:t>
            </a:r>
            <a:r>
              <a:rPr lang="en-US" sz="1200" b="1" dirty="0"/>
              <a:t> = </a:t>
            </a:r>
            <a:r>
              <a:rPr lang="en-US" sz="1200" b="1" dirty="0" err="1"/>
              <a:t>ScopedProxyMode.TARGET_CLASS</a:t>
            </a:r>
            <a:r>
              <a:rPr lang="en-US" sz="1200" b="1" dirty="0"/>
              <a:t>)</a:t>
            </a:r>
          </a:p>
          <a:p>
            <a:pPr marL="0" indent="0">
              <a:buNone/>
            </a:pPr>
            <a:r>
              <a:rPr lang="en-US" sz="1200" dirty="0"/>
              <a:t>public class </a:t>
            </a:r>
            <a:r>
              <a:rPr lang="en-US" sz="1200" dirty="0" err="1"/>
              <a:t>JdbcConnection</a:t>
            </a:r>
            <a:r>
              <a:rPr lang="en-US" sz="1200" dirty="0"/>
              <a:t>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59614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0A591-D67D-2A4F-8D44-56AF3EAFBE3B}"/>
              </a:ext>
            </a:extLst>
          </p:cNvPr>
          <p:cNvSpPr>
            <a:spLocks noGrp="1"/>
          </p:cNvSpPr>
          <p:nvPr>
            <p:ph idx="1"/>
          </p:nvPr>
        </p:nvSpPr>
        <p:spPr>
          <a:xfrm>
            <a:off x="817180" y="427748"/>
            <a:ext cx="10515600" cy="5657741"/>
          </a:xfrm>
        </p:spPr>
        <p:txBody>
          <a:bodyPr>
            <a:normAutofit/>
          </a:bodyPr>
          <a:lstStyle/>
          <a:p>
            <a:pPr marL="0" indent="0">
              <a:buNone/>
            </a:pPr>
            <a:r>
              <a:rPr lang="en-US" sz="1800" b="1" dirty="0"/>
              <a:t>@</a:t>
            </a:r>
            <a:r>
              <a:rPr lang="en-US" sz="1800" b="1" dirty="0" err="1"/>
              <a:t>ComponentScan</a:t>
            </a:r>
            <a:r>
              <a:rPr lang="en-US" sz="1800" b="1" dirty="0"/>
              <a:t>- </a:t>
            </a:r>
          </a:p>
          <a:p>
            <a:pPr marL="0" indent="0">
              <a:buNone/>
            </a:pPr>
            <a:r>
              <a:rPr lang="en-US" sz="1400" dirty="0"/>
              <a:t>By default spring scan all beans from main application class package and its sub package but if any is defined in different package then we need to add that package under @</a:t>
            </a:r>
            <a:r>
              <a:rPr lang="en-US" sz="1400" dirty="0" err="1"/>
              <a:t>componentscan</a:t>
            </a:r>
            <a:r>
              <a:rPr lang="en-US" sz="1400" dirty="0"/>
              <a:t> annotation to create bean  under application context.</a:t>
            </a:r>
          </a:p>
          <a:p>
            <a:pPr marL="0" indent="0">
              <a:buNone/>
            </a:pPr>
            <a:endParaRPr lang="en-US" sz="1400" dirty="0"/>
          </a:p>
          <a:p>
            <a:pPr marL="0" indent="0">
              <a:buNone/>
            </a:pPr>
            <a:r>
              <a:rPr lang="en-US" sz="1400" dirty="0"/>
              <a:t>@Configuration</a:t>
            </a:r>
          </a:p>
          <a:p>
            <a:pPr marL="0" indent="0">
              <a:buNone/>
            </a:pPr>
            <a:r>
              <a:rPr lang="en-US" sz="1400" b="1" dirty="0"/>
              <a:t>@</a:t>
            </a:r>
            <a:r>
              <a:rPr lang="en-US" sz="1400" b="1" dirty="0" err="1"/>
              <a:t>ComponentScan</a:t>
            </a:r>
            <a:r>
              <a:rPr lang="en-US" sz="1400" b="1" dirty="0"/>
              <a:t>("com.in28minutes.spring.basics.componentscan")</a:t>
            </a:r>
          </a:p>
          <a:p>
            <a:pPr marL="0" indent="0">
              <a:buNone/>
            </a:pPr>
            <a:r>
              <a:rPr lang="en-US" sz="1400" dirty="0"/>
              <a:t>public class SpringIn5StepsComponentScanApplication {</a:t>
            </a:r>
          </a:p>
          <a:p>
            <a:pPr marL="0" indent="0">
              <a:buNone/>
            </a:pPr>
            <a:endParaRPr lang="en-US" sz="1400" dirty="0"/>
          </a:p>
          <a:p>
            <a:pPr marL="0" indent="0">
              <a:buNone/>
            </a:pPr>
            <a:r>
              <a:rPr lang="en-US" sz="1400" dirty="0"/>
              <a:t>	private static Logger LOGGER = </a:t>
            </a:r>
            <a:r>
              <a:rPr lang="en-US" sz="1400" dirty="0" err="1"/>
              <a:t>LoggerFactory.getLogger</a:t>
            </a:r>
            <a:r>
              <a:rPr lang="en-US" sz="1400" dirty="0"/>
              <a:t>(SpringIn5StepsComponentScanApplication.class);</a:t>
            </a:r>
          </a:p>
          <a:p>
            <a:pPr marL="0" indent="0">
              <a:buNone/>
            </a:pPr>
            <a:endParaRPr lang="en-US" sz="1400" dirty="0"/>
          </a:p>
          <a:p>
            <a:pPr marL="0" indent="0">
              <a:buNone/>
            </a:pPr>
            <a:endParaRPr lang="en-US" sz="1400" dirty="0"/>
          </a:p>
          <a:p>
            <a:pPr marL="0" indent="0">
              <a:buNone/>
            </a:pPr>
            <a:r>
              <a:rPr lang="en-US" sz="2000" b="1" dirty="0"/>
              <a:t>@</a:t>
            </a:r>
            <a:r>
              <a:rPr lang="en-US" sz="2000" b="1" dirty="0" err="1"/>
              <a:t>PostConstruct</a:t>
            </a:r>
            <a:r>
              <a:rPr lang="en-US" sz="2000" b="1" dirty="0"/>
              <a:t> and @</a:t>
            </a:r>
            <a:r>
              <a:rPr lang="en-US" sz="2000" b="1" dirty="0" err="1"/>
              <a:t>PreDestroy</a:t>
            </a:r>
            <a:r>
              <a:rPr lang="en-US" sz="2000" b="1" dirty="0"/>
              <a:t>- </a:t>
            </a:r>
            <a:r>
              <a:rPr lang="en-US" sz="2000" dirty="0"/>
              <a:t>Methods with these annotation are called just after bean created or just before bean </a:t>
            </a:r>
            <a:r>
              <a:rPr lang="en-US" sz="2000"/>
              <a:t>is destroyed.</a:t>
            </a:r>
            <a:r>
              <a:rPr lang="en-US" sz="2000" b="1"/>
              <a:t> </a:t>
            </a:r>
            <a:endParaRPr lang="en-US" sz="2000" b="1" dirty="0"/>
          </a:p>
        </p:txBody>
      </p:sp>
    </p:spTree>
    <p:extLst>
      <p:ext uri="{BB962C8B-B14F-4D97-AF65-F5344CB8AC3E}">
        <p14:creationId xmlns:p14="http://schemas.microsoft.com/office/powerpoint/2010/main" val="227381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316</Words>
  <Application>Microsoft Macintosh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32</cp:revision>
  <dcterms:created xsi:type="dcterms:W3CDTF">2020-09-03T20:27:07Z</dcterms:created>
  <dcterms:modified xsi:type="dcterms:W3CDTF">2020-09-04T18:33:02Z</dcterms:modified>
</cp:coreProperties>
</file>