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3"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p:restoredTop sz="94614"/>
  </p:normalViewPr>
  <p:slideViewPr>
    <p:cSldViewPr snapToGrid="0" snapToObjects="1">
      <p:cViewPr varScale="1">
        <p:scale>
          <a:sx n="74" d="100"/>
          <a:sy n="74" d="100"/>
        </p:scale>
        <p:origin x="192" y="1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6EBF0-1F62-9441-891C-7730EABE4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337CB2-D121-5E48-8639-C4F7F6C8BA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44AED9-6871-F44D-900A-EC70AD7C1C43}"/>
              </a:ext>
            </a:extLst>
          </p:cNvPr>
          <p:cNvSpPr>
            <a:spLocks noGrp="1"/>
          </p:cNvSpPr>
          <p:nvPr>
            <p:ph type="dt" sz="half" idx="10"/>
          </p:nvPr>
        </p:nvSpPr>
        <p:spPr/>
        <p:txBody>
          <a:bodyPr/>
          <a:lstStyle/>
          <a:p>
            <a:fld id="{4483BEBC-415A-0748-A936-031BF0FDE8F2}" type="datetimeFigureOut">
              <a:rPr lang="en-US" smtClean="0"/>
              <a:t>7/30/20</a:t>
            </a:fld>
            <a:endParaRPr lang="en-US"/>
          </a:p>
        </p:txBody>
      </p:sp>
      <p:sp>
        <p:nvSpPr>
          <p:cNvPr id="5" name="Footer Placeholder 4">
            <a:extLst>
              <a:ext uri="{FF2B5EF4-FFF2-40B4-BE49-F238E27FC236}">
                <a16:creationId xmlns:a16="http://schemas.microsoft.com/office/drawing/2014/main" id="{61727F3C-3363-0B4B-B3F9-01612CCA89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A33FC-06EA-C44F-A932-BD13162AC7B5}"/>
              </a:ext>
            </a:extLst>
          </p:cNvPr>
          <p:cNvSpPr>
            <a:spLocks noGrp="1"/>
          </p:cNvSpPr>
          <p:nvPr>
            <p:ph type="sldNum" sz="quarter" idx="12"/>
          </p:nvPr>
        </p:nvSpPr>
        <p:spPr/>
        <p:txBody>
          <a:bodyPr/>
          <a:lstStyle/>
          <a:p>
            <a:fld id="{32C011E1-9895-9642-A238-65D6343304E8}" type="slidenum">
              <a:rPr lang="en-US" smtClean="0"/>
              <a:t>‹#›</a:t>
            </a:fld>
            <a:endParaRPr lang="en-US"/>
          </a:p>
        </p:txBody>
      </p:sp>
    </p:spTree>
    <p:extLst>
      <p:ext uri="{BB962C8B-B14F-4D97-AF65-F5344CB8AC3E}">
        <p14:creationId xmlns:p14="http://schemas.microsoft.com/office/powerpoint/2010/main" val="799130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DC4D9-7E7E-CA49-AA43-D1AB987F0A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B3B916-163D-9F48-AF96-D396DBB9E9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DEF74F-E1C3-FF45-8814-96BD79B8C212}"/>
              </a:ext>
            </a:extLst>
          </p:cNvPr>
          <p:cNvSpPr>
            <a:spLocks noGrp="1"/>
          </p:cNvSpPr>
          <p:nvPr>
            <p:ph type="dt" sz="half" idx="10"/>
          </p:nvPr>
        </p:nvSpPr>
        <p:spPr/>
        <p:txBody>
          <a:bodyPr/>
          <a:lstStyle/>
          <a:p>
            <a:fld id="{4483BEBC-415A-0748-A936-031BF0FDE8F2}" type="datetimeFigureOut">
              <a:rPr lang="en-US" smtClean="0"/>
              <a:t>7/30/20</a:t>
            </a:fld>
            <a:endParaRPr lang="en-US"/>
          </a:p>
        </p:txBody>
      </p:sp>
      <p:sp>
        <p:nvSpPr>
          <p:cNvPr id="5" name="Footer Placeholder 4">
            <a:extLst>
              <a:ext uri="{FF2B5EF4-FFF2-40B4-BE49-F238E27FC236}">
                <a16:creationId xmlns:a16="http://schemas.microsoft.com/office/drawing/2014/main" id="{484141CE-7DF9-DE43-AE14-0D140AD82F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EFC60-7E46-4D48-849B-6C47CA4B6113}"/>
              </a:ext>
            </a:extLst>
          </p:cNvPr>
          <p:cNvSpPr>
            <a:spLocks noGrp="1"/>
          </p:cNvSpPr>
          <p:nvPr>
            <p:ph type="sldNum" sz="quarter" idx="12"/>
          </p:nvPr>
        </p:nvSpPr>
        <p:spPr/>
        <p:txBody>
          <a:bodyPr/>
          <a:lstStyle/>
          <a:p>
            <a:fld id="{32C011E1-9895-9642-A238-65D6343304E8}" type="slidenum">
              <a:rPr lang="en-US" smtClean="0"/>
              <a:t>‹#›</a:t>
            </a:fld>
            <a:endParaRPr lang="en-US"/>
          </a:p>
        </p:txBody>
      </p:sp>
    </p:spTree>
    <p:extLst>
      <p:ext uri="{BB962C8B-B14F-4D97-AF65-F5344CB8AC3E}">
        <p14:creationId xmlns:p14="http://schemas.microsoft.com/office/powerpoint/2010/main" val="2290859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3A2526-DC95-D840-B1E7-59F69484E7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6138C3-2F42-3D4F-B3E7-5FFA67A3335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28EB4-071B-664D-89D0-81E7A094CC53}"/>
              </a:ext>
            </a:extLst>
          </p:cNvPr>
          <p:cNvSpPr>
            <a:spLocks noGrp="1"/>
          </p:cNvSpPr>
          <p:nvPr>
            <p:ph type="dt" sz="half" idx="10"/>
          </p:nvPr>
        </p:nvSpPr>
        <p:spPr/>
        <p:txBody>
          <a:bodyPr/>
          <a:lstStyle/>
          <a:p>
            <a:fld id="{4483BEBC-415A-0748-A936-031BF0FDE8F2}" type="datetimeFigureOut">
              <a:rPr lang="en-US" smtClean="0"/>
              <a:t>7/30/20</a:t>
            </a:fld>
            <a:endParaRPr lang="en-US"/>
          </a:p>
        </p:txBody>
      </p:sp>
      <p:sp>
        <p:nvSpPr>
          <p:cNvPr id="5" name="Footer Placeholder 4">
            <a:extLst>
              <a:ext uri="{FF2B5EF4-FFF2-40B4-BE49-F238E27FC236}">
                <a16:creationId xmlns:a16="http://schemas.microsoft.com/office/drawing/2014/main" id="{D0AEA30E-0BE9-B14E-9A56-718205CE5A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FEA03-BB68-A949-BA3E-8746DA7906E9}"/>
              </a:ext>
            </a:extLst>
          </p:cNvPr>
          <p:cNvSpPr>
            <a:spLocks noGrp="1"/>
          </p:cNvSpPr>
          <p:nvPr>
            <p:ph type="sldNum" sz="quarter" idx="12"/>
          </p:nvPr>
        </p:nvSpPr>
        <p:spPr/>
        <p:txBody>
          <a:bodyPr/>
          <a:lstStyle/>
          <a:p>
            <a:fld id="{32C011E1-9895-9642-A238-65D6343304E8}" type="slidenum">
              <a:rPr lang="en-US" smtClean="0"/>
              <a:t>‹#›</a:t>
            </a:fld>
            <a:endParaRPr lang="en-US"/>
          </a:p>
        </p:txBody>
      </p:sp>
    </p:spTree>
    <p:extLst>
      <p:ext uri="{BB962C8B-B14F-4D97-AF65-F5344CB8AC3E}">
        <p14:creationId xmlns:p14="http://schemas.microsoft.com/office/powerpoint/2010/main" val="3666503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DE3DF-BF72-2147-B960-415CADCAAD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DF6A43-21EA-C542-A54D-1ACDCB38A4A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4D8D35-B582-FD42-AE03-F3E30CC2A698}"/>
              </a:ext>
            </a:extLst>
          </p:cNvPr>
          <p:cNvSpPr>
            <a:spLocks noGrp="1"/>
          </p:cNvSpPr>
          <p:nvPr>
            <p:ph type="dt" sz="half" idx="10"/>
          </p:nvPr>
        </p:nvSpPr>
        <p:spPr/>
        <p:txBody>
          <a:bodyPr/>
          <a:lstStyle/>
          <a:p>
            <a:fld id="{4483BEBC-415A-0748-A936-031BF0FDE8F2}" type="datetimeFigureOut">
              <a:rPr lang="en-US" smtClean="0"/>
              <a:t>7/30/20</a:t>
            </a:fld>
            <a:endParaRPr lang="en-US"/>
          </a:p>
        </p:txBody>
      </p:sp>
      <p:sp>
        <p:nvSpPr>
          <p:cNvPr id="5" name="Footer Placeholder 4">
            <a:extLst>
              <a:ext uri="{FF2B5EF4-FFF2-40B4-BE49-F238E27FC236}">
                <a16:creationId xmlns:a16="http://schemas.microsoft.com/office/drawing/2014/main" id="{91FC330F-67BA-7B4B-B1F3-0CF76AD9D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073CB-D090-0549-8BBD-3CD07CC1DC74}"/>
              </a:ext>
            </a:extLst>
          </p:cNvPr>
          <p:cNvSpPr>
            <a:spLocks noGrp="1"/>
          </p:cNvSpPr>
          <p:nvPr>
            <p:ph type="sldNum" sz="quarter" idx="12"/>
          </p:nvPr>
        </p:nvSpPr>
        <p:spPr/>
        <p:txBody>
          <a:bodyPr/>
          <a:lstStyle/>
          <a:p>
            <a:fld id="{32C011E1-9895-9642-A238-65D6343304E8}" type="slidenum">
              <a:rPr lang="en-US" smtClean="0"/>
              <a:t>‹#›</a:t>
            </a:fld>
            <a:endParaRPr lang="en-US"/>
          </a:p>
        </p:txBody>
      </p:sp>
    </p:spTree>
    <p:extLst>
      <p:ext uri="{BB962C8B-B14F-4D97-AF65-F5344CB8AC3E}">
        <p14:creationId xmlns:p14="http://schemas.microsoft.com/office/powerpoint/2010/main" val="170747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DF460-D343-5645-9451-22AC3192AB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E367EC-1DC6-4F4F-88DF-A2C9476664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537303-4AD4-5143-B963-84EEE3A07F55}"/>
              </a:ext>
            </a:extLst>
          </p:cNvPr>
          <p:cNvSpPr>
            <a:spLocks noGrp="1"/>
          </p:cNvSpPr>
          <p:nvPr>
            <p:ph type="dt" sz="half" idx="10"/>
          </p:nvPr>
        </p:nvSpPr>
        <p:spPr/>
        <p:txBody>
          <a:bodyPr/>
          <a:lstStyle/>
          <a:p>
            <a:fld id="{4483BEBC-415A-0748-A936-031BF0FDE8F2}" type="datetimeFigureOut">
              <a:rPr lang="en-US" smtClean="0"/>
              <a:t>7/30/20</a:t>
            </a:fld>
            <a:endParaRPr lang="en-US"/>
          </a:p>
        </p:txBody>
      </p:sp>
      <p:sp>
        <p:nvSpPr>
          <p:cNvPr id="5" name="Footer Placeholder 4">
            <a:extLst>
              <a:ext uri="{FF2B5EF4-FFF2-40B4-BE49-F238E27FC236}">
                <a16:creationId xmlns:a16="http://schemas.microsoft.com/office/drawing/2014/main" id="{682DDF60-03A4-9242-BF73-1B4C0D4B9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46CA9-EDD9-994A-BEAA-85145648F994}"/>
              </a:ext>
            </a:extLst>
          </p:cNvPr>
          <p:cNvSpPr>
            <a:spLocks noGrp="1"/>
          </p:cNvSpPr>
          <p:nvPr>
            <p:ph type="sldNum" sz="quarter" idx="12"/>
          </p:nvPr>
        </p:nvSpPr>
        <p:spPr/>
        <p:txBody>
          <a:bodyPr/>
          <a:lstStyle/>
          <a:p>
            <a:fld id="{32C011E1-9895-9642-A238-65D6343304E8}" type="slidenum">
              <a:rPr lang="en-US" smtClean="0"/>
              <a:t>‹#›</a:t>
            </a:fld>
            <a:endParaRPr lang="en-US"/>
          </a:p>
        </p:txBody>
      </p:sp>
    </p:spTree>
    <p:extLst>
      <p:ext uri="{BB962C8B-B14F-4D97-AF65-F5344CB8AC3E}">
        <p14:creationId xmlns:p14="http://schemas.microsoft.com/office/powerpoint/2010/main" val="684650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81608-58A6-9447-A0EC-7937579C32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A6C4A6-2983-0540-B8D4-731F52FBFE1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05EF3E-9064-A548-8AD3-9CEC2AEEB6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E0FA2F-F5FA-604B-B6F5-DCC56C4C5316}"/>
              </a:ext>
            </a:extLst>
          </p:cNvPr>
          <p:cNvSpPr>
            <a:spLocks noGrp="1"/>
          </p:cNvSpPr>
          <p:nvPr>
            <p:ph type="dt" sz="half" idx="10"/>
          </p:nvPr>
        </p:nvSpPr>
        <p:spPr/>
        <p:txBody>
          <a:bodyPr/>
          <a:lstStyle/>
          <a:p>
            <a:fld id="{4483BEBC-415A-0748-A936-031BF0FDE8F2}" type="datetimeFigureOut">
              <a:rPr lang="en-US" smtClean="0"/>
              <a:t>7/30/20</a:t>
            </a:fld>
            <a:endParaRPr lang="en-US"/>
          </a:p>
        </p:txBody>
      </p:sp>
      <p:sp>
        <p:nvSpPr>
          <p:cNvPr id="6" name="Footer Placeholder 5">
            <a:extLst>
              <a:ext uri="{FF2B5EF4-FFF2-40B4-BE49-F238E27FC236}">
                <a16:creationId xmlns:a16="http://schemas.microsoft.com/office/drawing/2014/main" id="{1956A995-345F-134D-B2F6-7DCF08710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0A500C-5755-FC44-8CE1-BE246F510DD7}"/>
              </a:ext>
            </a:extLst>
          </p:cNvPr>
          <p:cNvSpPr>
            <a:spLocks noGrp="1"/>
          </p:cNvSpPr>
          <p:nvPr>
            <p:ph type="sldNum" sz="quarter" idx="12"/>
          </p:nvPr>
        </p:nvSpPr>
        <p:spPr/>
        <p:txBody>
          <a:bodyPr/>
          <a:lstStyle/>
          <a:p>
            <a:fld id="{32C011E1-9895-9642-A238-65D6343304E8}" type="slidenum">
              <a:rPr lang="en-US" smtClean="0"/>
              <a:t>‹#›</a:t>
            </a:fld>
            <a:endParaRPr lang="en-US"/>
          </a:p>
        </p:txBody>
      </p:sp>
    </p:spTree>
    <p:extLst>
      <p:ext uri="{BB962C8B-B14F-4D97-AF65-F5344CB8AC3E}">
        <p14:creationId xmlns:p14="http://schemas.microsoft.com/office/powerpoint/2010/main" val="1399647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582A-3A8B-0C4C-B83C-0DDB42144A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AAE9B3-BC2E-4E43-9F0A-81AB72DCA2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47BD919-2828-3346-8738-305B0FDF2B4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5EC071-ACDF-3B4C-820A-941D00A595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607CDB8-B50D-F84F-8C9E-472152E567F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1C7117-3C15-054F-A3E8-A92F30E0E82E}"/>
              </a:ext>
            </a:extLst>
          </p:cNvPr>
          <p:cNvSpPr>
            <a:spLocks noGrp="1"/>
          </p:cNvSpPr>
          <p:nvPr>
            <p:ph type="dt" sz="half" idx="10"/>
          </p:nvPr>
        </p:nvSpPr>
        <p:spPr/>
        <p:txBody>
          <a:bodyPr/>
          <a:lstStyle/>
          <a:p>
            <a:fld id="{4483BEBC-415A-0748-A936-031BF0FDE8F2}" type="datetimeFigureOut">
              <a:rPr lang="en-US" smtClean="0"/>
              <a:t>7/30/20</a:t>
            </a:fld>
            <a:endParaRPr lang="en-US"/>
          </a:p>
        </p:txBody>
      </p:sp>
      <p:sp>
        <p:nvSpPr>
          <p:cNvPr id="8" name="Footer Placeholder 7">
            <a:extLst>
              <a:ext uri="{FF2B5EF4-FFF2-40B4-BE49-F238E27FC236}">
                <a16:creationId xmlns:a16="http://schemas.microsoft.com/office/drawing/2014/main" id="{75DFB4FC-5F4C-9D44-A920-F55AF1CB52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7239E6-BE5E-8241-812D-683CB4FF8C34}"/>
              </a:ext>
            </a:extLst>
          </p:cNvPr>
          <p:cNvSpPr>
            <a:spLocks noGrp="1"/>
          </p:cNvSpPr>
          <p:nvPr>
            <p:ph type="sldNum" sz="quarter" idx="12"/>
          </p:nvPr>
        </p:nvSpPr>
        <p:spPr/>
        <p:txBody>
          <a:bodyPr/>
          <a:lstStyle/>
          <a:p>
            <a:fld id="{32C011E1-9895-9642-A238-65D6343304E8}" type="slidenum">
              <a:rPr lang="en-US" smtClean="0"/>
              <a:t>‹#›</a:t>
            </a:fld>
            <a:endParaRPr lang="en-US"/>
          </a:p>
        </p:txBody>
      </p:sp>
    </p:spTree>
    <p:extLst>
      <p:ext uri="{BB962C8B-B14F-4D97-AF65-F5344CB8AC3E}">
        <p14:creationId xmlns:p14="http://schemas.microsoft.com/office/powerpoint/2010/main" val="1424842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FF5EB-DD33-B243-BA20-5315850067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296664-C316-734A-B66D-835D185FD2C6}"/>
              </a:ext>
            </a:extLst>
          </p:cNvPr>
          <p:cNvSpPr>
            <a:spLocks noGrp="1"/>
          </p:cNvSpPr>
          <p:nvPr>
            <p:ph type="dt" sz="half" idx="10"/>
          </p:nvPr>
        </p:nvSpPr>
        <p:spPr/>
        <p:txBody>
          <a:bodyPr/>
          <a:lstStyle/>
          <a:p>
            <a:fld id="{4483BEBC-415A-0748-A936-031BF0FDE8F2}" type="datetimeFigureOut">
              <a:rPr lang="en-US" smtClean="0"/>
              <a:t>7/30/20</a:t>
            </a:fld>
            <a:endParaRPr lang="en-US"/>
          </a:p>
        </p:txBody>
      </p:sp>
      <p:sp>
        <p:nvSpPr>
          <p:cNvPr id="4" name="Footer Placeholder 3">
            <a:extLst>
              <a:ext uri="{FF2B5EF4-FFF2-40B4-BE49-F238E27FC236}">
                <a16:creationId xmlns:a16="http://schemas.microsoft.com/office/drawing/2014/main" id="{DD99325B-3400-BE43-9A7E-164B29C196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8D65A1-6325-9248-BCDA-4FB62CF83721}"/>
              </a:ext>
            </a:extLst>
          </p:cNvPr>
          <p:cNvSpPr>
            <a:spLocks noGrp="1"/>
          </p:cNvSpPr>
          <p:nvPr>
            <p:ph type="sldNum" sz="quarter" idx="12"/>
          </p:nvPr>
        </p:nvSpPr>
        <p:spPr/>
        <p:txBody>
          <a:bodyPr/>
          <a:lstStyle/>
          <a:p>
            <a:fld id="{32C011E1-9895-9642-A238-65D6343304E8}" type="slidenum">
              <a:rPr lang="en-US" smtClean="0"/>
              <a:t>‹#›</a:t>
            </a:fld>
            <a:endParaRPr lang="en-US"/>
          </a:p>
        </p:txBody>
      </p:sp>
    </p:spTree>
    <p:extLst>
      <p:ext uri="{BB962C8B-B14F-4D97-AF65-F5344CB8AC3E}">
        <p14:creationId xmlns:p14="http://schemas.microsoft.com/office/powerpoint/2010/main" val="2003413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F98C7-ADA9-F846-A855-3A9E2D7503A4}"/>
              </a:ext>
            </a:extLst>
          </p:cNvPr>
          <p:cNvSpPr>
            <a:spLocks noGrp="1"/>
          </p:cNvSpPr>
          <p:nvPr>
            <p:ph type="dt" sz="half" idx="10"/>
          </p:nvPr>
        </p:nvSpPr>
        <p:spPr/>
        <p:txBody>
          <a:bodyPr/>
          <a:lstStyle/>
          <a:p>
            <a:fld id="{4483BEBC-415A-0748-A936-031BF0FDE8F2}" type="datetimeFigureOut">
              <a:rPr lang="en-US" smtClean="0"/>
              <a:t>7/30/20</a:t>
            </a:fld>
            <a:endParaRPr lang="en-US"/>
          </a:p>
        </p:txBody>
      </p:sp>
      <p:sp>
        <p:nvSpPr>
          <p:cNvPr id="3" name="Footer Placeholder 2">
            <a:extLst>
              <a:ext uri="{FF2B5EF4-FFF2-40B4-BE49-F238E27FC236}">
                <a16:creationId xmlns:a16="http://schemas.microsoft.com/office/drawing/2014/main" id="{883A25E4-4EFA-2940-A7D1-7A7712DDE6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D82669-F211-7D4D-AADE-7B851795C1E9}"/>
              </a:ext>
            </a:extLst>
          </p:cNvPr>
          <p:cNvSpPr>
            <a:spLocks noGrp="1"/>
          </p:cNvSpPr>
          <p:nvPr>
            <p:ph type="sldNum" sz="quarter" idx="12"/>
          </p:nvPr>
        </p:nvSpPr>
        <p:spPr/>
        <p:txBody>
          <a:bodyPr/>
          <a:lstStyle/>
          <a:p>
            <a:fld id="{32C011E1-9895-9642-A238-65D6343304E8}" type="slidenum">
              <a:rPr lang="en-US" smtClean="0"/>
              <a:t>‹#›</a:t>
            </a:fld>
            <a:endParaRPr lang="en-US"/>
          </a:p>
        </p:txBody>
      </p:sp>
    </p:spTree>
    <p:extLst>
      <p:ext uri="{BB962C8B-B14F-4D97-AF65-F5344CB8AC3E}">
        <p14:creationId xmlns:p14="http://schemas.microsoft.com/office/powerpoint/2010/main" val="1037912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CE331-8C14-FB45-B133-9010CBD04F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857396-9F49-204D-9E18-23A5869E77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FA56D5-822A-9345-B7AC-4BB5C4D75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1BC3AD-B540-0449-A3D7-0EB748497677}"/>
              </a:ext>
            </a:extLst>
          </p:cNvPr>
          <p:cNvSpPr>
            <a:spLocks noGrp="1"/>
          </p:cNvSpPr>
          <p:nvPr>
            <p:ph type="dt" sz="half" idx="10"/>
          </p:nvPr>
        </p:nvSpPr>
        <p:spPr/>
        <p:txBody>
          <a:bodyPr/>
          <a:lstStyle/>
          <a:p>
            <a:fld id="{4483BEBC-415A-0748-A936-031BF0FDE8F2}" type="datetimeFigureOut">
              <a:rPr lang="en-US" smtClean="0"/>
              <a:t>7/30/20</a:t>
            </a:fld>
            <a:endParaRPr lang="en-US"/>
          </a:p>
        </p:txBody>
      </p:sp>
      <p:sp>
        <p:nvSpPr>
          <p:cNvPr id="6" name="Footer Placeholder 5">
            <a:extLst>
              <a:ext uri="{FF2B5EF4-FFF2-40B4-BE49-F238E27FC236}">
                <a16:creationId xmlns:a16="http://schemas.microsoft.com/office/drawing/2014/main" id="{060568E3-C30D-694A-891E-1881F8EE85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F59599-8E54-624D-B1BB-F4B9714917C7}"/>
              </a:ext>
            </a:extLst>
          </p:cNvPr>
          <p:cNvSpPr>
            <a:spLocks noGrp="1"/>
          </p:cNvSpPr>
          <p:nvPr>
            <p:ph type="sldNum" sz="quarter" idx="12"/>
          </p:nvPr>
        </p:nvSpPr>
        <p:spPr/>
        <p:txBody>
          <a:bodyPr/>
          <a:lstStyle/>
          <a:p>
            <a:fld id="{32C011E1-9895-9642-A238-65D6343304E8}" type="slidenum">
              <a:rPr lang="en-US" smtClean="0"/>
              <a:t>‹#›</a:t>
            </a:fld>
            <a:endParaRPr lang="en-US"/>
          </a:p>
        </p:txBody>
      </p:sp>
    </p:spTree>
    <p:extLst>
      <p:ext uri="{BB962C8B-B14F-4D97-AF65-F5344CB8AC3E}">
        <p14:creationId xmlns:p14="http://schemas.microsoft.com/office/powerpoint/2010/main" val="2209188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C172-036B-E34D-BF9C-EBE5AAADD5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518526-8954-4249-90F0-CBBF7B2942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879749-3475-1F45-B432-53B5CA1325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DA2A21-9619-4449-A72C-C36473614910}"/>
              </a:ext>
            </a:extLst>
          </p:cNvPr>
          <p:cNvSpPr>
            <a:spLocks noGrp="1"/>
          </p:cNvSpPr>
          <p:nvPr>
            <p:ph type="dt" sz="half" idx="10"/>
          </p:nvPr>
        </p:nvSpPr>
        <p:spPr/>
        <p:txBody>
          <a:bodyPr/>
          <a:lstStyle/>
          <a:p>
            <a:fld id="{4483BEBC-415A-0748-A936-031BF0FDE8F2}" type="datetimeFigureOut">
              <a:rPr lang="en-US" smtClean="0"/>
              <a:t>7/30/20</a:t>
            </a:fld>
            <a:endParaRPr lang="en-US"/>
          </a:p>
        </p:txBody>
      </p:sp>
      <p:sp>
        <p:nvSpPr>
          <p:cNvPr id="6" name="Footer Placeholder 5">
            <a:extLst>
              <a:ext uri="{FF2B5EF4-FFF2-40B4-BE49-F238E27FC236}">
                <a16:creationId xmlns:a16="http://schemas.microsoft.com/office/drawing/2014/main" id="{AC206E6A-537A-FB4A-9606-21FE498DF5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6AE00A-0315-3F4C-B0F7-1EBD1161B048}"/>
              </a:ext>
            </a:extLst>
          </p:cNvPr>
          <p:cNvSpPr>
            <a:spLocks noGrp="1"/>
          </p:cNvSpPr>
          <p:nvPr>
            <p:ph type="sldNum" sz="quarter" idx="12"/>
          </p:nvPr>
        </p:nvSpPr>
        <p:spPr/>
        <p:txBody>
          <a:bodyPr/>
          <a:lstStyle/>
          <a:p>
            <a:fld id="{32C011E1-9895-9642-A238-65D6343304E8}" type="slidenum">
              <a:rPr lang="en-US" smtClean="0"/>
              <a:t>‹#›</a:t>
            </a:fld>
            <a:endParaRPr lang="en-US"/>
          </a:p>
        </p:txBody>
      </p:sp>
    </p:spTree>
    <p:extLst>
      <p:ext uri="{BB962C8B-B14F-4D97-AF65-F5344CB8AC3E}">
        <p14:creationId xmlns:p14="http://schemas.microsoft.com/office/powerpoint/2010/main" val="177105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8D0B66-B618-3E4A-B07E-BBD00FDE33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2E7CF7-A0F1-BA43-9C20-B21DFC425F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8138A9-5D78-0B41-B064-D5C5387873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83BEBC-415A-0748-A936-031BF0FDE8F2}" type="datetimeFigureOut">
              <a:rPr lang="en-US" smtClean="0"/>
              <a:t>7/30/20</a:t>
            </a:fld>
            <a:endParaRPr lang="en-US"/>
          </a:p>
        </p:txBody>
      </p:sp>
      <p:sp>
        <p:nvSpPr>
          <p:cNvPr id="5" name="Footer Placeholder 4">
            <a:extLst>
              <a:ext uri="{FF2B5EF4-FFF2-40B4-BE49-F238E27FC236}">
                <a16:creationId xmlns:a16="http://schemas.microsoft.com/office/drawing/2014/main" id="{CE1101A8-124C-D94A-91A5-1FEF0F5396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83DECF-5E3F-7845-93F2-A854A95E62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C011E1-9895-9642-A238-65D6343304E8}" type="slidenum">
              <a:rPr lang="en-US" smtClean="0"/>
              <a:t>‹#›</a:t>
            </a:fld>
            <a:endParaRPr lang="en-US"/>
          </a:p>
        </p:txBody>
      </p:sp>
    </p:spTree>
    <p:extLst>
      <p:ext uri="{BB962C8B-B14F-4D97-AF65-F5344CB8AC3E}">
        <p14:creationId xmlns:p14="http://schemas.microsoft.com/office/powerpoint/2010/main" val="1597149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0FABB-C715-2C4D-9951-AF7A36055F8C}"/>
              </a:ext>
            </a:extLst>
          </p:cNvPr>
          <p:cNvSpPr>
            <a:spLocks noGrp="1"/>
          </p:cNvSpPr>
          <p:nvPr>
            <p:ph type="ctrTitle"/>
          </p:nvPr>
        </p:nvSpPr>
        <p:spPr>
          <a:xfrm>
            <a:off x="1524000" y="1122363"/>
            <a:ext cx="9144000" cy="674164"/>
          </a:xfrm>
        </p:spPr>
        <p:txBody>
          <a:bodyPr>
            <a:normAutofit fontScale="90000"/>
          </a:bodyPr>
          <a:lstStyle/>
          <a:p>
            <a:r>
              <a:rPr lang="en-US" dirty="0" err="1"/>
              <a:t>Lamda</a:t>
            </a:r>
            <a:r>
              <a:rPr lang="en-US"/>
              <a:t> API</a:t>
            </a:r>
            <a:endParaRPr lang="en-US" dirty="0"/>
          </a:p>
        </p:txBody>
      </p:sp>
      <p:sp>
        <p:nvSpPr>
          <p:cNvPr id="3" name="Subtitle 2">
            <a:extLst>
              <a:ext uri="{FF2B5EF4-FFF2-40B4-BE49-F238E27FC236}">
                <a16:creationId xmlns:a16="http://schemas.microsoft.com/office/drawing/2014/main" id="{6D3D8548-D789-B14F-B672-DE9FE30AF166}"/>
              </a:ext>
            </a:extLst>
          </p:cNvPr>
          <p:cNvSpPr>
            <a:spLocks noGrp="1"/>
          </p:cNvSpPr>
          <p:nvPr>
            <p:ph type="subTitle" idx="1"/>
          </p:nvPr>
        </p:nvSpPr>
        <p:spPr>
          <a:xfrm>
            <a:off x="1524000" y="2043953"/>
            <a:ext cx="9144000" cy="4386664"/>
          </a:xfrm>
        </p:spPr>
        <p:txBody>
          <a:bodyPr>
            <a:normAutofit/>
          </a:bodyPr>
          <a:lstStyle/>
          <a:p>
            <a:pPr algn="l"/>
            <a:r>
              <a:rPr lang="en-US" sz="1400" dirty="0"/>
              <a:t>Java 8 Features</a:t>
            </a:r>
          </a:p>
          <a:p>
            <a:pPr marL="342900" indent="-342900" algn="l">
              <a:buAutoNum type="arabicPeriod"/>
            </a:pPr>
            <a:r>
              <a:rPr lang="en-US" sz="1400" dirty="0" err="1"/>
              <a:t>Lamda</a:t>
            </a:r>
            <a:r>
              <a:rPr lang="en-US" sz="1400" dirty="0"/>
              <a:t> expression</a:t>
            </a:r>
          </a:p>
          <a:p>
            <a:pPr marL="342900" indent="-342900" algn="l">
              <a:buAutoNum type="arabicPeriod"/>
            </a:pPr>
            <a:r>
              <a:rPr lang="en-US" sz="1400" dirty="0"/>
              <a:t>Functional Interface</a:t>
            </a:r>
          </a:p>
          <a:p>
            <a:pPr marL="342900" indent="-342900" algn="l">
              <a:buAutoNum type="arabicPeriod"/>
            </a:pPr>
            <a:r>
              <a:rPr lang="en-US" sz="1400" dirty="0"/>
              <a:t>Default method in Interface</a:t>
            </a:r>
          </a:p>
          <a:p>
            <a:pPr marL="342900" indent="-342900" algn="l">
              <a:buAutoNum type="arabicPeriod"/>
            </a:pPr>
            <a:r>
              <a:rPr lang="en-US" sz="1400" dirty="0"/>
              <a:t>Static method in interface</a:t>
            </a:r>
          </a:p>
          <a:p>
            <a:pPr marL="342900" indent="-342900" algn="l">
              <a:buAutoNum type="arabicPeriod"/>
            </a:pPr>
            <a:r>
              <a:rPr lang="en-US" sz="1400" dirty="0"/>
              <a:t>Predicate</a:t>
            </a:r>
          </a:p>
          <a:p>
            <a:pPr marL="342900" indent="-342900" algn="l">
              <a:buAutoNum type="arabicPeriod"/>
            </a:pPr>
            <a:r>
              <a:rPr lang="en-US" sz="1400" dirty="0"/>
              <a:t>Function</a:t>
            </a:r>
          </a:p>
          <a:p>
            <a:pPr marL="342900" indent="-342900" algn="l">
              <a:buAutoNum type="arabicPeriod"/>
            </a:pPr>
            <a:r>
              <a:rPr lang="en-US" sz="1400" dirty="0"/>
              <a:t>Consumer</a:t>
            </a:r>
          </a:p>
          <a:p>
            <a:pPr marL="342900" indent="-342900" algn="l">
              <a:buAutoNum type="arabicPeriod"/>
            </a:pPr>
            <a:r>
              <a:rPr lang="en-US" sz="1400" dirty="0"/>
              <a:t>Method reference and constructor reference by double colon operator(:</a:t>
            </a:r>
            <a:r>
              <a:rPr lang="en-US" sz="1400" dirty="0">
                <a:sym typeface="Wingdings" pitchFamily="2" charset="2"/>
              </a:rPr>
              <a:t>: )</a:t>
            </a:r>
          </a:p>
          <a:p>
            <a:pPr marL="342900" indent="-342900" algn="l">
              <a:buAutoNum type="arabicPeriod"/>
            </a:pPr>
            <a:r>
              <a:rPr lang="en-US" sz="1400" dirty="0">
                <a:sym typeface="Wingdings" pitchFamily="2" charset="2"/>
              </a:rPr>
              <a:t>Stream  API</a:t>
            </a:r>
          </a:p>
          <a:p>
            <a:pPr marL="342900" indent="-342900" algn="l">
              <a:buAutoNum type="arabicPeriod"/>
            </a:pPr>
            <a:r>
              <a:rPr lang="en-US" sz="1400" dirty="0">
                <a:sym typeface="Wingdings" pitchFamily="2" charset="2"/>
              </a:rPr>
              <a:t>Date and Time API introduced by </a:t>
            </a:r>
            <a:r>
              <a:rPr lang="en-US" sz="1400" dirty="0" err="1">
                <a:sym typeface="Wingdings" pitchFamily="2" charset="2"/>
              </a:rPr>
              <a:t>joda.org</a:t>
            </a:r>
            <a:r>
              <a:rPr lang="en-US" sz="1400" dirty="0">
                <a:sym typeface="Wingdings" pitchFamily="2" charset="2"/>
              </a:rPr>
              <a:t> is also known as </a:t>
            </a:r>
            <a:r>
              <a:rPr lang="en-US" sz="1400" dirty="0" err="1">
                <a:sym typeface="Wingdings" pitchFamily="2" charset="2"/>
              </a:rPr>
              <a:t>joda</a:t>
            </a:r>
            <a:r>
              <a:rPr lang="en-US" sz="1400" dirty="0">
                <a:sym typeface="Wingdings" pitchFamily="2" charset="2"/>
              </a:rPr>
              <a:t> API</a:t>
            </a:r>
            <a:endParaRPr lang="en-US" sz="1400" dirty="0"/>
          </a:p>
        </p:txBody>
      </p:sp>
    </p:spTree>
    <p:extLst>
      <p:ext uri="{BB962C8B-B14F-4D97-AF65-F5344CB8AC3E}">
        <p14:creationId xmlns:p14="http://schemas.microsoft.com/office/powerpoint/2010/main" val="2463361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7DB7-AC87-564C-8EC5-D31D914A823D}"/>
              </a:ext>
            </a:extLst>
          </p:cNvPr>
          <p:cNvSpPr>
            <a:spLocks noGrp="1"/>
          </p:cNvSpPr>
          <p:nvPr>
            <p:ph type="title"/>
          </p:nvPr>
        </p:nvSpPr>
        <p:spPr/>
        <p:txBody>
          <a:bodyPr/>
          <a:lstStyle/>
          <a:p>
            <a:r>
              <a:rPr lang="en-US" dirty="0"/>
              <a:t>Lambda Function</a:t>
            </a:r>
          </a:p>
        </p:txBody>
      </p:sp>
      <p:sp>
        <p:nvSpPr>
          <p:cNvPr id="3" name="Content Placeholder 2">
            <a:extLst>
              <a:ext uri="{FF2B5EF4-FFF2-40B4-BE49-F238E27FC236}">
                <a16:creationId xmlns:a16="http://schemas.microsoft.com/office/drawing/2014/main" id="{DF7AEBB0-53FF-BA48-A976-81CCA10B691F}"/>
              </a:ext>
            </a:extLst>
          </p:cNvPr>
          <p:cNvSpPr>
            <a:spLocks noGrp="1"/>
          </p:cNvSpPr>
          <p:nvPr>
            <p:ph idx="1"/>
          </p:nvPr>
        </p:nvSpPr>
        <p:spPr/>
        <p:txBody>
          <a:bodyPr>
            <a:normAutofit/>
          </a:bodyPr>
          <a:lstStyle/>
          <a:p>
            <a:r>
              <a:rPr lang="en-US" sz="1400" dirty="0"/>
              <a:t>Java added functional programming feature in the form of </a:t>
            </a:r>
            <a:r>
              <a:rPr lang="en-US" sz="1400" dirty="0" err="1"/>
              <a:t>lamda</a:t>
            </a:r>
            <a:r>
              <a:rPr lang="en-US" sz="1400" dirty="0"/>
              <a:t> expression. Core java  is not utilizing multi core processor but java 1.8 lambda feature utilized multi core processor benefits in the form of parallel programming. </a:t>
            </a:r>
          </a:p>
          <a:p>
            <a:r>
              <a:rPr lang="en-US" sz="1400" dirty="0"/>
              <a:t>Main intension of java 1.8</a:t>
            </a:r>
          </a:p>
          <a:p>
            <a:pPr marL="0" indent="0">
              <a:buNone/>
            </a:pPr>
            <a:r>
              <a:rPr lang="en-US" sz="1400" dirty="0"/>
              <a:t>1. Simplify programming by reducing length of code</a:t>
            </a:r>
          </a:p>
          <a:p>
            <a:pPr marL="0" indent="0">
              <a:buNone/>
            </a:pPr>
            <a:r>
              <a:rPr lang="en-US" sz="1400" dirty="0"/>
              <a:t>2. Utilize functional programming</a:t>
            </a:r>
          </a:p>
          <a:p>
            <a:pPr marL="0" indent="0">
              <a:buNone/>
            </a:pPr>
            <a:r>
              <a:rPr lang="en-US" sz="1400" dirty="0"/>
              <a:t>3. To enable parallel programming or parallel processing.</a:t>
            </a:r>
          </a:p>
          <a:p>
            <a:pPr marL="0" indent="0">
              <a:buNone/>
            </a:pPr>
            <a:r>
              <a:rPr lang="en-US" sz="1400" dirty="0"/>
              <a:t>4. To write more readable, maintainable and concise code</a:t>
            </a:r>
          </a:p>
          <a:p>
            <a:pPr marL="0" indent="0">
              <a:buNone/>
            </a:pPr>
            <a:r>
              <a:rPr lang="en-US" sz="1400" dirty="0"/>
              <a:t>5. To use APIs very easily and effectively.</a:t>
            </a:r>
          </a:p>
          <a:p>
            <a:pPr marL="0" indent="0">
              <a:buNone/>
            </a:pPr>
            <a:endParaRPr lang="en-US" sz="1400" dirty="0"/>
          </a:p>
          <a:p>
            <a:pPr marL="0" indent="0">
              <a:buNone/>
            </a:pPr>
            <a:r>
              <a:rPr lang="en-US" sz="1400" dirty="0"/>
              <a:t>Some Other Features:</a:t>
            </a:r>
          </a:p>
          <a:p>
            <a:pPr marL="342900" indent="-342900">
              <a:buAutoNum type="arabicPeriod"/>
            </a:pPr>
            <a:r>
              <a:rPr lang="en-US" sz="1400" dirty="0"/>
              <a:t>From lambda expression, we can access enclosing method local variable as well as enclosing class variable.</a:t>
            </a:r>
          </a:p>
          <a:p>
            <a:pPr marL="342900" indent="-342900">
              <a:buAutoNum type="arabicPeriod"/>
            </a:pPr>
            <a:r>
              <a:rPr lang="en-US" sz="1400" dirty="0"/>
              <a:t>The local variable of enclosing method are explicitly final under lambda expression. </a:t>
            </a:r>
          </a:p>
          <a:p>
            <a:pPr marL="342900" indent="-342900">
              <a:buAutoNum type="arabicPeriod"/>
            </a:pPr>
            <a:r>
              <a:rPr lang="en-US" sz="1400" dirty="0"/>
              <a:t>Lambda Procedure can be passed as argument to a function.</a:t>
            </a:r>
          </a:p>
          <a:p>
            <a:pPr marL="0" indent="0">
              <a:buNone/>
            </a:pPr>
            <a:endParaRPr lang="en-US" sz="1400" dirty="0"/>
          </a:p>
          <a:p>
            <a:pPr marL="0" indent="0">
              <a:buNone/>
            </a:pPr>
            <a:endParaRPr lang="en-US" sz="1400" dirty="0"/>
          </a:p>
          <a:p>
            <a:pPr marL="0" indent="0">
              <a:buNone/>
            </a:pPr>
            <a:endParaRPr lang="en-US" sz="1400" dirty="0"/>
          </a:p>
        </p:txBody>
      </p:sp>
    </p:spTree>
    <p:extLst>
      <p:ext uri="{BB962C8B-B14F-4D97-AF65-F5344CB8AC3E}">
        <p14:creationId xmlns:p14="http://schemas.microsoft.com/office/powerpoint/2010/main" val="4163632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1BA9D-1C79-C24B-BDF0-4F166508B13F}"/>
              </a:ext>
            </a:extLst>
          </p:cNvPr>
          <p:cNvSpPr>
            <a:spLocks noGrp="1"/>
          </p:cNvSpPr>
          <p:nvPr>
            <p:ph type="title"/>
          </p:nvPr>
        </p:nvSpPr>
        <p:spPr/>
        <p:txBody>
          <a:bodyPr/>
          <a:lstStyle/>
          <a:p>
            <a:r>
              <a:rPr lang="en-US" dirty="0"/>
              <a:t>Interface ambiguity </a:t>
            </a:r>
          </a:p>
        </p:txBody>
      </p:sp>
      <p:sp>
        <p:nvSpPr>
          <p:cNvPr id="3" name="Content Placeholder 2">
            <a:extLst>
              <a:ext uri="{FF2B5EF4-FFF2-40B4-BE49-F238E27FC236}">
                <a16:creationId xmlns:a16="http://schemas.microsoft.com/office/drawing/2014/main" id="{A043DFFB-1B9A-F54E-B047-A0E31E84E311}"/>
              </a:ext>
            </a:extLst>
          </p:cNvPr>
          <p:cNvSpPr>
            <a:spLocks noGrp="1"/>
          </p:cNvSpPr>
          <p:nvPr>
            <p:ph idx="1"/>
          </p:nvPr>
        </p:nvSpPr>
        <p:spPr>
          <a:xfrm>
            <a:off x="838200" y="1825625"/>
            <a:ext cx="10515600" cy="4799110"/>
          </a:xfrm>
        </p:spPr>
        <p:txBody>
          <a:bodyPr>
            <a:normAutofit/>
          </a:bodyPr>
          <a:lstStyle/>
          <a:p>
            <a:pPr marL="342900" indent="-342900">
              <a:buAutoNum type="arabicPeriod"/>
            </a:pPr>
            <a:r>
              <a:rPr lang="en-US" sz="1400" dirty="0"/>
              <a:t>To resolved default interface method ambiguity problem using </a:t>
            </a:r>
            <a:r>
              <a:rPr lang="en-US" sz="1400" dirty="0" err="1"/>
              <a:t>interfacename.super.methodname</a:t>
            </a:r>
            <a:r>
              <a:rPr lang="en-US" sz="1400" dirty="0"/>
              <a:t>(). Like Left.super.m1();</a:t>
            </a:r>
          </a:p>
          <a:p>
            <a:pPr marL="342900" indent="-342900">
              <a:buAutoNum type="arabicPeriod"/>
            </a:pPr>
            <a:r>
              <a:rPr lang="en-US" sz="1400" dirty="0"/>
              <a:t>Inside interface every variable is public static and final and we can not declare instance variable. Inside abstract class, we can declare instance variables which are required to the child class.</a:t>
            </a:r>
          </a:p>
          <a:p>
            <a:pPr marL="342900" indent="-342900">
              <a:buAutoNum type="arabicPeriod"/>
            </a:pPr>
            <a:r>
              <a:rPr lang="en-US" sz="1400" dirty="0"/>
              <a:t>Interface never talks about state of object but abstract class can talk about state of object.</a:t>
            </a:r>
          </a:p>
          <a:p>
            <a:pPr marL="342900" indent="-342900">
              <a:buAutoNum type="arabicPeriod"/>
            </a:pPr>
            <a:r>
              <a:rPr lang="en-US" sz="1400" dirty="0"/>
              <a:t>Inside interface , we can’t declare constructors but inside abstract class, we can declare constructors.</a:t>
            </a:r>
          </a:p>
          <a:p>
            <a:pPr marL="342900" indent="-342900">
              <a:buAutoNum type="arabicPeriod"/>
            </a:pPr>
            <a:r>
              <a:rPr lang="en-US" sz="1400" dirty="0"/>
              <a:t>Inside interface we can’t declare instance and static blocks but inside abstract class we can declare</a:t>
            </a:r>
          </a:p>
          <a:p>
            <a:pPr marL="342900" indent="-342900">
              <a:buAutoNum type="arabicPeriod"/>
            </a:pPr>
            <a:r>
              <a:rPr lang="en-US" sz="1400" dirty="0"/>
              <a:t>Functional interface with default methods can refer lambda expression but abstract class can’t refer lambda expression</a:t>
            </a:r>
          </a:p>
          <a:p>
            <a:pPr marL="342900" indent="-342900">
              <a:buAutoNum type="arabicPeriod"/>
            </a:pPr>
            <a:r>
              <a:rPr lang="en-US" sz="1400" dirty="0"/>
              <a:t>Inside interface we can not override Object class methods but inside Abstract class we can override Object class methods.</a:t>
            </a:r>
          </a:p>
          <a:p>
            <a:pPr marL="0" indent="0">
              <a:buNone/>
            </a:pPr>
            <a:r>
              <a:rPr lang="en-US" sz="1400" b="1" dirty="0"/>
              <a:t>Lambda Expression:</a:t>
            </a:r>
          </a:p>
          <a:p>
            <a:pPr marL="0" indent="0">
              <a:buNone/>
            </a:pPr>
            <a:r>
              <a:rPr lang="en-US" sz="1400" dirty="0"/>
              <a:t>()-&gt; </a:t>
            </a:r>
            <a:r>
              <a:rPr lang="en-US" sz="1400" dirty="0" err="1"/>
              <a:t>sopln</a:t>
            </a:r>
            <a:r>
              <a:rPr lang="en-US" sz="1400" dirty="0"/>
              <a:t>(‘hi’);</a:t>
            </a:r>
          </a:p>
          <a:p>
            <a:pPr marL="0" indent="0">
              <a:buNone/>
            </a:pPr>
            <a:r>
              <a:rPr lang="en-US" sz="1400" dirty="0"/>
              <a:t>(a)-&gt; </a:t>
            </a:r>
            <a:r>
              <a:rPr lang="en-US" sz="1400" dirty="0" err="1"/>
              <a:t>sopln</a:t>
            </a:r>
            <a:r>
              <a:rPr lang="en-US" sz="1400" dirty="0"/>
              <a:t>(‘hi’);</a:t>
            </a:r>
          </a:p>
          <a:p>
            <a:pPr marL="0" indent="0">
              <a:buNone/>
            </a:pPr>
            <a:r>
              <a:rPr lang="en-US" sz="1400" dirty="0"/>
              <a:t>(</a:t>
            </a:r>
            <a:r>
              <a:rPr lang="en-US" sz="1400" dirty="0" err="1"/>
              <a:t>a,b</a:t>
            </a:r>
            <a:r>
              <a:rPr lang="en-US" sz="1400" dirty="0"/>
              <a:t>)-&gt; </a:t>
            </a:r>
            <a:r>
              <a:rPr lang="en-US" sz="1400" dirty="0" err="1"/>
              <a:t>sopln</a:t>
            </a:r>
            <a:r>
              <a:rPr lang="en-US" sz="1400" dirty="0"/>
              <a:t>(‘hi’);</a:t>
            </a:r>
          </a:p>
          <a:p>
            <a:pPr marL="0" indent="0">
              <a:buNone/>
            </a:pPr>
            <a:endParaRPr lang="en-US" sz="1400" dirty="0"/>
          </a:p>
          <a:p>
            <a:pPr marL="0" indent="0">
              <a:buNone/>
            </a:pPr>
            <a:r>
              <a:rPr lang="en-US" sz="1400" dirty="0"/>
              <a:t>If lambda expression return something then we no need to add return statement as compile understand based on output</a:t>
            </a:r>
          </a:p>
          <a:p>
            <a:pPr marL="0" indent="0">
              <a:buNone/>
            </a:pPr>
            <a:r>
              <a:rPr lang="en-US" sz="1400" dirty="0"/>
              <a:t>S-&gt; </a:t>
            </a:r>
            <a:r>
              <a:rPr lang="en-US" sz="1400" dirty="0" err="1"/>
              <a:t>s.length</a:t>
            </a:r>
            <a:r>
              <a:rPr lang="en-US" sz="1400" dirty="0"/>
              <a:t>();</a:t>
            </a:r>
          </a:p>
        </p:txBody>
      </p:sp>
    </p:spTree>
    <p:extLst>
      <p:ext uri="{BB962C8B-B14F-4D97-AF65-F5344CB8AC3E}">
        <p14:creationId xmlns:p14="http://schemas.microsoft.com/office/powerpoint/2010/main" val="3806515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D3F2-A242-4142-833A-BC1F5AE7B08A}"/>
              </a:ext>
            </a:extLst>
          </p:cNvPr>
          <p:cNvSpPr>
            <a:spLocks noGrp="1"/>
          </p:cNvSpPr>
          <p:nvPr>
            <p:ph type="title"/>
          </p:nvPr>
        </p:nvSpPr>
        <p:spPr/>
        <p:txBody>
          <a:bodyPr/>
          <a:lstStyle/>
          <a:p>
            <a:r>
              <a:rPr lang="en-US" dirty="0"/>
              <a:t>Functional Interface- Predicate</a:t>
            </a:r>
          </a:p>
        </p:txBody>
      </p:sp>
      <p:sp>
        <p:nvSpPr>
          <p:cNvPr id="3" name="Content Placeholder 2">
            <a:extLst>
              <a:ext uri="{FF2B5EF4-FFF2-40B4-BE49-F238E27FC236}">
                <a16:creationId xmlns:a16="http://schemas.microsoft.com/office/drawing/2014/main" id="{E0B95026-CDBE-5C4A-8C61-4205D51989EA}"/>
              </a:ext>
            </a:extLst>
          </p:cNvPr>
          <p:cNvSpPr>
            <a:spLocks noGrp="1"/>
          </p:cNvSpPr>
          <p:nvPr>
            <p:ph idx="1"/>
          </p:nvPr>
        </p:nvSpPr>
        <p:spPr>
          <a:xfrm>
            <a:off x="838200" y="1397480"/>
            <a:ext cx="10515600" cy="5055078"/>
          </a:xfrm>
        </p:spPr>
        <p:txBody>
          <a:bodyPr>
            <a:normAutofit/>
          </a:bodyPr>
          <a:lstStyle/>
          <a:p>
            <a:pPr marL="0" indent="0">
              <a:buNone/>
            </a:pPr>
            <a:r>
              <a:rPr lang="en-US" sz="1400" dirty="0"/>
              <a:t>If an interface contain only one abstract method then that interface called functional interface. Like runnable, callable, action listener, comparable are functional interface. We can use functional interface to invoke lambda expression.</a:t>
            </a:r>
          </a:p>
          <a:p>
            <a:pPr marL="0" indent="0">
              <a:buNone/>
            </a:pPr>
            <a:r>
              <a:rPr lang="en-US" sz="1400" dirty="0"/>
              <a:t>@functional annotation can be used to mark a interface as functional interface.</a:t>
            </a:r>
          </a:p>
          <a:p>
            <a:pPr marL="0" indent="0">
              <a:buNone/>
            </a:pPr>
            <a:endParaRPr lang="en-US" sz="1400" dirty="0"/>
          </a:p>
          <a:p>
            <a:pPr marL="0" indent="0">
              <a:buNone/>
            </a:pPr>
            <a:r>
              <a:rPr lang="en-US" sz="1400" dirty="0" err="1"/>
              <a:t>Java.utll.function</a:t>
            </a:r>
            <a:r>
              <a:rPr lang="en-US" sz="1400" dirty="0"/>
              <a:t> package</a:t>
            </a:r>
          </a:p>
          <a:p>
            <a:pPr marL="0" indent="0">
              <a:buNone/>
            </a:pPr>
            <a:r>
              <a:rPr lang="en-US" sz="2000" b="1" dirty="0"/>
              <a:t>Predicate-</a:t>
            </a:r>
            <a:r>
              <a:rPr lang="en-US" sz="1400" dirty="0"/>
              <a:t> Used to  test a particular condition and return either true or false. It contain one  test(T t) method </a:t>
            </a:r>
          </a:p>
          <a:p>
            <a:pPr marL="0" indent="0">
              <a:buNone/>
            </a:pPr>
            <a:endParaRPr lang="en-US" sz="1400" dirty="0"/>
          </a:p>
          <a:p>
            <a:pPr marL="0" indent="0">
              <a:buNone/>
            </a:pPr>
            <a:r>
              <a:rPr lang="en-US" sz="1400" dirty="0"/>
              <a:t>Predicate&lt;Integer&gt; p -= </a:t>
            </a:r>
            <a:r>
              <a:rPr lang="en-US" sz="1400" dirty="0" err="1"/>
              <a:t>i</a:t>
            </a:r>
            <a:r>
              <a:rPr lang="en-US" sz="1400" dirty="0"/>
              <a:t> -&gt; </a:t>
            </a:r>
            <a:r>
              <a:rPr lang="en-US" sz="1400" dirty="0" err="1"/>
              <a:t>i</a:t>
            </a:r>
            <a:r>
              <a:rPr lang="en-US" sz="1400" dirty="0"/>
              <a:t>&gt;10;</a:t>
            </a:r>
          </a:p>
          <a:p>
            <a:pPr marL="0" indent="0">
              <a:buNone/>
            </a:pPr>
            <a:r>
              <a:rPr lang="en-US" sz="1400" dirty="0" err="1"/>
              <a:t>Sopln</a:t>
            </a:r>
            <a:r>
              <a:rPr lang="en-US" sz="1400" dirty="0"/>
              <a:t>(</a:t>
            </a:r>
            <a:r>
              <a:rPr lang="en-US" sz="1400" dirty="0" err="1"/>
              <a:t>p.test</a:t>
            </a:r>
            <a:r>
              <a:rPr lang="en-US" sz="1400" dirty="0"/>
              <a:t>(100);  ==</a:t>
            </a:r>
            <a:r>
              <a:rPr lang="en-US" sz="1400" dirty="0">
                <a:sym typeface="Wingdings" pitchFamily="2" charset="2"/>
              </a:rPr>
              <a:t></a:t>
            </a:r>
            <a:r>
              <a:rPr lang="en-US" sz="1400" dirty="0"/>
              <a:t>true</a:t>
            </a:r>
          </a:p>
          <a:p>
            <a:pPr marL="0" indent="0">
              <a:buNone/>
            </a:pPr>
            <a:r>
              <a:rPr lang="en-US" sz="1400" dirty="0" err="1"/>
              <a:t>Sopln</a:t>
            </a:r>
            <a:r>
              <a:rPr lang="en-US" sz="1400" dirty="0"/>
              <a:t>(</a:t>
            </a:r>
            <a:r>
              <a:rPr lang="en-US" sz="1400" dirty="0" err="1"/>
              <a:t>p.test</a:t>
            </a:r>
            <a:r>
              <a:rPr lang="en-US" sz="1400" dirty="0"/>
              <a:t>(8)) =</a:t>
            </a:r>
            <a:r>
              <a:rPr lang="en-US" sz="1400" dirty="0">
                <a:sym typeface="Wingdings" pitchFamily="2" charset="2"/>
              </a:rPr>
              <a:t> false</a:t>
            </a:r>
          </a:p>
          <a:p>
            <a:pPr marL="0" indent="0">
              <a:buNone/>
            </a:pPr>
            <a:r>
              <a:rPr lang="en-US" sz="1400" b="1" dirty="0">
                <a:sym typeface="Wingdings" pitchFamily="2" charset="2"/>
              </a:rPr>
              <a:t>Predicate joining:  p1.negate(), p1.and(p2) and p1.or(p2)</a:t>
            </a:r>
          </a:p>
          <a:p>
            <a:pPr marL="0" indent="0">
              <a:buNone/>
            </a:pPr>
            <a:r>
              <a:rPr lang="en-US" sz="1400" dirty="0" err="1"/>
              <a:t>Int</a:t>
            </a:r>
            <a:r>
              <a:rPr lang="en-US" sz="1400" dirty="0"/>
              <a:t>[] x = {0,5,10,15,20,25,30};</a:t>
            </a:r>
          </a:p>
          <a:p>
            <a:pPr marL="0" indent="0">
              <a:buNone/>
            </a:pPr>
            <a:r>
              <a:rPr lang="en-US" sz="1400" dirty="0"/>
              <a:t>Predicate&lt;Integer&gt; p1 = </a:t>
            </a:r>
            <a:r>
              <a:rPr lang="en-US" sz="1400" dirty="0" err="1"/>
              <a:t>i</a:t>
            </a:r>
            <a:r>
              <a:rPr lang="en-US" sz="1400" dirty="0"/>
              <a:t>-&gt; </a:t>
            </a:r>
            <a:r>
              <a:rPr lang="en-US" sz="1400" dirty="0" err="1"/>
              <a:t>i</a:t>
            </a:r>
            <a:r>
              <a:rPr lang="en-US" sz="1400" dirty="0"/>
              <a:t>&gt;10;</a:t>
            </a:r>
          </a:p>
          <a:p>
            <a:pPr marL="0" indent="0">
              <a:buNone/>
            </a:pPr>
            <a:r>
              <a:rPr lang="en-US" sz="1400" dirty="0"/>
              <a:t>Predicate&lt;Integer&gt; p2= </a:t>
            </a:r>
            <a:r>
              <a:rPr lang="en-US" sz="1400" dirty="0" err="1"/>
              <a:t>i</a:t>
            </a:r>
            <a:r>
              <a:rPr lang="en-US" sz="1400" dirty="0"/>
              <a:t>-&gt; i%2==0;</a:t>
            </a:r>
          </a:p>
          <a:p>
            <a:pPr marL="0" indent="0">
              <a:buNone/>
            </a:pPr>
            <a:r>
              <a:rPr lang="en-US" sz="1400" dirty="0"/>
              <a:t>One more default method of predicate is </a:t>
            </a:r>
            <a:r>
              <a:rPr lang="en-US" sz="1400" dirty="0" err="1"/>
              <a:t>isEqual</a:t>
            </a:r>
            <a:endParaRPr lang="en-US" sz="1400" dirty="0"/>
          </a:p>
        </p:txBody>
      </p:sp>
    </p:spTree>
    <p:extLst>
      <p:ext uri="{BB962C8B-B14F-4D97-AF65-F5344CB8AC3E}">
        <p14:creationId xmlns:p14="http://schemas.microsoft.com/office/powerpoint/2010/main" val="248302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DCFC-50B2-7242-9F7F-520833865E15}"/>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627DB05A-D5D4-5947-8BB9-4A591521152E}"/>
              </a:ext>
            </a:extLst>
          </p:cNvPr>
          <p:cNvSpPr>
            <a:spLocks noGrp="1"/>
          </p:cNvSpPr>
          <p:nvPr>
            <p:ph idx="1"/>
          </p:nvPr>
        </p:nvSpPr>
        <p:spPr>
          <a:xfrm>
            <a:off x="838200" y="1207698"/>
            <a:ext cx="10515600" cy="5451894"/>
          </a:xfrm>
        </p:spPr>
        <p:txBody>
          <a:bodyPr>
            <a:normAutofit/>
          </a:bodyPr>
          <a:lstStyle/>
          <a:p>
            <a:pPr marL="0" indent="0">
              <a:buNone/>
            </a:pPr>
            <a:r>
              <a:rPr lang="en-US" sz="1600" dirty="0"/>
              <a:t>Function and Predicate are same but Function can return any value where predicate can return only Boolean value.</a:t>
            </a:r>
          </a:p>
          <a:p>
            <a:pPr marL="0" indent="0">
              <a:buNone/>
            </a:pPr>
            <a:endParaRPr lang="en-US" sz="1600" dirty="0"/>
          </a:p>
          <a:p>
            <a:pPr marL="0" indent="0">
              <a:buNone/>
            </a:pPr>
            <a:r>
              <a:rPr lang="en-US" sz="1600" dirty="0"/>
              <a:t>Interface Function(T,R);</a:t>
            </a:r>
          </a:p>
          <a:p>
            <a:pPr marL="0" indent="0">
              <a:buNone/>
            </a:pPr>
            <a:r>
              <a:rPr lang="en-US" sz="1600" dirty="0"/>
              <a:t>T- input type, R –return type</a:t>
            </a:r>
          </a:p>
          <a:p>
            <a:pPr marL="0" indent="0">
              <a:buNone/>
            </a:pPr>
            <a:r>
              <a:rPr lang="en-US" sz="1600" dirty="0"/>
              <a:t>Function interface has Apply method.</a:t>
            </a:r>
          </a:p>
          <a:p>
            <a:pPr marL="0" indent="0">
              <a:buNone/>
            </a:pPr>
            <a:endParaRPr lang="en-US" sz="1600" dirty="0"/>
          </a:p>
          <a:p>
            <a:pPr marL="0" indent="0">
              <a:buNone/>
            </a:pPr>
            <a:r>
              <a:rPr lang="en-US" sz="1600" dirty="0"/>
              <a:t>R apply(T t);</a:t>
            </a:r>
          </a:p>
          <a:p>
            <a:pPr marL="0" indent="0">
              <a:buNone/>
            </a:pPr>
            <a:endParaRPr lang="en-US" sz="1600" dirty="0"/>
          </a:p>
          <a:p>
            <a:pPr marL="0" indent="0">
              <a:buNone/>
            </a:pPr>
            <a:r>
              <a:rPr lang="en-US" sz="1600" dirty="0" err="1"/>
              <a:t>Funtion</a:t>
            </a:r>
            <a:r>
              <a:rPr lang="en-US" sz="1600" dirty="0"/>
              <a:t>(</a:t>
            </a:r>
            <a:r>
              <a:rPr lang="en-US" sz="1600" dirty="0" err="1"/>
              <a:t>String,Interger</a:t>
            </a:r>
            <a:r>
              <a:rPr lang="en-US" sz="1600" dirty="0"/>
              <a:t>) f = s-&gt; </a:t>
            </a:r>
            <a:r>
              <a:rPr lang="en-US" sz="1600" dirty="0" err="1"/>
              <a:t>s.length</a:t>
            </a:r>
            <a:r>
              <a:rPr lang="en-US" sz="1600" dirty="0"/>
              <a:t>();</a:t>
            </a:r>
          </a:p>
          <a:p>
            <a:pPr marL="0" indent="0">
              <a:buNone/>
            </a:pPr>
            <a:r>
              <a:rPr lang="en-US" sz="1600" b="1" dirty="0"/>
              <a:t>Function </a:t>
            </a:r>
            <a:r>
              <a:rPr lang="en-US" sz="1600" b="1" dirty="0" err="1"/>
              <a:t>chainning</a:t>
            </a:r>
            <a:endParaRPr lang="en-US" sz="1600" b="1" dirty="0"/>
          </a:p>
          <a:p>
            <a:pPr marL="0" indent="0">
              <a:buNone/>
            </a:pPr>
            <a:r>
              <a:rPr lang="en-US" sz="1600" dirty="0"/>
              <a:t>F1.andThen(f2). --- First f1 will be applied and then f2</a:t>
            </a:r>
          </a:p>
          <a:p>
            <a:pPr marL="0" indent="0">
              <a:buNone/>
            </a:pPr>
            <a:r>
              <a:rPr lang="en-US" sz="1600" dirty="0"/>
              <a:t>F1.compose(f2) ---- first f2 will be applied and then f1</a:t>
            </a:r>
          </a:p>
          <a:p>
            <a:pPr marL="0" indent="0">
              <a:buNone/>
            </a:pPr>
            <a:r>
              <a:rPr lang="en-US" sz="1600" dirty="0"/>
              <a:t>F1.andThen(f2).apply(“</a:t>
            </a:r>
            <a:r>
              <a:rPr lang="en-US" sz="1600" dirty="0" err="1"/>
              <a:t>Helloworld</a:t>
            </a:r>
            <a:r>
              <a:rPr lang="en-US" sz="1600" dirty="0"/>
              <a:t>”);</a:t>
            </a:r>
          </a:p>
          <a:p>
            <a:pPr marL="0" indent="0">
              <a:buNone/>
            </a:pPr>
            <a:endParaRPr lang="en-US" sz="1600" dirty="0"/>
          </a:p>
          <a:p>
            <a:pPr marL="0" indent="0">
              <a:buNone/>
            </a:pPr>
            <a:r>
              <a:rPr lang="en-US" sz="1600" dirty="0"/>
              <a:t>Function interface contain static method </a:t>
            </a:r>
            <a:r>
              <a:rPr lang="en-US" sz="1600" b="1" dirty="0"/>
              <a:t>identity, </a:t>
            </a:r>
            <a:r>
              <a:rPr lang="en-US" sz="1600" dirty="0"/>
              <a:t>it return same value as input</a:t>
            </a:r>
          </a:p>
        </p:txBody>
      </p:sp>
    </p:spTree>
    <p:extLst>
      <p:ext uri="{BB962C8B-B14F-4D97-AF65-F5344CB8AC3E}">
        <p14:creationId xmlns:p14="http://schemas.microsoft.com/office/powerpoint/2010/main" val="1621358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639F-84C7-B744-B77E-7DFF723D082D}"/>
              </a:ext>
            </a:extLst>
          </p:cNvPr>
          <p:cNvSpPr>
            <a:spLocks noGrp="1"/>
          </p:cNvSpPr>
          <p:nvPr>
            <p:ph type="title"/>
          </p:nvPr>
        </p:nvSpPr>
        <p:spPr/>
        <p:txBody>
          <a:bodyPr/>
          <a:lstStyle/>
          <a:p>
            <a:r>
              <a:rPr lang="en-US" dirty="0"/>
              <a:t>Consumer Functional Interface</a:t>
            </a:r>
          </a:p>
        </p:txBody>
      </p:sp>
      <p:sp>
        <p:nvSpPr>
          <p:cNvPr id="3" name="Content Placeholder 2">
            <a:extLst>
              <a:ext uri="{FF2B5EF4-FFF2-40B4-BE49-F238E27FC236}">
                <a16:creationId xmlns:a16="http://schemas.microsoft.com/office/drawing/2014/main" id="{640854A3-3036-524B-A23F-58DFBF819AAA}"/>
              </a:ext>
            </a:extLst>
          </p:cNvPr>
          <p:cNvSpPr>
            <a:spLocks noGrp="1"/>
          </p:cNvSpPr>
          <p:nvPr>
            <p:ph idx="1"/>
          </p:nvPr>
        </p:nvSpPr>
        <p:spPr/>
        <p:txBody>
          <a:bodyPr/>
          <a:lstStyle/>
          <a:p>
            <a:pPr marL="0" indent="0">
              <a:buNone/>
            </a:pPr>
            <a:r>
              <a:rPr lang="en-US" sz="1600" dirty="0"/>
              <a:t>Interface consumer(T t);</a:t>
            </a:r>
          </a:p>
          <a:p>
            <a:pPr marL="0" indent="0">
              <a:buNone/>
            </a:pPr>
            <a:r>
              <a:rPr lang="en-US" sz="1600" dirty="0"/>
              <a:t>void accept(t);</a:t>
            </a:r>
          </a:p>
          <a:p>
            <a:pPr marL="0" indent="0">
              <a:buNone/>
            </a:pPr>
            <a:r>
              <a:rPr lang="en-US" sz="1600" dirty="0"/>
              <a:t>Consumer&lt;String&gt; c = s-&gt; </a:t>
            </a:r>
            <a:r>
              <a:rPr lang="en-US" sz="1600" dirty="0" err="1"/>
              <a:t>sopln</a:t>
            </a:r>
            <a:r>
              <a:rPr lang="en-US" sz="1600" dirty="0"/>
              <a:t>(s);</a:t>
            </a:r>
          </a:p>
          <a:p>
            <a:pPr marL="0" indent="0">
              <a:buNone/>
            </a:pPr>
            <a:r>
              <a:rPr lang="en-US" sz="1600" dirty="0" err="1"/>
              <a:t>c.accept</a:t>
            </a:r>
            <a:r>
              <a:rPr lang="en-US" sz="1600" dirty="0"/>
              <a:t>(“Hello”); -</a:t>
            </a:r>
            <a:r>
              <a:rPr lang="en-US" sz="1600" dirty="0">
                <a:sym typeface="Wingdings" pitchFamily="2" charset="2"/>
              </a:rPr>
              <a:t> Hello</a:t>
            </a:r>
          </a:p>
          <a:p>
            <a:pPr marL="0" indent="0">
              <a:buNone/>
            </a:pPr>
            <a:r>
              <a:rPr lang="en-US" sz="1600" dirty="0">
                <a:sym typeface="Wingdings" pitchFamily="2" charset="2"/>
              </a:rPr>
              <a:t>Default method – </a:t>
            </a:r>
            <a:r>
              <a:rPr lang="en-US" sz="1600" dirty="0" err="1">
                <a:sym typeface="Wingdings" pitchFamily="2" charset="2"/>
              </a:rPr>
              <a:t>andThen</a:t>
            </a:r>
            <a:r>
              <a:rPr lang="en-US" sz="1600" dirty="0">
                <a:sym typeface="Wingdings" pitchFamily="2" charset="2"/>
              </a:rPr>
              <a:t>()</a:t>
            </a:r>
          </a:p>
          <a:p>
            <a:pPr marL="0" indent="0">
              <a:buNone/>
            </a:pPr>
            <a:r>
              <a:rPr lang="en-US" sz="1600" dirty="0">
                <a:sym typeface="Wingdings" pitchFamily="2" charset="2"/>
              </a:rPr>
              <a:t>c1.andThen(c2).</a:t>
            </a:r>
            <a:r>
              <a:rPr lang="en-US" sz="1600" dirty="0" err="1">
                <a:sym typeface="Wingdings" pitchFamily="2" charset="2"/>
              </a:rPr>
              <a:t>andThen</a:t>
            </a:r>
            <a:r>
              <a:rPr lang="en-US" sz="1600" dirty="0">
                <a:sym typeface="Wingdings" pitchFamily="2" charset="2"/>
              </a:rPr>
              <a:t>(c3).accept(m);</a:t>
            </a:r>
            <a:endParaRPr lang="en-US" sz="1600" dirty="0"/>
          </a:p>
          <a:p>
            <a:pPr marL="0" indent="0">
              <a:buNone/>
            </a:pPr>
            <a:endParaRPr lang="en-US" dirty="0"/>
          </a:p>
        </p:txBody>
      </p:sp>
    </p:spTree>
    <p:extLst>
      <p:ext uri="{BB962C8B-B14F-4D97-AF65-F5344CB8AC3E}">
        <p14:creationId xmlns:p14="http://schemas.microsoft.com/office/powerpoint/2010/main" val="1065253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7DEDC-6A13-F446-AB9B-EF5F051CC4BB}"/>
              </a:ext>
            </a:extLst>
          </p:cNvPr>
          <p:cNvSpPr>
            <a:spLocks noGrp="1"/>
          </p:cNvSpPr>
          <p:nvPr>
            <p:ph type="title"/>
          </p:nvPr>
        </p:nvSpPr>
        <p:spPr/>
        <p:txBody>
          <a:bodyPr/>
          <a:lstStyle/>
          <a:p>
            <a:r>
              <a:rPr lang="en-US" dirty="0"/>
              <a:t>Supplier Functional Interface</a:t>
            </a:r>
          </a:p>
        </p:txBody>
      </p:sp>
      <p:sp>
        <p:nvSpPr>
          <p:cNvPr id="3" name="Content Placeholder 2">
            <a:extLst>
              <a:ext uri="{FF2B5EF4-FFF2-40B4-BE49-F238E27FC236}">
                <a16:creationId xmlns:a16="http://schemas.microsoft.com/office/drawing/2014/main" id="{1FC9166F-943D-8F4F-B85B-A83E77622467}"/>
              </a:ext>
            </a:extLst>
          </p:cNvPr>
          <p:cNvSpPr>
            <a:spLocks noGrp="1"/>
          </p:cNvSpPr>
          <p:nvPr>
            <p:ph idx="1"/>
          </p:nvPr>
        </p:nvSpPr>
        <p:spPr>
          <a:xfrm>
            <a:off x="917275" y="1894636"/>
            <a:ext cx="10515600" cy="4351338"/>
          </a:xfrm>
        </p:spPr>
        <p:txBody>
          <a:bodyPr>
            <a:normAutofit/>
          </a:bodyPr>
          <a:lstStyle/>
          <a:p>
            <a:pPr marL="0" indent="0">
              <a:buNone/>
            </a:pPr>
            <a:r>
              <a:rPr lang="en-US" sz="1800" dirty="0"/>
              <a:t>Interface Supplier&lt;R&gt;</a:t>
            </a:r>
          </a:p>
          <a:p>
            <a:pPr marL="0" indent="0">
              <a:buNone/>
            </a:pPr>
            <a:r>
              <a:rPr lang="en-US" sz="1800" dirty="0"/>
              <a:t>{</a:t>
            </a:r>
          </a:p>
          <a:p>
            <a:pPr marL="0" indent="0">
              <a:buNone/>
            </a:pPr>
            <a:r>
              <a:rPr lang="en-US" sz="1800" dirty="0"/>
              <a:t>  R get();</a:t>
            </a:r>
          </a:p>
          <a:p>
            <a:pPr marL="0" indent="0">
              <a:buNone/>
            </a:pPr>
            <a:r>
              <a:rPr lang="en-US" sz="1800" dirty="0"/>
              <a:t>}</a:t>
            </a:r>
          </a:p>
          <a:p>
            <a:pPr marL="0" indent="0">
              <a:buNone/>
            </a:pPr>
            <a:r>
              <a:rPr lang="en-US" sz="1800" dirty="0"/>
              <a:t>Supplier&lt;Date&gt; s =() -&gt; new Date();</a:t>
            </a:r>
          </a:p>
          <a:p>
            <a:pPr marL="0" indent="0">
              <a:buNone/>
            </a:pPr>
            <a:r>
              <a:rPr lang="en-US" sz="1800" dirty="0" err="1"/>
              <a:t>Sopln</a:t>
            </a:r>
            <a:r>
              <a:rPr lang="en-US" sz="1800" dirty="0"/>
              <a:t>(</a:t>
            </a:r>
            <a:r>
              <a:rPr lang="en-US" sz="1800" dirty="0" err="1"/>
              <a:t>s.get</a:t>
            </a:r>
            <a:r>
              <a:rPr lang="en-US" sz="1800"/>
              <a:t>());</a:t>
            </a:r>
          </a:p>
          <a:p>
            <a:pPr marL="0" indent="0">
              <a:buNone/>
            </a:pPr>
            <a:endParaRPr lang="en-US" sz="1800" dirty="0"/>
          </a:p>
          <a:p>
            <a:pPr marL="0" indent="0">
              <a:buNone/>
            </a:pPr>
            <a:r>
              <a:rPr lang="en-US" sz="1800" dirty="0"/>
              <a:t>Supplier functional interface doesn't contain any default and static method.</a:t>
            </a:r>
          </a:p>
        </p:txBody>
      </p:sp>
    </p:spTree>
    <p:extLst>
      <p:ext uri="{BB962C8B-B14F-4D97-AF65-F5344CB8AC3E}">
        <p14:creationId xmlns:p14="http://schemas.microsoft.com/office/powerpoint/2010/main" val="343963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3807-6E12-5A41-8565-2192B2FE8373}"/>
              </a:ext>
            </a:extLst>
          </p:cNvPr>
          <p:cNvSpPr>
            <a:spLocks noGrp="1"/>
          </p:cNvSpPr>
          <p:nvPr>
            <p:ph type="title"/>
          </p:nvPr>
        </p:nvSpPr>
        <p:spPr/>
        <p:txBody>
          <a:bodyPr/>
          <a:lstStyle/>
          <a:p>
            <a:r>
              <a:rPr lang="en-US" dirty="0"/>
              <a:t>Default Method and Static Method</a:t>
            </a:r>
          </a:p>
        </p:txBody>
      </p:sp>
      <p:sp>
        <p:nvSpPr>
          <p:cNvPr id="3" name="Content Placeholder 2">
            <a:extLst>
              <a:ext uri="{FF2B5EF4-FFF2-40B4-BE49-F238E27FC236}">
                <a16:creationId xmlns:a16="http://schemas.microsoft.com/office/drawing/2014/main" id="{63A9A2E5-1FC3-C84F-9DF1-D6A9F29D2401}"/>
              </a:ext>
            </a:extLst>
          </p:cNvPr>
          <p:cNvSpPr>
            <a:spLocks noGrp="1"/>
          </p:cNvSpPr>
          <p:nvPr>
            <p:ph idx="1"/>
          </p:nvPr>
        </p:nvSpPr>
        <p:spPr/>
        <p:txBody>
          <a:bodyPr>
            <a:normAutofit/>
          </a:bodyPr>
          <a:lstStyle/>
          <a:p>
            <a:pPr marL="0" indent="0">
              <a:buNone/>
            </a:pPr>
            <a:r>
              <a:rPr lang="en-US" sz="1400" dirty="0"/>
              <a:t>Before java 1.8</a:t>
            </a:r>
          </a:p>
          <a:p>
            <a:r>
              <a:rPr lang="en-US" sz="1400" dirty="0"/>
              <a:t>Every method in interface is public abstract  and every method variable is public static final.</a:t>
            </a:r>
          </a:p>
          <a:p>
            <a:r>
              <a:rPr lang="en-US" sz="1400" dirty="0"/>
              <a:t>After 1.8, we can defined concrete method in interface these method are default method. We can use default keyword not modifier.</a:t>
            </a:r>
          </a:p>
          <a:p>
            <a:r>
              <a:rPr lang="en-US" sz="1400" dirty="0"/>
              <a:t>After 1.8,  we can declare static method  just for general utility method.</a:t>
            </a:r>
          </a:p>
          <a:p>
            <a:r>
              <a:rPr lang="en-US" sz="1400" dirty="0"/>
              <a:t>Interface static method are not available to implemented class so we can always call static method using interface name</a:t>
            </a:r>
          </a:p>
        </p:txBody>
      </p:sp>
    </p:spTree>
    <p:extLst>
      <p:ext uri="{BB962C8B-B14F-4D97-AF65-F5344CB8AC3E}">
        <p14:creationId xmlns:p14="http://schemas.microsoft.com/office/powerpoint/2010/main" val="1606455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21885</TotalTime>
  <Words>846</Words>
  <Application>Microsoft Macintosh PowerPoint</Application>
  <PresentationFormat>Widescreen</PresentationFormat>
  <Paragraphs>94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Lamda API</vt:lpstr>
      <vt:lpstr>Lambda Function</vt:lpstr>
      <vt:lpstr>Interface ambiguity </vt:lpstr>
      <vt:lpstr>Functional Interface- Predicate</vt:lpstr>
      <vt:lpstr>Function</vt:lpstr>
      <vt:lpstr>Consumer Functional Interface</vt:lpstr>
      <vt:lpstr>Supplier Functional Interface</vt:lpstr>
      <vt:lpstr>Default Method and Static Method</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62</cp:revision>
  <cp:lastPrinted>2020-08-01T15:29:09Z</cp:lastPrinted>
  <dcterms:created xsi:type="dcterms:W3CDTF">2020-06-17T16:16:02Z</dcterms:created>
  <dcterms:modified xsi:type="dcterms:W3CDTF">2020-08-12T19:17:58Z</dcterms:modified>
</cp:coreProperties>
</file>