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58" r:id="rId14"/>
    <p:sldId id="259" r:id="rId15"/>
    <p:sldId id="260" r:id="rId16"/>
    <p:sldId id="261" r:id="rId17"/>
    <p:sldId id="262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0"/>
    <p:restoredTop sz="96341"/>
  </p:normalViewPr>
  <p:slideViewPr>
    <p:cSldViewPr snapToGrid="0" snapToObjects="1">
      <p:cViewPr varScale="1">
        <p:scale>
          <a:sx n="108" d="100"/>
          <a:sy n="108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C17D-0635-314C-9B43-2F60CCAD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00EA2-9D85-8B45-8538-956FC354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51B9-D882-C743-A72D-47732536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4029-431F-504C-8F59-1DC1DD30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FD37-2722-5A4F-8275-28E1946F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B131-54E0-2445-8895-EC2C8BDD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C56DC-865E-DD4C-99E8-CC07325D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2C8A-E4B4-7547-9E50-A33D8B17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3067-0162-654B-92E0-79D33A87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A291-1DFA-BE45-8C4E-42FE73E7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EC2D5-DB51-9C4F-BEA7-BD7157491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EBA4C-BF5B-C741-A691-5641F224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B41-875F-9649-BFDB-75968A5D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AE76-41E0-274B-93C3-4534D415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21AC-F2F7-3B47-83D7-799BCA50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71EA-00A5-3842-B8FD-3657FB1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F67D-1C52-1440-91D4-9563FDA3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1342-A80F-E141-ADEB-5832978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8C919-2828-2F42-9A1E-647E4B47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AA65-A1FD-2846-98DB-9884C656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5F7-2708-6940-915D-FA29630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DBC0-E117-8E4A-B342-2CE55ED2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458-E888-214B-9F47-24B3DD1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BFB5-E178-6A4E-A9AD-3F78C66A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4857-60A0-9B4C-9473-00AA60B2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232F-EBA4-E24F-8072-7821BEBF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7A8E-0A89-4643-82DC-EDB63D01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B77C-5D10-6948-AD9B-935DE498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4F48-5445-A740-901D-D31430AC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84C3B-23B0-AB47-92FD-895E4CBE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9F77-F4EF-DA4E-B71F-45C57A8B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C240-CFA9-8A41-90E4-92E24092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2EA0-DDC1-1C4A-BA4F-C97EFEBA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79896-FDA5-054F-AD62-D371E63CE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BC3DD-A4A6-CE43-A277-D59CC237F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8F2C6-D96D-D14B-BB16-865FD22D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F6B57-4890-0D43-9E51-9637C98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B64F3-9BE9-DA4D-9079-C62A6B59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90BB1-94D2-4B43-8E0F-84F0A7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1FE7-E8AE-7147-9C2F-DCBA0199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1658D-9C9C-9940-A4A4-B1C2825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DFAF0-0290-DC4A-ADAC-08422A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B7D48-257C-9945-8DD2-E0FEE09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1CDC-8209-FD49-AE9C-69818937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7431D-2BB2-5A44-97A0-1884E7F5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7708A-D7B5-BA49-A79D-F0A987B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0552-4499-424D-ADE6-277C127E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41B1-0820-0448-B5E5-4740D778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E8FDE-2CA0-374B-B0FE-83DFCFDA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AB95-B5F4-2A46-B6AC-4CF074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6CB6-D436-EA4C-AF04-D8A68337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14E9-C857-9C4E-B288-B4589FD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521F-5AA5-114A-B233-7E00B34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A6DAC-D45D-5743-8868-8E32DF7FC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25B26-CB22-314A-8C14-EBC03F49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8850-F06C-2A45-A1C0-C6262F6E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03EE-38D7-DD41-BE3F-5EAB9D8A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6466-AAE3-524C-A86C-A0D3DB0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FE1C-27FF-BA48-A037-3DB772E6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CE2E-9C29-1D4A-8BA5-595CABE2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EF00-5A83-EA44-B64C-4351B94B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C68C-8815-8144-95DD-16A715A0231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3909-954A-8046-A9C6-D143B5B2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E57D-0A37-D64A-9192-20176DE08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E0B5-EE71-464A-BFD3-E08B6F77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EB12-CD67-D54B-A616-5386A9D7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144"/>
            <a:ext cx="9144000" cy="391886"/>
          </a:xfrm>
        </p:spPr>
        <p:txBody>
          <a:bodyPr>
            <a:normAutofit/>
          </a:bodyPr>
          <a:lstStyle/>
          <a:p>
            <a:r>
              <a:rPr lang="en-US" sz="1800" b="1" dirty="0"/>
              <a:t>Spring Framework basics, features and benefits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BF5D-DDA0-0B45-9899-98F41654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1045031"/>
            <a:ext cx="9144000" cy="5569526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Spring boot allow us to create product ready , stand alone spring application with minimal configuration and minimal coding out of the box.</a:t>
            </a:r>
          </a:p>
          <a:p>
            <a:pPr algn="l"/>
            <a:r>
              <a:rPr lang="en-US" sz="1400" dirty="0"/>
              <a:t>Spring Framework or Spring is a lightweight application framework for developing </a:t>
            </a:r>
            <a:r>
              <a:rPr lang="en-US" sz="1400" b="1" dirty="0"/>
              <a:t>Enterprise Java Application</a:t>
            </a:r>
            <a:r>
              <a:rPr lang="en-US" sz="1400" dirty="0"/>
              <a:t>.</a:t>
            </a:r>
          </a:p>
          <a:p>
            <a:pPr algn="l"/>
            <a:r>
              <a:rPr lang="en-US" sz="1400" dirty="0"/>
              <a:t>Two most important feature are 1) Dependency Injection and 2)Aspect Oriented programming</a:t>
            </a:r>
          </a:p>
          <a:p>
            <a:pPr algn="l"/>
            <a:endParaRPr lang="en-US" sz="1400" dirty="0"/>
          </a:p>
          <a:p>
            <a:pPr algn="l"/>
            <a:r>
              <a:rPr lang="en-US" sz="1200" dirty="0"/>
              <a:t>Spring Boot Framework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is an opinionated framework.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is based on convention over configuration.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can build stand-alone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can create a production-ready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has Embedded Tomcat server.</a:t>
            </a:r>
          </a:p>
          <a:p>
            <a:pPr algn="l"/>
            <a:r>
              <a:rPr lang="en-US" sz="1200" dirty="0"/>
              <a:t>Building a Spring Boot App</a:t>
            </a:r>
          </a:p>
          <a:p>
            <a:pPr algn="l"/>
            <a:r>
              <a:rPr lang="en-US" sz="1200" dirty="0"/>
              <a:t>Here are the steps to build a simple Spring boot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Generate a quick Java project with Maven command.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Update </a:t>
            </a:r>
            <a:r>
              <a:rPr lang="en-US" sz="1200" dirty="0" err="1"/>
              <a:t>pom.xml</a:t>
            </a:r>
            <a:r>
              <a:rPr lang="en-US" sz="1200" dirty="0"/>
              <a:t> with the Spring web and other Spring boot dependencies.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Add </a:t>
            </a:r>
            <a:r>
              <a:rPr lang="en-US" sz="1200" dirty="0" err="1"/>
              <a:t>SpringApplication.run</a:t>
            </a:r>
            <a:r>
              <a:rPr lang="en-US" sz="1200" dirty="0"/>
              <a:t>() method to bootstrap Spring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Do a Maven clean build using </a:t>
            </a:r>
            <a:r>
              <a:rPr lang="en-US" sz="1200" dirty="0" err="1"/>
              <a:t>mvn</a:t>
            </a:r>
            <a:r>
              <a:rPr lang="en-US" sz="1200" dirty="0"/>
              <a:t> clean package command.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Execute command </a:t>
            </a:r>
            <a:r>
              <a:rPr lang="en-US" sz="1200" dirty="0" err="1"/>
              <a:t>mvn</a:t>
            </a:r>
            <a:r>
              <a:rPr lang="en-US" sz="1200" dirty="0"/>
              <a:t> </a:t>
            </a:r>
            <a:r>
              <a:rPr lang="en-US" sz="1200" dirty="0" err="1"/>
              <a:t>spring-boot:run</a:t>
            </a:r>
            <a:r>
              <a:rPr lang="en-US" sz="1200" dirty="0"/>
              <a:t> to run the application.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26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DF-4AB0-CC4E-8BB5-63A4ABD5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32"/>
            <a:ext cx="10515600" cy="7362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Building a Basic 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0B8A-B7D2-8F4D-BE8D-E6BCF327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902"/>
            <a:ext cx="10515600" cy="5215061"/>
          </a:xfrm>
        </p:spPr>
        <p:txBody>
          <a:bodyPr>
            <a:normAutofit/>
          </a:bodyPr>
          <a:lstStyle/>
          <a:p>
            <a:r>
              <a:rPr lang="en-US" sz="1400" b="1" dirty="0"/>
              <a:t>Step 2:</a:t>
            </a:r>
            <a:endParaRPr lang="en-US" sz="1400" dirty="0"/>
          </a:p>
          <a:p>
            <a:r>
              <a:rPr lang="en-US" sz="1400" dirty="0"/>
              <a:t>Create a '</a:t>
            </a:r>
            <a:r>
              <a:rPr lang="en-US" sz="1400" dirty="0" err="1"/>
              <a:t>AuthenticationEntryPoint</a:t>
            </a:r>
            <a:r>
              <a:rPr lang="en-US" sz="1400" dirty="0"/>
              <a:t>' class.</a:t>
            </a:r>
          </a:p>
          <a:p>
            <a:pPr marL="0" indent="0">
              <a:buNone/>
            </a:pPr>
            <a:r>
              <a:rPr lang="en-US" sz="1000" dirty="0"/>
              <a:t>@Component public class </a:t>
            </a:r>
            <a:r>
              <a:rPr lang="en-US" sz="1000" dirty="0" err="1"/>
              <a:t>AuthenticationEntryPoint</a:t>
            </a:r>
            <a:r>
              <a:rPr lang="en-US" sz="1000" dirty="0"/>
              <a:t> extends </a:t>
            </a:r>
            <a:r>
              <a:rPr lang="en-US" sz="1000" dirty="0" err="1"/>
              <a:t>BasicAuthenticationEntryPoint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{ </a:t>
            </a:r>
          </a:p>
          <a:p>
            <a:pPr marL="0" indent="0">
              <a:buNone/>
            </a:pPr>
            <a:r>
              <a:rPr lang="en-US" sz="1000" dirty="0"/>
              <a:t>@Override </a:t>
            </a:r>
          </a:p>
          <a:p>
            <a:pPr marL="0" indent="0">
              <a:buNone/>
            </a:pPr>
            <a:r>
              <a:rPr lang="en-US" sz="1000" dirty="0"/>
              <a:t>public void commence(</a:t>
            </a:r>
            <a:r>
              <a:rPr lang="en-US" sz="1000" dirty="0" err="1"/>
              <a:t>HttpServletRequest</a:t>
            </a:r>
            <a:r>
              <a:rPr lang="en-US" sz="1000" dirty="0"/>
              <a:t> request, </a:t>
            </a:r>
            <a:r>
              <a:rPr lang="en-US" sz="1000" dirty="0" err="1"/>
              <a:t>HttpServletResponse</a:t>
            </a:r>
            <a:r>
              <a:rPr lang="en-US" sz="1000" dirty="0"/>
              <a:t> response, </a:t>
            </a:r>
            <a:r>
              <a:rPr lang="en-US" sz="1000" dirty="0" err="1"/>
              <a:t>AuthenticationException</a:t>
            </a:r>
            <a:r>
              <a:rPr lang="en-US" sz="1000" dirty="0"/>
              <a:t> </a:t>
            </a:r>
            <a:r>
              <a:rPr lang="en-US" sz="1000" dirty="0" err="1"/>
              <a:t>authEx</a:t>
            </a:r>
            <a:r>
              <a:rPr lang="en-US" sz="1000" dirty="0"/>
              <a:t>) throws </a:t>
            </a:r>
            <a:r>
              <a:rPr lang="en-US" sz="1000" dirty="0" err="1"/>
              <a:t>IOException</a:t>
            </a:r>
            <a:r>
              <a:rPr lang="en-US" sz="1000" dirty="0"/>
              <a:t>, </a:t>
            </a:r>
            <a:r>
              <a:rPr lang="en-US" sz="1000" dirty="0" err="1"/>
              <a:t>ServletException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{ 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response.addHeader</a:t>
            </a:r>
            <a:r>
              <a:rPr lang="en-US" sz="1000" dirty="0"/>
              <a:t>("</a:t>
            </a:r>
            <a:r>
              <a:rPr lang="en-US" sz="1000" dirty="0" err="1"/>
              <a:t>LoginUser</a:t>
            </a:r>
            <a:r>
              <a:rPr lang="en-US" sz="1000" dirty="0"/>
              <a:t>", "Basic " +</a:t>
            </a:r>
            <a:r>
              <a:rPr lang="en-US" sz="1000" dirty="0" err="1"/>
              <a:t>getRealmName</a:t>
            </a:r>
            <a:r>
              <a:rPr lang="en-US" sz="1000" dirty="0"/>
              <a:t>()); 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response.setStatus</a:t>
            </a:r>
            <a:r>
              <a:rPr lang="en-US" sz="1000" dirty="0"/>
              <a:t>(</a:t>
            </a:r>
            <a:r>
              <a:rPr lang="en-US" sz="1000" dirty="0" err="1"/>
              <a:t>HttpServletResponse.SC_UNAUTHORIZED</a:t>
            </a:r>
            <a:r>
              <a:rPr lang="en-US" sz="1000" dirty="0"/>
              <a:t>); </a:t>
            </a:r>
          </a:p>
          <a:p>
            <a:pPr marL="0" indent="0">
              <a:buNone/>
            </a:pPr>
            <a:r>
              <a:rPr lang="en-US" sz="1000" dirty="0"/>
              <a:t>     </a:t>
            </a:r>
            <a:r>
              <a:rPr lang="en-US" sz="1000" dirty="0" err="1"/>
              <a:t>PrintWriter</a:t>
            </a:r>
            <a:r>
              <a:rPr lang="en-US" sz="1000" dirty="0"/>
              <a:t> writer = </a:t>
            </a:r>
            <a:r>
              <a:rPr lang="en-US" sz="1000" dirty="0" err="1"/>
              <a:t>response.getWriter</a:t>
            </a:r>
            <a:r>
              <a:rPr lang="en-US" sz="1000" dirty="0"/>
              <a:t>(); </a:t>
            </a:r>
          </a:p>
          <a:p>
            <a:pPr marL="0" indent="0">
              <a:buNone/>
            </a:pPr>
            <a:r>
              <a:rPr lang="en-US" sz="1000" dirty="0"/>
              <a:t>     </a:t>
            </a:r>
            <a:r>
              <a:rPr lang="en-US" sz="1000" dirty="0" err="1"/>
              <a:t>writer.println</a:t>
            </a:r>
            <a:r>
              <a:rPr lang="en-US" sz="1000" dirty="0"/>
              <a:t>("HTTP Status 401 - " + </a:t>
            </a:r>
            <a:r>
              <a:rPr lang="en-US" sz="1000" dirty="0" err="1"/>
              <a:t>authEx.getMessage</a:t>
            </a:r>
            <a:r>
              <a:rPr lang="en-US" sz="1000" dirty="0"/>
              <a:t>()); </a:t>
            </a:r>
          </a:p>
          <a:p>
            <a:pPr marL="0" indent="0">
              <a:buNone/>
            </a:pPr>
            <a:r>
              <a:rPr lang="en-US" sz="1000" dirty="0"/>
              <a:t>} </a:t>
            </a:r>
          </a:p>
          <a:p>
            <a:pPr marL="0" indent="0">
              <a:buNone/>
            </a:pPr>
            <a:r>
              <a:rPr lang="en-US" sz="1000" dirty="0"/>
              <a:t>@Override </a:t>
            </a:r>
          </a:p>
          <a:p>
            <a:pPr marL="0" indent="0">
              <a:buNone/>
            </a:pPr>
            <a:r>
              <a:rPr lang="en-US" sz="1000" dirty="0"/>
              <a:t>public void </a:t>
            </a:r>
            <a:r>
              <a:rPr lang="en-US" sz="1000" dirty="0" err="1"/>
              <a:t>afterPropertiesSet</a:t>
            </a:r>
            <a:r>
              <a:rPr lang="en-US" sz="1000" dirty="0"/>
              <a:t>() throws Exception</a:t>
            </a:r>
          </a:p>
          <a:p>
            <a:pPr marL="0" indent="0">
              <a:buNone/>
            </a:pPr>
            <a:r>
              <a:rPr lang="en-US" sz="1000" dirty="0"/>
              <a:t> { 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setRealmName</a:t>
            </a:r>
            <a:r>
              <a:rPr lang="en-US" sz="1000" dirty="0"/>
              <a:t>("</a:t>
            </a:r>
            <a:r>
              <a:rPr lang="en-US" sz="1000" dirty="0" err="1"/>
              <a:t>springboot</a:t>
            </a:r>
            <a:r>
              <a:rPr lang="en-US" sz="1000" dirty="0"/>
              <a:t>"); 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super.afterPropertiesSet</a:t>
            </a:r>
            <a:r>
              <a:rPr lang="en-US" sz="1000" dirty="0"/>
              <a:t>(); } 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34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E22-1913-9B4B-A1FA-37EAFD70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US" dirty="0"/>
              <a:t>Building a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2BA5-B8A0-9E40-A293-83FF9F5A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80"/>
            <a:ext cx="10515600" cy="5108183"/>
          </a:xfrm>
        </p:spPr>
        <p:txBody>
          <a:bodyPr>
            <a:normAutofit/>
          </a:bodyPr>
          <a:lstStyle/>
          <a:p>
            <a:r>
              <a:rPr lang="en-US" sz="1400" b="1" dirty="0"/>
              <a:t>Step 3: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Add a '</a:t>
            </a:r>
            <a:r>
              <a:rPr lang="en-US" sz="1400" dirty="0" err="1"/>
              <a:t>SpringSecurityConfig</a:t>
            </a:r>
            <a:r>
              <a:rPr lang="en-US" sz="1400" dirty="0"/>
              <a:t>' config class to configure authorization.</a:t>
            </a:r>
          </a:p>
          <a:p>
            <a:pPr marL="0" indent="0">
              <a:buNone/>
            </a:pPr>
            <a:r>
              <a:rPr lang="en-US" sz="1200" dirty="0"/>
              <a:t>@Configuration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EnableWebSecurity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SpringSecurityConfig</a:t>
            </a:r>
            <a:r>
              <a:rPr lang="en-US" sz="1200" dirty="0"/>
              <a:t> extends </a:t>
            </a:r>
            <a:r>
              <a:rPr lang="en-US" sz="1200" dirty="0" err="1"/>
              <a:t>WebSecurityConfigurerAdapter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Autowired</a:t>
            </a:r>
            <a:r>
              <a:rPr lang="en-US" sz="1200" dirty="0"/>
              <a:t> private </a:t>
            </a:r>
            <a:r>
              <a:rPr lang="en-US" sz="1200" dirty="0" err="1"/>
              <a:t>AuthenticationEntryPoint</a:t>
            </a:r>
            <a:r>
              <a:rPr lang="en-US" sz="1200" dirty="0"/>
              <a:t> </a:t>
            </a:r>
            <a:r>
              <a:rPr lang="en-US" sz="1200" dirty="0" err="1"/>
              <a:t>authEntryPoint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dirty="0"/>
              <a:t>@Override </a:t>
            </a:r>
          </a:p>
          <a:p>
            <a:pPr marL="0" indent="0">
              <a:buNone/>
            </a:pPr>
            <a:r>
              <a:rPr lang="en-US" sz="1200" dirty="0"/>
              <a:t>protected void configure(</a:t>
            </a:r>
            <a:r>
              <a:rPr lang="en-US" sz="1200" dirty="0" err="1"/>
              <a:t>HttpSecurity</a:t>
            </a:r>
            <a:r>
              <a:rPr lang="en-US" sz="1200" dirty="0"/>
              <a:t> http) throws Exception</a:t>
            </a:r>
          </a:p>
          <a:p>
            <a:pPr marL="0" indent="0">
              <a:buNone/>
            </a:pPr>
            <a:r>
              <a:rPr lang="en-US" sz="1200" dirty="0"/>
              <a:t> { </a:t>
            </a:r>
          </a:p>
          <a:p>
            <a:pPr marL="0" indent="0">
              <a:buNone/>
            </a:pPr>
            <a:r>
              <a:rPr lang="en-US" sz="1200" dirty="0" err="1"/>
              <a:t>http.csrf</a:t>
            </a:r>
            <a:r>
              <a:rPr lang="en-US" sz="1200" dirty="0"/>
              <a:t>().disable().</a:t>
            </a:r>
            <a:r>
              <a:rPr lang="en-US" sz="1200" dirty="0" err="1"/>
              <a:t>authorizeRequests</a:t>
            </a:r>
            <a:r>
              <a:rPr lang="en-US" sz="1200" dirty="0"/>
              <a:t>() .</a:t>
            </a:r>
            <a:r>
              <a:rPr lang="en-US" sz="1200" dirty="0" err="1"/>
              <a:t>anyRequest</a:t>
            </a:r>
            <a:r>
              <a:rPr lang="en-US" sz="1200" dirty="0"/>
              <a:t>().authenticated() .and().</a:t>
            </a:r>
            <a:r>
              <a:rPr lang="en-US" sz="1200" dirty="0" err="1"/>
              <a:t>httpBasic</a:t>
            </a:r>
            <a:r>
              <a:rPr lang="en-US" sz="1200" dirty="0"/>
              <a:t>() .</a:t>
            </a:r>
            <a:r>
              <a:rPr lang="en-US" sz="1200" dirty="0" err="1"/>
              <a:t>authenticationEntryPoint</a:t>
            </a:r>
            <a:r>
              <a:rPr lang="en-US" sz="1200" dirty="0"/>
              <a:t>(</a:t>
            </a:r>
            <a:r>
              <a:rPr lang="en-US" sz="1200" dirty="0" err="1"/>
              <a:t>authEntryPoint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Autowired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public void </a:t>
            </a:r>
            <a:r>
              <a:rPr lang="en-US" sz="1200" dirty="0" err="1"/>
              <a:t>configureGlobal</a:t>
            </a:r>
            <a:r>
              <a:rPr lang="en-US" sz="1200" dirty="0"/>
              <a:t>(</a:t>
            </a:r>
            <a:r>
              <a:rPr lang="en-US" sz="1200" dirty="0" err="1"/>
              <a:t>AuthenticationManagerBuilder</a:t>
            </a:r>
            <a:r>
              <a:rPr lang="en-US" sz="1200" dirty="0"/>
              <a:t> </a:t>
            </a:r>
            <a:r>
              <a:rPr lang="en-US" sz="1200" dirty="0" err="1"/>
              <a:t>auth</a:t>
            </a:r>
            <a:r>
              <a:rPr lang="en-US" sz="1200" dirty="0"/>
              <a:t>) throws Exception </a:t>
            </a:r>
          </a:p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 err="1"/>
              <a:t>auth.inMemoryAuthentication</a:t>
            </a:r>
            <a:r>
              <a:rPr lang="en-US" sz="1200" dirty="0"/>
              <a:t>().</a:t>
            </a:r>
            <a:r>
              <a:rPr lang="en-US" sz="1200" dirty="0" err="1"/>
              <a:t>withUser</a:t>
            </a:r>
            <a:r>
              <a:rPr lang="en-US" sz="1200" dirty="0"/>
              <a:t>("username").password("password").roles("USER"); }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87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3A09-EAFA-5742-BC81-242213F3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r>
              <a:rPr lang="en-US" sz="2000" dirty="0"/>
              <a:t>Using Spring Boot Maven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8374-9C34-FC45-8A47-8BB20CFF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397"/>
            <a:ext cx="10515600" cy="5357566"/>
          </a:xfrm>
        </p:spPr>
        <p:txBody>
          <a:bodyPr>
            <a:normAutofit/>
          </a:bodyPr>
          <a:lstStyle/>
          <a:p>
            <a:r>
              <a:rPr lang="en-US" sz="1200" dirty="0"/>
              <a:t>Spring Boot adds a Maven plugin that packages the project as an executable jar.</a:t>
            </a:r>
          </a:p>
          <a:p>
            <a:r>
              <a:rPr lang="en-US" sz="1200" dirty="0"/>
              <a:t>Add the plugin to &lt;plugins&gt; section, if you wish to use it.</a:t>
            </a:r>
          </a:p>
          <a:p>
            <a:pPr marL="0" indent="0">
              <a:buNone/>
            </a:pPr>
            <a:r>
              <a:rPr lang="en-US" sz="1200" dirty="0"/>
              <a:t>&lt;build&gt; </a:t>
            </a:r>
          </a:p>
          <a:p>
            <a:pPr marL="0" indent="0">
              <a:buNone/>
            </a:pPr>
            <a:r>
              <a:rPr lang="en-US" sz="1200" dirty="0"/>
              <a:t>   &lt;plugins&gt;</a:t>
            </a:r>
          </a:p>
          <a:p>
            <a:pPr marL="0" indent="0">
              <a:buNone/>
            </a:pPr>
            <a:r>
              <a:rPr lang="en-US" sz="1200" dirty="0"/>
              <a:t>         &lt;plugin&gt;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 &lt;</a:t>
            </a:r>
            <a:r>
              <a:rPr lang="en-US" sz="1200" dirty="0" err="1"/>
              <a:t>artifactId</a:t>
            </a:r>
            <a:r>
              <a:rPr lang="en-US" sz="1200" dirty="0"/>
              <a:t>&gt;spring-boot-maven-plugin&lt;/</a:t>
            </a:r>
            <a:r>
              <a:rPr lang="en-US" sz="1200" dirty="0" err="1"/>
              <a:t>artifactId</a:t>
            </a:r>
            <a:r>
              <a:rPr lang="en-US" sz="1200" dirty="0"/>
              <a:t>&gt; </a:t>
            </a:r>
          </a:p>
          <a:p>
            <a:pPr marL="0" indent="0">
              <a:buNone/>
            </a:pPr>
            <a:r>
              <a:rPr lang="en-US" sz="1200" dirty="0"/>
              <a:t>   &lt;/plugin&gt; </a:t>
            </a:r>
          </a:p>
          <a:p>
            <a:pPr marL="0" indent="0">
              <a:buNone/>
            </a:pPr>
            <a:r>
              <a:rPr lang="en-US" sz="1200" dirty="0"/>
              <a:t>   &lt;/plugins&gt;</a:t>
            </a:r>
          </a:p>
          <a:p>
            <a:pPr marL="0" indent="0">
              <a:buNone/>
            </a:pPr>
            <a:r>
              <a:rPr lang="en-US" sz="1200" dirty="0"/>
              <a:t> &lt;/build&gt;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9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5B05-F78D-7C4C-8603-C8AAAC93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2E3C-9C5C-E348-8E2E-B704E885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Let us see how to load configuration data in Spring Boot.</a:t>
            </a:r>
          </a:p>
          <a:p>
            <a:pPr marL="0" indent="0">
              <a:buNone/>
            </a:pPr>
            <a:r>
              <a:rPr lang="en-US" sz="1200" dirty="0"/>
              <a:t>Consider a sample property file </a:t>
            </a:r>
            <a:r>
              <a:rPr lang="en-US" sz="1200" dirty="0" err="1"/>
              <a:t>application.properties</a:t>
            </a:r>
            <a:r>
              <a:rPr lang="en-US" sz="1200" dirty="0"/>
              <a:t> as below.</a:t>
            </a:r>
          </a:p>
          <a:p>
            <a:pPr marL="0" indent="0">
              <a:buNone/>
            </a:pPr>
            <a:r>
              <a:rPr lang="en-US" sz="1200" dirty="0"/>
              <a:t>prefix.stringProp1=propValue1</a:t>
            </a:r>
          </a:p>
          <a:p>
            <a:pPr marL="0" indent="0">
              <a:buNone/>
            </a:pPr>
            <a:r>
              <a:rPr lang="en-US" sz="1200" dirty="0"/>
              <a:t> prefix.stringProp2=propValue2</a:t>
            </a:r>
          </a:p>
          <a:p>
            <a:pPr marL="0" indent="0">
              <a:buNone/>
            </a:pPr>
            <a:r>
              <a:rPr lang="en-US" sz="1200" dirty="0"/>
              <a:t> prefix.intProp1=10 </a:t>
            </a:r>
          </a:p>
          <a:p>
            <a:pPr marL="0" indent="0">
              <a:buNone/>
            </a:pPr>
            <a:r>
              <a:rPr lang="en-US" sz="1200" dirty="0" err="1"/>
              <a:t>prefix.listProp</a:t>
            </a:r>
            <a:r>
              <a:rPr lang="en-US" sz="1200" dirty="0"/>
              <a:t>[0]=listValue1</a:t>
            </a:r>
          </a:p>
          <a:p>
            <a:pPr marL="0" indent="0">
              <a:buNone/>
            </a:pPr>
            <a:r>
              <a:rPr lang="en-US" sz="1200" dirty="0"/>
              <a:t> prefix.mapProp.key1=mapValue1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way Spring boot carries is to define a bean that can contain all the families of related properties.</a:t>
            </a:r>
          </a:p>
        </p:txBody>
      </p:sp>
    </p:spTree>
    <p:extLst>
      <p:ext uri="{BB962C8B-B14F-4D97-AF65-F5344CB8AC3E}">
        <p14:creationId xmlns:p14="http://schemas.microsoft.com/office/powerpoint/2010/main" val="388167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EA45-B214-5542-BF50-4163614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639"/>
            <a:ext cx="10515600" cy="566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Configurations:</a:t>
            </a:r>
          </a:p>
          <a:p>
            <a:pPr marL="0" indent="0">
              <a:buNone/>
            </a:pPr>
            <a:r>
              <a:rPr lang="en-US" sz="1200" dirty="0"/>
              <a:t>Let us see how to load configuration data in Spring Boot.</a:t>
            </a:r>
          </a:p>
          <a:p>
            <a:pPr marL="0" indent="0">
              <a:buNone/>
            </a:pPr>
            <a:r>
              <a:rPr lang="en-US" sz="1200" dirty="0"/>
              <a:t>Consider a sample property file </a:t>
            </a:r>
            <a:r>
              <a:rPr lang="en-US" sz="1200" dirty="0" err="1"/>
              <a:t>application.properties</a:t>
            </a:r>
            <a:r>
              <a:rPr lang="en-US" sz="1200" dirty="0"/>
              <a:t> as below.</a:t>
            </a:r>
          </a:p>
          <a:p>
            <a:pPr marL="0" indent="0">
              <a:buNone/>
            </a:pPr>
            <a:r>
              <a:rPr lang="en-US" sz="1200" dirty="0"/>
              <a:t>prefix.stringProp1=propValue1</a:t>
            </a:r>
          </a:p>
          <a:p>
            <a:pPr marL="0" indent="0">
              <a:buNone/>
            </a:pPr>
            <a:r>
              <a:rPr lang="en-US" sz="1200" dirty="0"/>
              <a:t> prefix.stringProp2=propValue2</a:t>
            </a:r>
          </a:p>
          <a:p>
            <a:pPr marL="0" indent="0">
              <a:buNone/>
            </a:pPr>
            <a:r>
              <a:rPr lang="en-US" sz="1200" dirty="0"/>
              <a:t> prefix.intProp1=10 </a:t>
            </a:r>
          </a:p>
          <a:p>
            <a:pPr marL="0" indent="0">
              <a:buNone/>
            </a:pPr>
            <a:r>
              <a:rPr lang="en-US" sz="1200" dirty="0" err="1"/>
              <a:t>prefix.listProp</a:t>
            </a:r>
            <a:r>
              <a:rPr lang="en-US" sz="1200" dirty="0"/>
              <a:t>[0]=listValue1</a:t>
            </a:r>
          </a:p>
          <a:p>
            <a:pPr marL="0" indent="0">
              <a:buNone/>
            </a:pPr>
            <a:r>
              <a:rPr lang="en-US" sz="1200" dirty="0"/>
              <a:t> prefix.mapProp.key1=mapValue1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way Spring boot carries is to define a bean that can contain all the families of related properties.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ConfigurationProperties</a:t>
            </a:r>
            <a:r>
              <a:rPr lang="en-US" sz="1200" dirty="0"/>
              <a:t>(prefix = "prefix") </a:t>
            </a:r>
          </a:p>
          <a:p>
            <a:pPr marL="0" indent="0">
              <a:buNone/>
            </a:pPr>
            <a:r>
              <a:rPr lang="en-US" sz="1200" dirty="0"/>
              <a:t>@Component 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SampleProperty</a:t>
            </a:r>
            <a:r>
              <a:rPr lang="en-US" sz="1200" dirty="0"/>
              <a:t> { </a:t>
            </a:r>
          </a:p>
          <a:p>
            <a:pPr marL="0" indent="0">
              <a:buNone/>
            </a:pPr>
            <a:r>
              <a:rPr lang="en-US" sz="1200" dirty="0"/>
              <a:t>private String stringProp1; </a:t>
            </a:r>
          </a:p>
          <a:p>
            <a:pPr marL="0" indent="0">
              <a:buNone/>
            </a:pPr>
            <a:r>
              <a:rPr lang="en-US" sz="1200" dirty="0"/>
              <a:t>private String stringProp2; </a:t>
            </a:r>
          </a:p>
          <a:p>
            <a:pPr marL="0" indent="0">
              <a:buNone/>
            </a:pPr>
            <a:r>
              <a:rPr lang="en-US" sz="1200" dirty="0"/>
              <a:t>@Max(99) @Min(0) private Integer intProp1; </a:t>
            </a:r>
          </a:p>
          <a:p>
            <a:pPr marL="0" indent="0">
              <a:buNone/>
            </a:pPr>
            <a:r>
              <a:rPr lang="en-US" sz="1200" dirty="0"/>
              <a:t>private List&lt;String&gt; </a:t>
            </a:r>
            <a:r>
              <a:rPr lang="en-US" sz="1200" dirty="0" err="1"/>
              <a:t>listProp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dirty="0"/>
              <a:t>private Map&lt;String, String&gt; </a:t>
            </a:r>
            <a:r>
              <a:rPr lang="en-US" sz="1200" dirty="0" err="1"/>
              <a:t>mapProp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... At run time, all the fields will be bound to related properties. </a:t>
            </a:r>
            <a:r>
              <a:rPr lang="en-US" sz="1200" dirty="0">
                <a:hlinkClick r:id="rId2"/>
              </a:rPr>
              <a:t>Click Here</a:t>
            </a:r>
            <a:r>
              <a:rPr lang="en-US" sz="1200" dirty="0"/>
              <a:t> to view the list of common Application properties that Spring offers.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988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07A3-69B3-D745-B29E-8C418EF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A15A-A50D-FB4C-A224-B399ABCB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Spring based applications have a lot of configurations to be added.</a:t>
            </a:r>
          </a:p>
          <a:p>
            <a:pPr marL="0" indent="0">
              <a:buNone/>
            </a:pPr>
            <a:r>
              <a:rPr lang="en-US" sz="1400" dirty="0"/>
              <a:t>For example,</a:t>
            </a:r>
          </a:p>
          <a:p>
            <a:r>
              <a:rPr lang="en-US" sz="1400" b="1" dirty="0"/>
              <a:t>To use Spring MVC</a:t>
            </a:r>
            <a:r>
              <a:rPr lang="en-US" sz="1400" dirty="0"/>
              <a:t>, we have to configure a component scan, the dispatcher servlet, a view resolver, web JARs (for delivering static content) and so on.</a:t>
            </a:r>
          </a:p>
          <a:p>
            <a:r>
              <a:rPr lang="en-US" sz="1400" b="1" dirty="0"/>
              <a:t>To use Hibernate/JPA</a:t>
            </a:r>
            <a:r>
              <a:rPr lang="en-US" sz="1400" dirty="0"/>
              <a:t>, we would have to configure a data source, a transaction manager, an entity manager factory, etc.</a:t>
            </a:r>
          </a:p>
          <a:p>
            <a:pPr marL="0" indent="0">
              <a:buNone/>
            </a:pPr>
            <a:r>
              <a:rPr lang="en-US" sz="1400" dirty="0"/>
              <a:t>This brings in a huge overhead to the developers working on a complex application.</a:t>
            </a:r>
          </a:p>
          <a:p>
            <a:pPr marL="0" indent="0">
              <a:buNone/>
            </a:pPr>
            <a:r>
              <a:rPr lang="en-US" sz="1600" b="1" dirty="0"/>
              <a:t>Spring Boot Auto Configuration</a:t>
            </a:r>
          </a:p>
          <a:p>
            <a:pPr marL="0" indent="0">
              <a:buNone/>
            </a:pPr>
            <a:r>
              <a:rPr lang="en-US" sz="1300" dirty="0"/>
              <a:t>Spring Boot introduces a new thought process with this.</a:t>
            </a:r>
          </a:p>
          <a:p>
            <a:pPr marL="0" indent="0">
              <a:buNone/>
            </a:pPr>
            <a:r>
              <a:rPr lang="en-US" sz="1300" dirty="0"/>
              <a:t>How about auto configuring a Data Source if a Hibernate JAR is on the </a:t>
            </a:r>
            <a:r>
              <a:rPr lang="en-US" sz="1300" dirty="0" err="1"/>
              <a:t>classpath</a:t>
            </a:r>
            <a:r>
              <a:rPr lang="en-US" sz="1300" dirty="0"/>
              <a:t> and auto configuring any Dispatcher Servlet if a Spring MVC JAR is on the </a:t>
            </a:r>
            <a:r>
              <a:rPr lang="en-US" sz="1300" dirty="0" err="1"/>
              <a:t>classpath</a:t>
            </a:r>
            <a:r>
              <a:rPr lang="en-US" sz="1300" dirty="0"/>
              <a:t>?</a:t>
            </a:r>
          </a:p>
          <a:p>
            <a:pPr marL="0" indent="0">
              <a:buNone/>
            </a:pPr>
            <a:r>
              <a:rPr lang="en-US" sz="1300" dirty="0"/>
              <a:t>Spring Boot looks at</a:t>
            </a:r>
          </a:p>
          <a:p>
            <a:r>
              <a:rPr lang="en-US" sz="1300" dirty="0"/>
              <a:t>a) </a:t>
            </a:r>
            <a:r>
              <a:rPr lang="en-US" sz="1300" b="1" dirty="0"/>
              <a:t>Frameworks available on the CLASSPATH</a:t>
            </a:r>
            <a:endParaRPr lang="en-US" sz="1300" dirty="0"/>
          </a:p>
          <a:p>
            <a:r>
              <a:rPr lang="en-US" sz="1300" dirty="0"/>
              <a:t>b) </a:t>
            </a:r>
            <a:r>
              <a:rPr lang="en-US" sz="1300" b="1" dirty="0"/>
              <a:t>Existing configuration for the application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Based on these, Spring Boot offers basic configuration needed to configure the application with these frameworks.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85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C1B-D772-9744-AA73-D9249837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/>
          </a:bodyPr>
          <a:lstStyle/>
          <a:p>
            <a:r>
              <a:rPr lang="en-US" sz="2000" b="1" dirty="0"/>
              <a:t>Auto-configuration @Conditional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2565-DF3E-6040-81AC-BF4D187F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024"/>
            <a:ext cx="10515600" cy="532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Auto-configuration @Conditional</a:t>
            </a:r>
            <a:endParaRPr lang="en-US" sz="1400" dirty="0"/>
          </a:p>
          <a:p>
            <a:r>
              <a:rPr lang="en-US" sz="1400" dirty="0"/>
              <a:t>If specific classes are offered in the </a:t>
            </a:r>
            <a:r>
              <a:rPr lang="en-US" sz="1400" dirty="0" err="1"/>
              <a:t>classpath</a:t>
            </a:r>
            <a:r>
              <a:rPr lang="en-US" sz="1400" dirty="0"/>
              <a:t>, then the configuration for that feature is enabled via auto configuration. Annotations such as </a:t>
            </a:r>
            <a:r>
              <a:rPr lang="en-US" sz="1400" i="1" dirty="0"/>
              <a:t>@</a:t>
            </a:r>
            <a:r>
              <a:rPr lang="en-US" sz="1400" b="1" i="1" dirty="0" err="1"/>
              <a:t>ConditionalOnMissingBean</a:t>
            </a:r>
            <a:r>
              <a:rPr lang="en-US" sz="1400" dirty="0"/>
              <a:t>, </a:t>
            </a:r>
            <a:r>
              <a:rPr lang="en-US" sz="1400" i="1" dirty="0"/>
              <a:t>@</a:t>
            </a:r>
            <a:r>
              <a:rPr lang="en-US" sz="1400" b="1" i="1" dirty="0" err="1"/>
              <a:t>ConditionalOnClass</a:t>
            </a:r>
            <a:r>
              <a:rPr lang="en-US" sz="1400" dirty="0"/>
              <a:t>, help in providing these functions.</a:t>
            </a:r>
          </a:p>
          <a:p>
            <a:pPr marL="0" indent="0">
              <a:buNone/>
            </a:pPr>
            <a:r>
              <a:rPr lang="en-US" sz="1200" b="1" dirty="0"/>
              <a:t>Example 1</a:t>
            </a:r>
          </a:p>
          <a:p>
            <a:pPr marL="0" indent="0">
              <a:buNone/>
            </a:pPr>
            <a:r>
              <a:rPr lang="en-US" sz="1200" dirty="0"/>
              <a:t>@Configuration</a:t>
            </a:r>
          </a:p>
          <a:p>
            <a:pPr marL="0" indent="0">
              <a:buNone/>
            </a:pPr>
            <a:r>
              <a:rPr lang="en-US" sz="1200" dirty="0"/>
              <a:t> @</a:t>
            </a:r>
            <a:r>
              <a:rPr lang="en-US" sz="1200" dirty="0" err="1"/>
              <a:t>ConditionalOnClass</a:t>
            </a:r>
            <a:r>
              <a:rPr lang="en-US" sz="1200" dirty="0"/>
              <a:t>({ </a:t>
            </a:r>
            <a:r>
              <a:rPr lang="en-US" sz="1200" dirty="0" err="1"/>
              <a:t>DataSource.class</a:t>
            </a:r>
            <a:r>
              <a:rPr lang="en-US" sz="1200" dirty="0"/>
              <a:t>, </a:t>
            </a:r>
            <a:r>
              <a:rPr lang="en-US" sz="1200" dirty="0" err="1"/>
              <a:t>EmbeddedDatabaseType.class</a:t>
            </a:r>
            <a:r>
              <a:rPr lang="en-US" sz="1200" dirty="0"/>
              <a:t> }) 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EnableConfigurationProperties</a:t>
            </a:r>
            <a:r>
              <a:rPr lang="en-US" sz="1200" dirty="0"/>
              <a:t>(</a:t>
            </a:r>
            <a:r>
              <a:rPr lang="en-US" sz="1200" dirty="0" err="1"/>
              <a:t>DataSourceProperties.class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@Import({ </a:t>
            </a:r>
            <a:r>
              <a:rPr lang="en-US" sz="1200" dirty="0" err="1"/>
              <a:t>Registrar.class</a:t>
            </a:r>
            <a:r>
              <a:rPr lang="en-US" sz="1200" dirty="0"/>
              <a:t>, </a:t>
            </a:r>
            <a:r>
              <a:rPr lang="en-US" sz="1200" dirty="0" err="1"/>
              <a:t>DataSourcePoolMetadataProvidersConfiguration.class</a:t>
            </a:r>
            <a:r>
              <a:rPr lang="en-US" sz="1200" dirty="0"/>
              <a:t> }) 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DataSourceAutoConfiguration</a:t>
            </a:r>
            <a:r>
              <a:rPr lang="en-US" sz="1200" dirty="0"/>
              <a:t> { </a:t>
            </a:r>
          </a:p>
          <a:p>
            <a:pPr marL="0" indent="0">
              <a:buNone/>
            </a:pPr>
            <a:r>
              <a:rPr lang="en-US" sz="1200" i="1" dirty="0"/>
              <a:t>@</a:t>
            </a:r>
            <a:r>
              <a:rPr lang="en-US" sz="1200" i="1" dirty="0" err="1"/>
              <a:t>ConditionalOnClass</a:t>
            </a:r>
            <a:r>
              <a:rPr lang="en-US" sz="1200" i="1" dirty="0"/>
              <a:t>({ </a:t>
            </a:r>
            <a:r>
              <a:rPr lang="en-US" sz="1200" i="1" dirty="0" err="1"/>
              <a:t>DataSource.class</a:t>
            </a:r>
            <a:r>
              <a:rPr lang="en-US" sz="1200" i="1" dirty="0"/>
              <a:t>, </a:t>
            </a:r>
            <a:r>
              <a:rPr lang="en-US" sz="1200" i="1" dirty="0" err="1"/>
              <a:t>EmbeddedDatabaseType.class</a:t>
            </a:r>
            <a:r>
              <a:rPr lang="en-US" sz="1200" i="1" dirty="0"/>
              <a:t> })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configuration is enabled only when the classes are present in the </a:t>
            </a:r>
            <a:r>
              <a:rPr lang="en-US" sz="1200" dirty="0" err="1"/>
              <a:t>classpath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84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8C0-535D-D447-8D47-ECD8318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78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FFD3-4285-9A4C-964B-A76DE6E3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@Conditional(</a:t>
            </a:r>
            <a:r>
              <a:rPr lang="en-US" sz="1400" dirty="0" err="1"/>
              <a:t>EmbeddedDatabaseCondition.class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ConditionalOnMissingBean</a:t>
            </a:r>
            <a:r>
              <a:rPr lang="en-US" sz="1400" dirty="0"/>
              <a:t>({ </a:t>
            </a:r>
            <a:r>
              <a:rPr lang="en-US" sz="1400" dirty="0" err="1"/>
              <a:t>DataSource.class</a:t>
            </a:r>
            <a:r>
              <a:rPr lang="en-US" sz="1400" dirty="0"/>
              <a:t>, </a:t>
            </a:r>
            <a:r>
              <a:rPr lang="en-US" sz="1400" dirty="0" err="1"/>
              <a:t>XADataSource.class</a:t>
            </a:r>
            <a:r>
              <a:rPr lang="en-US" sz="1400" dirty="0"/>
              <a:t> }) </a:t>
            </a:r>
          </a:p>
          <a:p>
            <a:pPr marL="0" indent="0">
              <a:buNone/>
            </a:pPr>
            <a:r>
              <a:rPr lang="en-US" sz="1400" dirty="0"/>
              <a:t>@Import(</a:t>
            </a:r>
            <a:r>
              <a:rPr lang="en-US" sz="1400" dirty="0" err="1"/>
              <a:t>EmbeddedDataSourceConfiguration.class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protected static class </a:t>
            </a:r>
            <a:r>
              <a:rPr lang="en-US" sz="1400" dirty="0" err="1"/>
              <a:t>EmbeddedDatabaseConfiguration</a:t>
            </a:r>
            <a:r>
              <a:rPr lang="en-US" sz="1400" dirty="0"/>
              <a:t> { }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i="1" dirty="0"/>
              <a:t>@</a:t>
            </a:r>
            <a:r>
              <a:rPr lang="en-US" sz="1400" i="1" dirty="0" err="1"/>
              <a:t>ConditionalOnMissingBean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bean is configured under this condition that if there is no other bean configured with the same name.</a:t>
            </a:r>
          </a:p>
          <a:p>
            <a:pPr marL="0" indent="0">
              <a:buNone/>
            </a:pPr>
            <a:r>
              <a:rPr lang="en-US" sz="1400" dirty="0"/>
              <a:t>Embedded Database is configured particularly if there are no beans of type </a:t>
            </a:r>
            <a:r>
              <a:rPr lang="en-US" sz="1400" dirty="0" err="1"/>
              <a:t>XADataSource.class</a:t>
            </a:r>
            <a:r>
              <a:rPr lang="en-US" sz="1400" dirty="0"/>
              <a:t> or </a:t>
            </a:r>
            <a:r>
              <a:rPr lang="en-US" sz="1400" dirty="0" err="1"/>
              <a:t>DataSource.class</a:t>
            </a:r>
            <a:r>
              <a:rPr lang="en-US" sz="1400" dirty="0"/>
              <a:t> already configured.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8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FC52-381F-314D-AAB9-25B178F5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39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dirty="0"/>
              <a:t>Debugging Auto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83FA-1101-CC49-8F40-BFB93FDF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522"/>
            <a:ext cx="10515600" cy="5428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Debugging Auto Configuration</a:t>
            </a:r>
          </a:p>
          <a:p>
            <a:pPr marL="0" indent="0">
              <a:buNone/>
            </a:pPr>
            <a:r>
              <a:rPr lang="en-US" sz="1200" dirty="0"/>
              <a:t>There are two approaches you can debug and discover more information about auto configuration.</a:t>
            </a:r>
          </a:p>
          <a:p>
            <a:r>
              <a:rPr lang="en-US" sz="1200" b="1" dirty="0"/>
              <a:t>Using Spring Boot Actuator</a:t>
            </a:r>
            <a:endParaRPr lang="en-US" sz="1200" dirty="0"/>
          </a:p>
          <a:p>
            <a:r>
              <a:rPr lang="en-US" sz="1200" b="1" dirty="0"/>
              <a:t>Turning on debug logging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You can switch on debug logging by including a simple property value to </a:t>
            </a:r>
            <a:r>
              <a:rPr lang="en-US" sz="1200" dirty="0" err="1"/>
              <a:t>application.properties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In this example, we are switching on Debug level for all logging from </a:t>
            </a:r>
            <a:r>
              <a:rPr lang="en-US" sz="1200" dirty="0" err="1"/>
              <a:t>org.springframework</a:t>
            </a:r>
            <a:r>
              <a:rPr lang="en-US" sz="1200" dirty="0"/>
              <a:t> package (and sub packages).</a:t>
            </a:r>
          </a:p>
          <a:p>
            <a:pPr marL="0" indent="0">
              <a:buNone/>
            </a:pPr>
            <a:r>
              <a:rPr lang="en-US" sz="1200" b="1" dirty="0" err="1"/>
              <a:t>logging.level.org.springframework</a:t>
            </a:r>
            <a:r>
              <a:rPr lang="en-US" sz="1200" b="1" dirty="0"/>
              <a:t>: DEBUG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When the application is restarted, you will view an auto configuration report printed in the log.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813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1203-51F9-3A4B-A3D6-99CFEAB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Spring Boot - Caching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150D-62C5-5C4C-8117-D9BDF063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6"/>
            <a:ext cx="10515600" cy="5096307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Spring Boot enables </a:t>
            </a:r>
            <a:r>
              <a:rPr lang="en-US" sz="1000" b="1" dirty="0"/>
              <a:t>auto-configuration</a:t>
            </a:r>
            <a:r>
              <a:rPr lang="en-US" sz="1000" dirty="0"/>
              <a:t> for </a:t>
            </a:r>
            <a:r>
              <a:rPr lang="en-US" sz="1000" b="1" dirty="0"/>
              <a:t>Caching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Let's consider this simple example.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org.springframework.cache.annotation.Cacheable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org.springframework.stereotype.Component</a:t>
            </a:r>
            <a:r>
              <a:rPr lang="en-US" sz="1000" dirty="0"/>
              <a:t>; </a:t>
            </a:r>
          </a:p>
          <a:p>
            <a:pPr marL="0" indent="0">
              <a:buNone/>
            </a:pPr>
            <a:r>
              <a:rPr lang="en-US" sz="1000" dirty="0"/>
              <a:t>@Component 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RatingService</a:t>
            </a:r>
            <a:r>
              <a:rPr lang="en-US" sz="1000" dirty="0"/>
              <a:t> { </a:t>
            </a:r>
          </a:p>
          <a:p>
            <a:pPr marL="0" indent="0">
              <a:buNone/>
            </a:pPr>
            <a:r>
              <a:rPr lang="en-US" sz="1000" dirty="0"/>
              <a:t>@Cacheable("premium") public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computePremium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rate) { // ... } } premium is marked @Cacheable, which means that if the value of rate is going to be the same, Spring Boot does not compute the premium value, rather fetch the same from the cache.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0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8671-80F2-414A-909D-18B70BC3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/>
          </a:bodyPr>
          <a:lstStyle/>
          <a:p>
            <a:r>
              <a:rPr lang="en-US" sz="2800" dirty="0"/>
              <a:t>Spring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53BB-544A-4940-A79A-7E69FD7E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83"/>
            <a:ext cx="10515600" cy="50250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b="1" dirty="0"/>
              <a:t>Spring Bean</a:t>
            </a:r>
          </a:p>
          <a:p>
            <a:r>
              <a:rPr lang="en-US" sz="2200" dirty="0"/>
              <a:t>Beans are objects that form the pivotal part of your application. They are instantiated, assembled, and managed by the Spring </a:t>
            </a:r>
            <a:r>
              <a:rPr lang="en-US" sz="2200" dirty="0" err="1"/>
              <a:t>IoC</a:t>
            </a:r>
            <a:r>
              <a:rPr lang="en-US" sz="2200" dirty="0"/>
              <a:t> container.</a:t>
            </a:r>
          </a:p>
          <a:p>
            <a:r>
              <a:rPr lang="en-US" sz="2200" dirty="0"/>
              <a:t>The beans are built with configuration metadata that are provided to the container. This configuration data determines the bean behavior.</a:t>
            </a:r>
          </a:p>
          <a:p>
            <a:pPr marL="0" indent="0">
              <a:buNone/>
            </a:pPr>
            <a:r>
              <a:rPr lang="en-US" sz="2200" b="1" dirty="0"/>
              <a:t>Configuring Spring Bean</a:t>
            </a:r>
          </a:p>
          <a:p>
            <a:r>
              <a:rPr lang="en-US" sz="2200" dirty="0"/>
              <a:t>The following three techniques offer configuration metadata to Spring Container.</a:t>
            </a:r>
          </a:p>
          <a:p>
            <a:r>
              <a:rPr lang="en-US" sz="2200" dirty="0"/>
              <a:t>XML based configuration file</a:t>
            </a:r>
          </a:p>
          <a:p>
            <a:r>
              <a:rPr lang="en-US" sz="2200" dirty="0"/>
              <a:t>Annotation-based configuration</a:t>
            </a:r>
          </a:p>
          <a:p>
            <a:r>
              <a:rPr lang="en-US" sz="2200" dirty="0"/>
              <a:t>Java-based configuration</a:t>
            </a:r>
          </a:p>
          <a:p>
            <a:r>
              <a:rPr lang="en-US" sz="2200" dirty="0"/>
              <a:t>Spring </a:t>
            </a:r>
            <a:r>
              <a:rPr lang="en-US" sz="2200" dirty="0" err="1"/>
              <a:t>IoC</a:t>
            </a:r>
            <a:r>
              <a:rPr lang="en-US" sz="2200" dirty="0"/>
              <a:t> container is completely decoupled from the format where configuration metadata is written.</a:t>
            </a:r>
          </a:p>
          <a:p>
            <a:pPr marL="0" indent="0">
              <a:buNone/>
            </a:pPr>
            <a:r>
              <a:rPr lang="en-US" sz="2200" b="1" dirty="0"/>
              <a:t>Bean Scopes</a:t>
            </a:r>
          </a:p>
          <a:p>
            <a:r>
              <a:rPr lang="en-US" sz="2200" dirty="0"/>
              <a:t>While defining a bean you can declare a scope for the bean.</a:t>
            </a:r>
          </a:p>
          <a:p>
            <a:r>
              <a:rPr lang="en-US" sz="2200" dirty="0"/>
              <a:t>E.g., to force Spring to create a new bean instance every time, you must declare the scope attribute of the bean to be prototype.</a:t>
            </a:r>
          </a:p>
          <a:p>
            <a:r>
              <a:rPr lang="en-US" sz="2200" dirty="0"/>
              <a:t>If you require Spring to return the same bean instance every time, you must declare the scope attribute of the bean to be singleton.</a:t>
            </a:r>
          </a:p>
          <a:p>
            <a:r>
              <a:rPr lang="en-US" sz="2200" dirty="0"/>
              <a:t>There are five types of Scopes defined</a:t>
            </a:r>
          </a:p>
          <a:p>
            <a:r>
              <a:rPr lang="en-US" sz="2200" dirty="0"/>
              <a:t>singleton</a:t>
            </a:r>
          </a:p>
          <a:p>
            <a:r>
              <a:rPr lang="en-US" sz="2200" dirty="0"/>
              <a:t>prototype</a:t>
            </a:r>
          </a:p>
          <a:p>
            <a:r>
              <a:rPr lang="en-US" sz="2200" dirty="0"/>
              <a:t>request</a:t>
            </a:r>
          </a:p>
          <a:p>
            <a:r>
              <a:rPr lang="en-US" sz="2200" dirty="0"/>
              <a:t>session</a:t>
            </a:r>
          </a:p>
          <a:p>
            <a:r>
              <a:rPr lang="en-US" sz="2200" dirty="0"/>
              <a:t>global-session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800-BF45-4743-8744-FA41F294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2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946-3657-1F4A-8673-509323C9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6"/>
            <a:ext cx="10515600" cy="542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Bean - Lifecycle</a:t>
            </a:r>
          </a:p>
          <a:p>
            <a:r>
              <a:rPr lang="en-US" sz="1200" dirty="0"/>
              <a:t>You have to do some initialization to get a bean into a usable state, when instantiating a bean.</a:t>
            </a:r>
          </a:p>
          <a:p>
            <a:r>
              <a:rPr lang="en-US" sz="1200" dirty="0"/>
              <a:t>Also, you might have to perform a little cleanup, when the bean is removed from the container.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Initialization and Destruction Callbacks</a:t>
            </a:r>
          </a:p>
          <a:p>
            <a:pPr marL="0" indent="0">
              <a:buNone/>
            </a:pPr>
            <a:r>
              <a:rPr lang="en-US" sz="1200" dirty="0"/>
              <a:t>Callback methods are used to add user-defined </a:t>
            </a:r>
            <a:r>
              <a:rPr lang="en-US" sz="1200" dirty="0" err="1"/>
              <a:t>initializationand</a:t>
            </a:r>
            <a:r>
              <a:rPr lang="en-US" sz="1200" dirty="0"/>
              <a:t> </a:t>
            </a:r>
            <a:r>
              <a:rPr lang="en-US" sz="1200" dirty="0" err="1"/>
              <a:t>finalizationtasks</a:t>
            </a:r>
            <a:r>
              <a:rPr lang="en-US" sz="1200" dirty="0"/>
              <a:t> during the Spring Bean Lifecycle.</a:t>
            </a:r>
          </a:p>
          <a:p>
            <a:pPr marL="0" indent="0">
              <a:buNone/>
            </a:pPr>
            <a:r>
              <a:rPr lang="en-US" sz="1200" dirty="0"/>
              <a:t> The two callback methods are</a:t>
            </a:r>
          </a:p>
          <a:p>
            <a:r>
              <a:rPr lang="en-US" sz="1200" dirty="0"/>
              <a:t>Initialization callbacks</a:t>
            </a:r>
          </a:p>
          <a:p>
            <a:r>
              <a:rPr lang="en-US" sz="1200" dirty="0"/>
              <a:t>Destruction callbacks</a:t>
            </a:r>
          </a:p>
          <a:p>
            <a:pPr marL="0" indent="0">
              <a:buNone/>
            </a:pPr>
            <a:r>
              <a:rPr lang="en-US" sz="1200" b="1" dirty="0"/>
              <a:t>Initialization Callbacks</a:t>
            </a:r>
          </a:p>
          <a:p>
            <a:r>
              <a:rPr lang="en-US" sz="1200" dirty="0"/>
              <a:t>You can implement the </a:t>
            </a:r>
            <a:r>
              <a:rPr lang="en-US" sz="1200" dirty="0" err="1"/>
              <a:t>InitializingBean</a:t>
            </a:r>
            <a:r>
              <a:rPr lang="en-US" sz="1200" dirty="0"/>
              <a:t> interface and initialization work can be done inside </a:t>
            </a:r>
            <a:r>
              <a:rPr lang="en-US" sz="1200" dirty="0" err="1"/>
              <a:t>afterPropertiesSet</a:t>
            </a:r>
            <a:r>
              <a:rPr lang="en-US" sz="1200" dirty="0"/>
              <a:t>() method as follows −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ExampleBean</a:t>
            </a:r>
            <a:r>
              <a:rPr lang="en-US" sz="1000" dirty="0"/>
              <a:t> implements </a:t>
            </a:r>
            <a:r>
              <a:rPr lang="en-US" sz="1000" dirty="0" err="1"/>
              <a:t>InitializingBean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{ public void </a:t>
            </a:r>
            <a:r>
              <a:rPr lang="en-US" sz="1000" dirty="0" err="1"/>
              <a:t>afterPropertiesSet</a:t>
            </a:r>
            <a:r>
              <a:rPr lang="en-US" sz="1000" dirty="0"/>
              <a:t>() { // do some initialization work } }</a:t>
            </a:r>
          </a:p>
          <a:p>
            <a:pPr marL="0" indent="0">
              <a:buNone/>
            </a:pPr>
            <a:r>
              <a:rPr lang="en-US" sz="1300" b="1" dirty="0"/>
              <a:t>Destruction Callbacks</a:t>
            </a:r>
          </a:p>
          <a:p>
            <a:r>
              <a:rPr lang="en-US" sz="1200" dirty="0"/>
              <a:t>You can implement </a:t>
            </a:r>
            <a:r>
              <a:rPr lang="en-US" sz="1200" dirty="0" err="1"/>
              <a:t>DisposableBean</a:t>
            </a:r>
            <a:r>
              <a:rPr lang="en-US" sz="1200" dirty="0"/>
              <a:t> interface and finalization work can be done inside destroy() method as follows −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ExampleBean</a:t>
            </a:r>
            <a:r>
              <a:rPr lang="en-US" sz="1200" dirty="0"/>
              <a:t> implements </a:t>
            </a:r>
            <a:r>
              <a:rPr lang="en-US" sz="1200" dirty="0" err="1"/>
              <a:t>DisposableBean</a:t>
            </a:r>
            <a:r>
              <a:rPr lang="en-US" sz="1200" dirty="0"/>
              <a:t> { public void destroy() </a:t>
            </a:r>
          </a:p>
          <a:p>
            <a:pPr marL="0" indent="0">
              <a:buNone/>
            </a:pPr>
            <a:r>
              <a:rPr lang="en-US" sz="1200" dirty="0"/>
              <a:t>{ // do some destruction work } }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996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1F73-0870-0B4C-BE2C-42FFBD73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400"/>
          </a:xfrm>
        </p:spPr>
        <p:txBody>
          <a:bodyPr>
            <a:normAutofit/>
          </a:bodyPr>
          <a:lstStyle/>
          <a:p>
            <a:r>
              <a:rPr lang="en-US" sz="2000" b="1" dirty="0"/>
              <a:t>Problems in Spring Framework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14CF-8E93-7849-8219-453061BD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526"/>
            <a:ext cx="10515600" cy="5274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complexity of Spring framework increases with the addition of more features to it.</a:t>
            </a:r>
          </a:p>
          <a:p>
            <a:r>
              <a:rPr lang="en-US" sz="1200" i="1" dirty="0"/>
              <a:t>Configuration is getting repeated for complex applications. Why not auto-configure by adding intelligence to the system looking into the </a:t>
            </a:r>
            <a:r>
              <a:rPr lang="en-US" sz="1200" i="1" dirty="0" err="1"/>
              <a:t>classpath</a:t>
            </a:r>
            <a:r>
              <a:rPr lang="en-US" sz="1200" i="1" dirty="0"/>
              <a:t> on the dependency?</a:t>
            </a:r>
          </a:p>
          <a:p>
            <a:r>
              <a:rPr lang="en-US" sz="1200" i="1" dirty="0"/>
              <a:t>Need to add a lot of dependencies to the servlet XML. You need some auto handlers that can automatically add dependencies by default based on the type that we select.</a:t>
            </a:r>
          </a:p>
          <a:p>
            <a:r>
              <a:rPr lang="en-US" sz="1200" i="1" dirty="0"/>
              <a:t>Configuring Spring applications tend to become challenging and error-prone, which includes several steps in set-up and configuration, build and deploy steps.</a:t>
            </a:r>
          </a:p>
          <a:p>
            <a:r>
              <a:rPr lang="en-US" sz="1200" i="1" dirty="0"/>
              <a:t>Spring capability and flexibility comes with the cost of a lot of customizations.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61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FA9F-9621-2846-8366-6F752ACC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Building a Rest Controller</a:t>
            </a:r>
            <a:endParaRPr lang="en-US" sz="1800" dirty="0"/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RestController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RequestMapping</a:t>
            </a:r>
            <a:r>
              <a:rPr lang="en-US" sz="1000" dirty="0"/>
              <a:t>("/test/") </a:t>
            </a:r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RequestMapping</a:t>
            </a:r>
            <a:r>
              <a:rPr lang="en-US" sz="1000" dirty="0"/>
              <a:t>(value = "/hospitals/{id}",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public @</a:t>
            </a:r>
            <a:r>
              <a:rPr lang="en-US" sz="1000" dirty="0" err="1"/>
              <a:t>ResponseBody</a:t>
            </a:r>
            <a:r>
              <a:rPr lang="en-US" sz="1000" dirty="0"/>
              <a:t> Hospital </a:t>
            </a:r>
            <a:r>
              <a:rPr lang="en-US" sz="1000" dirty="0" err="1"/>
              <a:t>getHospital</a:t>
            </a:r>
            <a:r>
              <a:rPr lang="en-US" sz="1000" dirty="0"/>
              <a:t>(@</a:t>
            </a:r>
            <a:r>
              <a:rPr lang="en-US" sz="1000" dirty="0" err="1"/>
              <a:t>PathVariable</a:t>
            </a:r>
            <a:r>
              <a:rPr lang="en-US" sz="1000" dirty="0"/>
              <a:t>("id") </a:t>
            </a:r>
            <a:r>
              <a:rPr lang="en-US" sz="1000" dirty="0" err="1"/>
              <a:t>int</a:t>
            </a:r>
            <a:r>
              <a:rPr lang="en-US" sz="1000" dirty="0"/>
              <a:t> id) throws Exception 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RequestMapping</a:t>
            </a:r>
            <a:r>
              <a:rPr lang="en-US" sz="1000" dirty="0"/>
              <a:t>(value = "/hospitals",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public @</a:t>
            </a:r>
            <a:r>
              <a:rPr lang="en-US" sz="1000" dirty="0" err="1"/>
              <a:t>ResponseBody</a:t>
            </a:r>
            <a:r>
              <a:rPr lang="en-US" sz="1000" dirty="0"/>
              <a:t> List&lt;Hospital&gt; </a:t>
            </a:r>
            <a:r>
              <a:rPr lang="en-US" sz="1000" dirty="0" err="1"/>
              <a:t>getAllHospitals</a:t>
            </a:r>
            <a:r>
              <a:rPr lang="en-US" sz="1000" dirty="0"/>
              <a:t>() throws Exception {g(value = "/hospitals", method = </a:t>
            </a:r>
            <a:r>
              <a:rPr lang="en-US" sz="1000" dirty="0" err="1"/>
              <a:t>RequestMethod.GET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/>
              <a:t>2. Add data transfer object class.</a:t>
            </a:r>
          </a:p>
          <a:p>
            <a:pPr marL="0" indent="0">
              <a:buNone/>
            </a:pPr>
            <a:r>
              <a:rPr lang="en-US" sz="1200" dirty="0"/>
              <a:t>3. Add a service class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SQL Databases – Integration</a:t>
            </a:r>
          </a:p>
          <a:p>
            <a:r>
              <a:rPr lang="en-US" sz="1400" b="1" dirty="0"/>
              <a:t>Spring Boot Framework</a:t>
            </a:r>
            <a:r>
              <a:rPr lang="en-US" sz="1400" dirty="0"/>
              <a:t> is quite flexible while working with SQL database. You can use direct JDBC calls using JDBC templates, or you can go by implementing hibernate.</a:t>
            </a:r>
          </a:p>
          <a:p>
            <a:r>
              <a:rPr lang="en-US" sz="1400" dirty="0"/>
              <a:t>One more significant option that Spring framework offers is by creating repositories for Spring Data implementation.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983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DA28-FF0C-474E-95E5-0E8891A9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30"/>
            <a:ext cx="10515600" cy="593767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r>
              <a:rPr lang="en-US" sz="2200" dirty="0"/>
              <a:t>Spring Data JPA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72E8-783E-0743-AC27-709520FB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277"/>
            <a:ext cx="10515600" cy="5155685"/>
          </a:xfrm>
        </p:spPr>
        <p:txBody>
          <a:bodyPr/>
          <a:lstStyle/>
          <a:p>
            <a:r>
              <a:rPr lang="en-US" sz="1600" b="1" dirty="0"/>
              <a:t>What is JPA?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Java Persistence API is a specification that lets you do Object-Relational Mapping (ORM) over a relational database.</a:t>
            </a:r>
          </a:p>
          <a:p>
            <a:r>
              <a:rPr lang="en-US" sz="1600" b="1" dirty="0"/>
              <a:t>What is ORM?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ORM allows you to map the entity classes to your relational SQL database.</a:t>
            </a:r>
          </a:p>
          <a:p>
            <a:r>
              <a:rPr lang="en-US" sz="1600" b="1" dirty="0"/>
              <a:t>What is Spring Data JPA?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Spring Framework handles ORM in an easy and quick fashion using JPA.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8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2E37-4C5A-C54E-8B14-D3B57A75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1"/>
          </a:xfrm>
        </p:spPr>
        <p:txBody>
          <a:bodyPr>
            <a:noAutofit/>
          </a:bodyPr>
          <a:lstStyle/>
          <a:p>
            <a:r>
              <a:rPr lang="en-US" sz="2800" b="1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8004-E0EB-8844-B511-C55B2FFC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Spring Security</a:t>
            </a:r>
            <a:r>
              <a:rPr lang="en-US" sz="1600" dirty="0"/>
              <a:t> can be broadly classified as</a:t>
            </a:r>
          </a:p>
          <a:p>
            <a:pPr marL="0" indent="0">
              <a:buNone/>
            </a:pPr>
            <a:r>
              <a:rPr lang="en-US" sz="1600" b="1" dirty="0"/>
              <a:t>Authentication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Authorization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Spring Security architecture distinguishes both authentication and authorization.</a:t>
            </a:r>
          </a:p>
          <a:p>
            <a:r>
              <a:rPr lang="en-US" sz="1600" b="1" dirty="0"/>
              <a:t>Authentication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The interface defined for Authentication is Authentication Manager. This is a single method Interface.</a:t>
            </a:r>
          </a:p>
          <a:p>
            <a:pPr marL="0" indent="0">
              <a:buNone/>
            </a:pPr>
            <a:r>
              <a:rPr lang="en-US" sz="1100" dirty="0"/>
              <a:t>public interface </a:t>
            </a:r>
            <a:r>
              <a:rPr lang="en-US" sz="1100" dirty="0" err="1"/>
              <a:t>AuthenticationManager</a:t>
            </a:r>
            <a:r>
              <a:rPr lang="en-US" sz="1100" dirty="0"/>
              <a:t> { Authentication authenticate(Authentication authentication) throws </a:t>
            </a:r>
            <a:r>
              <a:rPr lang="en-US" sz="1100" dirty="0" err="1"/>
              <a:t>AuthenticationException</a:t>
            </a:r>
            <a:r>
              <a:rPr lang="en-US" sz="1100" dirty="0"/>
              <a:t>;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700" b="1" dirty="0"/>
              <a:t>Securing Microservices</a:t>
            </a:r>
          </a:p>
          <a:p>
            <a:pPr marL="0" indent="0">
              <a:buNone/>
            </a:pPr>
            <a:r>
              <a:rPr lang="en-US" sz="1400" dirty="0"/>
              <a:t>Below are the </a:t>
            </a:r>
            <a:r>
              <a:rPr lang="en-US" sz="1400" b="1" dirty="0"/>
              <a:t>few techniques for securing Microservices</a:t>
            </a:r>
            <a:r>
              <a:rPr lang="en-US" sz="1400" dirty="0"/>
              <a:t>.</a:t>
            </a:r>
          </a:p>
          <a:p>
            <a:r>
              <a:rPr lang="en-US" sz="1400" b="1" dirty="0"/>
              <a:t>HTTP Basic</a:t>
            </a:r>
            <a:r>
              <a:rPr lang="en-US" sz="1400" dirty="0"/>
              <a:t> - Client is authenticated with User Names and Password.</a:t>
            </a:r>
          </a:p>
          <a:p>
            <a:r>
              <a:rPr lang="en-US" sz="1400" b="1" dirty="0"/>
              <a:t>X509 SSL Certificates</a:t>
            </a:r>
            <a:r>
              <a:rPr lang="en-US" sz="1400" dirty="0"/>
              <a:t> - Authentication with a certificate for a secured protocol.</a:t>
            </a:r>
          </a:p>
          <a:p>
            <a:r>
              <a:rPr lang="en-US" sz="1400" b="1" dirty="0"/>
              <a:t>OAuth</a:t>
            </a:r>
            <a:r>
              <a:rPr lang="en-US" sz="1400" dirty="0"/>
              <a:t> - This technique is used to authorize applications to access information without giving them passwords.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78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74D-94DD-C947-AEEA-AFCD3E3E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/>
              <a:t>Spring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FF4-144D-9941-B177-E71C8386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HTTP Basic Authentication</a:t>
            </a:r>
          </a:p>
          <a:p>
            <a:r>
              <a:rPr lang="en-US" sz="1400" b="1" dirty="0"/>
              <a:t>HTTP Basic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client uses username and password as the authentication mechanism.</a:t>
            </a:r>
          </a:p>
          <a:p>
            <a:pPr marL="0" indent="0">
              <a:buNone/>
            </a:pPr>
            <a:r>
              <a:rPr lang="en-US" sz="1400" dirty="0"/>
              <a:t>User ID and password are sent to the service for authentication using base64 encoded format.</a:t>
            </a:r>
          </a:p>
          <a:p>
            <a:pPr marL="0" indent="0">
              <a:buNone/>
            </a:pPr>
            <a:r>
              <a:rPr lang="en-US" sz="1400" dirty="0"/>
              <a:t>This is a sample template for authorization.</a:t>
            </a:r>
          </a:p>
          <a:p>
            <a:pPr marL="0" indent="0">
              <a:buNone/>
            </a:pPr>
            <a:r>
              <a:rPr lang="en-US" sz="1400" b="1" dirty="0"/>
              <a:t>Authorization</a:t>
            </a:r>
            <a:r>
              <a:rPr lang="en-US" sz="1400" dirty="0"/>
              <a:t>: Basic QWxhZGRghsgdhsVuIHNlc2FtZQ==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Basic Authentication</a:t>
            </a:r>
          </a:p>
          <a:p>
            <a:pPr marL="0" indent="0">
              <a:buNone/>
            </a:pPr>
            <a:r>
              <a:rPr lang="en-US" sz="1600" b="1" dirty="0"/>
              <a:t>HTTP Digest technique</a:t>
            </a:r>
            <a:r>
              <a:rPr lang="en-US" sz="1600" dirty="0"/>
              <a:t> is also similar to </a:t>
            </a:r>
            <a:r>
              <a:rPr lang="en-US" sz="1600" b="1" dirty="0"/>
              <a:t>Basic Authentication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User ID and password are sent as a checksum of username and password.</a:t>
            </a:r>
          </a:p>
          <a:p>
            <a:pPr marL="0" indent="0">
              <a:buNone/>
            </a:pPr>
            <a:r>
              <a:rPr lang="en-US" sz="1600" dirty="0"/>
              <a:t>Both HTTP Basic and Digest technique are weak in terms of providing a secured one.</a:t>
            </a:r>
          </a:p>
          <a:p>
            <a:pPr marL="0" indent="0">
              <a:buNone/>
            </a:pPr>
            <a:r>
              <a:rPr lang="en-US" sz="1600" dirty="0"/>
              <a:t>You need to use SSL/TLS encryption techniques to overcome the security challenge.</a:t>
            </a:r>
          </a:p>
          <a:p>
            <a:pPr marL="0" indent="0">
              <a:buNone/>
            </a:pPr>
            <a:r>
              <a:rPr lang="en-US" sz="1600" dirty="0"/>
              <a:t>SSL/TLS encryption prevents man in the middle attacks.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E9-A64A-7D4E-AC50-311543B8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/>
              <a:t>Spring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446-6455-9B4D-8EAD-7AB36DA8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13014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OAuth 2.0</a:t>
            </a:r>
          </a:p>
          <a:p>
            <a:r>
              <a:rPr lang="en-US" sz="1400" b="1" dirty="0"/>
              <a:t>OAuth 2.0</a:t>
            </a:r>
            <a:r>
              <a:rPr lang="en-US" sz="1400" dirty="0"/>
              <a:t> is a protocol by which users will be allowed to access the resources through third-party services exposed by </a:t>
            </a:r>
            <a:r>
              <a:rPr lang="en-US" sz="1400" b="1" dirty="0"/>
              <a:t>Facebook, Google, Microsoft</a:t>
            </a:r>
            <a:r>
              <a:rPr lang="en-US" sz="1400" dirty="0"/>
              <a:t>, etc.</a:t>
            </a:r>
          </a:p>
          <a:p>
            <a:r>
              <a:rPr lang="en-US" sz="1400" dirty="0"/>
              <a:t>OAuth 2.0 uses </a:t>
            </a:r>
            <a:r>
              <a:rPr lang="en-US" sz="1400" b="1" dirty="0"/>
              <a:t>SSL</a:t>
            </a:r>
            <a:r>
              <a:rPr lang="en-US" sz="1400" dirty="0"/>
              <a:t> to ensure that the data is highly secured.</a:t>
            </a:r>
          </a:p>
          <a:p>
            <a:r>
              <a:rPr lang="en-US" sz="1400" dirty="0"/>
              <a:t>These services expose partial data and keep the </a:t>
            </a:r>
            <a:r>
              <a:rPr lang="en-US" sz="1400" b="1" dirty="0"/>
              <a:t>users' details protected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Building a Basic Authentication</a:t>
            </a:r>
          </a:p>
          <a:p>
            <a:r>
              <a:rPr lang="en-US" sz="1400" dirty="0"/>
              <a:t>Let's add Basic Authentication to the Hospital List REST API.</a:t>
            </a:r>
          </a:p>
          <a:p>
            <a:r>
              <a:rPr lang="en-US" sz="1400" b="1" dirty="0"/>
              <a:t>Step: 1</a:t>
            </a:r>
            <a:endParaRPr lang="en-US" sz="1400" dirty="0"/>
          </a:p>
          <a:p>
            <a:r>
              <a:rPr lang="en-US" sz="1400" dirty="0"/>
              <a:t>You need to configure Security dependency in your </a:t>
            </a:r>
            <a:r>
              <a:rPr lang="en-US" sz="1400" dirty="0" err="1"/>
              <a:t>pom.xml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000" dirty="0"/>
              <a:t>&lt;dependency&gt; </a:t>
            </a:r>
          </a:p>
          <a:p>
            <a:pPr marL="0" indent="0">
              <a:buNone/>
            </a:pPr>
            <a:r>
              <a:rPr lang="en-US" sz="1000" dirty="0"/>
              <a:t>   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org.springframework.boot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   &lt;</a:t>
            </a:r>
            <a:r>
              <a:rPr lang="en-US" sz="1000" dirty="0" err="1"/>
              <a:t>artifactId</a:t>
            </a:r>
            <a:r>
              <a:rPr lang="en-US" sz="1000" dirty="0"/>
              <a:t>&gt;spring-boot-starter-security&lt;/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&lt;/dependency&gt;</a:t>
            </a:r>
          </a:p>
          <a:p>
            <a:pPr marL="0" indent="0">
              <a:buNone/>
            </a:pPr>
            <a:r>
              <a:rPr lang="en-US" sz="1000" dirty="0"/>
              <a:t>     &lt;dependency&gt;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org.springframework.security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 </a:t>
            </a:r>
          </a:p>
          <a:p>
            <a:pPr marL="0" indent="0">
              <a:buNone/>
            </a:pPr>
            <a:r>
              <a:rPr lang="en-US" sz="1000" dirty="0"/>
              <a:t>     &lt;</a:t>
            </a:r>
            <a:r>
              <a:rPr lang="en-US" sz="1000" dirty="0" err="1"/>
              <a:t>artifactId</a:t>
            </a:r>
            <a:r>
              <a:rPr lang="en-US" sz="1000" dirty="0"/>
              <a:t>&gt;spring-security-test&lt;/</a:t>
            </a:r>
            <a:r>
              <a:rPr lang="en-US" sz="1000" dirty="0" err="1"/>
              <a:t>artifactId</a:t>
            </a:r>
            <a:r>
              <a:rPr lang="en-US" sz="1000" dirty="0"/>
              <a:t>&gt; </a:t>
            </a:r>
          </a:p>
          <a:p>
            <a:pPr marL="0" indent="0">
              <a:buNone/>
            </a:pPr>
            <a:r>
              <a:rPr lang="en-US" sz="1000" dirty="0"/>
              <a:t>  &lt;scope&gt;test&lt;/scope&gt; </a:t>
            </a:r>
          </a:p>
          <a:p>
            <a:pPr marL="0" indent="0">
              <a:buNone/>
            </a:pPr>
            <a:r>
              <a:rPr lang="en-US" sz="1000" dirty="0"/>
              <a:t>&lt;/dependency&gt;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16395</TotalTime>
  <Words>2349</Words>
  <Application>Microsoft Macintosh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Spring Framework basics, features and benefits</vt:lpstr>
      <vt:lpstr>Spring Bean</vt:lpstr>
      <vt:lpstr>Bean Lifecycle</vt:lpstr>
      <vt:lpstr>Problems in Spring Framework </vt:lpstr>
      <vt:lpstr>PowerPoint Presentation</vt:lpstr>
      <vt:lpstr> Spring Data JPA </vt:lpstr>
      <vt:lpstr>Spring Security</vt:lpstr>
      <vt:lpstr>Spring Security</vt:lpstr>
      <vt:lpstr>Spring Security</vt:lpstr>
      <vt:lpstr> Building a Basic Authentication </vt:lpstr>
      <vt:lpstr>Building a Basic Authentication</vt:lpstr>
      <vt:lpstr>Using Spring Boot Maven Plugin</vt:lpstr>
      <vt:lpstr>Configuration</vt:lpstr>
      <vt:lpstr>PowerPoint Presentation</vt:lpstr>
      <vt:lpstr>Why Auto Configuration?</vt:lpstr>
      <vt:lpstr>Auto-configuration @Conditional</vt:lpstr>
      <vt:lpstr> Example 2 </vt:lpstr>
      <vt:lpstr> Debugging Auto Configuration </vt:lpstr>
      <vt:lpstr> Spring Boot - Caching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2020-08-07T14:59:30Z</dcterms:created>
  <dcterms:modified xsi:type="dcterms:W3CDTF">2020-08-19T00:14:58Z</dcterms:modified>
</cp:coreProperties>
</file>