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76" r:id="rId4"/>
    <p:sldId id="271" r:id="rId5"/>
    <p:sldId id="272" r:id="rId6"/>
    <p:sldId id="273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7" r:id="rId15"/>
    <p:sldId id="258" r:id="rId16"/>
    <p:sldId id="259" r:id="rId17"/>
    <p:sldId id="260" r:id="rId18"/>
    <p:sldId id="261" r:id="rId19"/>
    <p:sldId id="262" r:id="rId20"/>
    <p:sldId id="274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59"/>
    <p:restoredTop sz="96341"/>
  </p:normalViewPr>
  <p:slideViewPr>
    <p:cSldViewPr snapToGrid="0" snapToObjects="1">
      <p:cViewPr varScale="1">
        <p:scale>
          <a:sx n="73" d="100"/>
          <a:sy n="73" d="100"/>
        </p:scale>
        <p:origin x="216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C17D-0635-314C-9B43-2F60CCAD2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00EA2-9D85-8B45-8538-956FC354D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051B9-D882-C743-A72D-47732536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C68C-8815-8144-95DD-16A715A0231E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14029-431F-504C-8F59-1DC1DD30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3FD37-2722-5A4F-8275-28E1946F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E0B5-EE71-464A-BFD3-E08B6F770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4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B131-54E0-2445-8895-EC2C8BDD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C56DC-865E-DD4C-99E8-CC07325D1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2C8A-E4B4-7547-9E50-A33D8B17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C68C-8815-8144-95DD-16A715A0231E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23067-0162-654B-92E0-79D33A878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1A291-1DFA-BE45-8C4E-42FE73E7C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E0B5-EE71-464A-BFD3-E08B6F770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2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FEC2D5-DB51-9C4F-BEA7-BD7157491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EBA4C-BF5B-C741-A691-5641F224D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76B41-875F-9649-BFDB-75968A5D0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C68C-8815-8144-95DD-16A715A0231E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0AE76-41E0-274B-93C3-4534D415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521AC-F2F7-3B47-83D7-799BCA50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E0B5-EE71-464A-BFD3-E08B6F770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7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71EA-00A5-3842-B8FD-3657FB1A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FF67D-1C52-1440-91D4-9563FDA34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E1342-A80F-E141-ADEB-58329780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C68C-8815-8144-95DD-16A715A0231E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8C919-2828-2F42-9A1E-647E4B47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DAA65-A1FD-2846-98DB-9884C656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E0B5-EE71-464A-BFD3-E08B6F770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4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45F7-2708-6940-915D-FA296302D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EDBC0-E117-8E4A-B342-2CE55ED28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66458-E888-214B-9F47-24B3DD10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C68C-8815-8144-95DD-16A715A0231E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CBFB5-E178-6A4E-A9AD-3F78C66A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F4857-60A0-9B4C-9473-00AA60B2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E0B5-EE71-464A-BFD3-E08B6F770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7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232F-EBA4-E24F-8072-7821BEBF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67A8E-0A89-4643-82DC-EDB63D01C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6B77C-5D10-6948-AD9B-935DE4986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D4F48-5445-A740-901D-D31430ACC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C68C-8815-8144-95DD-16A715A0231E}" type="datetimeFigureOut">
              <a:rPr lang="en-US" smtClean="0"/>
              <a:t>9/3/20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84C3B-23B0-AB47-92FD-895E4CBE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F9F77-F4EF-DA4E-B71F-45C57A8B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E0B5-EE71-464A-BFD3-E08B6F770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5C240-CFA9-8A41-90E4-92E24092A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22EA0-DDC1-1C4A-BA4F-C97EFEBA4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79896-FDA5-054F-AD62-D371E63CE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CBC3DD-A4A6-CE43-A277-D59CC237F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8F2C6-D96D-D14B-BB16-865FD22D2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F6B57-4890-0D43-9E51-9637C984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C68C-8815-8144-95DD-16A715A0231E}" type="datetimeFigureOut">
              <a:rPr lang="en-US" smtClean="0"/>
              <a:t>9/3/20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AB64F3-9BE9-DA4D-9079-C62A6B59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490BB1-94D2-4B43-8E0F-84F0A797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E0B5-EE71-464A-BFD3-E08B6F770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6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1FE7-E8AE-7147-9C2F-DCBA0199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1658D-9C9C-9940-A4A4-B1C28256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C68C-8815-8144-95DD-16A715A0231E}" type="datetimeFigureOut">
              <a:rPr lang="en-US" smtClean="0"/>
              <a:t>9/3/20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DFAF0-0290-DC4A-ADAC-08422AC7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B7D48-257C-9945-8DD2-E0FEE092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E0B5-EE71-464A-BFD3-E08B6F770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01CDC-8209-FD49-AE9C-698189378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C68C-8815-8144-95DD-16A715A0231E}" type="datetimeFigureOut">
              <a:rPr lang="en-US" smtClean="0"/>
              <a:t>9/3/20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7431D-2BB2-5A44-97A0-1884E7F5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7708A-D7B5-BA49-A79D-F0A987BC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E0B5-EE71-464A-BFD3-E08B6F770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3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0552-4499-424D-ADE6-277C127E4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B41B1-0820-0448-B5E5-4740D7783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E8FDE-2CA0-374B-B0FE-83DFCFDA9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FAB95-B5F4-2A46-B6AC-4CF074DD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C68C-8815-8144-95DD-16A715A0231E}" type="datetimeFigureOut">
              <a:rPr lang="en-US" smtClean="0"/>
              <a:t>9/3/20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16CB6-D436-EA4C-AF04-D8A68337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D14E9-C857-9C4E-B288-B4589FDE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E0B5-EE71-464A-BFD3-E08B6F770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3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521F-5AA5-114A-B233-7E00B341C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EA6DAC-D45D-5743-8868-8E32DF7FC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25B26-CB22-314A-8C14-EBC03F491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38850-F06C-2A45-A1C0-C6262F6EF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C68C-8815-8144-95DD-16A715A0231E}" type="datetimeFigureOut">
              <a:rPr lang="en-US" smtClean="0"/>
              <a:t>9/3/20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403EE-38D7-DD41-BE3F-5EAB9D8A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6466-AAE3-524C-A86C-A0D3DB0F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E0B5-EE71-464A-BFD3-E08B6F770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6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CFE1C-27FF-BA48-A037-3DB772E6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3CE2E-9C29-1D4A-8BA5-595CABE20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8EF00-5A83-EA44-B64C-4351B94B9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8C68C-8815-8144-95DD-16A715A0231E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53909-954A-8046-A9C6-D143B5B25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5E57D-0A37-D64A-9192-20176DE08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5E0B5-EE71-464A-BFD3-E08B6F770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3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/common-application-propertie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EB12-CD67-D54B-A616-5386A9D79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3144"/>
            <a:ext cx="9144000" cy="391886"/>
          </a:xfrm>
        </p:spPr>
        <p:txBody>
          <a:bodyPr>
            <a:normAutofit/>
          </a:bodyPr>
          <a:lstStyle/>
          <a:p>
            <a:r>
              <a:rPr lang="en-US" sz="1800" b="1" dirty="0"/>
              <a:t>Spring Framework basics, features and benefits</a:t>
            </a: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6BF5D-DDA0-0B45-9899-98F416546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629" y="1045031"/>
            <a:ext cx="9144000" cy="5569526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Spring boot allow us to create product ready , stand alone spring application with minimal configuration and minimal coding out of the box.</a:t>
            </a:r>
          </a:p>
          <a:p>
            <a:pPr algn="l"/>
            <a:r>
              <a:rPr lang="en-US" sz="1400" dirty="0"/>
              <a:t>Spring Framework or Spring is a lightweight application framework for developing </a:t>
            </a:r>
            <a:r>
              <a:rPr lang="en-US" sz="1400" b="1" dirty="0"/>
              <a:t>Enterprise Java Application</a:t>
            </a:r>
            <a:r>
              <a:rPr lang="en-US" sz="1400" dirty="0"/>
              <a:t>.</a:t>
            </a:r>
          </a:p>
          <a:p>
            <a:pPr algn="l"/>
            <a:r>
              <a:rPr lang="en-US" sz="1400" dirty="0"/>
              <a:t>Two most important feature are 1) Dependency Injection and 2)Aspect Oriented programming</a:t>
            </a:r>
          </a:p>
          <a:p>
            <a:pPr algn="l"/>
            <a:endParaRPr lang="en-US" sz="1400" dirty="0"/>
          </a:p>
          <a:p>
            <a:pPr algn="l"/>
            <a:r>
              <a:rPr lang="en-US" sz="1200" dirty="0"/>
              <a:t>Spring Boot Framework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is an opinionated framework.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is based on convention over configuration.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can build stand-alone applications.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can create a production-ready package.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has Embedded Tomcat server.</a:t>
            </a:r>
          </a:p>
          <a:p>
            <a:pPr algn="l"/>
            <a:r>
              <a:rPr lang="en-US" sz="1200" dirty="0"/>
              <a:t>Building a Spring Boot App</a:t>
            </a:r>
          </a:p>
          <a:p>
            <a:pPr algn="l"/>
            <a:r>
              <a:rPr lang="en-US" sz="1200" dirty="0"/>
              <a:t>Here are the steps to build a simple Spring boot application.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Generate a quick Java project with Maven command.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Update </a:t>
            </a:r>
            <a:r>
              <a:rPr lang="en-US" sz="1200" dirty="0" err="1"/>
              <a:t>pom.xml</a:t>
            </a:r>
            <a:r>
              <a:rPr lang="en-US" sz="1200" dirty="0"/>
              <a:t> with the Spring web and other Spring boot dependencies.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Add </a:t>
            </a:r>
            <a:r>
              <a:rPr lang="en-US" sz="1200" dirty="0" err="1"/>
              <a:t>SpringApplication.run</a:t>
            </a:r>
            <a:r>
              <a:rPr lang="en-US" sz="1200" dirty="0"/>
              <a:t>() method to bootstrap Spring application.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Do a Maven clean build using </a:t>
            </a:r>
            <a:r>
              <a:rPr lang="en-US" sz="1200" dirty="0" err="1"/>
              <a:t>mvn</a:t>
            </a:r>
            <a:r>
              <a:rPr lang="en-US" sz="1200" dirty="0"/>
              <a:t> clean package command.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Execute command </a:t>
            </a:r>
            <a:r>
              <a:rPr lang="en-US" sz="1200" dirty="0" err="1"/>
              <a:t>mvn</a:t>
            </a:r>
            <a:r>
              <a:rPr lang="en-US" sz="1200" dirty="0"/>
              <a:t> </a:t>
            </a:r>
            <a:r>
              <a:rPr lang="en-US" sz="1200" dirty="0" err="1"/>
              <a:t>spring-boot:run</a:t>
            </a:r>
            <a:r>
              <a:rPr lang="en-US" sz="1200" dirty="0"/>
              <a:t> to run the application.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32638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374D-94DD-C947-AEEA-AFCD3E3EA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b="1" dirty="0"/>
              <a:t>Spring Security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34FF4-144D-9941-B177-E71C8386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HTTP Basic Authentication</a:t>
            </a:r>
          </a:p>
          <a:p>
            <a:r>
              <a:rPr lang="en-US" sz="1400" b="1" dirty="0"/>
              <a:t>HTTP Basic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client uses username and password as the authentication mechanism.</a:t>
            </a:r>
          </a:p>
          <a:p>
            <a:pPr marL="0" indent="0">
              <a:buNone/>
            </a:pPr>
            <a:r>
              <a:rPr lang="en-US" sz="1400" dirty="0"/>
              <a:t>User ID and password are sent to the service for authentication using base64 encoded format.</a:t>
            </a:r>
          </a:p>
          <a:p>
            <a:pPr marL="0" indent="0">
              <a:buNone/>
            </a:pPr>
            <a:r>
              <a:rPr lang="en-US" sz="1400" dirty="0"/>
              <a:t>This is a sample template for authorization.</a:t>
            </a:r>
          </a:p>
          <a:p>
            <a:pPr marL="0" indent="0">
              <a:buNone/>
            </a:pPr>
            <a:r>
              <a:rPr lang="en-US" sz="1400" b="1" dirty="0"/>
              <a:t>Authorization</a:t>
            </a:r>
            <a:r>
              <a:rPr lang="en-US" sz="1400" dirty="0"/>
              <a:t>: Basic QWxhZGRghsgdhsVuIHNlc2FtZQ==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600" b="1" dirty="0"/>
              <a:t>Basic Authentication</a:t>
            </a:r>
          </a:p>
          <a:p>
            <a:pPr marL="0" indent="0">
              <a:buNone/>
            </a:pPr>
            <a:r>
              <a:rPr lang="en-US" sz="1600" b="1" dirty="0"/>
              <a:t>HTTP Digest technique</a:t>
            </a:r>
            <a:r>
              <a:rPr lang="en-US" sz="1600" dirty="0"/>
              <a:t> is also similar to </a:t>
            </a:r>
            <a:r>
              <a:rPr lang="en-US" sz="1600" b="1" dirty="0"/>
              <a:t>Basic Authentication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User ID and password are sent as a checksum of username and password.</a:t>
            </a:r>
          </a:p>
          <a:p>
            <a:pPr marL="0" indent="0">
              <a:buNone/>
            </a:pPr>
            <a:r>
              <a:rPr lang="en-US" sz="1600" dirty="0"/>
              <a:t>Both HTTP Basic and Digest technique are weak in terms of providing a secured one.</a:t>
            </a:r>
          </a:p>
          <a:p>
            <a:pPr marL="0" indent="0">
              <a:buNone/>
            </a:pPr>
            <a:r>
              <a:rPr lang="en-US" sz="1600" dirty="0"/>
              <a:t>You need to use SSL/TLS encryption techniques to overcome the security challenge.</a:t>
            </a:r>
          </a:p>
          <a:p>
            <a:pPr marL="0" indent="0">
              <a:buNone/>
            </a:pPr>
            <a:r>
              <a:rPr lang="en-US" sz="1600" dirty="0"/>
              <a:t>SSL/TLS encryption prevents man in the middle attacks.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116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AE9-A64A-7D4E-AC50-311543B85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en-US" b="1" dirty="0"/>
              <a:t>Spring Security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AB446-6455-9B4D-8EAD-7AB36DA8C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912"/>
            <a:ext cx="10515600" cy="513014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OAuth 2.0</a:t>
            </a:r>
          </a:p>
          <a:p>
            <a:r>
              <a:rPr lang="en-US" sz="1400" b="1" dirty="0"/>
              <a:t>OAuth 2.0</a:t>
            </a:r>
            <a:r>
              <a:rPr lang="en-US" sz="1400" dirty="0"/>
              <a:t> is a protocol by which users will be allowed to access the resources through third-party services exposed by </a:t>
            </a:r>
            <a:r>
              <a:rPr lang="en-US" sz="1400" b="1" dirty="0"/>
              <a:t>Facebook, Google, Microsoft</a:t>
            </a:r>
            <a:r>
              <a:rPr lang="en-US" sz="1400" dirty="0"/>
              <a:t>, etc.</a:t>
            </a:r>
          </a:p>
          <a:p>
            <a:r>
              <a:rPr lang="en-US" sz="1400" dirty="0"/>
              <a:t>OAuth 2.0 uses </a:t>
            </a:r>
            <a:r>
              <a:rPr lang="en-US" sz="1400" b="1" dirty="0"/>
              <a:t>SSL</a:t>
            </a:r>
            <a:r>
              <a:rPr lang="en-US" sz="1400" dirty="0"/>
              <a:t> to ensure that the data is highly secured.</a:t>
            </a:r>
          </a:p>
          <a:p>
            <a:r>
              <a:rPr lang="en-US" sz="1400" dirty="0"/>
              <a:t>These services expose partial data and keep the </a:t>
            </a:r>
            <a:r>
              <a:rPr lang="en-US" sz="1400" b="1" dirty="0"/>
              <a:t>users' details protected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b="1" dirty="0"/>
              <a:t>Building a Basic Authentication</a:t>
            </a:r>
          </a:p>
          <a:p>
            <a:r>
              <a:rPr lang="en-US" sz="1400" dirty="0"/>
              <a:t>Let's add Basic Authentication to the Hospital List REST API.</a:t>
            </a:r>
          </a:p>
          <a:p>
            <a:r>
              <a:rPr lang="en-US" sz="1400" b="1" dirty="0"/>
              <a:t>Step: 1</a:t>
            </a:r>
            <a:endParaRPr lang="en-US" sz="1400" dirty="0"/>
          </a:p>
          <a:p>
            <a:r>
              <a:rPr lang="en-US" sz="1400" dirty="0"/>
              <a:t>You need to configure Security dependency in your </a:t>
            </a:r>
            <a:r>
              <a:rPr lang="en-US" sz="1400" dirty="0" err="1"/>
              <a:t>pom.xml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000" dirty="0"/>
              <a:t>&lt;dependency&gt; </a:t>
            </a:r>
          </a:p>
          <a:p>
            <a:pPr marL="0" indent="0">
              <a:buNone/>
            </a:pPr>
            <a:r>
              <a:rPr lang="en-US" sz="1000" dirty="0"/>
              <a:t>    &lt;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  <a:r>
              <a:rPr lang="en-US" sz="1000" dirty="0" err="1"/>
              <a:t>org.springframework.boot</a:t>
            </a:r>
            <a:r>
              <a:rPr lang="en-US" sz="1000" dirty="0"/>
              <a:t>&lt;/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</a:p>
          <a:p>
            <a:pPr marL="0" indent="0">
              <a:buNone/>
            </a:pPr>
            <a:r>
              <a:rPr lang="en-US" sz="1000" dirty="0"/>
              <a:t>    &lt;</a:t>
            </a:r>
            <a:r>
              <a:rPr lang="en-US" sz="1000" dirty="0" err="1"/>
              <a:t>artifactId</a:t>
            </a:r>
            <a:r>
              <a:rPr lang="en-US" sz="1000" dirty="0"/>
              <a:t>&gt;spring-boot-starter-security&lt;/</a:t>
            </a:r>
            <a:r>
              <a:rPr lang="en-US" sz="1000" dirty="0" err="1"/>
              <a:t>artifactId</a:t>
            </a:r>
            <a:r>
              <a:rPr lang="en-US" sz="1000" dirty="0"/>
              <a:t>&gt;</a:t>
            </a:r>
          </a:p>
          <a:p>
            <a:pPr marL="0" indent="0">
              <a:buNone/>
            </a:pPr>
            <a:r>
              <a:rPr lang="en-US" sz="1000" dirty="0"/>
              <a:t> &lt;/dependency&gt;</a:t>
            </a:r>
          </a:p>
          <a:p>
            <a:pPr marL="0" indent="0">
              <a:buNone/>
            </a:pPr>
            <a:r>
              <a:rPr lang="en-US" sz="1000" dirty="0"/>
              <a:t>     &lt;dependency&gt; &lt;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  <a:r>
              <a:rPr lang="en-US" sz="1000" dirty="0" err="1"/>
              <a:t>org.springframework.security</a:t>
            </a:r>
            <a:r>
              <a:rPr lang="en-US" sz="1000" dirty="0"/>
              <a:t>&lt;/</a:t>
            </a:r>
            <a:r>
              <a:rPr lang="en-US" sz="1000" dirty="0" err="1"/>
              <a:t>groupId</a:t>
            </a:r>
            <a:r>
              <a:rPr lang="en-US" sz="1000" dirty="0"/>
              <a:t>&gt; </a:t>
            </a:r>
          </a:p>
          <a:p>
            <a:pPr marL="0" indent="0">
              <a:buNone/>
            </a:pPr>
            <a:r>
              <a:rPr lang="en-US" sz="1000" dirty="0"/>
              <a:t>     &lt;</a:t>
            </a:r>
            <a:r>
              <a:rPr lang="en-US" sz="1000" dirty="0" err="1"/>
              <a:t>artifactId</a:t>
            </a:r>
            <a:r>
              <a:rPr lang="en-US" sz="1000" dirty="0"/>
              <a:t>&gt;spring-security-test&lt;/</a:t>
            </a:r>
            <a:r>
              <a:rPr lang="en-US" sz="1000" dirty="0" err="1"/>
              <a:t>artifactId</a:t>
            </a:r>
            <a:r>
              <a:rPr lang="en-US" sz="1000" dirty="0"/>
              <a:t>&gt; </a:t>
            </a:r>
          </a:p>
          <a:p>
            <a:pPr marL="0" indent="0">
              <a:buNone/>
            </a:pPr>
            <a:r>
              <a:rPr lang="en-US" sz="1000" dirty="0"/>
              <a:t>  &lt;scope&gt;test&lt;/scope&gt; </a:t>
            </a:r>
          </a:p>
          <a:p>
            <a:pPr marL="0" indent="0">
              <a:buNone/>
            </a:pPr>
            <a:r>
              <a:rPr lang="en-US" sz="1000" dirty="0"/>
              <a:t>&lt;/dependency&gt;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06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10DF-4AB0-CC4E-8BB5-63A4ABD55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632"/>
            <a:ext cx="10515600" cy="73627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Building a Basic Authentication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50B8A-B7D2-8F4D-BE8D-E6BCF327B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1902"/>
            <a:ext cx="10515600" cy="5215061"/>
          </a:xfrm>
        </p:spPr>
        <p:txBody>
          <a:bodyPr>
            <a:normAutofit/>
          </a:bodyPr>
          <a:lstStyle/>
          <a:p>
            <a:r>
              <a:rPr lang="en-US" sz="1400" b="1" dirty="0"/>
              <a:t>Step 2:</a:t>
            </a:r>
            <a:endParaRPr lang="en-US" sz="1400" dirty="0"/>
          </a:p>
          <a:p>
            <a:r>
              <a:rPr lang="en-US" sz="1400" dirty="0"/>
              <a:t>Create a '</a:t>
            </a:r>
            <a:r>
              <a:rPr lang="en-US" sz="1400" dirty="0" err="1"/>
              <a:t>AuthenticationEntryPoint</a:t>
            </a:r>
            <a:r>
              <a:rPr lang="en-US" sz="1400" dirty="0"/>
              <a:t>' class.</a:t>
            </a:r>
          </a:p>
          <a:p>
            <a:pPr marL="0" indent="0">
              <a:buNone/>
            </a:pPr>
            <a:r>
              <a:rPr lang="en-US" sz="1000" dirty="0"/>
              <a:t>@Component public class </a:t>
            </a:r>
            <a:r>
              <a:rPr lang="en-US" sz="1000" dirty="0" err="1"/>
              <a:t>AuthenticationEntryPoint</a:t>
            </a:r>
            <a:r>
              <a:rPr lang="en-US" sz="1000" dirty="0"/>
              <a:t> extends </a:t>
            </a:r>
            <a:r>
              <a:rPr lang="en-US" sz="1000" dirty="0" err="1"/>
              <a:t>BasicAuthenticationEntryPoint</a:t>
            </a:r>
            <a:r>
              <a:rPr lang="en-US" sz="1000" dirty="0"/>
              <a:t> </a:t>
            </a:r>
          </a:p>
          <a:p>
            <a:pPr marL="0" indent="0">
              <a:buNone/>
            </a:pPr>
            <a:r>
              <a:rPr lang="en-US" sz="1000" dirty="0"/>
              <a:t>{ </a:t>
            </a:r>
          </a:p>
          <a:p>
            <a:pPr marL="0" indent="0">
              <a:buNone/>
            </a:pPr>
            <a:r>
              <a:rPr lang="en-US" sz="1000" dirty="0"/>
              <a:t>@Override </a:t>
            </a:r>
          </a:p>
          <a:p>
            <a:pPr marL="0" indent="0">
              <a:buNone/>
            </a:pPr>
            <a:r>
              <a:rPr lang="en-US" sz="1000" dirty="0"/>
              <a:t>public void commence(</a:t>
            </a:r>
            <a:r>
              <a:rPr lang="en-US" sz="1000" dirty="0" err="1"/>
              <a:t>HttpServletRequest</a:t>
            </a:r>
            <a:r>
              <a:rPr lang="en-US" sz="1000" dirty="0"/>
              <a:t> request, </a:t>
            </a:r>
            <a:r>
              <a:rPr lang="en-US" sz="1000" dirty="0" err="1"/>
              <a:t>HttpServletResponse</a:t>
            </a:r>
            <a:r>
              <a:rPr lang="en-US" sz="1000" dirty="0"/>
              <a:t> response, </a:t>
            </a:r>
            <a:r>
              <a:rPr lang="en-US" sz="1000" dirty="0" err="1"/>
              <a:t>AuthenticationException</a:t>
            </a:r>
            <a:r>
              <a:rPr lang="en-US" sz="1000" dirty="0"/>
              <a:t> </a:t>
            </a:r>
            <a:r>
              <a:rPr lang="en-US" sz="1000" dirty="0" err="1"/>
              <a:t>authEx</a:t>
            </a:r>
            <a:r>
              <a:rPr lang="en-US" sz="1000" dirty="0"/>
              <a:t>) throws </a:t>
            </a:r>
            <a:r>
              <a:rPr lang="en-US" sz="1000" dirty="0" err="1"/>
              <a:t>IOException</a:t>
            </a:r>
            <a:r>
              <a:rPr lang="en-US" sz="1000" dirty="0"/>
              <a:t>, </a:t>
            </a:r>
            <a:r>
              <a:rPr lang="en-US" sz="1000" dirty="0" err="1"/>
              <a:t>ServletException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{ </a:t>
            </a:r>
          </a:p>
          <a:p>
            <a:pPr marL="0" indent="0">
              <a:buNone/>
            </a:pPr>
            <a:r>
              <a:rPr lang="en-US" sz="1000" dirty="0"/>
              <a:t>      </a:t>
            </a:r>
            <a:r>
              <a:rPr lang="en-US" sz="1000" dirty="0" err="1"/>
              <a:t>response.addHeader</a:t>
            </a:r>
            <a:r>
              <a:rPr lang="en-US" sz="1000" dirty="0"/>
              <a:t>("</a:t>
            </a:r>
            <a:r>
              <a:rPr lang="en-US" sz="1000" dirty="0" err="1"/>
              <a:t>LoginUser</a:t>
            </a:r>
            <a:r>
              <a:rPr lang="en-US" sz="1000" dirty="0"/>
              <a:t>", "Basic " +</a:t>
            </a:r>
            <a:r>
              <a:rPr lang="en-US" sz="1000" dirty="0" err="1"/>
              <a:t>getRealmName</a:t>
            </a:r>
            <a:r>
              <a:rPr lang="en-US" sz="1000" dirty="0"/>
              <a:t>()); </a:t>
            </a:r>
          </a:p>
          <a:p>
            <a:pPr marL="0" indent="0">
              <a:buNone/>
            </a:pPr>
            <a:r>
              <a:rPr lang="en-US" sz="1000" dirty="0"/>
              <a:t>      </a:t>
            </a:r>
            <a:r>
              <a:rPr lang="en-US" sz="1000" dirty="0" err="1"/>
              <a:t>response.setStatus</a:t>
            </a:r>
            <a:r>
              <a:rPr lang="en-US" sz="1000" dirty="0"/>
              <a:t>(</a:t>
            </a:r>
            <a:r>
              <a:rPr lang="en-US" sz="1000" dirty="0" err="1"/>
              <a:t>HttpServletResponse.SC_UNAUTHORIZED</a:t>
            </a:r>
            <a:r>
              <a:rPr lang="en-US" sz="1000" dirty="0"/>
              <a:t>); </a:t>
            </a:r>
          </a:p>
          <a:p>
            <a:pPr marL="0" indent="0">
              <a:buNone/>
            </a:pPr>
            <a:r>
              <a:rPr lang="en-US" sz="1000" dirty="0"/>
              <a:t>     </a:t>
            </a:r>
            <a:r>
              <a:rPr lang="en-US" sz="1000" dirty="0" err="1"/>
              <a:t>PrintWriter</a:t>
            </a:r>
            <a:r>
              <a:rPr lang="en-US" sz="1000" dirty="0"/>
              <a:t> writer = </a:t>
            </a:r>
            <a:r>
              <a:rPr lang="en-US" sz="1000" dirty="0" err="1"/>
              <a:t>response.getWriter</a:t>
            </a:r>
            <a:r>
              <a:rPr lang="en-US" sz="1000" dirty="0"/>
              <a:t>(); </a:t>
            </a:r>
          </a:p>
          <a:p>
            <a:pPr marL="0" indent="0">
              <a:buNone/>
            </a:pPr>
            <a:r>
              <a:rPr lang="en-US" sz="1000" dirty="0"/>
              <a:t>     </a:t>
            </a:r>
            <a:r>
              <a:rPr lang="en-US" sz="1000" dirty="0" err="1"/>
              <a:t>writer.println</a:t>
            </a:r>
            <a:r>
              <a:rPr lang="en-US" sz="1000" dirty="0"/>
              <a:t>("HTTP Status 401 - " + </a:t>
            </a:r>
            <a:r>
              <a:rPr lang="en-US" sz="1000" dirty="0" err="1"/>
              <a:t>authEx.getMessage</a:t>
            </a:r>
            <a:r>
              <a:rPr lang="en-US" sz="1000" dirty="0"/>
              <a:t>()); </a:t>
            </a:r>
          </a:p>
          <a:p>
            <a:pPr marL="0" indent="0">
              <a:buNone/>
            </a:pPr>
            <a:r>
              <a:rPr lang="en-US" sz="1000" dirty="0"/>
              <a:t>} </a:t>
            </a:r>
          </a:p>
          <a:p>
            <a:pPr marL="0" indent="0">
              <a:buNone/>
            </a:pPr>
            <a:r>
              <a:rPr lang="en-US" sz="1000" dirty="0"/>
              <a:t>@Override </a:t>
            </a:r>
          </a:p>
          <a:p>
            <a:pPr marL="0" indent="0">
              <a:buNone/>
            </a:pPr>
            <a:r>
              <a:rPr lang="en-US" sz="1000" dirty="0"/>
              <a:t>public void </a:t>
            </a:r>
            <a:r>
              <a:rPr lang="en-US" sz="1000" dirty="0" err="1"/>
              <a:t>afterPropertiesSet</a:t>
            </a:r>
            <a:r>
              <a:rPr lang="en-US" sz="1000" dirty="0"/>
              <a:t>() throws Exception</a:t>
            </a:r>
          </a:p>
          <a:p>
            <a:pPr marL="0" indent="0">
              <a:buNone/>
            </a:pPr>
            <a:r>
              <a:rPr lang="en-US" sz="1000" dirty="0"/>
              <a:t> { </a:t>
            </a:r>
          </a:p>
          <a:p>
            <a:pPr marL="0" indent="0">
              <a:buNone/>
            </a:pPr>
            <a:r>
              <a:rPr lang="en-US" sz="1000" dirty="0"/>
              <a:t>   </a:t>
            </a:r>
            <a:r>
              <a:rPr lang="en-US" sz="1000" dirty="0" err="1"/>
              <a:t>setRealmName</a:t>
            </a:r>
            <a:r>
              <a:rPr lang="en-US" sz="1000" dirty="0"/>
              <a:t>("</a:t>
            </a:r>
            <a:r>
              <a:rPr lang="en-US" sz="1000" dirty="0" err="1"/>
              <a:t>springboot</a:t>
            </a:r>
            <a:r>
              <a:rPr lang="en-US" sz="1000" dirty="0"/>
              <a:t>"); </a:t>
            </a:r>
          </a:p>
          <a:p>
            <a:pPr marL="0" indent="0">
              <a:buNone/>
            </a:pPr>
            <a:r>
              <a:rPr lang="en-US" sz="1000" dirty="0"/>
              <a:t>    </a:t>
            </a:r>
            <a:r>
              <a:rPr lang="en-US" sz="1000" dirty="0" err="1"/>
              <a:t>super.afterPropertiesSet</a:t>
            </a:r>
            <a:r>
              <a:rPr lang="en-US" sz="1000" dirty="0"/>
              <a:t>(); } </a:t>
            </a:r>
          </a:p>
          <a:p>
            <a:pPr marL="0" indent="0">
              <a:buNone/>
            </a:pPr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7340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1E22-1913-9B4B-A1FA-37EAFD70E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654"/>
          </a:xfrm>
        </p:spPr>
        <p:txBody>
          <a:bodyPr/>
          <a:lstStyle/>
          <a:p>
            <a:r>
              <a:rPr lang="en-US" dirty="0"/>
              <a:t>Building a Basic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42BA5-B8A0-9E40-A293-83FF9F5AD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780"/>
            <a:ext cx="10515600" cy="5108183"/>
          </a:xfrm>
        </p:spPr>
        <p:txBody>
          <a:bodyPr>
            <a:normAutofit/>
          </a:bodyPr>
          <a:lstStyle/>
          <a:p>
            <a:r>
              <a:rPr lang="en-US" sz="1400" b="1" dirty="0"/>
              <a:t>Step 3: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Add a '</a:t>
            </a:r>
            <a:r>
              <a:rPr lang="en-US" sz="1400" dirty="0" err="1"/>
              <a:t>SpringSecurityConfig</a:t>
            </a:r>
            <a:r>
              <a:rPr lang="en-US" sz="1400" dirty="0"/>
              <a:t>' config class to configure authorization.</a:t>
            </a:r>
          </a:p>
          <a:p>
            <a:pPr marL="0" indent="0">
              <a:buNone/>
            </a:pPr>
            <a:r>
              <a:rPr lang="en-US" sz="1200" dirty="0"/>
              <a:t>@Configuration </a:t>
            </a:r>
          </a:p>
          <a:p>
            <a:pPr marL="0" indent="0">
              <a:buNone/>
            </a:pPr>
            <a:r>
              <a:rPr lang="en-US" sz="1200" dirty="0"/>
              <a:t>@</a:t>
            </a:r>
            <a:r>
              <a:rPr lang="en-US" sz="1200" dirty="0" err="1"/>
              <a:t>EnableWebSecurity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/>
              <a:t>public class </a:t>
            </a:r>
            <a:r>
              <a:rPr lang="en-US" sz="1200" dirty="0" err="1"/>
              <a:t>SpringSecurityConfig</a:t>
            </a:r>
            <a:r>
              <a:rPr lang="en-US" sz="1200" dirty="0"/>
              <a:t> extends </a:t>
            </a:r>
            <a:r>
              <a:rPr lang="en-US" sz="1200" dirty="0" err="1"/>
              <a:t>WebSecurityConfigurerAdapter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/>
              <a:t>{ </a:t>
            </a:r>
          </a:p>
          <a:p>
            <a:pPr marL="0" indent="0">
              <a:buNone/>
            </a:pPr>
            <a:r>
              <a:rPr lang="en-US" sz="1200" dirty="0"/>
              <a:t>@</a:t>
            </a:r>
            <a:r>
              <a:rPr lang="en-US" sz="1200" dirty="0" err="1"/>
              <a:t>Autowired</a:t>
            </a:r>
            <a:r>
              <a:rPr lang="en-US" sz="1200" dirty="0"/>
              <a:t> private </a:t>
            </a:r>
            <a:r>
              <a:rPr lang="en-US" sz="1200" dirty="0" err="1"/>
              <a:t>AuthenticationEntryPoint</a:t>
            </a:r>
            <a:r>
              <a:rPr lang="en-US" sz="1200" dirty="0"/>
              <a:t> </a:t>
            </a:r>
            <a:r>
              <a:rPr lang="en-US" sz="1200" dirty="0" err="1"/>
              <a:t>authEntryPoint</a:t>
            </a:r>
            <a:r>
              <a:rPr lang="en-US" sz="1200" dirty="0"/>
              <a:t>; </a:t>
            </a:r>
          </a:p>
          <a:p>
            <a:pPr marL="0" indent="0">
              <a:buNone/>
            </a:pPr>
            <a:r>
              <a:rPr lang="en-US" sz="1200" dirty="0"/>
              <a:t>@Override </a:t>
            </a:r>
          </a:p>
          <a:p>
            <a:pPr marL="0" indent="0">
              <a:buNone/>
            </a:pPr>
            <a:r>
              <a:rPr lang="en-US" sz="1200" dirty="0"/>
              <a:t>protected void configure(</a:t>
            </a:r>
            <a:r>
              <a:rPr lang="en-US" sz="1200" dirty="0" err="1"/>
              <a:t>HttpSecurity</a:t>
            </a:r>
            <a:r>
              <a:rPr lang="en-US" sz="1200" dirty="0"/>
              <a:t> http) throws Exception</a:t>
            </a:r>
          </a:p>
          <a:p>
            <a:pPr marL="0" indent="0">
              <a:buNone/>
            </a:pPr>
            <a:r>
              <a:rPr lang="en-US" sz="1200" dirty="0"/>
              <a:t> { </a:t>
            </a:r>
          </a:p>
          <a:p>
            <a:pPr marL="0" indent="0">
              <a:buNone/>
            </a:pPr>
            <a:r>
              <a:rPr lang="en-US" sz="1200" dirty="0" err="1"/>
              <a:t>http.csrf</a:t>
            </a:r>
            <a:r>
              <a:rPr lang="en-US" sz="1200" dirty="0"/>
              <a:t>().disable().</a:t>
            </a:r>
            <a:r>
              <a:rPr lang="en-US" sz="1200" dirty="0" err="1"/>
              <a:t>authorizeRequests</a:t>
            </a:r>
            <a:r>
              <a:rPr lang="en-US" sz="1200" dirty="0"/>
              <a:t>() .</a:t>
            </a:r>
            <a:r>
              <a:rPr lang="en-US" sz="1200" dirty="0" err="1"/>
              <a:t>anyRequest</a:t>
            </a:r>
            <a:r>
              <a:rPr lang="en-US" sz="1200" dirty="0"/>
              <a:t>().authenticated() .and().</a:t>
            </a:r>
            <a:r>
              <a:rPr lang="en-US" sz="1200" dirty="0" err="1"/>
              <a:t>httpBasic</a:t>
            </a:r>
            <a:r>
              <a:rPr lang="en-US" sz="1200" dirty="0"/>
              <a:t>() .</a:t>
            </a:r>
            <a:r>
              <a:rPr lang="en-US" sz="1200" dirty="0" err="1"/>
              <a:t>authenticationEntryPoint</a:t>
            </a:r>
            <a:r>
              <a:rPr lang="en-US" sz="1200" dirty="0"/>
              <a:t>(</a:t>
            </a:r>
            <a:r>
              <a:rPr lang="en-US" sz="1200" dirty="0" err="1"/>
              <a:t>authEntryPoint</a:t>
            </a:r>
            <a:r>
              <a:rPr lang="en-US" sz="1200" dirty="0"/>
              <a:t>); </a:t>
            </a:r>
          </a:p>
          <a:p>
            <a:pPr marL="0" indent="0">
              <a:buNone/>
            </a:pPr>
            <a:r>
              <a:rPr lang="en-US" sz="1200" dirty="0"/>
              <a:t>} </a:t>
            </a:r>
          </a:p>
          <a:p>
            <a:pPr marL="0" indent="0">
              <a:buNone/>
            </a:pPr>
            <a:r>
              <a:rPr lang="en-US" sz="1200" dirty="0"/>
              <a:t>@</a:t>
            </a:r>
            <a:r>
              <a:rPr lang="en-US" sz="1200" dirty="0" err="1"/>
              <a:t>Autowired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/>
              <a:t>public void </a:t>
            </a:r>
            <a:r>
              <a:rPr lang="en-US" sz="1200" dirty="0" err="1"/>
              <a:t>configureGlobal</a:t>
            </a:r>
            <a:r>
              <a:rPr lang="en-US" sz="1200" dirty="0"/>
              <a:t>(</a:t>
            </a:r>
            <a:r>
              <a:rPr lang="en-US" sz="1200" dirty="0" err="1"/>
              <a:t>AuthenticationManagerBuilder</a:t>
            </a:r>
            <a:r>
              <a:rPr lang="en-US" sz="1200" dirty="0"/>
              <a:t> </a:t>
            </a:r>
            <a:r>
              <a:rPr lang="en-US" sz="1200" dirty="0" err="1"/>
              <a:t>auth</a:t>
            </a:r>
            <a:r>
              <a:rPr lang="en-US" sz="1200" dirty="0"/>
              <a:t>) throws Exception </a:t>
            </a:r>
          </a:p>
          <a:p>
            <a:pPr marL="0" indent="0">
              <a:buNone/>
            </a:pPr>
            <a:r>
              <a:rPr lang="en-US" sz="1200" dirty="0"/>
              <a:t>{ </a:t>
            </a:r>
          </a:p>
          <a:p>
            <a:pPr marL="0" indent="0">
              <a:buNone/>
            </a:pPr>
            <a:r>
              <a:rPr lang="en-US" sz="1200" dirty="0" err="1"/>
              <a:t>auth.inMemoryAuthentication</a:t>
            </a:r>
            <a:r>
              <a:rPr lang="en-US" sz="1200" dirty="0"/>
              <a:t>().</a:t>
            </a:r>
            <a:r>
              <a:rPr lang="en-US" sz="1200" dirty="0" err="1"/>
              <a:t>withUser</a:t>
            </a:r>
            <a:r>
              <a:rPr lang="en-US" sz="1200" dirty="0"/>
              <a:t>("username").password("password").roles("USER"); } 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7879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F3A09-EAFA-5742-BC81-242213F3B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8028"/>
          </a:xfrm>
        </p:spPr>
        <p:txBody>
          <a:bodyPr>
            <a:normAutofit/>
          </a:bodyPr>
          <a:lstStyle/>
          <a:p>
            <a:r>
              <a:rPr lang="en-US" sz="2000" dirty="0"/>
              <a:t>Using Spring Boot Maven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A8374-9C34-FC45-8A47-8BB20CFFA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9397"/>
            <a:ext cx="10515600" cy="5357566"/>
          </a:xfrm>
        </p:spPr>
        <p:txBody>
          <a:bodyPr>
            <a:normAutofit/>
          </a:bodyPr>
          <a:lstStyle/>
          <a:p>
            <a:r>
              <a:rPr lang="en-US" sz="1200" dirty="0"/>
              <a:t>Spring Boot adds a Maven plugin that packages the project as an executable jar.</a:t>
            </a:r>
          </a:p>
          <a:p>
            <a:r>
              <a:rPr lang="en-US" sz="1200" dirty="0"/>
              <a:t>Add the plugin to &lt;plugins&gt; section, if you wish to use it.</a:t>
            </a:r>
          </a:p>
          <a:p>
            <a:pPr marL="0" indent="0">
              <a:buNone/>
            </a:pPr>
            <a:r>
              <a:rPr lang="en-US" sz="1200" dirty="0"/>
              <a:t>&lt;build&gt; </a:t>
            </a:r>
          </a:p>
          <a:p>
            <a:pPr marL="0" indent="0">
              <a:buNone/>
            </a:pPr>
            <a:r>
              <a:rPr lang="en-US" sz="1200" dirty="0"/>
              <a:t>   &lt;plugins&gt;</a:t>
            </a:r>
          </a:p>
          <a:p>
            <a:pPr marL="0" indent="0">
              <a:buNone/>
            </a:pPr>
            <a:r>
              <a:rPr lang="en-US" sz="1200" dirty="0"/>
              <a:t>         &lt;plugin&gt; &lt;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  <a:r>
              <a:rPr lang="en-US" sz="1200" dirty="0" err="1"/>
              <a:t>org.springframework.boot</a:t>
            </a:r>
            <a:r>
              <a:rPr lang="en-US" sz="1200" dirty="0"/>
              <a:t>&lt;/</a:t>
            </a:r>
            <a:r>
              <a:rPr lang="en-US" sz="1200" dirty="0" err="1"/>
              <a:t>groupId</a:t>
            </a:r>
            <a:r>
              <a:rPr lang="en-US" sz="1200" dirty="0"/>
              <a:t>&gt; &lt;</a:t>
            </a:r>
            <a:r>
              <a:rPr lang="en-US" sz="1200" dirty="0" err="1"/>
              <a:t>artifactId</a:t>
            </a:r>
            <a:r>
              <a:rPr lang="en-US" sz="1200" dirty="0"/>
              <a:t>&gt;spring-boot-maven-plugin&lt;/</a:t>
            </a:r>
            <a:r>
              <a:rPr lang="en-US" sz="1200" dirty="0" err="1"/>
              <a:t>artifactId</a:t>
            </a:r>
            <a:r>
              <a:rPr lang="en-US" sz="1200" dirty="0"/>
              <a:t>&gt; </a:t>
            </a:r>
          </a:p>
          <a:p>
            <a:pPr marL="0" indent="0">
              <a:buNone/>
            </a:pPr>
            <a:r>
              <a:rPr lang="en-US" sz="1200" dirty="0"/>
              <a:t>   &lt;/plugin&gt; </a:t>
            </a:r>
          </a:p>
          <a:p>
            <a:pPr marL="0" indent="0">
              <a:buNone/>
            </a:pPr>
            <a:r>
              <a:rPr lang="en-US" sz="1200" dirty="0"/>
              <a:t>   &lt;/plugins&gt;</a:t>
            </a:r>
          </a:p>
          <a:p>
            <a:pPr marL="0" indent="0">
              <a:buNone/>
            </a:pPr>
            <a:r>
              <a:rPr lang="en-US" sz="1200" dirty="0"/>
              <a:t> &lt;/build&gt;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7190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F5B05-F78D-7C4C-8603-C8AAAC93B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62E3C-9C5C-E348-8E2E-B704E8856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Let us see how to load configuration data in Spring Boot.</a:t>
            </a:r>
          </a:p>
          <a:p>
            <a:pPr marL="0" indent="0">
              <a:buNone/>
            </a:pPr>
            <a:r>
              <a:rPr lang="en-US" sz="1200" dirty="0"/>
              <a:t>Consider a sample property file </a:t>
            </a:r>
            <a:r>
              <a:rPr lang="en-US" sz="1200" dirty="0" err="1"/>
              <a:t>application.properties</a:t>
            </a:r>
            <a:r>
              <a:rPr lang="en-US" sz="1200" dirty="0"/>
              <a:t> as below.</a:t>
            </a:r>
          </a:p>
          <a:p>
            <a:pPr marL="0" indent="0">
              <a:buNone/>
            </a:pPr>
            <a:r>
              <a:rPr lang="en-US" sz="1200" dirty="0"/>
              <a:t>prefix.stringProp1=propValue1</a:t>
            </a:r>
          </a:p>
          <a:p>
            <a:pPr marL="0" indent="0">
              <a:buNone/>
            </a:pPr>
            <a:r>
              <a:rPr lang="en-US" sz="1200" dirty="0"/>
              <a:t> prefix.stringProp2=propValue2</a:t>
            </a:r>
          </a:p>
          <a:p>
            <a:pPr marL="0" indent="0">
              <a:buNone/>
            </a:pPr>
            <a:r>
              <a:rPr lang="en-US" sz="1200" dirty="0"/>
              <a:t> prefix.intProp1=10 </a:t>
            </a:r>
          </a:p>
          <a:p>
            <a:pPr marL="0" indent="0">
              <a:buNone/>
            </a:pPr>
            <a:r>
              <a:rPr lang="en-US" sz="1200" dirty="0" err="1"/>
              <a:t>prefix.listProp</a:t>
            </a:r>
            <a:r>
              <a:rPr lang="en-US" sz="1200" dirty="0"/>
              <a:t>[0]=listValue1</a:t>
            </a:r>
          </a:p>
          <a:p>
            <a:pPr marL="0" indent="0">
              <a:buNone/>
            </a:pPr>
            <a:r>
              <a:rPr lang="en-US" sz="1200" dirty="0"/>
              <a:t> prefix.mapProp.key1=mapValue1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The way Spring boot carries is to define a bean that can contain all the families of related properties.</a:t>
            </a:r>
          </a:p>
        </p:txBody>
      </p:sp>
    </p:spTree>
    <p:extLst>
      <p:ext uri="{BB962C8B-B14F-4D97-AF65-F5344CB8AC3E}">
        <p14:creationId xmlns:p14="http://schemas.microsoft.com/office/powerpoint/2010/main" val="3881674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FEA45-B214-5542-BF50-416361491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0639"/>
            <a:ext cx="10515600" cy="56663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Configurations:</a:t>
            </a:r>
          </a:p>
          <a:p>
            <a:pPr marL="0" indent="0">
              <a:buNone/>
            </a:pPr>
            <a:r>
              <a:rPr lang="en-US" sz="1200" dirty="0"/>
              <a:t>Let us see how to load configuration data in Spring Boot.</a:t>
            </a:r>
          </a:p>
          <a:p>
            <a:pPr marL="0" indent="0">
              <a:buNone/>
            </a:pPr>
            <a:r>
              <a:rPr lang="en-US" sz="1200" dirty="0"/>
              <a:t>Consider a sample property file </a:t>
            </a:r>
            <a:r>
              <a:rPr lang="en-US" sz="1200" dirty="0" err="1"/>
              <a:t>application.properties</a:t>
            </a:r>
            <a:r>
              <a:rPr lang="en-US" sz="1200" dirty="0"/>
              <a:t> as below.</a:t>
            </a:r>
          </a:p>
          <a:p>
            <a:pPr marL="0" indent="0">
              <a:buNone/>
            </a:pPr>
            <a:r>
              <a:rPr lang="en-US" sz="1200" dirty="0"/>
              <a:t>prefix.stringProp1=propValue1</a:t>
            </a:r>
          </a:p>
          <a:p>
            <a:pPr marL="0" indent="0">
              <a:buNone/>
            </a:pPr>
            <a:r>
              <a:rPr lang="en-US" sz="1200" dirty="0"/>
              <a:t> prefix.stringProp2=propValue2</a:t>
            </a:r>
          </a:p>
          <a:p>
            <a:pPr marL="0" indent="0">
              <a:buNone/>
            </a:pPr>
            <a:r>
              <a:rPr lang="en-US" sz="1200" dirty="0"/>
              <a:t> prefix.intProp1=10 </a:t>
            </a:r>
          </a:p>
          <a:p>
            <a:pPr marL="0" indent="0">
              <a:buNone/>
            </a:pPr>
            <a:r>
              <a:rPr lang="en-US" sz="1200" dirty="0" err="1"/>
              <a:t>prefix.listProp</a:t>
            </a:r>
            <a:r>
              <a:rPr lang="en-US" sz="1200" dirty="0"/>
              <a:t>[0]=listValue1</a:t>
            </a:r>
          </a:p>
          <a:p>
            <a:pPr marL="0" indent="0">
              <a:buNone/>
            </a:pPr>
            <a:r>
              <a:rPr lang="en-US" sz="1200" dirty="0"/>
              <a:t> prefix.mapProp.key1=mapValue1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The way Spring boot carries is to define a bean that can contain all the families of related properties.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@</a:t>
            </a:r>
            <a:r>
              <a:rPr lang="en-US" sz="1200" dirty="0" err="1"/>
              <a:t>ConfigurationProperties</a:t>
            </a:r>
            <a:r>
              <a:rPr lang="en-US" sz="1200" dirty="0"/>
              <a:t>(prefix = "prefix") </a:t>
            </a:r>
          </a:p>
          <a:p>
            <a:pPr marL="0" indent="0">
              <a:buNone/>
            </a:pPr>
            <a:r>
              <a:rPr lang="en-US" sz="1200" dirty="0"/>
              <a:t>@Component </a:t>
            </a:r>
          </a:p>
          <a:p>
            <a:pPr marL="0" indent="0">
              <a:buNone/>
            </a:pPr>
            <a:r>
              <a:rPr lang="en-US" sz="1200" dirty="0"/>
              <a:t>public class </a:t>
            </a:r>
            <a:r>
              <a:rPr lang="en-US" sz="1200" dirty="0" err="1"/>
              <a:t>SampleProperty</a:t>
            </a:r>
            <a:r>
              <a:rPr lang="en-US" sz="1200" dirty="0"/>
              <a:t> { </a:t>
            </a:r>
          </a:p>
          <a:p>
            <a:pPr marL="0" indent="0">
              <a:buNone/>
            </a:pPr>
            <a:r>
              <a:rPr lang="en-US" sz="1200" dirty="0"/>
              <a:t>private String stringProp1; </a:t>
            </a:r>
          </a:p>
          <a:p>
            <a:pPr marL="0" indent="0">
              <a:buNone/>
            </a:pPr>
            <a:r>
              <a:rPr lang="en-US" sz="1200" dirty="0"/>
              <a:t>private String stringProp2; </a:t>
            </a:r>
          </a:p>
          <a:p>
            <a:pPr marL="0" indent="0">
              <a:buNone/>
            </a:pPr>
            <a:r>
              <a:rPr lang="en-US" sz="1200" dirty="0"/>
              <a:t>@Max(99) @Min(0) private Integer intProp1; </a:t>
            </a:r>
          </a:p>
          <a:p>
            <a:pPr marL="0" indent="0">
              <a:buNone/>
            </a:pPr>
            <a:r>
              <a:rPr lang="en-US" sz="1200" dirty="0"/>
              <a:t>private List&lt;String&gt; </a:t>
            </a:r>
            <a:r>
              <a:rPr lang="en-US" sz="1200" dirty="0" err="1"/>
              <a:t>listProp</a:t>
            </a:r>
            <a:r>
              <a:rPr lang="en-US" sz="1200" dirty="0"/>
              <a:t>; </a:t>
            </a:r>
          </a:p>
          <a:p>
            <a:pPr marL="0" indent="0">
              <a:buNone/>
            </a:pPr>
            <a:r>
              <a:rPr lang="en-US" sz="1200" dirty="0"/>
              <a:t>private Map&lt;String, String&gt; </a:t>
            </a:r>
            <a:r>
              <a:rPr lang="en-US" sz="1200" dirty="0" err="1"/>
              <a:t>mapProp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... At run time, all the fields will be bound to related properties. </a:t>
            </a:r>
            <a:r>
              <a:rPr lang="en-US" sz="1200" dirty="0">
                <a:hlinkClick r:id="rId2"/>
              </a:rPr>
              <a:t>Click Here</a:t>
            </a:r>
            <a:r>
              <a:rPr lang="en-US" sz="1200" dirty="0"/>
              <a:t> to view the list of common Application properties that Spring offers.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09885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C07A3-69B3-D745-B29E-8C418EF3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Auto Configuration?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A15A-A50D-FB4C-A224-B399ABCB4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18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Spring based applications have a lot of configurations to be added.</a:t>
            </a:r>
          </a:p>
          <a:p>
            <a:pPr marL="0" indent="0">
              <a:buNone/>
            </a:pPr>
            <a:r>
              <a:rPr lang="en-US" sz="1400" dirty="0"/>
              <a:t>For example,</a:t>
            </a:r>
          </a:p>
          <a:p>
            <a:r>
              <a:rPr lang="en-US" sz="1400" b="1" dirty="0"/>
              <a:t>To use Spring MVC</a:t>
            </a:r>
            <a:r>
              <a:rPr lang="en-US" sz="1400" dirty="0"/>
              <a:t>, we have to configure a component scan, the dispatcher servlet, a view resolver, web JARs (for delivering static content) and so on.</a:t>
            </a:r>
          </a:p>
          <a:p>
            <a:r>
              <a:rPr lang="en-US" sz="1400" b="1" dirty="0"/>
              <a:t>To use Hibernate/JPA</a:t>
            </a:r>
            <a:r>
              <a:rPr lang="en-US" sz="1400" dirty="0"/>
              <a:t>, we would have to configure a data source, a transaction manager, an entity manager factory, etc.</a:t>
            </a:r>
          </a:p>
          <a:p>
            <a:pPr marL="0" indent="0">
              <a:buNone/>
            </a:pPr>
            <a:r>
              <a:rPr lang="en-US" sz="1400" dirty="0"/>
              <a:t>This brings in a huge overhead to the developers working on a complex application.</a:t>
            </a:r>
          </a:p>
          <a:p>
            <a:pPr marL="0" indent="0">
              <a:buNone/>
            </a:pPr>
            <a:r>
              <a:rPr lang="en-US" sz="1600" b="1" dirty="0"/>
              <a:t>Spring Boot Auto Configuration</a:t>
            </a:r>
          </a:p>
          <a:p>
            <a:pPr marL="0" indent="0">
              <a:buNone/>
            </a:pPr>
            <a:r>
              <a:rPr lang="en-US" sz="1300" dirty="0"/>
              <a:t>Spring Boot introduces a new thought process with this.</a:t>
            </a:r>
          </a:p>
          <a:p>
            <a:pPr marL="0" indent="0">
              <a:buNone/>
            </a:pPr>
            <a:r>
              <a:rPr lang="en-US" sz="1300" dirty="0"/>
              <a:t>How about auto configuring a Data Source if a Hibernate JAR is on the </a:t>
            </a:r>
            <a:r>
              <a:rPr lang="en-US" sz="1300" dirty="0" err="1"/>
              <a:t>classpath</a:t>
            </a:r>
            <a:r>
              <a:rPr lang="en-US" sz="1300" dirty="0"/>
              <a:t> and auto configuring any Dispatcher Servlet if a Spring MVC JAR is on the </a:t>
            </a:r>
            <a:r>
              <a:rPr lang="en-US" sz="1300" dirty="0" err="1"/>
              <a:t>classpath</a:t>
            </a:r>
            <a:r>
              <a:rPr lang="en-US" sz="1300" dirty="0"/>
              <a:t>?</a:t>
            </a:r>
          </a:p>
          <a:p>
            <a:pPr marL="0" indent="0">
              <a:buNone/>
            </a:pPr>
            <a:r>
              <a:rPr lang="en-US" sz="1300" dirty="0"/>
              <a:t>Spring Boot looks at</a:t>
            </a:r>
          </a:p>
          <a:p>
            <a:r>
              <a:rPr lang="en-US" sz="1300" dirty="0"/>
              <a:t>a) </a:t>
            </a:r>
            <a:r>
              <a:rPr lang="en-US" sz="1300" b="1" dirty="0"/>
              <a:t>Frameworks available on the CLASSPATH</a:t>
            </a:r>
            <a:endParaRPr lang="en-US" sz="1300" dirty="0"/>
          </a:p>
          <a:p>
            <a:r>
              <a:rPr lang="en-US" sz="1300" dirty="0"/>
              <a:t>b) </a:t>
            </a:r>
            <a:r>
              <a:rPr lang="en-US" sz="1300" b="1" dirty="0"/>
              <a:t>Existing configuration for the application</a:t>
            </a:r>
            <a:endParaRPr lang="en-US" sz="1300" dirty="0"/>
          </a:p>
          <a:p>
            <a:pPr marL="0" indent="0">
              <a:buNone/>
            </a:pPr>
            <a:r>
              <a:rPr lang="en-US" sz="1300" dirty="0"/>
              <a:t>Based on these, Spring Boot offers basic configuration needed to configure the application with these frameworks.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35859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09C1B-D772-9744-AA73-D92498370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9898"/>
          </a:xfrm>
        </p:spPr>
        <p:txBody>
          <a:bodyPr>
            <a:normAutofit/>
          </a:bodyPr>
          <a:lstStyle/>
          <a:p>
            <a:r>
              <a:rPr lang="en-US" sz="2000" b="1" dirty="0"/>
              <a:t>Auto-configuration @Conditional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A2565-DF3E-6040-81AC-BF4D187FA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5024"/>
            <a:ext cx="10515600" cy="532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Auto-configuration @Conditional</a:t>
            </a:r>
            <a:endParaRPr lang="en-US" sz="1400" dirty="0"/>
          </a:p>
          <a:p>
            <a:r>
              <a:rPr lang="en-US" sz="1400" dirty="0"/>
              <a:t>If specific classes are offered in the </a:t>
            </a:r>
            <a:r>
              <a:rPr lang="en-US" sz="1400" dirty="0" err="1"/>
              <a:t>classpath</a:t>
            </a:r>
            <a:r>
              <a:rPr lang="en-US" sz="1400" dirty="0"/>
              <a:t>, then the configuration for that feature is enabled via auto configuration. Annotations such as </a:t>
            </a:r>
            <a:r>
              <a:rPr lang="en-US" sz="1400" i="1" dirty="0"/>
              <a:t>@</a:t>
            </a:r>
            <a:r>
              <a:rPr lang="en-US" sz="1400" b="1" i="1" dirty="0" err="1"/>
              <a:t>ConditionalOnMissingBean</a:t>
            </a:r>
            <a:r>
              <a:rPr lang="en-US" sz="1400" dirty="0"/>
              <a:t>, </a:t>
            </a:r>
            <a:r>
              <a:rPr lang="en-US" sz="1400" i="1" dirty="0"/>
              <a:t>@</a:t>
            </a:r>
            <a:r>
              <a:rPr lang="en-US" sz="1400" b="1" i="1" dirty="0" err="1"/>
              <a:t>ConditionalOnClass</a:t>
            </a:r>
            <a:r>
              <a:rPr lang="en-US" sz="1400" dirty="0"/>
              <a:t>, help in providing these functions.</a:t>
            </a:r>
          </a:p>
          <a:p>
            <a:pPr marL="0" indent="0">
              <a:buNone/>
            </a:pPr>
            <a:r>
              <a:rPr lang="en-US" sz="1200" b="1" dirty="0"/>
              <a:t>Example 1</a:t>
            </a:r>
          </a:p>
          <a:p>
            <a:pPr marL="0" indent="0">
              <a:buNone/>
            </a:pPr>
            <a:r>
              <a:rPr lang="en-US" sz="1200" dirty="0"/>
              <a:t>@Configuration</a:t>
            </a:r>
          </a:p>
          <a:p>
            <a:pPr marL="0" indent="0">
              <a:buNone/>
            </a:pPr>
            <a:r>
              <a:rPr lang="en-US" sz="1200" dirty="0"/>
              <a:t> @</a:t>
            </a:r>
            <a:r>
              <a:rPr lang="en-US" sz="1200" dirty="0" err="1"/>
              <a:t>ConditionalOnClass</a:t>
            </a:r>
            <a:r>
              <a:rPr lang="en-US" sz="1200" dirty="0"/>
              <a:t>({ </a:t>
            </a:r>
            <a:r>
              <a:rPr lang="en-US" sz="1200" dirty="0" err="1"/>
              <a:t>DataSource.class</a:t>
            </a:r>
            <a:r>
              <a:rPr lang="en-US" sz="1200" dirty="0"/>
              <a:t>, </a:t>
            </a:r>
            <a:r>
              <a:rPr lang="en-US" sz="1200" dirty="0" err="1"/>
              <a:t>EmbeddedDatabaseType.class</a:t>
            </a:r>
            <a:r>
              <a:rPr lang="en-US" sz="1200" dirty="0"/>
              <a:t> }) </a:t>
            </a:r>
          </a:p>
          <a:p>
            <a:pPr marL="0" indent="0">
              <a:buNone/>
            </a:pPr>
            <a:r>
              <a:rPr lang="en-US" sz="1200" dirty="0"/>
              <a:t>@</a:t>
            </a:r>
            <a:r>
              <a:rPr lang="en-US" sz="1200" dirty="0" err="1"/>
              <a:t>EnableConfigurationProperties</a:t>
            </a:r>
            <a:r>
              <a:rPr lang="en-US" sz="1200" dirty="0"/>
              <a:t>(</a:t>
            </a:r>
            <a:r>
              <a:rPr lang="en-US" sz="1200" dirty="0" err="1"/>
              <a:t>DataSourceProperties.class</a:t>
            </a:r>
            <a:r>
              <a:rPr lang="en-US" sz="1200" dirty="0"/>
              <a:t>) </a:t>
            </a:r>
          </a:p>
          <a:p>
            <a:pPr marL="0" indent="0">
              <a:buNone/>
            </a:pPr>
            <a:r>
              <a:rPr lang="en-US" sz="1200" dirty="0"/>
              <a:t>@Import({ </a:t>
            </a:r>
            <a:r>
              <a:rPr lang="en-US" sz="1200" dirty="0" err="1"/>
              <a:t>Registrar.class</a:t>
            </a:r>
            <a:r>
              <a:rPr lang="en-US" sz="1200" dirty="0"/>
              <a:t>, </a:t>
            </a:r>
            <a:r>
              <a:rPr lang="en-US" sz="1200" dirty="0" err="1"/>
              <a:t>DataSourcePoolMetadataProvidersConfiguration.class</a:t>
            </a:r>
            <a:r>
              <a:rPr lang="en-US" sz="1200" dirty="0"/>
              <a:t> }) </a:t>
            </a:r>
          </a:p>
          <a:p>
            <a:pPr marL="0" indent="0">
              <a:buNone/>
            </a:pPr>
            <a:r>
              <a:rPr lang="en-US" sz="1200" dirty="0"/>
              <a:t>public class </a:t>
            </a:r>
            <a:r>
              <a:rPr lang="en-US" sz="1200" dirty="0" err="1"/>
              <a:t>DataSourceAutoConfiguration</a:t>
            </a:r>
            <a:r>
              <a:rPr lang="en-US" sz="1200" dirty="0"/>
              <a:t> { </a:t>
            </a:r>
          </a:p>
          <a:p>
            <a:pPr marL="0" indent="0">
              <a:buNone/>
            </a:pPr>
            <a:r>
              <a:rPr lang="en-US" sz="1200" i="1" dirty="0"/>
              <a:t>@</a:t>
            </a:r>
            <a:r>
              <a:rPr lang="en-US" sz="1200" i="1" dirty="0" err="1"/>
              <a:t>ConditionalOnClass</a:t>
            </a:r>
            <a:r>
              <a:rPr lang="en-US" sz="1200" i="1" dirty="0"/>
              <a:t>({ </a:t>
            </a:r>
            <a:r>
              <a:rPr lang="en-US" sz="1200" i="1" dirty="0" err="1"/>
              <a:t>DataSource.class</a:t>
            </a:r>
            <a:r>
              <a:rPr lang="en-US" sz="1200" i="1" dirty="0"/>
              <a:t>, </a:t>
            </a:r>
            <a:r>
              <a:rPr lang="en-US" sz="1200" i="1" dirty="0" err="1"/>
              <a:t>EmbeddedDatabaseType.class</a:t>
            </a:r>
            <a:r>
              <a:rPr lang="en-US" sz="1200" i="1" dirty="0"/>
              <a:t> })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This configuration is enabled only when the classes are present in the </a:t>
            </a:r>
            <a:r>
              <a:rPr lang="en-US" sz="1200" dirty="0" err="1"/>
              <a:t>classpath</a:t>
            </a:r>
            <a:r>
              <a:rPr lang="en-US" sz="1200" dirty="0"/>
              <a:t>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58430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38C0-535D-D447-8D47-ECD8318EF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678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Example 2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DFFD3-4285-9A4C-964B-A76DE6E33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@Conditional(</a:t>
            </a:r>
            <a:r>
              <a:rPr lang="en-US" sz="1400" dirty="0" err="1"/>
              <a:t>EmbeddedDatabaseCondition.class</a:t>
            </a:r>
            <a:r>
              <a:rPr lang="en-US" sz="1400" dirty="0"/>
              <a:t>) </a:t>
            </a:r>
          </a:p>
          <a:p>
            <a:pPr marL="0" indent="0">
              <a:buNone/>
            </a:pPr>
            <a:r>
              <a:rPr lang="en-US" sz="1400" dirty="0"/>
              <a:t>@</a:t>
            </a:r>
            <a:r>
              <a:rPr lang="en-US" sz="1400" dirty="0" err="1"/>
              <a:t>ConditionalOnMissingBean</a:t>
            </a:r>
            <a:r>
              <a:rPr lang="en-US" sz="1400" dirty="0"/>
              <a:t>({ </a:t>
            </a:r>
            <a:r>
              <a:rPr lang="en-US" sz="1400" dirty="0" err="1"/>
              <a:t>DataSource.class</a:t>
            </a:r>
            <a:r>
              <a:rPr lang="en-US" sz="1400" dirty="0"/>
              <a:t>, </a:t>
            </a:r>
            <a:r>
              <a:rPr lang="en-US" sz="1400" dirty="0" err="1"/>
              <a:t>XADataSource.class</a:t>
            </a:r>
            <a:r>
              <a:rPr lang="en-US" sz="1400" dirty="0"/>
              <a:t> }) </a:t>
            </a:r>
          </a:p>
          <a:p>
            <a:pPr marL="0" indent="0">
              <a:buNone/>
            </a:pPr>
            <a:r>
              <a:rPr lang="en-US" sz="1400" dirty="0"/>
              <a:t>@Import(</a:t>
            </a:r>
            <a:r>
              <a:rPr lang="en-US" sz="1400" dirty="0" err="1"/>
              <a:t>EmbeddedDataSourceConfiguration.class</a:t>
            </a:r>
            <a:r>
              <a:rPr lang="en-US" sz="1400" dirty="0"/>
              <a:t>) </a:t>
            </a:r>
          </a:p>
          <a:p>
            <a:pPr marL="0" indent="0">
              <a:buNone/>
            </a:pPr>
            <a:r>
              <a:rPr lang="en-US" sz="1400" dirty="0"/>
              <a:t>protected static class </a:t>
            </a:r>
            <a:r>
              <a:rPr lang="en-US" sz="1400" dirty="0" err="1"/>
              <a:t>EmbeddedDatabaseConfiguration</a:t>
            </a:r>
            <a:r>
              <a:rPr lang="en-US" sz="1400" dirty="0"/>
              <a:t> { }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i="1" dirty="0"/>
              <a:t>@</a:t>
            </a:r>
            <a:r>
              <a:rPr lang="en-US" sz="1400" i="1" dirty="0" err="1"/>
              <a:t>ConditionalOnMissingBean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This bean is configured under this condition that if there is no other bean configured with the same name.</a:t>
            </a:r>
          </a:p>
          <a:p>
            <a:pPr marL="0" indent="0">
              <a:buNone/>
            </a:pPr>
            <a:r>
              <a:rPr lang="en-US" sz="1400" dirty="0"/>
              <a:t>Embedded Database is configured particularly if there are no beans of type </a:t>
            </a:r>
            <a:r>
              <a:rPr lang="en-US" sz="1400" dirty="0" err="1"/>
              <a:t>XADataSource.class</a:t>
            </a:r>
            <a:r>
              <a:rPr lang="en-US" sz="1400" dirty="0"/>
              <a:t> or </a:t>
            </a:r>
            <a:r>
              <a:rPr lang="en-US" sz="1400" dirty="0" err="1"/>
              <a:t>DataSource.class</a:t>
            </a:r>
            <a:r>
              <a:rPr lang="en-US" sz="1400" dirty="0"/>
              <a:t> already configured.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88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3CDC9-191F-5949-A3E8-4CB84F37D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984" y="422031"/>
            <a:ext cx="10421815" cy="57549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Why Spring is popular?</a:t>
            </a:r>
          </a:p>
          <a:p>
            <a:pPr marL="0" indent="0">
              <a:buNone/>
            </a:pPr>
            <a:r>
              <a:rPr lang="en-US" b="1" dirty="0"/>
              <a:t>Enables testable code- </a:t>
            </a:r>
            <a:r>
              <a:rPr lang="en-US" dirty="0"/>
              <a:t>Spring has really good integration with testing framework like </a:t>
            </a:r>
            <a:r>
              <a:rPr lang="en-US" dirty="0" err="1"/>
              <a:t>jUnit</a:t>
            </a:r>
            <a:r>
              <a:rPr lang="en-US" dirty="0"/>
              <a:t> and </a:t>
            </a:r>
            <a:r>
              <a:rPr lang="en-US" dirty="0" err="1"/>
              <a:t>mokito</a:t>
            </a:r>
            <a:r>
              <a:rPr lang="en-US" dirty="0"/>
              <a:t> and its enable us to write unit test cases very easily.</a:t>
            </a:r>
          </a:p>
          <a:p>
            <a:pPr marL="0" indent="0">
              <a:buNone/>
            </a:pPr>
            <a:r>
              <a:rPr lang="en-US" b="1" dirty="0"/>
              <a:t>Get rid of boiler plate of code or no plumbing code.</a:t>
            </a:r>
          </a:p>
          <a:p>
            <a:pPr marL="0" indent="0">
              <a:buNone/>
            </a:pPr>
            <a:r>
              <a:rPr lang="en-US" b="1" dirty="0"/>
              <a:t>Architecture flexibility – </a:t>
            </a:r>
            <a:r>
              <a:rPr lang="en-US" dirty="0"/>
              <a:t>can use specific module for specific functionality</a:t>
            </a:r>
          </a:p>
          <a:p>
            <a:pPr marL="0" indent="0">
              <a:buNone/>
            </a:pPr>
            <a:r>
              <a:rPr lang="en-US" b="1" dirty="0"/>
              <a:t>Staying with Current Trend: </a:t>
            </a:r>
            <a:r>
              <a:rPr lang="en-US" dirty="0"/>
              <a:t>like Spring boot to develop micro services, spring clouds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are main four reason which make Spring so popular in today market.</a:t>
            </a:r>
          </a:p>
        </p:txBody>
      </p:sp>
    </p:spTree>
    <p:extLst>
      <p:ext uri="{BB962C8B-B14F-4D97-AF65-F5344CB8AC3E}">
        <p14:creationId xmlns:p14="http://schemas.microsoft.com/office/powerpoint/2010/main" val="145091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FC52-381F-314D-AAB9-25B178F5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239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2700" dirty="0"/>
              <a:t>Debugging Auto Configuration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83FA-1101-CC49-8F40-BFB93FDFA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7522"/>
            <a:ext cx="10515600" cy="5428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Debugging Auto Configuration</a:t>
            </a:r>
          </a:p>
          <a:p>
            <a:pPr marL="0" indent="0">
              <a:buNone/>
            </a:pPr>
            <a:r>
              <a:rPr lang="en-US" sz="1200" dirty="0"/>
              <a:t>There are two approaches you can debug and discover more information about auto configuration.</a:t>
            </a:r>
          </a:p>
          <a:p>
            <a:r>
              <a:rPr lang="en-US" sz="1200" b="1" dirty="0"/>
              <a:t>Using Spring Boot Actuator</a:t>
            </a:r>
            <a:endParaRPr lang="en-US" sz="1200" dirty="0"/>
          </a:p>
          <a:p>
            <a:r>
              <a:rPr lang="en-US" sz="1200" b="1" dirty="0"/>
              <a:t>Turning on debug logging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You can switch on debug logging by including a simple property value to </a:t>
            </a:r>
            <a:r>
              <a:rPr lang="en-US" sz="1200" dirty="0" err="1"/>
              <a:t>application.properties</a:t>
            </a:r>
            <a:r>
              <a:rPr lang="en-US" sz="1200" dirty="0"/>
              <a:t>.</a:t>
            </a:r>
          </a:p>
          <a:p>
            <a:pPr marL="0" indent="0">
              <a:buNone/>
            </a:pPr>
            <a:r>
              <a:rPr lang="en-US" sz="1200" dirty="0"/>
              <a:t>In this example, we are switching on Debug level for all logging from </a:t>
            </a:r>
            <a:r>
              <a:rPr lang="en-US" sz="1200" dirty="0" err="1"/>
              <a:t>org.springframework</a:t>
            </a:r>
            <a:r>
              <a:rPr lang="en-US" sz="1200" dirty="0"/>
              <a:t> package (and sub packages).</a:t>
            </a:r>
          </a:p>
          <a:p>
            <a:pPr marL="0" indent="0">
              <a:buNone/>
            </a:pPr>
            <a:r>
              <a:rPr lang="en-US" sz="1200" b="1" dirty="0" err="1"/>
              <a:t>logging.level.org.springframework</a:t>
            </a:r>
            <a:r>
              <a:rPr lang="en-US" sz="1200" b="1" dirty="0"/>
              <a:t>: DEBUG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When the application is restarted, you will view an auto configuration report printed in the log.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58131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91203-51F9-3A4B-A3D6-99CFEAB6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Spring Boot - Caching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F150D-62C5-5C4C-8117-D9BDF0633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656"/>
            <a:ext cx="10515600" cy="5096307"/>
          </a:xfrm>
        </p:spPr>
        <p:txBody>
          <a:bodyPr/>
          <a:lstStyle/>
          <a:p>
            <a:pPr marL="0" indent="0">
              <a:buNone/>
            </a:pPr>
            <a:r>
              <a:rPr lang="en-US" sz="1000" dirty="0"/>
              <a:t>Spring Boot enables </a:t>
            </a:r>
            <a:r>
              <a:rPr lang="en-US" sz="1000" b="1" dirty="0"/>
              <a:t>auto-configuration</a:t>
            </a:r>
            <a:r>
              <a:rPr lang="en-US" sz="1000" dirty="0"/>
              <a:t> for </a:t>
            </a:r>
            <a:r>
              <a:rPr lang="en-US" sz="1000" b="1" dirty="0"/>
              <a:t>Caching</a:t>
            </a:r>
            <a:r>
              <a:rPr lang="en-US" sz="1000" dirty="0"/>
              <a:t>.</a:t>
            </a:r>
          </a:p>
          <a:p>
            <a:pPr marL="0" indent="0">
              <a:buNone/>
            </a:pPr>
            <a:r>
              <a:rPr lang="en-US" sz="1000" dirty="0"/>
              <a:t>Let's consider this simple example.</a:t>
            </a:r>
          </a:p>
          <a:p>
            <a:pPr marL="0" indent="0">
              <a:buNone/>
            </a:pPr>
            <a:r>
              <a:rPr lang="en-US" sz="1000" dirty="0"/>
              <a:t>import </a:t>
            </a:r>
            <a:r>
              <a:rPr lang="en-US" sz="1000" dirty="0" err="1"/>
              <a:t>org.springframework.cache.annotation.Cacheable</a:t>
            </a:r>
            <a:r>
              <a:rPr lang="en-US" sz="1000" dirty="0"/>
              <a:t> </a:t>
            </a:r>
          </a:p>
          <a:p>
            <a:pPr marL="0" indent="0">
              <a:buNone/>
            </a:pPr>
            <a:r>
              <a:rPr lang="en-US" sz="1000" dirty="0"/>
              <a:t>import </a:t>
            </a:r>
            <a:r>
              <a:rPr lang="en-US" sz="1000" dirty="0" err="1"/>
              <a:t>org.springframework.stereotype.Component</a:t>
            </a:r>
            <a:r>
              <a:rPr lang="en-US" sz="1000" dirty="0"/>
              <a:t>; </a:t>
            </a:r>
          </a:p>
          <a:p>
            <a:pPr marL="0" indent="0">
              <a:buNone/>
            </a:pPr>
            <a:r>
              <a:rPr lang="en-US" sz="1000" dirty="0"/>
              <a:t>@Component </a:t>
            </a:r>
          </a:p>
          <a:p>
            <a:pPr marL="0" indent="0">
              <a:buNone/>
            </a:pPr>
            <a:r>
              <a:rPr lang="en-US" sz="1000" dirty="0"/>
              <a:t>public class </a:t>
            </a:r>
            <a:r>
              <a:rPr lang="en-US" sz="1000" dirty="0" err="1"/>
              <a:t>RatingService</a:t>
            </a:r>
            <a:r>
              <a:rPr lang="en-US" sz="1000" dirty="0"/>
              <a:t> { </a:t>
            </a:r>
          </a:p>
          <a:p>
            <a:pPr marL="0" indent="0">
              <a:buNone/>
            </a:pPr>
            <a:r>
              <a:rPr lang="en-US" sz="1000" dirty="0"/>
              <a:t>@Cacheable("premium") public </a:t>
            </a:r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computePremium</a:t>
            </a:r>
            <a:r>
              <a:rPr lang="en-US" sz="1000" dirty="0"/>
              <a:t>(</a:t>
            </a:r>
            <a:r>
              <a:rPr lang="en-US" sz="1000" dirty="0" err="1"/>
              <a:t>int</a:t>
            </a:r>
            <a:r>
              <a:rPr lang="en-US" sz="1000" dirty="0"/>
              <a:t> rate) { // ... } } premium is marked @Cacheable, which means that if the value of rate is going to be the same, Spring Boot does not compute the premium value, rather fetch the same from the cache.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0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3F577-550C-574D-80D2-C2B6A68E7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877" y="386862"/>
            <a:ext cx="10755923" cy="57901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Modularity of Spring Framework- </a:t>
            </a:r>
            <a:r>
              <a:rPr lang="en-US" sz="1800" dirty="0"/>
              <a:t>Its not a big framework or a big jar. There are lots of modular jar presents  for different different functionality. Like spring </a:t>
            </a:r>
            <a:r>
              <a:rPr lang="en-US" sz="1800" dirty="0" err="1"/>
              <a:t>mvc</a:t>
            </a:r>
            <a:r>
              <a:rPr lang="en-US" sz="1800" dirty="0"/>
              <a:t>, data </a:t>
            </a:r>
            <a:r>
              <a:rPr lang="en-US" sz="1800" dirty="0" err="1"/>
              <a:t>jpa</a:t>
            </a:r>
            <a:r>
              <a:rPr lang="en-US" sz="1800" dirty="0"/>
              <a:t>, spring security, Spring JDBC </a:t>
            </a:r>
            <a:r>
              <a:rPr lang="en-US" sz="1800" dirty="0" err="1"/>
              <a:t>etc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Good integration with ORM framework like hibernate</a:t>
            </a:r>
          </a:p>
          <a:p>
            <a:pPr marL="0" indent="0">
              <a:buNone/>
            </a:pPr>
            <a:r>
              <a:rPr lang="en-US" sz="1800" dirty="0"/>
              <a:t>Good integration with JMS</a:t>
            </a:r>
          </a:p>
          <a:p>
            <a:pPr marL="0" indent="0">
              <a:buNone/>
            </a:pPr>
            <a:r>
              <a:rPr lang="en-US" sz="1800" dirty="0"/>
              <a:t>Spring provides great support for data transactions management</a:t>
            </a:r>
          </a:p>
          <a:p>
            <a:pPr marL="0" indent="0">
              <a:buNone/>
            </a:pPr>
            <a:r>
              <a:rPr lang="en-US" sz="1800" dirty="0"/>
              <a:t>Support for cross cutting concerns using AOP </a:t>
            </a:r>
          </a:p>
          <a:p>
            <a:pPr marL="0" indent="0">
              <a:buNone/>
            </a:pPr>
            <a:r>
              <a:rPr lang="en-US" sz="1800" dirty="0"/>
              <a:t>Good support for logging framework</a:t>
            </a:r>
          </a:p>
          <a:p>
            <a:pPr marL="0" indent="0">
              <a:buNone/>
            </a:pPr>
            <a:r>
              <a:rPr lang="en-US" sz="1800" dirty="0"/>
              <a:t>Good support for Security.</a:t>
            </a:r>
          </a:p>
          <a:p>
            <a:pPr marL="0" indent="0">
              <a:buNone/>
            </a:pPr>
            <a:r>
              <a:rPr lang="en-US" b="1" dirty="0"/>
              <a:t>Spring Projects: </a:t>
            </a:r>
            <a:r>
              <a:rPr lang="en-US" sz="1800" dirty="0"/>
              <a:t>Like Spring Boot , Spring Cloud, Spring Batch, Spring Security, Spring </a:t>
            </a:r>
            <a:r>
              <a:rPr lang="en-US" sz="1800" err="1"/>
              <a:t>Web</a:t>
            </a:r>
            <a:r>
              <a:rPr lang="en-US" sz="1800"/>
              <a:t>, Spring </a:t>
            </a:r>
            <a:r>
              <a:rPr lang="en-US" sz="1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22876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68671-80F2-414A-909D-18B70BC3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779"/>
          </a:xfrm>
        </p:spPr>
        <p:txBody>
          <a:bodyPr>
            <a:normAutofit/>
          </a:bodyPr>
          <a:lstStyle/>
          <a:p>
            <a:r>
              <a:rPr lang="en-US" sz="2800" dirty="0"/>
              <a:t>Spring Bean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253BB-544A-4940-A79A-7E69FD7E9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1283"/>
            <a:ext cx="10515600" cy="502505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200" b="1" dirty="0"/>
              <a:t>Spring Bean</a:t>
            </a:r>
          </a:p>
          <a:p>
            <a:r>
              <a:rPr lang="en-US" sz="2200" dirty="0"/>
              <a:t>Beans are objects that form the pivotal part of your application. They are instantiated, assembled, and managed by the Spring </a:t>
            </a:r>
            <a:r>
              <a:rPr lang="en-US" sz="2200" dirty="0" err="1"/>
              <a:t>IoC</a:t>
            </a:r>
            <a:r>
              <a:rPr lang="en-US" sz="2200" dirty="0"/>
              <a:t> container.</a:t>
            </a:r>
          </a:p>
          <a:p>
            <a:r>
              <a:rPr lang="en-US" sz="2200" dirty="0"/>
              <a:t>The beans are built with configuration metadata that are provided to the container. This configuration data determines the bean behavior.</a:t>
            </a:r>
          </a:p>
          <a:p>
            <a:pPr marL="0" indent="0">
              <a:buNone/>
            </a:pPr>
            <a:r>
              <a:rPr lang="en-US" sz="2200" b="1" dirty="0"/>
              <a:t>Configuring Spring Bean</a:t>
            </a:r>
          </a:p>
          <a:p>
            <a:r>
              <a:rPr lang="en-US" sz="2200" dirty="0"/>
              <a:t>The following three techniques offer configuration metadata to Spring Container.</a:t>
            </a:r>
          </a:p>
          <a:p>
            <a:r>
              <a:rPr lang="en-US" sz="2200" dirty="0"/>
              <a:t>XML based configuration file</a:t>
            </a:r>
          </a:p>
          <a:p>
            <a:r>
              <a:rPr lang="en-US" sz="2200" dirty="0"/>
              <a:t>Annotation-based configuration</a:t>
            </a:r>
          </a:p>
          <a:p>
            <a:r>
              <a:rPr lang="en-US" sz="2200" dirty="0"/>
              <a:t>Java-based configuration</a:t>
            </a:r>
          </a:p>
          <a:p>
            <a:r>
              <a:rPr lang="en-US" sz="2200" dirty="0"/>
              <a:t>Spring </a:t>
            </a:r>
            <a:r>
              <a:rPr lang="en-US" sz="2200" dirty="0" err="1"/>
              <a:t>IoC</a:t>
            </a:r>
            <a:r>
              <a:rPr lang="en-US" sz="2200" dirty="0"/>
              <a:t> container is completely decoupled from the format where configuration metadata is written.</a:t>
            </a:r>
          </a:p>
          <a:p>
            <a:pPr marL="0" indent="0">
              <a:buNone/>
            </a:pPr>
            <a:r>
              <a:rPr lang="en-US" sz="2200" b="1" dirty="0"/>
              <a:t>Bean Scopes</a:t>
            </a:r>
          </a:p>
          <a:p>
            <a:r>
              <a:rPr lang="en-US" sz="2200" dirty="0"/>
              <a:t>While defining a bean you can declare a scope for the bean.</a:t>
            </a:r>
          </a:p>
          <a:p>
            <a:r>
              <a:rPr lang="en-US" sz="2200" dirty="0"/>
              <a:t>E.g., to force Spring to create a new bean instance every time, you must declare the scope attribute of the bean to be prototype.</a:t>
            </a:r>
          </a:p>
          <a:p>
            <a:r>
              <a:rPr lang="en-US" sz="2200" dirty="0"/>
              <a:t>If you require Spring to return the same bean instance every time, you must declare the scope attribute of the bean to be singleton.</a:t>
            </a:r>
          </a:p>
          <a:p>
            <a:r>
              <a:rPr lang="en-US" sz="2200" dirty="0"/>
              <a:t>There are five types of Scopes defined</a:t>
            </a:r>
          </a:p>
          <a:p>
            <a:r>
              <a:rPr lang="en-US" sz="2200" dirty="0"/>
              <a:t>singleton</a:t>
            </a:r>
          </a:p>
          <a:p>
            <a:r>
              <a:rPr lang="en-US" sz="2200" dirty="0"/>
              <a:t>prototype</a:t>
            </a:r>
          </a:p>
          <a:p>
            <a:r>
              <a:rPr lang="en-US" sz="2200" dirty="0"/>
              <a:t>request</a:t>
            </a:r>
          </a:p>
          <a:p>
            <a:r>
              <a:rPr lang="en-US" sz="2200" dirty="0"/>
              <a:t>session</a:t>
            </a:r>
          </a:p>
          <a:p>
            <a:r>
              <a:rPr lang="en-US" sz="2200" dirty="0"/>
              <a:t>global-session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5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8800-BF45-4743-8744-FA41F294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302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Bean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18946-3657-1F4A-8673-509323C95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8146"/>
            <a:ext cx="10515600" cy="5428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/>
              <a:t>Bean - Lifecycle</a:t>
            </a:r>
          </a:p>
          <a:p>
            <a:r>
              <a:rPr lang="en-US" sz="1200" dirty="0"/>
              <a:t>You have to do some initialization to get a bean into a usable state, when instantiating a bean.</a:t>
            </a:r>
          </a:p>
          <a:p>
            <a:r>
              <a:rPr lang="en-US" sz="1200" dirty="0"/>
              <a:t>Also, you might have to perform a little cleanup, when the bean is removed from the container.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Initialization and Destruction Callbacks</a:t>
            </a:r>
          </a:p>
          <a:p>
            <a:pPr marL="0" indent="0">
              <a:buNone/>
            </a:pPr>
            <a:r>
              <a:rPr lang="en-US" sz="1200" dirty="0"/>
              <a:t>Callback methods are used to add user-defined </a:t>
            </a:r>
            <a:r>
              <a:rPr lang="en-US" sz="1200" dirty="0" err="1"/>
              <a:t>initializationand</a:t>
            </a:r>
            <a:r>
              <a:rPr lang="en-US" sz="1200" dirty="0"/>
              <a:t> </a:t>
            </a:r>
            <a:r>
              <a:rPr lang="en-US" sz="1200" dirty="0" err="1"/>
              <a:t>finalizationtasks</a:t>
            </a:r>
            <a:r>
              <a:rPr lang="en-US" sz="1200" dirty="0"/>
              <a:t> during the Spring Bean Lifecycle.</a:t>
            </a:r>
          </a:p>
          <a:p>
            <a:pPr marL="0" indent="0">
              <a:buNone/>
            </a:pPr>
            <a:r>
              <a:rPr lang="en-US" sz="1200" dirty="0"/>
              <a:t> The two callback methods are</a:t>
            </a:r>
          </a:p>
          <a:p>
            <a:r>
              <a:rPr lang="en-US" sz="1200" dirty="0"/>
              <a:t>Initialization callbacks</a:t>
            </a:r>
          </a:p>
          <a:p>
            <a:r>
              <a:rPr lang="en-US" sz="1200" dirty="0"/>
              <a:t>Destruction callbacks</a:t>
            </a:r>
          </a:p>
          <a:p>
            <a:pPr marL="0" indent="0">
              <a:buNone/>
            </a:pPr>
            <a:r>
              <a:rPr lang="en-US" sz="1200" b="1" dirty="0"/>
              <a:t>Initialization Callbacks</a:t>
            </a:r>
          </a:p>
          <a:p>
            <a:r>
              <a:rPr lang="en-US" sz="1200" dirty="0"/>
              <a:t>You can implement the </a:t>
            </a:r>
            <a:r>
              <a:rPr lang="en-US" sz="1200" dirty="0" err="1"/>
              <a:t>InitializingBean</a:t>
            </a:r>
            <a:r>
              <a:rPr lang="en-US" sz="1200" dirty="0"/>
              <a:t> interface and initialization work can be done inside </a:t>
            </a:r>
            <a:r>
              <a:rPr lang="en-US" sz="1200" dirty="0" err="1"/>
              <a:t>afterPropertiesSet</a:t>
            </a:r>
            <a:r>
              <a:rPr lang="en-US" sz="1200" dirty="0"/>
              <a:t>() method as follows −</a:t>
            </a:r>
          </a:p>
          <a:p>
            <a:pPr marL="0" indent="0">
              <a:buNone/>
            </a:pPr>
            <a:r>
              <a:rPr lang="en-US" sz="1000" dirty="0"/>
              <a:t>public class </a:t>
            </a:r>
            <a:r>
              <a:rPr lang="en-US" sz="1000" dirty="0" err="1"/>
              <a:t>ExampleBean</a:t>
            </a:r>
            <a:r>
              <a:rPr lang="en-US" sz="1000" dirty="0"/>
              <a:t> implements </a:t>
            </a:r>
            <a:r>
              <a:rPr lang="en-US" sz="1000" dirty="0" err="1"/>
              <a:t>InitializingBean</a:t>
            </a:r>
            <a:r>
              <a:rPr lang="en-US" sz="1000" dirty="0"/>
              <a:t> </a:t>
            </a:r>
          </a:p>
          <a:p>
            <a:pPr marL="0" indent="0">
              <a:buNone/>
            </a:pPr>
            <a:r>
              <a:rPr lang="en-US" sz="1000" dirty="0"/>
              <a:t>{ public void </a:t>
            </a:r>
            <a:r>
              <a:rPr lang="en-US" sz="1000" dirty="0" err="1"/>
              <a:t>afterPropertiesSet</a:t>
            </a:r>
            <a:r>
              <a:rPr lang="en-US" sz="1000" dirty="0"/>
              <a:t>() { // do some initialization work } }</a:t>
            </a:r>
          </a:p>
          <a:p>
            <a:pPr marL="0" indent="0">
              <a:buNone/>
            </a:pPr>
            <a:r>
              <a:rPr lang="en-US" sz="1300" b="1" dirty="0"/>
              <a:t>Destruction Callbacks</a:t>
            </a:r>
          </a:p>
          <a:p>
            <a:r>
              <a:rPr lang="en-US" sz="1200" dirty="0"/>
              <a:t>You can implement </a:t>
            </a:r>
            <a:r>
              <a:rPr lang="en-US" sz="1200" dirty="0" err="1"/>
              <a:t>DisposableBean</a:t>
            </a:r>
            <a:r>
              <a:rPr lang="en-US" sz="1200" dirty="0"/>
              <a:t> interface and finalization work can be done inside destroy() method as follows −</a:t>
            </a:r>
          </a:p>
          <a:p>
            <a:pPr marL="0" indent="0">
              <a:buNone/>
            </a:pPr>
            <a:r>
              <a:rPr lang="en-US" sz="1200" dirty="0"/>
              <a:t>public class </a:t>
            </a:r>
            <a:r>
              <a:rPr lang="en-US" sz="1200" dirty="0" err="1"/>
              <a:t>ExampleBean</a:t>
            </a:r>
            <a:r>
              <a:rPr lang="en-US" sz="1200" dirty="0"/>
              <a:t> implements </a:t>
            </a:r>
            <a:r>
              <a:rPr lang="en-US" sz="1200" dirty="0" err="1"/>
              <a:t>DisposableBean</a:t>
            </a:r>
            <a:r>
              <a:rPr lang="en-US" sz="1200" dirty="0"/>
              <a:t> { public void destroy() </a:t>
            </a:r>
          </a:p>
          <a:p>
            <a:pPr marL="0" indent="0">
              <a:buNone/>
            </a:pPr>
            <a:r>
              <a:rPr lang="en-US" sz="1200" dirty="0"/>
              <a:t>{ // do some destruction work } }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9996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1F73-0870-0B4C-BE2C-42FFBD73D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7400"/>
          </a:xfrm>
        </p:spPr>
        <p:txBody>
          <a:bodyPr>
            <a:normAutofit/>
          </a:bodyPr>
          <a:lstStyle/>
          <a:p>
            <a:r>
              <a:rPr lang="en-US" sz="2000" b="1" dirty="0"/>
              <a:t>Problems in Spring Framework</a:t>
            </a:r>
            <a:br>
              <a:rPr lang="en-US" sz="1100" dirty="0"/>
            </a:br>
            <a:endParaRPr lang="en-US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014CF-8E93-7849-8219-453061BD4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2526"/>
            <a:ext cx="10515600" cy="5274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The complexity of Spring framework increases with the addition of more features to it.</a:t>
            </a:r>
          </a:p>
          <a:p>
            <a:r>
              <a:rPr lang="en-US" sz="1200" i="1" dirty="0"/>
              <a:t>Configuration is getting repeated for complex applications. Why not auto-configure by adding intelligence to the system looking into the </a:t>
            </a:r>
            <a:r>
              <a:rPr lang="en-US" sz="1200" i="1" dirty="0" err="1"/>
              <a:t>classpath</a:t>
            </a:r>
            <a:r>
              <a:rPr lang="en-US" sz="1200" i="1" dirty="0"/>
              <a:t> on the dependency?</a:t>
            </a:r>
          </a:p>
          <a:p>
            <a:r>
              <a:rPr lang="en-US" sz="1200" i="1" dirty="0"/>
              <a:t>Need to add a lot of dependencies to the servlet XML. You need some auto handlers that can automatically add dependencies by default based on the type that we select.</a:t>
            </a:r>
          </a:p>
          <a:p>
            <a:r>
              <a:rPr lang="en-US" sz="1200" i="1" dirty="0"/>
              <a:t>Configuring Spring applications tend to become challenging and error-prone, which includes several steps in set-up and configuration, build and deploy steps.</a:t>
            </a:r>
          </a:p>
          <a:p>
            <a:r>
              <a:rPr lang="en-US" sz="1200" i="1" dirty="0"/>
              <a:t>Spring capability and flexibility comes with the cost of a lot of customizations.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5619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7FA9F-9621-2846-8366-6F752ACC6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6270"/>
            <a:ext cx="10515600" cy="5440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1. Building a Rest Controller</a:t>
            </a:r>
            <a:endParaRPr lang="en-US" sz="1800" dirty="0"/>
          </a:p>
          <a:p>
            <a:pPr marL="0" indent="0">
              <a:buNone/>
            </a:pPr>
            <a:r>
              <a:rPr lang="en-US" sz="1000" dirty="0"/>
              <a:t>@</a:t>
            </a:r>
            <a:r>
              <a:rPr lang="en-US" sz="1000" dirty="0" err="1"/>
              <a:t>RestController</a:t>
            </a:r>
            <a:r>
              <a:rPr lang="en-US" sz="1000" dirty="0"/>
              <a:t> </a:t>
            </a:r>
          </a:p>
          <a:p>
            <a:pPr marL="0" indent="0">
              <a:buNone/>
            </a:pPr>
            <a:r>
              <a:rPr lang="en-US" sz="1000" dirty="0"/>
              <a:t>@</a:t>
            </a:r>
            <a:r>
              <a:rPr lang="en-US" sz="1000" dirty="0" err="1"/>
              <a:t>RequestMapping</a:t>
            </a:r>
            <a:r>
              <a:rPr lang="en-US" sz="1000" dirty="0"/>
              <a:t>("/test/") </a:t>
            </a:r>
          </a:p>
          <a:p>
            <a:pPr marL="0" indent="0">
              <a:buNone/>
            </a:pPr>
            <a:r>
              <a:rPr lang="en-US" sz="1000" dirty="0"/>
              <a:t>@</a:t>
            </a:r>
            <a:r>
              <a:rPr lang="en-US" sz="1000" dirty="0" err="1"/>
              <a:t>RequestMapping</a:t>
            </a:r>
            <a:r>
              <a:rPr lang="en-US" sz="1000" dirty="0"/>
              <a:t>(value = "/hospitals/{id}", method = </a:t>
            </a:r>
            <a:r>
              <a:rPr lang="en-US" sz="1000" dirty="0" err="1"/>
              <a:t>RequestMethod.GET</a:t>
            </a:r>
            <a:r>
              <a:rPr lang="en-US" sz="1000" dirty="0"/>
              <a:t>)</a:t>
            </a:r>
          </a:p>
          <a:p>
            <a:pPr marL="0" indent="0">
              <a:buNone/>
            </a:pPr>
            <a:r>
              <a:rPr lang="en-US" sz="1000" dirty="0"/>
              <a:t>public @</a:t>
            </a:r>
            <a:r>
              <a:rPr lang="en-US" sz="1000" dirty="0" err="1"/>
              <a:t>ResponseBody</a:t>
            </a:r>
            <a:r>
              <a:rPr lang="en-US" sz="1000" dirty="0"/>
              <a:t> Hospital </a:t>
            </a:r>
            <a:r>
              <a:rPr lang="en-US" sz="1000" dirty="0" err="1"/>
              <a:t>getHospital</a:t>
            </a:r>
            <a:r>
              <a:rPr lang="en-US" sz="1000" dirty="0"/>
              <a:t>(@</a:t>
            </a:r>
            <a:r>
              <a:rPr lang="en-US" sz="1000" dirty="0" err="1"/>
              <a:t>PathVariable</a:t>
            </a:r>
            <a:r>
              <a:rPr lang="en-US" sz="1000" dirty="0"/>
              <a:t>("id") </a:t>
            </a:r>
            <a:r>
              <a:rPr lang="en-US" sz="1000" dirty="0" err="1"/>
              <a:t>int</a:t>
            </a:r>
            <a:r>
              <a:rPr lang="en-US" sz="1000" dirty="0"/>
              <a:t> id) throws Exception {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@</a:t>
            </a:r>
            <a:r>
              <a:rPr lang="en-US" sz="1000" dirty="0" err="1"/>
              <a:t>RequestMapping</a:t>
            </a:r>
            <a:r>
              <a:rPr lang="en-US" sz="1000" dirty="0"/>
              <a:t>(value = "/hospitals", method = </a:t>
            </a:r>
            <a:r>
              <a:rPr lang="en-US" sz="1000" dirty="0" err="1"/>
              <a:t>RequestMethod.GET</a:t>
            </a:r>
            <a:r>
              <a:rPr lang="en-US" sz="1000" dirty="0"/>
              <a:t>)</a:t>
            </a:r>
          </a:p>
          <a:p>
            <a:pPr marL="0" indent="0">
              <a:buNone/>
            </a:pPr>
            <a:r>
              <a:rPr lang="en-US" sz="1000" dirty="0"/>
              <a:t>public @</a:t>
            </a:r>
            <a:r>
              <a:rPr lang="en-US" sz="1000" dirty="0" err="1"/>
              <a:t>ResponseBody</a:t>
            </a:r>
            <a:r>
              <a:rPr lang="en-US" sz="1000" dirty="0"/>
              <a:t> List&lt;Hospital&gt; </a:t>
            </a:r>
            <a:r>
              <a:rPr lang="en-US" sz="1000" dirty="0" err="1"/>
              <a:t>getAllHospitals</a:t>
            </a:r>
            <a:r>
              <a:rPr lang="en-US" sz="1000" dirty="0"/>
              <a:t>() throws Exception {g(value = "/hospitals", method = </a:t>
            </a:r>
            <a:r>
              <a:rPr lang="en-US" sz="1000" dirty="0" err="1"/>
              <a:t>RequestMethod.GET</a:t>
            </a:r>
            <a:r>
              <a:rPr lang="en-US" sz="1000" dirty="0"/>
              <a:t>)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200" dirty="0"/>
              <a:t>2. Add data transfer object class.</a:t>
            </a:r>
          </a:p>
          <a:p>
            <a:pPr marL="0" indent="0">
              <a:buNone/>
            </a:pPr>
            <a:r>
              <a:rPr lang="en-US" sz="1200" dirty="0"/>
              <a:t>3. Add a service class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600" dirty="0"/>
              <a:t>SQL Databases – Integration</a:t>
            </a:r>
          </a:p>
          <a:p>
            <a:r>
              <a:rPr lang="en-US" sz="1400" b="1" dirty="0"/>
              <a:t>Spring Boot Framework</a:t>
            </a:r>
            <a:r>
              <a:rPr lang="en-US" sz="1400" dirty="0"/>
              <a:t> is quite flexible while working with SQL database. You can use direct JDBC calls using JDBC templates, or you can go by implementing hibernate.</a:t>
            </a:r>
          </a:p>
          <a:p>
            <a:r>
              <a:rPr lang="en-US" sz="1400" dirty="0"/>
              <a:t>One more significant option that Spring framework offers is by creating repositories for Spring Data implementation.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8983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DA28-FF0C-474E-95E5-0E8891A90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630"/>
            <a:ext cx="10515600" cy="593767"/>
          </a:xfrm>
        </p:spPr>
        <p:txBody>
          <a:bodyPr>
            <a:normAutofit fontScale="90000"/>
          </a:bodyPr>
          <a:lstStyle/>
          <a:p>
            <a:br>
              <a:rPr lang="en-US" sz="2000" dirty="0"/>
            </a:br>
            <a:r>
              <a:rPr lang="en-US" sz="2200" dirty="0"/>
              <a:t>Spring Data JPA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172E8-783E-0743-AC27-709520FBB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1277"/>
            <a:ext cx="10515600" cy="5155685"/>
          </a:xfrm>
        </p:spPr>
        <p:txBody>
          <a:bodyPr/>
          <a:lstStyle/>
          <a:p>
            <a:r>
              <a:rPr lang="en-US" sz="1600" b="1" dirty="0"/>
              <a:t>What is JPA?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Java Persistence API is a specification that lets you do Object-Relational Mapping (ORM) over a relational database.</a:t>
            </a:r>
          </a:p>
          <a:p>
            <a:r>
              <a:rPr lang="en-US" sz="1600" b="1" dirty="0"/>
              <a:t>What is ORM?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ORM allows you to map the entity classes to your relational SQL database.</a:t>
            </a:r>
          </a:p>
          <a:p>
            <a:r>
              <a:rPr lang="en-US" sz="1600" b="1" dirty="0"/>
              <a:t>What is Spring Data JPA?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Spring Framework handles ORM in an easy and quick fashion using JPA.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85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2E37-4C5A-C54E-8B14-D3B57A75B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2401"/>
          </a:xfrm>
        </p:spPr>
        <p:txBody>
          <a:bodyPr>
            <a:noAutofit/>
          </a:bodyPr>
          <a:lstStyle/>
          <a:p>
            <a:r>
              <a:rPr lang="en-US" sz="2800" b="1" dirty="0"/>
              <a:t>Spring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C8004-E0EB-8844-B511-C55B2FFC1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Spring Security</a:t>
            </a:r>
            <a:r>
              <a:rPr lang="en-US" sz="1600" dirty="0"/>
              <a:t> can be broadly classified as</a:t>
            </a:r>
          </a:p>
          <a:p>
            <a:pPr marL="0" indent="0">
              <a:buNone/>
            </a:pPr>
            <a:r>
              <a:rPr lang="en-US" sz="1600" b="1" dirty="0"/>
              <a:t>Authentication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Authorization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Spring Security architecture distinguishes both authentication and authorization.</a:t>
            </a:r>
          </a:p>
          <a:p>
            <a:r>
              <a:rPr lang="en-US" sz="1600" b="1" dirty="0"/>
              <a:t>Authentication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The interface defined for Authentication is Authentication Manager. This is a single method Interface.</a:t>
            </a:r>
          </a:p>
          <a:p>
            <a:pPr marL="0" indent="0">
              <a:buNone/>
            </a:pPr>
            <a:r>
              <a:rPr lang="en-US" sz="1100" dirty="0"/>
              <a:t>public interface </a:t>
            </a:r>
            <a:r>
              <a:rPr lang="en-US" sz="1100" dirty="0" err="1"/>
              <a:t>AuthenticationManager</a:t>
            </a:r>
            <a:r>
              <a:rPr lang="en-US" sz="1100" dirty="0"/>
              <a:t> { Authentication authenticate(Authentication authentication) throws </a:t>
            </a:r>
            <a:r>
              <a:rPr lang="en-US" sz="1100" dirty="0" err="1"/>
              <a:t>AuthenticationException</a:t>
            </a:r>
            <a:r>
              <a:rPr lang="en-US" sz="1100" dirty="0"/>
              <a:t>; }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700" b="1" dirty="0"/>
              <a:t>Securing Microservices</a:t>
            </a:r>
          </a:p>
          <a:p>
            <a:pPr marL="0" indent="0">
              <a:buNone/>
            </a:pPr>
            <a:r>
              <a:rPr lang="en-US" sz="1400" dirty="0"/>
              <a:t>Below are the </a:t>
            </a:r>
            <a:r>
              <a:rPr lang="en-US" sz="1400" b="1" dirty="0"/>
              <a:t>few techniques for securing Microservices</a:t>
            </a:r>
            <a:r>
              <a:rPr lang="en-US" sz="1400" dirty="0"/>
              <a:t>.</a:t>
            </a:r>
          </a:p>
          <a:p>
            <a:r>
              <a:rPr lang="en-US" sz="1400" b="1" dirty="0"/>
              <a:t>HTTP Basic</a:t>
            </a:r>
            <a:r>
              <a:rPr lang="en-US" sz="1400" dirty="0"/>
              <a:t> - Client is authenticated with User Names and Password.</a:t>
            </a:r>
          </a:p>
          <a:p>
            <a:r>
              <a:rPr lang="en-US" sz="1400" b="1" dirty="0"/>
              <a:t>X509 SSL Certificates</a:t>
            </a:r>
            <a:r>
              <a:rPr lang="en-US" sz="1400" dirty="0"/>
              <a:t> - Authentication with a certificate for a secured protocol.</a:t>
            </a:r>
          </a:p>
          <a:p>
            <a:r>
              <a:rPr lang="en-US" sz="1400" b="1" dirty="0"/>
              <a:t>OAuth</a:t>
            </a:r>
            <a:r>
              <a:rPr lang="en-US" sz="1400" dirty="0"/>
              <a:t> - This technique is used to authorize applications to access information without giving them passwords.</a:t>
            </a:r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9786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16415</TotalTime>
  <Words>2529</Words>
  <Application>Microsoft Macintosh PowerPoint</Application>
  <PresentationFormat>Widescreen</PresentationFormat>
  <Paragraphs>269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Spring Framework basics, features and benefits</vt:lpstr>
      <vt:lpstr>PowerPoint Presentation</vt:lpstr>
      <vt:lpstr>PowerPoint Presentation</vt:lpstr>
      <vt:lpstr>Spring Bean</vt:lpstr>
      <vt:lpstr>Bean Lifecycle</vt:lpstr>
      <vt:lpstr>Problems in Spring Framework </vt:lpstr>
      <vt:lpstr>PowerPoint Presentation</vt:lpstr>
      <vt:lpstr> Spring Data JPA </vt:lpstr>
      <vt:lpstr>Spring Security</vt:lpstr>
      <vt:lpstr>Spring Security</vt:lpstr>
      <vt:lpstr>Spring Security</vt:lpstr>
      <vt:lpstr> Building a Basic Authentication </vt:lpstr>
      <vt:lpstr>Building a Basic Authentication</vt:lpstr>
      <vt:lpstr>Using Spring Boot Maven Plugin</vt:lpstr>
      <vt:lpstr>Configuration</vt:lpstr>
      <vt:lpstr>PowerPoint Presentation</vt:lpstr>
      <vt:lpstr>Why Auto Configuration?</vt:lpstr>
      <vt:lpstr>Auto-configuration @Conditional</vt:lpstr>
      <vt:lpstr> Example 2 </vt:lpstr>
      <vt:lpstr> Debugging Auto Configuration </vt:lpstr>
      <vt:lpstr> Spring Boot - Caching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87</cp:revision>
  <dcterms:created xsi:type="dcterms:W3CDTF">2020-08-07T14:59:30Z</dcterms:created>
  <dcterms:modified xsi:type="dcterms:W3CDTF">2020-09-03T22:11:16Z</dcterms:modified>
</cp:coreProperties>
</file>