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580"/>
  </p:normalViewPr>
  <p:slideViewPr>
    <p:cSldViewPr snapToGrid="0" snapToObjects="1">
      <p:cViewPr varScale="1">
        <p:scale>
          <a:sx n="121" d="100"/>
          <a:sy n="121"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D762-E55C-8448-9509-D8EEF3BD5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F14DE7-8910-CC4E-941E-BFB5CC4C6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CEDD5F-4BC0-DA4D-8FE5-DF97DF18DA80}"/>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EC4FD406-E179-CC4E-9B09-4655E21C9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7B1E-C962-DE4E-ADD9-7D6816BE10AC}"/>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08979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49F6-07EC-F64A-9EDD-483EB3F29C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B00AC7-3A1F-7C43-AD04-6DD7E3D502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ADA38-DCB5-5E4E-98B4-41133365F5BD}"/>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E598A958-3796-0A4D-B768-A81DA178B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C9224-F4D3-CE45-95F0-848837091046}"/>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57286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BE7A7B-6853-A341-B82C-F42C8AB798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61F5E-5A1F-D048-B328-9AF4329DF6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D48EB-5CD3-5D42-9DD1-8646729FC76A}"/>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26D29BD9-D42B-6D46-9B2D-4022CF714F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9635E-7C50-3C4E-AC31-2FF19CB70966}"/>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332803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3EAB-3564-2A41-8F9C-04A8199C4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DFF9D8-821E-9C46-A484-4115588EE4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84715-CA8A-F947-A0CF-86CFA7ADC609}"/>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19FA1E5C-0021-824F-9905-4BDF6D3C2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7DBA0-AF2F-1144-9DD5-F99AA786FC22}"/>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65621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8FFA-9699-2248-9ADA-A95C617942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32C149-01CE-674E-9AAB-8C1A81BCA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681E8F-8622-5B4B-A692-69CA8A9C72DD}"/>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A4E20B76-8A1A-DE46-B57B-85C2E5558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95C75-5110-704E-BF52-656C9700B493}"/>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6165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DA6C-BEE3-6E48-A751-7DC484479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F1B21-5D9E-0248-B898-9A08312BFB7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6FB4DF-908E-9644-81AE-332C87F45C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C516C-0E3F-C040-9056-86EEFDD2722B}"/>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6" name="Footer Placeholder 5">
            <a:extLst>
              <a:ext uri="{FF2B5EF4-FFF2-40B4-BE49-F238E27FC236}">
                <a16:creationId xmlns:a16="http://schemas.microsoft.com/office/drawing/2014/main" id="{062B9D6D-323B-1D48-A72B-6377F040F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AD086-3E6F-E549-8DF6-698364859EE2}"/>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217345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77F2-C71D-0C44-A3F5-E33D005671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4091A7-8248-0D4C-8335-00CB264B1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CC2B49-CDCD-634E-8483-D78CBD487D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E97FDA-4B6C-AB46-A024-969389912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E312BB-9429-5347-9460-FB078925F7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D0816-D992-6D49-A8D9-FAF3E97A6F5B}"/>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8" name="Footer Placeholder 7">
            <a:extLst>
              <a:ext uri="{FF2B5EF4-FFF2-40B4-BE49-F238E27FC236}">
                <a16:creationId xmlns:a16="http://schemas.microsoft.com/office/drawing/2014/main" id="{964CCC62-9E58-A24F-9EF9-0CA2275882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5D561-D399-9F43-9FCE-DD9498B194CA}"/>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159024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0B3B-C6D1-D54B-BA61-49C7ECF2D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08242F-8B98-2F4A-AA57-AE7CE769199D}"/>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4" name="Footer Placeholder 3">
            <a:extLst>
              <a:ext uri="{FF2B5EF4-FFF2-40B4-BE49-F238E27FC236}">
                <a16:creationId xmlns:a16="http://schemas.microsoft.com/office/drawing/2014/main" id="{DF2F26AC-38CF-C34C-8437-80B3ADE8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2B5544-2019-6448-AB64-7F802D6B0D01}"/>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350269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2A223-9EBF-3843-9315-126BA337D0BC}"/>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3" name="Footer Placeholder 2">
            <a:extLst>
              <a:ext uri="{FF2B5EF4-FFF2-40B4-BE49-F238E27FC236}">
                <a16:creationId xmlns:a16="http://schemas.microsoft.com/office/drawing/2014/main" id="{E211089F-2530-E84A-B858-7D62A77ADE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FAFB27-435F-544C-98D8-AA7CB0119D1D}"/>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405051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F9D5-E89B-1847-8983-75F464334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82859-5E67-4F41-8163-0A8CE9FB2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D8822D-CC12-624F-8BA8-39FD33E8F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4A4BFC-8BC2-9C49-937A-695CBECD4922}"/>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6" name="Footer Placeholder 5">
            <a:extLst>
              <a:ext uri="{FF2B5EF4-FFF2-40B4-BE49-F238E27FC236}">
                <a16:creationId xmlns:a16="http://schemas.microsoft.com/office/drawing/2014/main" id="{4A18EF17-B421-7B46-B11F-CB769D567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84957-E3C9-4C49-8989-EB8ABCF35B68}"/>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22281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A834-B2C0-C341-80B3-BAE0020E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6A37E-E4FE-1E46-A87B-BD39E0809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B43CF6-2574-AA4C-A5A1-A3CA20C4E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C2B04-A2D7-DB4C-A3CA-8CB43BE7F3FC}"/>
              </a:ext>
            </a:extLst>
          </p:cNvPr>
          <p:cNvSpPr>
            <a:spLocks noGrp="1"/>
          </p:cNvSpPr>
          <p:nvPr>
            <p:ph type="dt" sz="half" idx="10"/>
          </p:nvPr>
        </p:nvSpPr>
        <p:spPr/>
        <p:txBody>
          <a:bodyPr/>
          <a:lstStyle/>
          <a:p>
            <a:fld id="{6E2622CA-4051-B34F-BE14-40F5BA4991DB}" type="datetimeFigureOut">
              <a:rPr lang="en-US" smtClean="0"/>
              <a:t>8/27/20</a:t>
            </a:fld>
            <a:endParaRPr lang="en-US"/>
          </a:p>
        </p:txBody>
      </p:sp>
      <p:sp>
        <p:nvSpPr>
          <p:cNvPr id="6" name="Footer Placeholder 5">
            <a:extLst>
              <a:ext uri="{FF2B5EF4-FFF2-40B4-BE49-F238E27FC236}">
                <a16:creationId xmlns:a16="http://schemas.microsoft.com/office/drawing/2014/main" id="{AC370A7F-15F8-CE41-9DE6-BB1824339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71E65-0F97-D648-BF54-98A44DF7D900}"/>
              </a:ext>
            </a:extLst>
          </p:cNvPr>
          <p:cNvSpPr>
            <a:spLocks noGrp="1"/>
          </p:cNvSpPr>
          <p:nvPr>
            <p:ph type="sldNum" sz="quarter" idx="12"/>
          </p:nvPr>
        </p:nvSpPr>
        <p:spPr/>
        <p:txBody>
          <a:bodyPr/>
          <a:lstStyle/>
          <a:p>
            <a:fld id="{70F3B116-281C-1045-AB8C-D152A87C8AC8}" type="slidenum">
              <a:rPr lang="en-US" smtClean="0"/>
              <a:t>‹#›</a:t>
            </a:fld>
            <a:endParaRPr lang="en-US"/>
          </a:p>
        </p:txBody>
      </p:sp>
    </p:spTree>
    <p:extLst>
      <p:ext uri="{BB962C8B-B14F-4D97-AF65-F5344CB8AC3E}">
        <p14:creationId xmlns:p14="http://schemas.microsoft.com/office/powerpoint/2010/main" val="65633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3F93FC-F69C-E84B-98DA-CEDD73556E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8C479-37DF-2B4C-BDFF-590978AF7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E236B-29B1-8948-893C-912CF135F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622CA-4051-B34F-BE14-40F5BA4991DB}" type="datetimeFigureOut">
              <a:rPr lang="en-US" smtClean="0"/>
              <a:t>8/27/20</a:t>
            </a:fld>
            <a:endParaRPr lang="en-US"/>
          </a:p>
        </p:txBody>
      </p:sp>
      <p:sp>
        <p:nvSpPr>
          <p:cNvPr id="5" name="Footer Placeholder 4">
            <a:extLst>
              <a:ext uri="{FF2B5EF4-FFF2-40B4-BE49-F238E27FC236}">
                <a16:creationId xmlns:a16="http://schemas.microsoft.com/office/drawing/2014/main" id="{274385EF-AE19-4140-B950-235F3A273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F6C594-4AC6-9D44-B405-7AA26B0F8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3B116-281C-1045-AB8C-D152A87C8AC8}" type="slidenum">
              <a:rPr lang="en-US" smtClean="0"/>
              <a:t>‹#›</a:t>
            </a:fld>
            <a:endParaRPr lang="en-US"/>
          </a:p>
        </p:txBody>
      </p:sp>
    </p:spTree>
    <p:extLst>
      <p:ext uri="{BB962C8B-B14F-4D97-AF65-F5344CB8AC3E}">
        <p14:creationId xmlns:p14="http://schemas.microsoft.com/office/powerpoint/2010/main" val="3278991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9DF5-9FDE-BF40-BE53-DEEDC7C03A3C}"/>
              </a:ext>
            </a:extLst>
          </p:cNvPr>
          <p:cNvSpPr>
            <a:spLocks noGrp="1"/>
          </p:cNvSpPr>
          <p:nvPr>
            <p:ph type="ctrTitle"/>
          </p:nvPr>
        </p:nvSpPr>
        <p:spPr>
          <a:xfrm>
            <a:off x="1423986" y="1128714"/>
            <a:ext cx="10134601" cy="385762"/>
          </a:xfrm>
        </p:spPr>
        <p:txBody>
          <a:bodyPr>
            <a:normAutofit/>
          </a:bodyPr>
          <a:lstStyle/>
          <a:p>
            <a:r>
              <a:rPr lang="en-US" sz="2000" b="1" dirty="0"/>
              <a:t>Spring Boot Basics</a:t>
            </a:r>
          </a:p>
        </p:txBody>
      </p:sp>
      <p:sp>
        <p:nvSpPr>
          <p:cNvPr id="3" name="Subtitle 2">
            <a:extLst>
              <a:ext uri="{FF2B5EF4-FFF2-40B4-BE49-F238E27FC236}">
                <a16:creationId xmlns:a16="http://schemas.microsoft.com/office/drawing/2014/main" id="{CC1DBBDD-78EC-614A-8AB6-C3E1A109FCC4}"/>
              </a:ext>
            </a:extLst>
          </p:cNvPr>
          <p:cNvSpPr>
            <a:spLocks noGrp="1"/>
          </p:cNvSpPr>
          <p:nvPr>
            <p:ph type="subTitle" idx="1"/>
          </p:nvPr>
        </p:nvSpPr>
        <p:spPr>
          <a:xfrm>
            <a:off x="1524000" y="1628775"/>
            <a:ext cx="10034588" cy="4686300"/>
          </a:xfrm>
        </p:spPr>
        <p:txBody>
          <a:bodyPr>
            <a:normAutofit/>
          </a:bodyPr>
          <a:lstStyle/>
          <a:p>
            <a:pPr algn="l"/>
            <a:r>
              <a:rPr lang="en-US" sz="1600" dirty="0"/>
              <a:t>Traditional Spring or core Spring</a:t>
            </a:r>
          </a:p>
          <a:p>
            <a:pPr algn="l"/>
            <a:r>
              <a:rPr lang="en-US" sz="1600" dirty="0"/>
              <a:t>Core</a:t>
            </a:r>
          </a:p>
          <a:p>
            <a:pPr algn="l"/>
            <a:r>
              <a:rPr lang="en-US" sz="1600" dirty="0" err="1"/>
              <a:t>Mvc</a:t>
            </a:r>
            <a:endParaRPr lang="en-US" sz="1600" dirty="0"/>
          </a:p>
          <a:p>
            <a:pPr algn="l"/>
            <a:r>
              <a:rPr lang="en-US" sz="1600" dirty="0"/>
              <a:t>Dao</a:t>
            </a:r>
          </a:p>
          <a:p>
            <a:pPr algn="l"/>
            <a:r>
              <a:rPr lang="en-US" sz="1600" dirty="0" err="1"/>
              <a:t>Orm</a:t>
            </a:r>
            <a:endParaRPr lang="en-US" sz="1600" dirty="0"/>
          </a:p>
          <a:p>
            <a:pPr algn="l"/>
            <a:endParaRPr lang="en-US" sz="1600" dirty="0"/>
          </a:p>
          <a:p>
            <a:pPr algn="l"/>
            <a:r>
              <a:rPr lang="en-US" sz="1600" dirty="0"/>
              <a:t>Configuration- These module configured through xml based configuration and annotation based .This configuration become hard to maintain over time and also we need make sure each of these module are available for the application by defining dependency in </a:t>
            </a:r>
            <a:r>
              <a:rPr lang="en-US" sz="1600" dirty="0" err="1"/>
              <a:t>pom.xml</a:t>
            </a:r>
            <a:r>
              <a:rPr lang="en-US" sz="1600" dirty="0"/>
              <a:t>. At run time, we need to make sure that each of module’s version is compatible with each other. Once we have all this place then we will deploy in external container.</a:t>
            </a:r>
          </a:p>
          <a:p>
            <a:pPr algn="l"/>
            <a:endParaRPr lang="en-US" sz="1600" dirty="0"/>
          </a:p>
          <a:p>
            <a:pPr algn="l"/>
            <a:r>
              <a:rPr lang="en-US" sz="1600" dirty="0"/>
              <a:t>Spring boot will automate all this for us and it will take all pain  away from us. With spring boot we can develop production ready application rapidly.</a:t>
            </a:r>
          </a:p>
        </p:txBody>
      </p:sp>
    </p:spTree>
    <p:extLst>
      <p:ext uri="{BB962C8B-B14F-4D97-AF65-F5344CB8AC3E}">
        <p14:creationId xmlns:p14="http://schemas.microsoft.com/office/powerpoint/2010/main" val="14000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2AAC-1839-F749-809A-8F15221ECEA5}"/>
              </a:ext>
            </a:extLst>
          </p:cNvPr>
          <p:cNvSpPr>
            <a:spLocks noGrp="1"/>
          </p:cNvSpPr>
          <p:nvPr>
            <p:ph type="title"/>
          </p:nvPr>
        </p:nvSpPr>
        <p:spPr/>
        <p:txBody>
          <a:bodyPr/>
          <a:lstStyle/>
          <a:p>
            <a:r>
              <a:rPr lang="en-US" dirty="0"/>
              <a:t>Database Caching</a:t>
            </a:r>
          </a:p>
        </p:txBody>
      </p:sp>
      <p:sp>
        <p:nvSpPr>
          <p:cNvPr id="3" name="Content Placeholder 2">
            <a:extLst>
              <a:ext uri="{FF2B5EF4-FFF2-40B4-BE49-F238E27FC236}">
                <a16:creationId xmlns:a16="http://schemas.microsoft.com/office/drawing/2014/main" id="{C9D9509C-C93E-9048-9633-791CDEA7B27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4615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8677-BB6A-6643-A2BD-48E6BFD0659B}"/>
              </a:ext>
            </a:extLst>
          </p:cNvPr>
          <p:cNvSpPr>
            <a:spLocks noGrp="1"/>
          </p:cNvSpPr>
          <p:nvPr>
            <p:ph type="title"/>
          </p:nvPr>
        </p:nvSpPr>
        <p:spPr/>
        <p:txBody>
          <a:bodyPr/>
          <a:lstStyle/>
          <a:p>
            <a:r>
              <a:rPr lang="en-US" dirty="0"/>
              <a:t>Spring Batch</a:t>
            </a:r>
          </a:p>
        </p:txBody>
      </p:sp>
      <p:sp>
        <p:nvSpPr>
          <p:cNvPr id="3" name="Content Placeholder 2">
            <a:extLst>
              <a:ext uri="{FF2B5EF4-FFF2-40B4-BE49-F238E27FC236}">
                <a16:creationId xmlns:a16="http://schemas.microsoft.com/office/drawing/2014/main" id="{446008FE-DEE6-8E41-8A9C-8B4F7AE618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8510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464F-6701-7843-8DFA-D16EBA7D9A24}"/>
              </a:ext>
            </a:extLst>
          </p:cNvPr>
          <p:cNvSpPr>
            <a:spLocks noGrp="1"/>
          </p:cNvSpPr>
          <p:nvPr>
            <p:ph type="title"/>
          </p:nvPr>
        </p:nvSpPr>
        <p:spPr>
          <a:xfrm>
            <a:off x="838200" y="365125"/>
            <a:ext cx="10515600" cy="496723"/>
          </a:xfrm>
        </p:spPr>
        <p:txBody>
          <a:bodyPr>
            <a:normAutofit/>
          </a:bodyPr>
          <a:lstStyle/>
          <a:p>
            <a:r>
              <a:rPr lang="en-US" sz="1800" b="1" dirty="0"/>
              <a:t>Unit Testing </a:t>
            </a:r>
            <a:r>
              <a:rPr lang="en-US" sz="1800" b="1" dirty="0" err="1"/>
              <a:t>MockMvc</a:t>
            </a:r>
            <a:endParaRPr lang="en-US" sz="1800" b="1" dirty="0"/>
          </a:p>
        </p:txBody>
      </p:sp>
      <p:sp>
        <p:nvSpPr>
          <p:cNvPr id="3" name="Content Placeholder 2">
            <a:extLst>
              <a:ext uri="{FF2B5EF4-FFF2-40B4-BE49-F238E27FC236}">
                <a16:creationId xmlns:a16="http://schemas.microsoft.com/office/drawing/2014/main" id="{B28B5881-E459-B746-AF70-EA88F4B30869}"/>
              </a:ext>
            </a:extLst>
          </p:cNvPr>
          <p:cNvSpPr>
            <a:spLocks noGrp="1"/>
          </p:cNvSpPr>
          <p:nvPr>
            <p:ph idx="1"/>
          </p:nvPr>
        </p:nvSpPr>
        <p:spPr>
          <a:xfrm>
            <a:off x="838200" y="861848"/>
            <a:ext cx="10515600" cy="5315115"/>
          </a:xfrm>
        </p:spPr>
        <p:txBody>
          <a:bodyPr>
            <a:normAutofit/>
          </a:bodyPr>
          <a:lstStyle/>
          <a:p>
            <a:pPr marL="0" indent="0">
              <a:buNone/>
            </a:pPr>
            <a:r>
              <a:rPr lang="en-US" sz="1600" dirty="0"/>
              <a:t>There are two type of test one is Unit test and other is integration test.</a:t>
            </a:r>
          </a:p>
        </p:txBody>
      </p:sp>
    </p:spTree>
    <p:extLst>
      <p:ext uri="{BB962C8B-B14F-4D97-AF65-F5344CB8AC3E}">
        <p14:creationId xmlns:p14="http://schemas.microsoft.com/office/powerpoint/2010/main" val="166577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0E73-1394-094E-8161-4EAB17A6E737}"/>
              </a:ext>
            </a:extLst>
          </p:cNvPr>
          <p:cNvSpPr>
            <a:spLocks noGrp="1"/>
          </p:cNvSpPr>
          <p:nvPr>
            <p:ph type="title"/>
          </p:nvPr>
        </p:nvSpPr>
        <p:spPr/>
        <p:txBody>
          <a:bodyPr/>
          <a:lstStyle/>
          <a:p>
            <a:r>
              <a:rPr lang="en-US" dirty="0"/>
              <a:t>Messaging and Spring JMS</a:t>
            </a:r>
          </a:p>
        </p:txBody>
      </p:sp>
      <p:sp>
        <p:nvSpPr>
          <p:cNvPr id="3" name="Content Placeholder 2">
            <a:extLst>
              <a:ext uri="{FF2B5EF4-FFF2-40B4-BE49-F238E27FC236}">
                <a16:creationId xmlns:a16="http://schemas.microsoft.com/office/drawing/2014/main" id="{59768682-C90A-524C-842E-872AF48C43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01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0DE6-CBEC-5D4A-AD62-BEC720504496}"/>
              </a:ext>
            </a:extLst>
          </p:cNvPr>
          <p:cNvSpPr>
            <a:spLocks noGrp="1"/>
          </p:cNvSpPr>
          <p:nvPr>
            <p:ph type="title"/>
          </p:nvPr>
        </p:nvSpPr>
        <p:spPr/>
        <p:txBody>
          <a:bodyPr/>
          <a:lstStyle/>
          <a:p>
            <a:r>
              <a:rPr lang="en-US" dirty="0"/>
              <a:t>Swagger Documentation</a:t>
            </a:r>
          </a:p>
        </p:txBody>
      </p:sp>
      <p:sp>
        <p:nvSpPr>
          <p:cNvPr id="3" name="Content Placeholder 2">
            <a:extLst>
              <a:ext uri="{FF2B5EF4-FFF2-40B4-BE49-F238E27FC236}">
                <a16:creationId xmlns:a16="http://schemas.microsoft.com/office/drawing/2014/main" id="{12A9B5BF-376E-1148-9B4B-1E00D6E3CC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32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9918-9EC2-B846-8917-82C24512FDE3}"/>
              </a:ext>
            </a:extLst>
          </p:cNvPr>
          <p:cNvSpPr>
            <a:spLocks noGrp="1"/>
          </p:cNvSpPr>
          <p:nvPr>
            <p:ph type="title"/>
          </p:nvPr>
        </p:nvSpPr>
        <p:spPr/>
        <p:txBody>
          <a:bodyPr/>
          <a:lstStyle/>
          <a:p>
            <a:r>
              <a:rPr lang="en-US" dirty="0"/>
              <a:t>Validation</a:t>
            </a:r>
          </a:p>
        </p:txBody>
      </p:sp>
      <p:sp>
        <p:nvSpPr>
          <p:cNvPr id="3" name="Content Placeholder 2">
            <a:extLst>
              <a:ext uri="{FF2B5EF4-FFF2-40B4-BE49-F238E27FC236}">
                <a16:creationId xmlns:a16="http://schemas.microsoft.com/office/drawing/2014/main" id="{9F6F5C68-DCE0-5B47-AEA0-8BDA2AEF90A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9201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6975-A06C-234A-A05E-EF1652613930}"/>
              </a:ext>
            </a:extLst>
          </p:cNvPr>
          <p:cNvSpPr>
            <a:spLocks noGrp="1"/>
          </p:cNvSpPr>
          <p:nvPr>
            <p:ph type="title"/>
          </p:nvPr>
        </p:nvSpPr>
        <p:spPr>
          <a:xfrm>
            <a:off x="838200" y="365125"/>
            <a:ext cx="10515600" cy="663575"/>
          </a:xfrm>
        </p:spPr>
        <p:txBody>
          <a:bodyPr>
            <a:normAutofit fontScale="90000"/>
          </a:bodyPr>
          <a:lstStyle/>
          <a:p>
            <a:r>
              <a:rPr lang="en-US" dirty="0"/>
              <a:t>Spring Boot Features</a:t>
            </a:r>
          </a:p>
        </p:txBody>
      </p:sp>
      <p:sp>
        <p:nvSpPr>
          <p:cNvPr id="3" name="Content Placeholder 2">
            <a:extLst>
              <a:ext uri="{FF2B5EF4-FFF2-40B4-BE49-F238E27FC236}">
                <a16:creationId xmlns:a16="http://schemas.microsoft.com/office/drawing/2014/main" id="{1B40C19F-277B-3C4E-81BA-92D5DC48A1C5}"/>
              </a:ext>
            </a:extLst>
          </p:cNvPr>
          <p:cNvSpPr>
            <a:spLocks noGrp="1"/>
          </p:cNvSpPr>
          <p:nvPr>
            <p:ph idx="1"/>
          </p:nvPr>
        </p:nvSpPr>
        <p:spPr>
          <a:xfrm>
            <a:off x="838199" y="1028700"/>
            <a:ext cx="11149013" cy="5498224"/>
          </a:xfrm>
        </p:spPr>
        <p:txBody>
          <a:bodyPr/>
          <a:lstStyle/>
          <a:p>
            <a:pPr marL="0" indent="0">
              <a:buNone/>
            </a:pPr>
            <a:r>
              <a:rPr lang="en-US" sz="1400" b="1" dirty="0"/>
              <a:t>1.Auto Configuration- </a:t>
            </a:r>
            <a:r>
              <a:rPr lang="en-US" sz="1400" dirty="0"/>
              <a:t>&gt; Spring boot automatically  configurated everything that is required for application. We don’t have to use xml , annotation  and java base configuration anymore. For example if we are using spring </a:t>
            </a:r>
            <a:r>
              <a:rPr lang="en-US" sz="1400" dirty="0" err="1"/>
              <a:t>mvc</a:t>
            </a:r>
            <a:r>
              <a:rPr lang="en-US" sz="1400" dirty="0"/>
              <a:t> to develop rest full web application, spring boot will automatically configured the </a:t>
            </a:r>
            <a:r>
              <a:rPr lang="en-US" sz="1400" dirty="0" err="1"/>
              <a:t>DispatcherServlet</a:t>
            </a:r>
            <a:r>
              <a:rPr lang="en-US" sz="1400" dirty="0"/>
              <a:t> and does all request mapping for us we don’t need to use any xml or annotation configuration.</a:t>
            </a:r>
          </a:p>
          <a:p>
            <a:pPr marL="0" indent="0">
              <a:buNone/>
            </a:pPr>
            <a:r>
              <a:rPr lang="en-US" sz="1400" dirty="0"/>
              <a:t>Similarly, If we are using Spring Data or Object relational Mapping while working with tool like hibernate to perform CRUD operation, we no longer have to configure </a:t>
            </a:r>
            <a:r>
              <a:rPr lang="en-US" sz="1400" b="1" dirty="0" err="1"/>
              <a:t>DataSource</a:t>
            </a:r>
            <a:r>
              <a:rPr lang="en-US" sz="1400" dirty="0"/>
              <a:t> and </a:t>
            </a:r>
            <a:r>
              <a:rPr lang="en-US" sz="1400" b="1" dirty="0" err="1"/>
              <a:t>TransactManager</a:t>
            </a:r>
            <a:r>
              <a:rPr lang="en-US" sz="1400" dirty="0"/>
              <a:t>.</a:t>
            </a:r>
          </a:p>
          <a:p>
            <a:pPr marL="0" indent="0">
              <a:buNone/>
            </a:pPr>
            <a:endParaRPr lang="en-US" sz="1400" dirty="0"/>
          </a:p>
          <a:p>
            <a:pPr marL="0" indent="0">
              <a:buNone/>
            </a:pPr>
            <a:r>
              <a:rPr lang="en-US" sz="1400" b="1" dirty="0"/>
              <a:t>2.Spring Boot Starters: </a:t>
            </a:r>
            <a:r>
              <a:rPr lang="en-US" sz="1400" dirty="0"/>
              <a:t>Spring boot starters take away the problem of Module availability and version compatibility. Earlier we have to make sure particular library is required for application is available and also all library version is compatible but now we don’t have to do it anymore as Spring boot starters. Every spring boot will have a parent project ‘</a:t>
            </a:r>
            <a:r>
              <a:rPr lang="en-US" sz="1400" b="1" dirty="0"/>
              <a:t>Spring-boot-starter-parent</a:t>
            </a:r>
            <a:r>
              <a:rPr lang="en-US" sz="1400" dirty="0"/>
              <a:t>’. This library has all version information of various library and we not need to configure manually. Similarly there are starter for different type of project like for web project, we need to just add ‘spring-boot-starter-web’ dependency in </a:t>
            </a:r>
            <a:r>
              <a:rPr lang="en-US" sz="1400" dirty="0" err="1"/>
              <a:t>pom.xml</a:t>
            </a:r>
            <a:r>
              <a:rPr lang="en-US" sz="1400" dirty="0"/>
              <a:t>. Similarly for hibernate or Spring data, we need to add ‘</a:t>
            </a:r>
            <a:r>
              <a:rPr lang="en-US" sz="1400" b="1" dirty="0"/>
              <a:t>spring-boot-starter-data-</a:t>
            </a:r>
            <a:r>
              <a:rPr lang="en-US" sz="1400" b="1" dirty="0" err="1"/>
              <a:t>jpa</a:t>
            </a:r>
            <a:r>
              <a:rPr lang="en-US" sz="1400" b="1" dirty="0"/>
              <a:t>’ </a:t>
            </a:r>
            <a:r>
              <a:rPr lang="en-US" sz="1400" dirty="0"/>
              <a:t>dependency.</a:t>
            </a:r>
          </a:p>
          <a:p>
            <a:pPr marL="0" indent="0">
              <a:buNone/>
            </a:pPr>
            <a:r>
              <a:rPr lang="en-US" sz="1400" b="1" dirty="0"/>
              <a:t>3.Embbeded Servlet Container</a:t>
            </a:r>
            <a:r>
              <a:rPr lang="en-US" sz="1400" dirty="0"/>
              <a:t>: With spring boot , we don’t need to worry to deploy application in external container as spring boot comes with embedded server container. By default it has Tomcat  but we can use Jetty and Undertow. So no longer external deployment.</a:t>
            </a:r>
          </a:p>
          <a:p>
            <a:pPr marL="0" indent="0">
              <a:buNone/>
            </a:pPr>
            <a:r>
              <a:rPr lang="en-US" sz="1400" b="1"/>
              <a:t>4.Spring </a:t>
            </a:r>
            <a:r>
              <a:rPr lang="en-US" sz="1400" b="1" dirty="0"/>
              <a:t>Boot Actuators</a:t>
            </a:r>
            <a:r>
              <a:rPr lang="en-US" sz="1400" dirty="0"/>
              <a:t>: Last and very important spring boot do lots of health check of application  for free through spring boot actuator.</a:t>
            </a:r>
          </a:p>
          <a:p>
            <a:pPr marL="0" indent="0">
              <a:buNone/>
            </a:pPr>
            <a:r>
              <a:rPr lang="en-US" sz="1400" dirty="0"/>
              <a:t>               </a:t>
            </a:r>
            <a:r>
              <a:rPr lang="en-US" sz="1400" dirty="0" err="1"/>
              <a:t>autoconfig</a:t>
            </a:r>
            <a:r>
              <a:rPr lang="en-US" sz="1400" dirty="0"/>
              <a:t>-  will display all auto configuration report</a:t>
            </a:r>
          </a:p>
          <a:p>
            <a:pPr marL="0" indent="0">
              <a:buNone/>
            </a:pPr>
            <a:r>
              <a:rPr lang="en-US" sz="1400" dirty="0"/>
              <a:t>               mappings-  All http request mapping</a:t>
            </a:r>
          </a:p>
          <a:p>
            <a:pPr marL="0" indent="0">
              <a:buNone/>
            </a:pPr>
            <a:r>
              <a:rPr lang="en-US" sz="1400" dirty="0"/>
              <a:t>               info-</a:t>
            </a:r>
          </a:p>
          <a:p>
            <a:pPr marL="0" indent="0">
              <a:buNone/>
            </a:pPr>
            <a:r>
              <a:rPr lang="en-US" sz="1400" dirty="0"/>
              <a:t>               health- health condition</a:t>
            </a:r>
          </a:p>
          <a:p>
            <a:pPr marL="0" indent="0">
              <a:buNone/>
            </a:pPr>
            <a:r>
              <a:rPr lang="en-US" sz="1400" dirty="0"/>
              <a:t>               metrics- different metric of application.</a:t>
            </a:r>
          </a:p>
          <a:p>
            <a:pPr marL="0" indent="0">
              <a:buNone/>
            </a:pPr>
            <a:endParaRPr lang="en-US" sz="1400" dirty="0"/>
          </a:p>
          <a:p>
            <a:pPr marL="0" indent="0">
              <a:buNone/>
            </a:pPr>
            <a:endParaRPr lang="en-US" sz="1800" dirty="0"/>
          </a:p>
        </p:txBody>
      </p:sp>
    </p:spTree>
    <p:extLst>
      <p:ext uri="{BB962C8B-B14F-4D97-AF65-F5344CB8AC3E}">
        <p14:creationId xmlns:p14="http://schemas.microsoft.com/office/powerpoint/2010/main" val="139947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6149-E845-D24A-8D06-945A65614F96}"/>
              </a:ext>
            </a:extLst>
          </p:cNvPr>
          <p:cNvSpPr>
            <a:spLocks noGrp="1"/>
          </p:cNvSpPr>
          <p:nvPr>
            <p:ph type="title"/>
          </p:nvPr>
        </p:nvSpPr>
        <p:spPr>
          <a:xfrm>
            <a:off x="838200" y="365125"/>
            <a:ext cx="10515600" cy="677863"/>
          </a:xfrm>
        </p:spPr>
        <p:txBody>
          <a:bodyPr>
            <a:normAutofit fontScale="90000"/>
          </a:bodyPr>
          <a:lstStyle/>
          <a:p>
            <a:r>
              <a:rPr lang="en-US" dirty="0"/>
              <a:t>Spring Data JPA</a:t>
            </a:r>
          </a:p>
        </p:txBody>
      </p:sp>
      <p:sp>
        <p:nvSpPr>
          <p:cNvPr id="3" name="Content Placeholder 2">
            <a:extLst>
              <a:ext uri="{FF2B5EF4-FFF2-40B4-BE49-F238E27FC236}">
                <a16:creationId xmlns:a16="http://schemas.microsoft.com/office/drawing/2014/main" id="{FB74F2A8-CAFC-F54E-9E67-133126209CBE}"/>
              </a:ext>
            </a:extLst>
          </p:cNvPr>
          <p:cNvSpPr>
            <a:spLocks noGrp="1"/>
          </p:cNvSpPr>
          <p:nvPr>
            <p:ph idx="1"/>
          </p:nvPr>
        </p:nvSpPr>
        <p:spPr>
          <a:xfrm>
            <a:off x="838200" y="1228725"/>
            <a:ext cx="10515600" cy="4948238"/>
          </a:xfrm>
        </p:spPr>
        <p:txBody>
          <a:bodyPr/>
          <a:lstStyle/>
          <a:p>
            <a:endParaRPr lang="en-US" dirty="0"/>
          </a:p>
        </p:txBody>
      </p:sp>
    </p:spTree>
    <p:extLst>
      <p:ext uri="{BB962C8B-B14F-4D97-AF65-F5344CB8AC3E}">
        <p14:creationId xmlns:p14="http://schemas.microsoft.com/office/powerpoint/2010/main" val="138243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BB3F-B077-F343-9F75-57AA54209254}"/>
              </a:ext>
            </a:extLst>
          </p:cNvPr>
          <p:cNvSpPr>
            <a:spLocks noGrp="1"/>
          </p:cNvSpPr>
          <p:nvPr>
            <p:ph type="title"/>
          </p:nvPr>
        </p:nvSpPr>
        <p:spPr>
          <a:xfrm>
            <a:off x="838200" y="365126"/>
            <a:ext cx="10515600" cy="749300"/>
          </a:xfrm>
        </p:spPr>
        <p:txBody>
          <a:bodyPr/>
          <a:lstStyle/>
          <a:p>
            <a:r>
              <a:rPr lang="en-US" dirty="0"/>
              <a:t>REST CRUD API</a:t>
            </a:r>
          </a:p>
        </p:txBody>
      </p:sp>
      <p:sp>
        <p:nvSpPr>
          <p:cNvPr id="3" name="Content Placeholder 2">
            <a:extLst>
              <a:ext uri="{FF2B5EF4-FFF2-40B4-BE49-F238E27FC236}">
                <a16:creationId xmlns:a16="http://schemas.microsoft.com/office/drawing/2014/main" id="{1950D52E-9563-0E44-BD52-7DD52B9657D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6997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47C4-3622-E049-BB99-E91E3AA8F38A}"/>
              </a:ext>
            </a:extLst>
          </p:cNvPr>
          <p:cNvSpPr>
            <a:spLocks noGrp="1"/>
          </p:cNvSpPr>
          <p:nvPr>
            <p:ph type="title"/>
          </p:nvPr>
        </p:nvSpPr>
        <p:spPr>
          <a:xfrm>
            <a:off x="838200" y="365125"/>
            <a:ext cx="10515600" cy="735013"/>
          </a:xfrm>
        </p:spPr>
        <p:txBody>
          <a:bodyPr/>
          <a:lstStyle/>
          <a:p>
            <a:r>
              <a:rPr lang="en-US" dirty="0"/>
              <a:t>Rest Client</a:t>
            </a:r>
          </a:p>
        </p:txBody>
      </p:sp>
      <p:sp>
        <p:nvSpPr>
          <p:cNvPr id="3" name="Content Placeholder 2">
            <a:extLst>
              <a:ext uri="{FF2B5EF4-FFF2-40B4-BE49-F238E27FC236}">
                <a16:creationId xmlns:a16="http://schemas.microsoft.com/office/drawing/2014/main" id="{E5BEAE1D-4F58-D048-A0F7-4E5BE7060FA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0246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8685-BE48-8A48-B53F-CDF989072410}"/>
              </a:ext>
            </a:extLst>
          </p:cNvPr>
          <p:cNvSpPr>
            <a:spLocks noGrp="1"/>
          </p:cNvSpPr>
          <p:nvPr>
            <p:ph type="title"/>
          </p:nvPr>
        </p:nvSpPr>
        <p:spPr/>
        <p:txBody>
          <a:bodyPr/>
          <a:lstStyle/>
          <a:p>
            <a:r>
              <a:rPr lang="en-US" dirty="0"/>
              <a:t>Profiles</a:t>
            </a:r>
          </a:p>
        </p:txBody>
      </p:sp>
      <p:sp>
        <p:nvSpPr>
          <p:cNvPr id="3" name="Content Placeholder 2">
            <a:extLst>
              <a:ext uri="{FF2B5EF4-FFF2-40B4-BE49-F238E27FC236}">
                <a16:creationId xmlns:a16="http://schemas.microsoft.com/office/drawing/2014/main" id="{4AB9503A-AD71-4544-B224-FE8E27D4E4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995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4746-9043-5042-A08C-1FF7F691FF26}"/>
              </a:ext>
            </a:extLst>
          </p:cNvPr>
          <p:cNvSpPr>
            <a:spLocks noGrp="1"/>
          </p:cNvSpPr>
          <p:nvPr>
            <p:ph type="title"/>
          </p:nvPr>
        </p:nvSpPr>
        <p:spPr/>
        <p:txBody>
          <a:bodyPr/>
          <a:lstStyle/>
          <a:p>
            <a:r>
              <a:rPr lang="en-US" dirty="0"/>
              <a:t>Loggings</a:t>
            </a:r>
          </a:p>
        </p:txBody>
      </p:sp>
      <p:sp>
        <p:nvSpPr>
          <p:cNvPr id="3" name="Content Placeholder 2">
            <a:extLst>
              <a:ext uri="{FF2B5EF4-FFF2-40B4-BE49-F238E27FC236}">
                <a16:creationId xmlns:a16="http://schemas.microsoft.com/office/drawing/2014/main" id="{3DD685DB-BC5C-8F4E-82B8-7A68A42BBC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4157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E090-11A7-D746-9F42-B3CE7733F66E}"/>
              </a:ext>
            </a:extLst>
          </p:cNvPr>
          <p:cNvSpPr>
            <a:spLocks noGrp="1"/>
          </p:cNvSpPr>
          <p:nvPr>
            <p:ph type="title"/>
          </p:nvPr>
        </p:nvSpPr>
        <p:spPr/>
        <p:txBody>
          <a:bodyPr/>
          <a:lstStyle/>
          <a:p>
            <a:r>
              <a:rPr lang="en-US" dirty="0"/>
              <a:t>Health Checks and Metrics</a:t>
            </a:r>
          </a:p>
        </p:txBody>
      </p:sp>
      <p:sp>
        <p:nvSpPr>
          <p:cNvPr id="3" name="Content Placeholder 2">
            <a:extLst>
              <a:ext uri="{FF2B5EF4-FFF2-40B4-BE49-F238E27FC236}">
                <a16:creationId xmlns:a16="http://schemas.microsoft.com/office/drawing/2014/main" id="{30402D8E-3392-9F4C-B7B2-7B7E45FDCE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595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7701-56BD-2A40-8452-E550BD51341A}"/>
              </a:ext>
            </a:extLst>
          </p:cNvPr>
          <p:cNvSpPr>
            <a:spLocks noGrp="1"/>
          </p:cNvSpPr>
          <p:nvPr>
            <p:ph type="title"/>
          </p:nvPr>
        </p:nvSpPr>
        <p:spPr/>
        <p:txBody>
          <a:bodyPr/>
          <a:lstStyle/>
          <a:p>
            <a:r>
              <a:rPr lang="en-US" dirty="0"/>
              <a:t>Spring Security</a:t>
            </a:r>
          </a:p>
        </p:txBody>
      </p:sp>
      <p:sp>
        <p:nvSpPr>
          <p:cNvPr id="3" name="Content Placeholder 2">
            <a:extLst>
              <a:ext uri="{FF2B5EF4-FFF2-40B4-BE49-F238E27FC236}">
                <a16:creationId xmlns:a16="http://schemas.microsoft.com/office/drawing/2014/main" id="{BE202B3F-C153-804B-AB32-8DF2C4C1D14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6448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499</Words>
  <Application>Microsoft Macintosh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Spring Boot Basics</vt:lpstr>
      <vt:lpstr>Spring Boot Features</vt:lpstr>
      <vt:lpstr>Spring Data JPA</vt:lpstr>
      <vt:lpstr>REST CRUD API</vt:lpstr>
      <vt:lpstr>Rest Client</vt:lpstr>
      <vt:lpstr>Profiles</vt:lpstr>
      <vt:lpstr>Loggings</vt:lpstr>
      <vt:lpstr>Health Checks and Metrics</vt:lpstr>
      <vt:lpstr>Spring Security</vt:lpstr>
      <vt:lpstr>Database Caching</vt:lpstr>
      <vt:lpstr>Spring Batch</vt:lpstr>
      <vt:lpstr>Unit Testing MockMvc</vt:lpstr>
      <vt:lpstr>Messaging and Spring JMS</vt:lpstr>
      <vt:lpstr>Swagger Documentation</vt:lpstr>
      <vt:lpstr>Validation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34</cp:revision>
  <dcterms:created xsi:type="dcterms:W3CDTF">2020-08-21T17:55:02Z</dcterms:created>
  <dcterms:modified xsi:type="dcterms:W3CDTF">2020-08-27T21:01:47Z</dcterms:modified>
</cp:coreProperties>
</file>