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4"/>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1518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67945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51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4687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76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000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76C55-F438-DE4B-9AB6-5E32DF838122}" type="datetimeFigureOut">
              <a:rPr lang="en-US" smtClean="0"/>
              <a:t>5/21/20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3210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76C55-F438-DE4B-9AB6-5E32DF838122}" type="datetimeFigureOut">
              <a:rPr lang="en-US" smtClean="0"/>
              <a:t>5/21/20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8827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6C55-F438-DE4B-9AB6-5E32DF838122}" type="datetimeFigureOut">
              <a:rPr lang="en-US" smtClean="0"/>
              <a:t>5/21/20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7154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578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47805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76C55-F438-DE4B-9AB6-5E32DF838122}" type="datetimeFigureOut">
              <a:rPr lang="en-US" smtClean="0"/>
              <a:t>5/21/20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DB978-6D5E-8F48-8433-0C346B50EE74}" type="slidenum">
              <a:rPr lang="en-US" smtClean="0"/>
              <a:t>‹#›</a:t>
            </a:fld>
            <a:endParaRPr lang="en-US"/>
          </a:p>
        </p:txBody>
      </p:sp>
    </p:spTree>
    <p:extLst>
      <p:ext uri="{BB962C8B-B14F-4D97-AF65-F5344CB8AC3E}">
        <p14:creationId xmlns:p14="http://schemas.microsoft.com/office/powerpoint/2010/main" val="9107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167"/>
          </a:xfrm>
        </p:spPr>
        <p:txBody>
          <a:bodyPr>
            <a:normAutofit fontScale="90000"/>
          </a:bodyPr>
          <a:lstStyle/>
          <a:p>
            <a:r>
              <a:rPr lang="en-US" dirty="0" smtClean="0"/>
              <a:t>Spring Boot</a:t>
            </a:r>
            <a:endParaRPr lang="en-US" dirty="0"/>
          </a:p>
        </p:txBody>
      </p:sp>
      <p:sp>
        <p:nvSpPr>
          <p:cNvPr id="3" name="Subtitle 2"/>
          <p:cNvSpPr>
            <a:spLocks noGrp="1"/>
          </p:cNvSpPr>
          <p:nvPr>
            <p:ph type="subTitle" idx="1"/>
          </p:nvPr>
        </p:nvSpPr>
        <p:spPr>
          <a:xfrm>
            <a:off x="1524000" y="2068830"/>
            <a:ext cx="9144000" cy="3863340"/>
          </a:xfrm>
        </p:spPr>
        <p:txBody>
          <a:bodyPr/>
          <a:lstStyle/>
          <a:p>
            <a:pPr algn="l"/>
            <a:r>
              <a:rPr lang="en-US" dirty="0" smtClean="0"/>
              <a:t>Goal: </a:t>
            </a:r>
            <a:r>
              <a:rPr lang="en-US" sz="1800" dirty="0" smtClean="0"/>
              <a:t>Enable building production ready application quickly.</a:t>
            </a:r>
          </a:p>
          <a:p>
            <a:pPr algn="l"/>
            <a:r>
              <a:rPr lang="en-US" sz="1600" dirty="0" smtClean="0"/>
              <a:t>Provide common non-functional features:-</a:t>
            </a:r>
          </a:p>
          <a:p>
            <a:pPr algn="l"/>
            <a:r>
              <a:rPr lang="en-US" sz="1600" dirty="0"/>
              <a:t> </a:t>
            </a:r>
            <a:r>
              <a:rPr lang="en-US" sz="1600" dirty="0" smtClean="0"/>
              <a:t>  - embedded tomcat server, metrics, health check, externalized configurations.</a:t>
            </a:r>
          </a:p>
          <a:p>
            <a:pPr algn="l"/>
            <a:r>
              <a:rPr lang="en-US" sz="2000" b="1" dirty="0" smtClean="0"/>
              <a:t>Features:</a:t>
            </a:r>
          </a:p>
          <a:p>
            <a:pPr algn="l"/>
            <a:r>
              <a:rPr lang="en-US" sz="1600" dirty="0" smtClean="0"/>
              <a:t>Quick starter projects with auto configurations  - Just add spring starter WEB dependency and it load Spring core, validation, spring MVC and logging framework for free. Same for JPA its configured all just adding JPA dependency</a:t>
            </a:r>
          </a:p>
          <a:p>
            <a:pPr algn="l"/>
            <a:endParaRPr lang="en-US" sz="1600" dirty="0" smtClean="0"/>
          </a:p>
          <a:p>
            <a:pPr algn="l"/>
            <a:r>
              <a:rPr lang="en-US" sz="2000" b="1" dirty="0" smtClean="0"/>
              <a:t>Spring vs Spring boot: </a:t>
            </a:r>
            <a:r>
              <a:rPr lang="en-US" sz="1600" dirty="0" smtClean="0"/>
              <a:t>In spring, we need to add all dependency manually and will also identify their version but in spring boot , we need to just add spring boot starter web and security and all related dependency will be added by default. </a:t>
            </a:r>
          </a:p>
          <a:p>
            <a:pPr algn="l"/>
            <a:r>
              <a:rPr lang="en-US" sz="1600" dirty="0" smtClean="0"/>
              <a:t>Spring provide spring initializer tool to quickly create production ready application.</a:t>
            </a:r>
            <a:endParaRPr lang="en-US" sz="1600" dirty="0"/>
          </a:p>
        </p:txBody>
      </p:sp>
    </p:spTree>
    <p:extLst>
      <p:ext uri="{BB962C8B-B14F-4D97-AF65-F5344CB8AC3E}">
        <p14:creationId xmlns:p14="http://schemas.microsoft.com/office/powerpoint/2010/main" val="19639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lstStyle/>
          <a:p>
            <a:r>
              <a:rPr lang="en-US" dirty="0" err="1" smtClean="0"/>
              <a:t>Zuul</a:t>
            </a:r>
            <a:r>
              <a:rPr lang="en-US" dirty="0" smtClean="0"/>
              <a:t> Filters</a:t>
            </a:r>
            <a:endParaRPr lang="en-US" dirty="0"/>
          </a:p>
        </p:txBody>
      </p:sp>
      <p:sp>
        <p:nvSpPr>
          <p:cNvPr id="3" name="Content Placeholder 2"/>
          <p:cNvSpPr>
            <a:spLocks noGrp="1"/>
          </p:cNvSpPr>
          <p:nvPr>
            <p:ph idx="1"/>
          </p:nvPr>
        </p:nvSpPr>
        <p:spPr>
          <a:xfrm>
            <a:off x="838200" y="1291590"/>
            <a:ext cx="10515600" cy="48853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err="1" smtClean="0"/>
              <a:t>Zuul</a:t>
            </a:r>
            <a:r>
              <a:rPr lang="en-US" sz="1600" dirty="0" smtClean="0"/>
              <a:t> allow us to create custom filter that will be executed just before request send to micro service and after the micro service executed and before response send to client. We can create all cross cutting concerns inside these filters.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Types of </a:t>
            </a:r>
            <a:r>
              <a:rPr lang="en-US" sz="1600" dirty="0" err="1" smtClean="0"/>
              <a:t>Zuul</a:t>
            </a:r>
            <a:r>
              <a:rPr lang="en-US" sz="1600" dirty="0" smtClean="0"/>
              <a:t> filter: Pre, Post, Route and Error.</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We can create custom filter by just extending </a:t>
            </a:r>
            <a:r>
              <a:rPr lang="en-US" sz="1600" dirty="0" err="1" smtClean="0"/>
              <a:t>ZuulFiler</a:t>
            </a:r>
            <a:r>
              <a:rPr lang="en-US" sz="1600" dirty="0" smtClean="0"/>
              <a:t> class and implement all required abstract method.</a:t>
            </a:r>
            <a:endParaRPr lang="en-US" sz="1600" dirty="0"/>
          </a:p>
        </p:txBody>
      </p:sp>
    </p:spTree>
    <p:extLst>
      <p:ext uri="{BB962C8B-B14F-4D97-AF65-F5344CB8AC3E}">
        <p14:creationId xmlns:p14="http://schemas.microsoft.com/office/powerpoint/2010/main" val="15011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2400" dirty="0" err="1" smtClean="0"/>
              <a:t>Hystrix</a:t>
            </a:r>
            <a:endParaRPr lang="en-US" sz="2400"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When we implement micro service architecture then there will be lots of micro services and if any service goes down for some reason then entire system should not collapse and error should be handled gracefully and deliver minimum functionality to the end user. For this spring cloud product </a:t>
            </a:r>
            <a:r>
              <a:rPr lang="en-US" sz="1600" dirty="0" err="1" smtClean="0"/>
              <a:t>Hystrix</a:t>
            </a:r>
            <a:r>
              <a:rPr lang="en-US" sz="1600" dirty="0" smtClean="0"/>
              <a:t> comes and provide fault tolerance features to the micro services. </a:t>
            </a:r>
            <a:r>
              <a:rPr lang="en-US" sz="1600" dirty="0" err="1" smtClean="0"/>
              <a:t>Hystrix</a:t>
            </a:r>
            <a:r>
              <a:rPr lang="en-US" sz="1600" dirty="0" smtClean="0"/>
              <a:t> also provide </a:t>
            </a:r>
            <a:r>
              <a:rPr lang="en-US" sz="1600" dirty="0" err="1" smtClean="0"/>
              <a:t>hystrix</a:t>
            </a:r>
            <a:r>
              <a:rPr lang="en-US" sz="1600" dirty="0" smtClean="0"/>
              <a:t> dashboard.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Hystrix</a:t>
            </a:r>
            <a:r>
              <a:rPr lang="en-US" sz="1600" dirty="0" smtClean="0"/>
              <a:t>, need to add below dependency in </a:t>
            </a:r>
            <a:r>
              <a:rPr lang="en-US" sz="1600" dirty="0" err="1" smtClean="0"/>
              <a:t>pom.xml</a:t>
            </a:r>
            <a:r>
              <a:rPr lang="en-US" sz="1600" dirty="0" smtClean="0"/>
              <a:t> and in root class add @</a:t>
            </a:r>
            <a:r>
              <a:rPr lang="en-US" sz="1600" dirty="0" err="1" smtClean="0"/>
              <a:t>EnableHystrix</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a:t>
            </a:r>
            <a:r>
              <a:rPr lang="en-US" sz="1200" u="sng" dirty="0" err="1"/>
              <a:t>hystrix</a:t>
            </a:r>
            <a:r>
              <a:rPr lang="en-US" sz="1200" u="sng" dirty="0"/>
              <a:t>&lt;/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buNone/>
            </a:pPr>
            <a:r>
              <a:rPr lang="en-US" sz="1200" dirty="0" smtClean="0"/>
              <a:t>                          </a:t>
            </a:r>
            <a:r>
              <a:rPr lang="en-US" sz="1200" b="1" dirty="0" smtClean="0">
                <a:solidFill>
                  <a:srgbClr val="FF0000"/>
                </a:solidFill>
              </a:rPr>
              <a:t>@</a:t>
            </a:r>
            <a:r>
              <a:rPr lang="en-US" sz="1200" b="1" dirty="0" err="1">
                <a:solidFill>
                  <a:srgbClr val="FF0000"/>
                </a:solidFill>
              </a:rPr>
              <a:t>HystrixCommand</a:t>
            </a:r>
            <a:r>
              <a:rPr lang="en-US" sz="1200" b="1" dirty="0">
                <a:solidFill>
                  <a:srgbClr val="FF0000"/>
                </a:solidFill>
              </a:rPr>
              <a:t>(</a:t>
            </a:r>
            <a:r>
              <a:rPr lang="en-US" sz="1200" b="1" dirty="0" err="1">
                <a:solidFill>
                  <a:srgbClr val="FF0000"/>
                </a:solidFill>
              </a:rPr>
              <a:t>fallbackMethod</a:t>
            </a:r>
            <a:r>
              <a:rPr lang="en-US" sz="1200" b="1" dirty="0">
                <a:solidFill>
                  <a:srgbClr val="FF0000"/>
                </a:solidFill>
              </a:rPr>
              <a:t> = "</a:t>
            </a:r>
            <a:r>
              <a:rPr lang="en-US" sz="1200" b="1" dirty="0" err="1">
                <a:solidFill>
                  <a:srgbClr val="FF0000"/>
                </a:solidFill>
              </a:rPr>
              <a:t>sendErrorResponse</a:t>
            </a:r>
            <a:r>
              <a:rPr lang="en-US" sz="1200" b="1" dirty="0">
                <a:solidFill>
                  <a:srgbClr val="FF0000"/>
                </a:solidFill>
              </a:rPr>
              <a:t>")</a:t>
            </a:r>
          </a:p>
          <a:p>
            <a:pPr marL="0" indent="0">
              <a:buNone/>
            </a:pPr>
            <a:r>
              <a:rPr lang="en-US" sz="1200" dirty="0"/>
              <a:t>	@</a:t>
            </a:r>
            <a:r>
              <a:rPr lang="en-US" sz="1200" dirty="0" err="1"/>
              <a:t>RequestMapping</a:t>
            </a:r>
            <a:r>
              <a:rPr lang="en-US" sz="1200" dirty="0"/>
              <a:t>(value = "/products", method = </a:t>
            </a:r>
            <a:r>
              <a:rPr lang="en-US" sz="1200" dirty="0" err="1"/>
              <a:t>RequestMethod.POST</a:t>
            </a:r>
            <a:r>
              <a:rPr lang="en-US" sz="1200" dirty="0"/>
              <a:t>)</a:t>
            </a:r>
          </a:p>
          <a:p>
            <a:pPr marL="0" indent="0">
              <a:buNone/>
            </a:pPr>
            <a:r>
              <a:rPr lang="en-US" sz="1200" dirty="0"/>
              <a:t>	</a:t>
            </a:r>
            <a:r>
              <a:rPr lang="en-US" sz="1200" b="1" dirty="0"/>
              <a:t>public Product create(@</a:t>
            </a:r>
            <a:r>
              <a:rPr lang="en-US" sz="1200" b="1" dirty="0" err="1"/>
              <a:t>RequestBody</a:t>
            </a:r>
            <a:r>
              <a:rPr lang="en-US" sz="1200" b="1" dirty="0"/>
              <a:t> Product product) {</a:t>
            </a:r>
          </a:p>
          <a:p>
            <a:pPr marL="0" indent="0">
              <a:buNone/>
            </a:pPr>
            <a:r>
              <a:rPr lang="en-US" sz="1200" dirty="0"/>
              <a:t>		Coupon coupon = </a:t>
            </a:r>
            <a:r>
              <a:rPr lang="en-US" sz="1200" dirty="0" err="1"/>
              <a:t>couponClient.getCoupon</a:t>
            </a:r>
            <a:r>
              <a:rPr lang="en-US" sz="1200" dirty="0"/>
              <a:t>(</a:t>
            </a:r>
            <a:r>
              <a:rPr lang="en-US" sz="1200" dirty="0" err="1"/>
              <a:t>product.getCouponCode</a:t>
            </a:r>
            <a:r>
              <a:rPr lang="en-US" sz="1200" dirty="0"/>
              <a:t>());</a:t>
            </a:r>
          </a:p>
          <a:p>
            <a:pPr marL="0" indent="0">
              <a:buNone/>
            </a:pPr>
            <a:r>
              <a:rPr lang="en-US" sz="1200" dirty="0"/>
              <a:t>		</a:t>
            </a:r>
            <a:r>
              <a:rPr lang="en-US" sz="1200" dirty="0" err="1"/>
              <a:t>product.setPrice</a:t>
            </a:r>
            <a:r>
              <a:rPr lang="en-US" sz="1200" dirty="0"/>
              <a:t>(</a:t>
            </a:r>
            <a:r>
              <a:rPr lang="en-US" sz="1200" dirty="0" err="1"/>
              <a:t>product.getPrice</a:t>
            </a:r>
            <a:r>
              <a:rPr lang="en-US" sz="1200" dirty="0"/>
              <a:t>().subtract(</a:t>
            </a:r>
            <a:r>
              <a:rPr lang="en-US" sz="1200" dirty="0" err="1"/>
              <a:t>coupon.getDiscount</a:t>
            </a:r>
            <a:r>
              <a:rPr lang="en-US" sz="1200" dirty="0"/>
              <a:t>()));</a:t>
            </a:r>
          </a:p>
          <a:p>
            <a:pPr marL="0" indent="0">
              <a:buNone/>
            </a:pPr>
            <a:r>
              <a:rPr lang="en-US" sz="1200" dirty="0"/>
              <a:t>		</a:t>
            </a:r>
            <a:r>
              <a:rPr lang="en-US" sz="1200" b="1" dirty="0"/>
              <a:t>return </a:t>
            </a:r>
            <a:r>
              <a:rPr lang="en-US" sz="1200" b="1" dirty="0" err="1"/>
              <a:t>repo.save</a:t>
            </a:r>
            <a:r>
              <a:rPr lang="en-US" sz="1200" b="1" dirty="0"/>
              <a:t>(product);</a:t>
            </a:r>
          </a:p>
          <a:p>
            <a:pPr marL="0" indent="0">
              <a:buNone/>
            </a:pPr>
            <a:endParaRPr lang="en-US" sz="1200" dirty="0"/>
          </a:p>
          <a:p>
            <a:pPr marL="0" indent="0">
              <a:buNone/>
            </a:pPr>
            <a:r>
              <a:rPr lang="en-US" sz="1200" dirty="0"/>
              <a:t>	}</a:t>
            </a:r>
          </a:p>
          <a:p>
            <a:pPr marL="0" indent="0">
              <a:buNone/>
            </a:pPr>
            <a:endParaRPr lang="en-US" sz="1200" dirty="0"/>
          </a:p>
          <a:p>
            <a:pPr marL="0" indent="0">
              <a:buNone/>
            </a:pPr>
            <a:r>
              <a:rPr lang="en-US" sz="1200" dirty="0"/>
              <a:t>	public Product </a:t>
            </a:r>
            <a:r>
              <a:rPr lang="en-US" sz="1200" dirty="0" err="1"/>
              <a:t>s</a:t>
            </a:r>
            <a:r>
              <a:rPr lang="en-US" sz="1200" b="1" dirty="0" err="1"/>
              <a:t>endErrorResponse</a:t>
            </a:r>
            <a:r>
              <a:rPr lang="en-US" sz="1200" dirty="0"/>
              <a:t>(Product product) {</a:t>
            </a:r>
          </a:p>
          <a:p>
            <a:pPr marL="0" indent="0">
              <a:buNone/>
            </a:pPr>
            <a:r>
              <a:rPr lang="en-US" sz="1200" dirty="0"/>
              <a:t>		return product;</a:t>
            </a:r>
          </a:p>
          <a:p>
            <a:pPr marL="0" indent="0">
              <a:buNone/>
            </a:pPr>
            <a:endParaRPr lang="en-US" sz="1200" dirty="0"/>
          </a:p>
          <a:p>
            <a:pPr marL="0" indent="0">
              <a:buNone/>
            </a:pPr>
            <a:r>
              <a:rPr lang="en-US" sz="1200" dirty="0"/>
              <a:t>	}</a:t>
            </a:r>
          </a:p>
        </p:txBody>
      </p:sp>
    </p:spTree>
    <p:extLst>
      <p:ext uri="{BB962C8B-B14F-4D97-AF65-F5344CB8AC3E}">
        <p14:creationId xmlns:p14="http://schemas.microsoft.com/office/powerpoint/2010/main" val="3016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a:bodyPr>
          <a:lstStyle/>
          <a:p>
            <a:r>
              <a:rPr lang="en-US" sz="2400" b="1" dirty="0" err="1" smtClean="0"/>
              <a:t>Config</a:t>
            </a:r>
            <a:r>
              <a:rPr lang="en-US" sz="2400" b="1" dirty="0" smtClean="0"/>
              <a:t> Server or Centralized configuration</a:t>
            </a:r>
            <a:endParaRPr lang="en-US" sz="2400" b="1" dirty="0"/>
          </a:p>
        </p:txBody>
      </p:sp>
      <p:sp>
        <p:nvSpPr>
          <p:cNvPr id="3" name="Content Placeholder 2"/>
          <p:cNvSpPr>
            <a:spLocks noGrp="1"/>
          </p:cNvSpPr>
          <p:nvPr>
            <p:ph idx="1"/>
          </p:nvPr>
        </p:nvSpPr>
        <p:spPr>
          <a:xfrm>
            <a:off x="838200" y="1120140"/>
            <a:ext cx="10515600" cy="549783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Every micro service will have configuration associated with itself. It can be database connection </a:t>
            </a:r>
            <a:r>
              <a:rPr lang="en-US" sz="1600" dirty="0" err="1" smtClean="0"/>
              <a:t>config</a:t>
            </a:r>
            <a:r>
              <a:rPr lang="en-US" sz="1600" dirty="0" smtClean="0"/>
              <a:t>, </a:t>
            </a:r>
            <a:r>
              <a:rPr lang="en-US" sz="1600" dirty="0" err="1" smtClean="0"/>
              <a:t>env</a:t>
            </a:r>
            <a:r>
              <a:rPr lang="en-US" sz="1600" dirty="0" smtClean="0"/>
              <a:t> specific variables etc. And this information will be different for different environment like DEV/UAT/PERF and PROD. So to make this configuration centralized , Spring cloud provides configuration server and all micro service will connect to configuration server for configuration for a particular environment.</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lvl="0" indent="0">
              <a:lnSpc>
                <a:spcPct val="100000"/>
              </a:lnSpc>
              <a:spcBef>
                <a:spcPts val="0"/>
              </a:spcBef>
              <a:buNone/>
            </a:pPr>
            <a:r>
              <a:rPr lang="en-US" sz="1600" dirty="0" smtClean="0"/>
              <a:t>To create configuration server, need to add below  dependency and </a:t>
            </a:r>
            <a:r>
              <a:rPr lang="en-US" sz="1600" dirty="0"/>
              <a:t>@</a:t>
            </a:r>
            <a:r>
              <a:rPr lang="en-US" sz="1600" dirty="0" err="1" smtClean="0"/>
              <a:t>EnableConfigServer</a:t>
            </a:r>
            <a:r>
              <a:rPr lang="en-US" sz="1600" dirty="0" smtClean="0"/>
              <a:t> in root class. And </a:t>
            </a:r>
            <a:r>
              <a:rPr lang="en-US" sz="1600" dirty="0" err="1" smtClean="0"/>
              <a:t>config</a:t>
            </a:r>
            <a:r>
              <a:rPr lang="en-US" sz="1600" dirty="0" smtClean="0"/>
              <a:t> server will point to </a:t>
            </a:r>
            <a:r>
              <a:rPr lang="en-US" sz="1600" dirty="0" err="1" smtClean="0"/>
              <a:t>git</a:t>
            </a:r>
            <a:r>
              <a:rPr lang="en-US" sz="1600" dirty="0" smtClean="0"/>
              <a:t> or SVN repository </a:t>
            </a:r>
            <a:r>
              <a:rPr lang="en-US" sz="1600" dirty="0" err="1" smtClean="0"/>
              <a:t>url</a:t>
            </a:r>
            <a:r>
              <a:rPr lang="en-US" sz="1600" dirty="0" smtClean="0"/>
              <a:t> that we need to add in configuration file of </a:t>
            </a:r>
            <a:r>
              <a:rPr lang="en-US" sz="1600" dirty="0" err="1" smtClean="0"/>
              <a:t>config</a:t>
            </a:r>
            <a:r>
              <a:rPr lang="en-US" sz="1600" dirty="0" smtClean="0"/>
              <a:t> </a:t>
            </a:r>
            <a:r>
              <a:rPr lang="en-US" sz="1600" smtClean="0"/>
              <a:t>server service.</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100000"/>
              </a:lnSpc>
              <a:spcBef>
                <a:spcPts val="0"/>
              </a:spcBef>
              <a:buNone/>
            </a:pPr>
            <a:r>
              <a:rPr lang="en-US" sz="1200" dirty="0" err="1" smtClean="0"/>
              <a:t>Config</a:t>
            </a:r>
            <a:r>
              <a:rPr lang="en-US" sz="1200" dirty="0" smtClean="0"/>
              <a:t> Server dependency:</a:t>
            </a:r>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a:t>
            </a:r>
            <a:r>
              <a:rPr lang="en-US" sz="1200" u="sng" dirty="0" err="1"/>
              <a:t>config</a:t>
            </a:r>
            <a:r>
              <a:rPr lang="en-US" sz="1200" u="sng" dirty="0"/>
              <a:t>-server&lt;/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err="1" smtClean="0"/>
              <a:t>Config</a:t>
            </a:r>
            <a:r>
              <a:rPr lang="en-US" sz="1600" dirty="0" smtClean="0"/>
              <a:t> client- To enable </a:t>
            </a:r>
            <a:r>
              <a:rPr lang="en-US" sz="1600" dirty="0" err="1" smtClean="0"/>
              <a:t>config</a:t>
            </a:r>
            <a:r>
              <a:rPr lang="en-US" sz="1600" dirty="0" smtClean="0"/>
              <a:t> client, need to add below dependency and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config</a:t>
            </a:r>
            <a:r>
              <a:rPr lang="en-US" sz="1200" u="sng" dirty="0"/>
              <a:t>&lt;/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smtClean="0"/>
          </a:p>
          <a:p>
            <a:pPr marL="0" indent="0">
              <a:lnSpc>
                <a:spcPct val="30000"/>
              </a:lnSpc>
              <a:buNone/>
            </a:pPr>
            <a:r>
              <a:rPr lang="en-US" sz="1200" dirty="0" smtClean="0"/>
              <a:t>Need to add below property </a:t>
            </a:r>
            <a:r>
              <a:rPr lang="en-US" sz="1200" dirty="0" err="1" smtClean="0"/>
              <a:t>bootstrp.property</a:t>
            </a:r>
            <a:r>
              <a:rPr lang="en-US" sz="1200" dirty="0" smtClean="0"/>
              <a:t> of client </a:t>
            </a:r>
            <a:r>
              <a:rPr lang="en-US" sz="1200" dirty="0" err="1" smtClean="0"/>
              <a:t>config</a:t>
            </a:r>
            <a:r>
              <a:rPr lang="en-US" sz="1200" dirty="0" smtClean="0"/>
              <a:t> service.</a:t>
            </a:r>
            <a:endParaRPr lang="en-US" sz="1200" dirty="0"/>
          </a:p>
          <a:p>
            <a:pPr marL="0" indent="0">
              <a:buNone/>
            </a:pPr>
            <a:r>
              <a:rPr lang="en-US" sz="1200" dirty="0" err="1"/>
              <a:t>spring.application.name</a:t>
            </a:r>
            <a:r>
              <a:rPr lang="en-US" sz="1200" dirty="0"/>
              <a:t>=product-service</a:t>
            </a:r>
          </a:p>
          <a:p>
            <a:pPr marL="0" indent="0">
              <a:buNone/>
            </a:pPr>
            <a:r>
              <a:rPr lang="en-US" sz="1200" dirty="0" err="1"/>
              <a:t>spring.cloud.config.uri</a:t>
            </a:r>
            <a:r>
              <a:rPr lang="en-US" sz="1200" dirty="0"/>
              <a:t>=http://localhost:8888</a:t>
            </a:r>
          </a:p>
          <a:p>
            <a:pPr marL="0" indent="0">
              <a:buNone/>
            </a:pPr>
            <a:r>
              <a:rPr lang="en-US" sz="1200" dirty="0" err="1"/>
              <a:t>spring.profiles.active</a:t>
            </a:r>
            <a:r>
              <a:rPr lang="en-US" sz="1200" dirty="0"/>
              <a:t>=</a:t>
            </a:r>
            <a:r>
              <a:rPr lang="en-US" sz="1200" u="sng" dirty="0"/>
              <a:t>dev</a:t>
            </a:r>
            <a:endParaRPr lang="en-US" sz="1200" dirty="0"/>
          </a:p>
        </p:txBody>
      </p:sp>
    </p:spTree>
    <p:extLst>
      <p:ext uri="{BB962C8B-B14F-4D97-AF65-F5344CB8AC3E}">
        <p14:creationId xmlns:p14="http://schemas.microsoft.com/office/powerpoint/2010/main" val="13836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920740"/>
          </a:xfrm>
        </p:spPr>
        <p:txBody>
          <a:bodyPr>
            <a:normAutofit/>
          </a:bodyPr>
          <a:lstStyle/>
          <a:p>
            <a:r>
              <a:rPr lang="en-US" sz="2000" b="1" dirty="0" smtClean="0"/>
              <a:t>@</a:t>
            </a:r>
            <a:r>
              <a:rPr lang="en-US" sz="2000" b="1" dirty="0" err="1" smtClean="0"/>
              <a:t>SpringBootApplication</a:t>
            </a:r>
            <a:r>
              <a:rPr lang="en-US" sz="2000" b="1" dirty="0" smtClean="0"/>
              <a:t> </a:t>
            </a:r>
            <a:r>
              <a:rPr lang="en-US" sz="1600" dirty="0" smtClean="0"/>
              <a:t>tells its spring context file, second its enabled auto configuration and third its provide auto scan of component under main package.</a:t>
            </a:r>
          </a:p>
          <a:p>
            <a:r>
              <a:rPr lang="en-US" sz="2000" b="1" dirty="0" smtClean="0"/>
              <a:t>Auto Configuration</a:t>
            </a:r>
            <a:r>
              <a:rPr lang="en-US" sz="2000" dirty="0" smtClean="0"/>
              <a:t>: </a:t>
            </a:r>
            <a:r>
              <a:rPr lang="en-US" sz="1600" b="1" dirty="0"/>
              <a:t>Spring</a:t>
            </a:r>
            <a:r>
              <a:rPr lang="en-US" sz="1600" dirty="0"/>
              <a:t> Boot </a:t>
            </a:r>
            <a:r>
              <a:rPr lang="en-US" sz="1600" b="1" dirty="0" err="1"/>
              <a:t>autoconfiguration</a:t>
            </a:r>
            <a:r>
              <a:rPr lang="en-US" sz="1600" dirty="0"/>
              <a:t> represents a way to automatically </a:t>
            </a:r>
            <a:r>
              <a:rPr lang="en-US" sz="1600" b="1" dirty="0"/>
              <a:t>configure</a:t>
            </a:r>
            <a:r>
              <a:rPr lang="en-US" sz="1600" dirty="0"/>
              <a:t> a </a:t>
            </a:r>
            <a:r>
              <a:rPr lang="en-US" sz="1600" b="1" dirty="0"/>
              <a:t>Spring</a:t>
            </a:r>
            <a:r>
              <a:rPr lang="en-US" sz="1600" dirty="0"/>
              <a:t> application based on the dependencies that are present on the </a:t>
            </a:r>
            <a:r>
              <a:rPr lang="en-US" sz="1600" dirty="0" err="1"/>
              <a:t>classpath</a:t>
            </a:r>
            <a:r>
              <a:rPr lang="en-US" sz="1600" dirty="0"/>
              <a:t>. This can make development faster and easier by eliminating the need for defining certain beans that are included in the </a:t>
            </a:r>
            <a:r>
              <a:rPr lang="en-US" sz="1600" b="1" dirty="0"/>
              <a:t>auto</a:t>
            </a:r>
            <a:r>
              <a:rPr lang="en-US" sz="1600" dirty="0"/>
              <a:t>-</a:t>
            </a:r>
            <a:r>
              <a:rPr lang="en-US" sz="1600" b="1" dirty="0"/>
              <a:t>configuration</a:t>
            </a:r>
            <a:r>
              <a:rPr lang="en-US" sz="1600" dirty="0"/>
              <a:t> </a:t>
            </a:r>
            <a:r>
              <a:rPr lang="en-US" sz="1600" dirty="0" smtClean="0"/>
              <a:t>classes</a:t>
            </a:r>
          </a:p>
          <a:p>
            <a:r>
              <a:rPr lang="en-US" sz="2000" b="1" dirty="0" smtClean="0"/>
              <a:t>Spring Boot vs Spring MVC:  </a:t>
            </a:r>
            <a:r>
              <a:rPr lang="en-US" sz="1600" dirty="0" smtClean="0"/>
              <a:t>Most important feature of spring framework is dependency injection. This enabled to develop loosely coupled application and loosely coupled application can be easily unit tested.</a:t>
            </a:r>
          </a:p>
          <a:p>
            <a:pPr marL="0" indent="0">
              <a:buNone/>
            </a:pPr>
            <a:r>
              <a:rPr lang="en-US" sz="1600" dirty="0" smtClean="0"/>
              <a:t>     Spring MVC provide good integration with other framework like hibernate , </a:t>
            </a:r>
            <a:r>
              <a:rPr lang="en-US" sz="1600" dirty="0" err="1" smtClean="0"/>
              <a:t>junit</a:t>
            </a:r>
            <a:r>
              <a:rPr lang="en-US" sz="1600" dirty="0" smtClean="0"/>
              <a:t>, </a:t>
            </a:r>
            <a:r>
              <a:rPr lang="en-US" sz="1600" dirty="0" err="1" smtClean="0"/>
              <a:t>mockit</a:t>
            </a:r>
            <a:r>
              <a:rPr lang="en-US" sz="1600" dirty="0" smtClean="0"/>
              <a:t> for unit testing.</a:t>
            </a:r>
          </a:p>
          <a:p>
            <a:pPr marL="0" indent="0">
              <a:buNone/>
            </a:pPr>
            <a:r>
              <a:rPr lang="en-US" sz="1600" dirty="0"/>
              <a:t> </a:t>
            </a:r>
            <a:r>
              <a:rPr lang="en-US" sz="1600" dirty="0" smtClean="0"/>
              <a:t>    Spring MVC provide decoupled way of developing web applications.  With simple concept like Dispatcher   servlet,  </a:t>
            </a:r>
          </a:p>
          <a:p>
            <a:pPr marL="0" indent="0">
              <a:buNone/>
            </a:pPr>
            <a:r>
              <a:rPr lang="en-US" sz="1600" dirty="0"/>
              <a:t> </a:t>
            </a:r>
            <a:r>
              <a:rPr lang="en-US" sz="1600" dirty="0" smtClean="0"/>
              <a:t>    </a:t>
            </a:r>
            <a:r>
              <a:rPr lang="en-US" sz="1600" dirty="0" err="1" smtClean="0"/>
              <a:t>ModelAndview</a:t>
            </a:r>
            <a:r>
              <a:rPr lang="en-US" sz="1600" dirty="0" smtClean="0"/>
              <a:t>, and View resolver makes it easy to develop web application</a:t>
            </a:r>
          </a:p>
          <a:p>
            <a:pPr marL="0" indent="0">
              <a:buNone/>
            </a:pPr>
            <a:endParaRPr lang="en-US" sz="1600" dirty="0"/>
          </a:p>
          <a:p>
            <a:pPr marL="0" indent="0">
              <a:buNone/>
            </a:pPr>
            <a:r>
              <a:rPr lang="en-US" sz="2000" b="1" dirty="0" smtClean="0"/>
              <a:t>@</a:t>
            </a:r>
            <a:r>
              <a:rPr lang="en-US" sz="2000" b="1" dirty="0" err="1" smtClean="0"/>
              <a:t>configurationproperties</a:t>
            </a:r>
            <a:r>
              <a:rPr lang="en-US" sz="2000" b="1" dirty="0" smtClean="0"/>
              <a:t> </a:t>
            </a:r>
            <a:r>
              <a:rPr lang="en-US" sz="1600" dirty="0" smtClean="0"/>
              <a:t>:-  Is used to get group of properties from property file.</a:t>
            </a:r>
          </a:p>
          <a:p>
            <a:pPr marL="0" indent="0">
              <a:buNone/>
            </a:pPr>
            <a:r>
              <a:rPr lang="en-US" sz="1600" dirty="0"/>
              <a:t> </a:t>
            </a:r>
            <a:r>
              <a:rPr lang="en-US" sz="1600" dirty="0" smtClean="0"/>
              <a:t>@configuration- //Spring create configuration bean</a:t>
            </a:r>
          </a:p>
          <a:p>
            <a:pPr marL="0" indent="0">
              <a:buNone/>
            </a:pPr>
            <a:r>
              <a:rPr lang="en-US" sz="1600" dirty="0" smtClean="0"/>
              <a:t> @</a:t>
            </a:r>
            <a:r>
              <a:rPr lang="en-US" sz="1600" dirty="0" err="1" smtClean="0"/>
              <a:t>ConfigurationProperties</a:t>
            </a:r>
            <a:r>
              <a:rPr lang="en-US" sz="1600" dirty="0" smtClean="0"/>
              <a:t>(prefix=“</a:t>
            </a:r>
            <a:r>
              <a:rPr lang="en-US" sz="1600" dirty="0" err="1" smtClean="0"/>
              <a:t>db</a:t>
            </a:r>
            <a:r>
              <a:rPr lang="en-US" sz="1600" dirty="0" smtClean="0"/>
              <a:t>”)</a:t>
            </a:r>
          </a:p>
          <a:p>
            <a:pPr marL="0" indent="0">
              <a:buNone/>
            </a:pPr>
            <a:r>
              <a:rPr lang="en-US" sz="1600" dirty="0" smtClean="0"/>
              <a:t>Class public </a:t>
            </a:r>
            <a:r>
              <a:rPr lang="en-US" sz="1600" dirty="0" err="1" smtClean="0"/>
              <a:t>DBConnection</a:t>
            </a:r>
            <a:r>
              <a:rPr lang="en-US" sz="1600" dirty="0" smtClean="0"/>
              <a:t> </a:t>
            </a:r>
          </a:p>
          <a:p>
            <a:pPr marL="0" indent="0">
              <a:buNone/>
            </a:pPr>
            <a:r>
              <a:rPr lang="en-US" sz="1600" dirty="0" smtClean="0"/>
              <a:t>{   // define properties and getter/setter method. }</a:t>
            </a:r>
          </a:p>
          <a:p>
            <a:pPr marL="0" indent="0">
              <a:buNone/>
            </a:pPr>
            <a:r>
              <a:rPr lang="en-US" sz="1600" dirty="0" smtClean="0"/>
              <a:t>Property file:  </a:t>
            </a:r>
            <a:r>
              <a:rPr lang="en-US" sz="1600" dirty="0" err="1" smtClean="0"/>
              <a:t>db.host</a:t>
            </a:r>
            <a:r>
              <a:rPr lang="en-US" sz="1600" dirty="0" smtClean="0"/>
              <a:t>= </a:t>
            </a:r>
            <a:r>
              <a:rPr lang="en-US" sz="1600" dirty="0" err="1" smtClean="0"/>
              <a:t>tcs.com</a:t>
            </a:r>
            <a:endParaRPr lang="en-US" sz="1600" dirty="0" smtClean="0"/>
          </a:p>
          <a:p>
            <a:pPr marL="0" indent="0">
              <a:buNone/>
            </a:pPr>
            <a:r>
              <a:rPr lang="en-US" sz="1600" dirty="0"/>
              <a:t> </a:t>
            </a:r>
            <a:r>
              <a:rPr lang="en-US" sz="1600" dirty="0" smtClean="0"/>
              <a:t>                         </a:t>
            </a:r>
            <a:r>
              <a:rPr lang="en-US" sz="1600" dirty="0" err="1" smtClean="0"/>
              <a:t>db.port</a:t>
            </a:r>
            <a:r>
              <a:rPr lang="en-US" sz="1600" dirty="0" smtClean="0"/>
              <a:t>= 123</a:t>
            </a:r>
          </a:p>
          <a:p>
            <a:pPr marL="0" indent="0">
              <a:buNone/>
            </a:pPr>
            <a:endParaRPr lang="en-US" sz="1600" dirty="0"/>
          </a:p>
        </p:txBody>
      </p:sp>
    </p:spTree>
    <p:extLst>
      <p:ext uri="{BB962C8B-B14F-4D97-AF65-F5344CB8AC3E}">
        <p14:creationId xmlns:p14="http://schemas.microsoft.com/office/powerpoint/2010/main" val="6449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65"/>
          </a:xfrm>
        </p:spPr>
        <p:txBody>
          <a:bodyPr/>
          <a:lstStyle/>
          <a:p>
            <a:r>
              <a:rPr lang="en-US" dirty="0" smtClean="0"/>
              <a:t>Spring Cloud</a:t>
            </a:r>
            <a:endParaRPr lang="en-US" dirty="0"/>
          </a:p>
        </p:txBody>
      </p:sp>
      <p:sp>
        <p:nvSpPr>
          <p:cNvPr id="3" name="Content Placeholder 2"/>
          <p:cNvSpPr>
            <a:spLocks noGrp="1"/>
          </p:cNvSpPr>
          <p:nvPr>
            <p:ph idx="1"/>
          </p:nvPr>
        </p:nvSpPr>
        <p:spPr>
          <a:xfrm>
            <a:off x="838200" y="1097280"/>
            <a:ext cx="10515600" cy="552069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Eureka Server- </a:t>
            </a:r>
            <a:r>
              <a:rPr lang="en-US" sz="2000" dirty="0" smtClean="0"/>
              <a:t>service registry and discovery. Without it, each micro service will be tightly coupled with each other.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Ribbon Client</a:t>
            </a:r>
            <a:r>
              <a:rPr lang="en-US" sz="2000" dirty="0" smtClean="0"/>
              <a:t>: Is used to balance client side load across multiple instances as load increase.</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Hystrix</a:t>
            </a:r>
            <a:r>
              <a:rPr lang="en-US" sz="2000" dirty="0" smtClean="0"/>
              <a:t>: Is used for fault tolerance. If something went down then entire system should not collapse and fault should be handle gracefully.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FeignClient</a:t>
            </a:r>
            <a:r>
              <a:rPr lang="en-US" sz="2000" dirty="0" smtClean="0"/>
              <a:t>: Provide easy integration of micro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Zuul</a:t>
            </a:r>
            <a:r>
              <a:rPr lang="en-US" sz="2000" b="1" dirty="0" smtClean="0"/>
              <a:t> Proxy Gateway API</a:t>
            </a:r>
            <a:r>
              <a:rPr lang="en-US" sz="2000" dirty="0" smtClean="0"/>
              <a:t>: Cross Cutting concern such as security, authorization, authentication, logging </a:t>
            </a:r>
            <a:r>
              <a:rPr lang="en-US" sz="2000" dirty="0" err="1" smtClean="0"/>
              <a:t>etc</a:t>
            </a:r>
            <a:r>
              <a:rPr lang="en-US" sz="2000" dirty="0" smtClean="0"/>
              <a:t> are handled through </a:t>
            </a:r>
            <a:r>
              <a:rPr lang="en-US" sz="2000" dirty="0" err="1" smtClean="0"/>
              <a:t>zuul</a:t>
            </a:r>
            <a:r>
              <a:rPr lang="en-US" sz="2000" dirty="0" smtClean="0"/>
              <a:t> proxy server. It also used for server side load balancing.</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Sleuth and </a:t>
            </a:r>
            <a:r>
              <a:rPr lang="en-US" sz="2000" b="1" dirty="0" err="1" smtClean="0"/>
              <a:t>Zipkin</a:t>
            </a:r>
            <a:r>
              <a:rPr lang="en-US" sz="2000" b="1" dirty="0" smtClean="0"/>
              <a:t>: </a:t>
            </a:r>
            <a:r>
              <a:rPr lang="en-US" sz="2000" dirty="0" smtClean="0"/>
              <a:t>When request goes from one service to other , we should be able to trace request and response. When something went wrong then we should able to debug and identify root cause. Sleuth provides distributed tracing mechanism for micro services and </a:t>
            </a:r>
            <a:r>
              <a:rPr lang="en-US" sz="2000" dirty="0" err="1" smtClean="0"/>
              <a:t>zipkin</a:t>
            </a:r>
            <a:r>
              <a:rPr lang="en-US" sz="2000" dirty="0" smtClean="0"/>
              <a:t> provide nice dashboard to monitor all the services running in a particular system.</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lvl="0" indent="0">
              <a:lnSpc>
                <a:spcPct val="100000"/>
              </a:lnSpc>
              <a:spcBef>
                <a:spcPts val="0"/>
              </a:spcBef>
              <a:buNone/>
            </a:pPr>
            <a:r>
              <a:rPr lang="en-US" sz="2000" dirty="0" smtClean="0"/>
              <a:t>All these features are not in Spring Boot so Spring cloud comes to fill this gap of Spring boot. Spring cloud is collection of </a:t>
            </a:r>
            <a:r>
              <a:rPr lang="en-US" sz="2000" dirty="0" smtClean="0"/>
              <a:t>open source component that</a:t>
            </a:r>
            <a:r>
              <a:rPr lang="mr-IN" sz="2000" dirty="0" smtClean="0"/>
              <a:t>’</a:t>
            </a:r>
            <a:r>
              <a:rPr lang="en-US" sz="2000" dirty="0" smtClean="0"/>
              <a:t>s help to implement all above features and more.</a:t>
            </a:r>
            <a:endParaRPr lang="en-US" sz="2000" dirty="0"/>
          </a:p>
        </p:txBody>
      </p:sp>
    </p:spTree>
    <p:extLst>
      <p:ext uri="{BB962C8B-B14F-4D97-AF65-F5344CB8AC3E}">
        <p14:creationId xmlns:p14="http://schemas.microsoft.com/office/powerpoint/2010/main" val="5519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 Server: Service registry and discover</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Eureka Name Server: </a:t>
            </a:r>
            <a:r>
              <a:rPr lang="en-US" sz="2000" dirty="0" smtClean="0"/>
              <a:t>To create eureka sever, need to add below dependency in </a:t>
            </a:r>
            <a:r>
              <a:rPr lang="en-US" sz="2000" dirty="0" err="1" smtClean="0"/>
              <a:t>pom.xml</a:t>
            </a:r>
            <a:r>
              <a:rPr lang="en-US" sz="2000" dirty="0" smtClean="0"/>
              <a:t>  and add </a:t>
            </a:r>
            <a:r>
              <a:rPr lang="en-US" sz="2000" dirty="0"/>
              <a:t>@</a:t>
            </a:r>
            <a:r>
              <a:rPr lang="en-US" sz="2000" dirty="0" err="1" smtClean="0"/>
              <a:t>EnableEurekaServer</a:t>
            </a:r>
            <a:r>
              <a:rPr lang="en-US" sz="2000" dirty="0" smtClean="0"/>
              <a:t> to main application class.</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r>
              <a:rPr lang="en-US" sz="1400" dirty="0" smtClean="0"/>
              <a:t>&lt;</a:t>
            </a:r>
            <a:r>
              <a:rPr lang="en-US" sz="1400" dirty="0" err="1"/>
              <a:t>groupId</a:t>
            </a:r>
            <a:r>
              <a:rPr lang="en-US" sz="1400" dirty="0"/>
              <a:t>&gt;</a:t>
            </a:r>
            <a:r>
              <a:rPr lang="en-US" sz="1400" dirty="0" err="1"/>
              <a:t>org.springframework.cloud</a:t>
            </a:r>
            <a:r>
              <a:rPr lang="en-US" sz="1400" dirty="0"/>
              <a:t>&lt;/</a:t>
            </a:r>
            <a:r>
              <a:rPr lang="en-US" sz="1400" dirty="0" err="1"/>
              <a:t>groupId</a:t>
            </a:r>
            <a:r>
              <a:rPr lang="en-US" sz="1400" dirty="0" smtClean="0"/>
              <a:t>&gt;</a:t>
            </a:r>
          </a:p>
          <a:p>
            <a:pPr marL="0" indent="0">
              <a:lnSpc>
                <a:spcPct val="20000"/>
              </a:lnSpc>
              <a:buNone/>
            </a:pPr>
            <a:r>
              <a:rPr lang="en-US" sz="1400" dirty="0" smtClean="0"/>
              <a:t>&lt;</a:t>
            </a:r>
            <a:r>
              <a:rPr lang="en-US" sz="1400" dirty="0" err="1"/>
              <a:t>artifactId</a:t>
            </a:r>
            <a:r>
              <a:rPr lang="en-US" sz="1400" dirty="0"/>
              <a:t>&gt;spring-cloud-starter-</a:t>
            </a:r>
            <a:r>
              <a:rPr lang="en-US" sz="1400" u="sng" dirty="0" err="1"/>
              <a:t>netflix</a:t>
            </a:r>
            <a:r>
              <a:rPr lang="en-US" sz="1400" u="sng" dirty="0"/>
              <a:t>-eureka-server&lt;/</a:t>
            </a:r>
            <a:r>
              <a:rPr lang="en-US" sz="1400" u="sng" dirty="0" err="1"/>
              <a:t>artifactId</a:t>
            </a:r>
            <a:r>
              <a:rPr lang="en-US" sz="1400" u="sng" dirty="0" smtClean="0"/>
              <a:t>&gt;</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endParaRPr lang="en-US" sz="1400" dirty="0"/>
          </a:p>
          <a:p>
            <a:pPr marL="0" indent="0">
              <a:lnSpc>
                <a:spcPct val="20000"/>
              </a:lnSpc>
              <a:buNone/>
            </a:pPr>
            <a:endParaRPr lang="en-US" sz="1400" dirty="0" smtClean="0"/>
          </a:p>
          <a:p>
            <a:pPr marL="0" indent="0">
              <a:lnSpc>
                <a:spcPct val="20000"/>
              </a:lnSpc>
              <a:buNone/>
            </a:pPr>
            <a:r>
              <a:rPr lang="en-US" sz="1400" dirty="0" smtClean="0"/>
              <a:t>Eureka server should not communicate to in self so need to add below property in application property file.</a:t>
            </a:r>
          </a:p>
          <a:p>
            <a:pPr marL="0" indent="0">
              <a:lnSpc>
                <a:spcPct val="20000"/>
              </a:lnSpc>
              <a:buNone/>
            </a:pPr>
            <a:endParaRPr lang="en-US" sz="1400" dirty="0"/>
          </a:p>
          <a:p>
            <a:pPr marL="0" indent="0">
              <a:buNone/>
            </a:pPr>
            <a:r>
              <a:rPr lang="en-US" sz="1400" i="1" dirty="0" err="1"/>
              <a:t>eureka.client.register</a:t>
            </a:r>
            <a:r>
              <a:rPr lang="en-US" sz="1400" i="1" dirty="0"/>
              <a:t>-with-eureka=false</a:t>
            </a:r>
          </a:p>
          <a:p>
            <a:pPr marL="0" indent="0">
              <a:buNone/>
            </a:pPr>
            <a:r>
              <a:rPr lang="en-US" sz="1400" i="1" dirty="0" err="1"/>
              <a:t>eureka.client.fetch</a:t>
            </a:r>
            <a:r>
              <a:rPr lang="en-US" sz="1400" i="1" dirty="0"/>
              <a:t>-registry=false</a:t>
            </a:r>
            <a:endParaRPr lang="en-US" sz="1400" i="1" dirty="0" smtClean="0"/>
          </a:p>
          <a:p>
            <a:pPr marL="0" indent="0">
              <a:lnSpc>
                <a:spcPct val="20000"/>
              </a:lnSpc>
              <a:buNone/>
            </a:pPr>
            <a:endParaRPr lang="en-US" sz="1400" dirty="0"/>
          </a:p>
        </p:txBody>
      </p:sp>
    </p:spTree>
    <p:extLst>
      <p:ext uri="{BB962C8B-B14F-4D97-AF65-F5344CB8AC3E}">
        <p14:creationId xmlns:p14="http://schemas.microsoft.com/office/powerpoint/2010/main" val="10742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Eureka Client: </a:t>
            </a:r>
            <a:r>
              <a:rPr lang="en-US" dirty="0" smtClean="0"/>
              <a:t>Services registered with Eureka server are Eureka Client application</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sz="2000" dirty="0" smtClean="0"/>
              <a:t>For eureka client application, need to add below dependency in </a:t>
            </a:r>
            <a:r>
              <a:rPr lang="en-US" sz="2000" dirty="0" err="1" smtClean="0"/>
              <a:t>pom.xml</a:t>
            </a:r>
            <a:r>
              <a:rPr lang="en-US" sz="2000" dirty="0" smtClean="0"/>
              <a:t> and add </a:t>
            </a:r>
            <a:r>
              <a:rPr lang="en-US" sz="2000" dirty="0"/>
              <a:t>@</a:t>
            </a:r>
            <a:r>
              <a:rPr lang="en-US" sz="2000" dirty="0" err="1" smtClean="0"/>
              <a:t>EnableEurekaClient</a:t>
            </a:r>
            <a:r>
              <a:rPr lang="en-US" sz="2000" dirty="0" smtClean="0"/>
              <a:t> or @</a:t>
            </a:r>
            <a:r>
              <a:rPr lang="en-US" sz="2000" dirty="0" err="1" smtClean="0"/>
              <a:t>EnableDiscoveryClient</a:t>
            </a:r>
            <a:r>
              <a:rPr lang="en-US" sz="2000" dirty="0" smtClean="0"/>
              <a:t> in main application class file.</a:t>
            </a:r>
            <a:endParaRPr lang="en-US" sz="2000" dirty="0"/>
          </a:p>
          <a:p>
            <a:pPr marL="0" lvl="0" indent="0">
              <a:lnSpc>
                <a:spcPct val="100000"/>
              </a:lnSpc>
              <a:spcBef>
                <a:spcPts val="0"/>
              </a:spcBef>
              <a:buNone/>
            </a:pPr>
            <a:endParaRPr lang="en-US" dirty="0" smtClean="0"/>
          </a:p>
          <a:p>
            <a:pPr marL="0" indent="0">
              <a:lnSpc>
                <a:spcPct val="30000"/>
              </a:lnSpc>
              <a:buNone/>
            </a:pPr>
            <a:r>
              <a:rPr lang="en-US" sz="1400" i="1" dirty="0" smtClean="0"/>
              <a:t>&lt;</a:t>
            </a:r>
            <a:r>
              <a:rPr lang="en-US" sz="1400" i="1" dirty="0"/>
              <a:t>dependency</a:t>
            </a:r>
            <a:r>
              <a:rPr lang="en-US" sz="1400" i="1" dirty="0" smtClean="0"/>
              <a:t>&gt;</a:t>
            </a:r>
          </a:p>
          <a:p>
            <a:pPr marL="0" indent="0">
              <a:lnSpc>
                <a:spcPct val="30000"/>
              </a:lnSpc>
              <a:buNone/>
            </a:pPr>
            <a:r>
              <a:rPr lang="en-US" sz="1400" i="1" dirty="0" smtClean="0"/>
              <a:t>&lt;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smtClean="0"/>
              <a:t>&gt;</a:t>
            </a:r>
            <a:r>
              <a:rPr lang="en-US" sz="1400" i="1" dirty="0"/>
              <a:t>	</a:t>
            </a:r>
            <a:endParaRPr lang="en-US" sz="1400" i="1" dirty="0" smtClean="0"/>
          </a:p>
          <a:p>
            <a:pPr marL="0" indent="0">
              <a:lnSpc>
                <a:spcPct val="30000"/>
              </a:lnSpc>
              <a:buNone/>
            </a:pPr>
            <a:r>
              <a:rPr lang="en-US" sz="1400" i="1" dirty="0" smtClean="0"/>
              <a:t>&lt;</a:t>
            </a:r>
            <a:r>
              <a:rPr lang="en-US" sz="1400" i="1" dirty="0" err="1"/>
              <a:t>artifactId</a:t>
            </a:r>
            <a:r>
              <a:rPr lang="en-US" sz="1400" i="1" dirty="0"/>
              <a:t>&gt;spring-cloud-starter-</a:t>
            </a:r>
            <a:r>
              <a:rPr lang="en-US" sz="1400" i="1" u="sng" dirty="0" err="1"/>
              <a:t>netflix</a:t>
            </a:r>
            <a:r>
              <a:rPr lang="en-US" sz="1400" i="1" u="sng" dirty="0"/>
              <a:t>-eureka-client&lt;/</a:t>
            </a:r>
            <a:r>
              <a:rPr lang="en-US" sz="1400" i="1" u="sng" dirty="0" err="1"/>
              <a:t>artifactId</a:t>
            </a:r>
            <a:r>
              <a:rPr lang="en-US" sz="1400" i="1" u="sng" dirty="0" smtClean="0"/>
              <a:t>&gt;</a:t>
            </a:r>
          </a:p>
          <a:p>
            <a:pPr marL="0" indent="0">
              <a:lnSpc>
                <a:spcPct val="30000"/>
              </a:lnSpc>
              <a:buNone/>
            </a:pPr>
            <a:r>
              <a:rPr lang="en-US" sz="1400" i="1" dirty="0" smtClean="0"/>
              <a:t>&lt;/</a:t>
            </a:r>
            <a:r>
              <a:rPr lang="en-US" sz="1400" i="1" dirty="0"/>
              <a:t>dependency</a:t>
            </a:r>
            <a:r>
              <a:rPr lang="en-US" sz="1400" i="1" dirty="0" smtClean="0"/>
              <a:t>&gt;</a:t>
            </a:r>
            <a:endParaRPr lang="en-US" sz="1400" i="1" dirty="0"/>
          </a:p>
          <a:p>
            <a:pPr marL="0" indent="0">
              <a:lnSpc>
                <a:spcPct val="30000"/>
              </a:lnSpc>
              <a:buNone/>
            </a:pPr>
            <a:endParaRPr lang="en-US" sz="1400" dirty="0" smtClean="0"/>
          </a:p>
          <a:p>
            <a:pPr marL="0" indent="0">
              <a:lnSpc>
                <a:spcPct val="30000"/>
              </a:lnSpc>
              <a:buNone/>
            </a:pPr>
            <a:endParaRPr lang="en-US" sz="1400" dirty="0"/>
          </a:p>
          <a:p>
            <a:pPr marL="0" indent="0">
              <a:lnSpc>
                <a:spcPct val="30000"/>
              </a:lnSpc>
              <a:buNone/>
            </a:pPr>
            <a:r>
              <a:rPr lang="en-US" sz="1400" dirty="0" smtClean="0"/>
              <a:t>When we start eureka client application, it automatically register with Eureka client with application name provided in application property file</a:t>
            </a:r>
          </a:p>
          <a:p>
            <a:pPr marL="0" indent="0">
              <a:lnSpc>
                <a:spcPct val="30000"/>
              </a:lnSpc>
              <a:buNone/>
            </a:pPr>
            <a:r>
              <a:rPr lang="en-US" sz="1400" dirty="0" smtClean="0"/>
              <a:t>Also we need to provide eureka client sever </a:t>
            </a:r>
            <a:r>
              <a:rPr lang="en-US" sz="1400" dirty="0" err="1" smtClean="0"/>
              <a:t>uri</a:t>
            </a:r>
            <a:r>
              <a:rPr lang="en-US" sz="1400" dirty="0" smtClean="0"/>
              <a:t> in application property file where service will be register and other  application can discover </a:t>
            </a:r>
          </a:p>
          <a:p>
            <a:pPr marL="0" indent="0">
              <a:lnSpc>
                <a:spcPct val="30000"/>
              </a:lnSpc>
              <a:buNone/>
            </a:pPr>
            <a:r>
              <a:rPr lang="en-US" sz="1400" dirty="0" smtClean="0"/>
              <a:t>Using just service name from Eureka server application.</a:t>
            </a:r>
            <a:endParaRPr lang="en-US" sz="1400" dirty="0"/>
          </a:p>
          <a:p>
            <a:pPr marL="0" indent="0">
              <a:buNone/>
            </a:pPr>
            <a:r>
              <a:rPr lang="en-US" sz="1400" i="1" dirty="0" err="1"/>
              <a:t>spring.application.name</a:t>
            </a:r>
            <a:r>
              <a:rPr lang="en-US" sz="1400" i="1" dirty="0"/>
              <a:t>=coupon-service</a:t>
            </a:r>
          </a:p>
          <a:p>
            <a:pPr marL="0" indent="0">
              <a:buNone/>
            </a:pPr>
            <a:r>
              <a:rPr lang="en-US" sz="1400" i="1" dirty="0" err="1"/>
              <a:t>eureka.client.service-url.defaultZone</a:t>
            </a:r>
            <a:r>
              <a:rPr lang="en-US" sz="1400" i="1" dirty="0"/>
              <a:t>=http://localhost:8761/eureka/</a:t>
            </a:r>
          </a:p>
        </p:txBody>
      </p:sp>
    </p:spTree>
    <p:extLst>
      <p:ext uri="{BB962C8B-B14F-4D97-AF65-F5344CB8AC3E}">
        <p14:creationId xmlns:p14="http://schemas.microsoft.com/office/powerpoint/2010/main" val="79907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FeignClient</a:t>
            </a:r>
            <a:r>
              <a:rPr lang="en-US" dirty="0" smtClean="0"/>
              <a:t>: Restful client</a:t>
            </a:r>
            <a:endParaRPr lang="en-US" dirty="0"/>
          </a:p>
        </p:txBody>
      </p:sp>
      <p:sp>
        <p:nvSpPr>
          <p:cNvPr id="3" name="Content Placeholder 2"/>
          <p:cNvSpPr>
            <a:spLocks noGrp="1"/>
          </p:cNvSpPr>
          <p:nvPr>
            <p:ph idx="1"/>
          </p:nvPr>
        </p:nvSpPr>
        <p:spPr>
          <a:xfrm>
            <a:off x="838200" y="1825624"/>
            <a:ext cx="10515600" cy="486092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Spring MVC provides Rest Template to communicate with other rest services but with rest Template we need to implement lots of logic. Spring cloud provide </a:t>
            </a:r>
            <a:r>
              <a:rPr lang="en-US" sz="1600" dirty="0" err="1" smtClean="0"/>
              <a:t>FeignClient</a:t>
            </a:r>
            <a:r>
              <a:rPr lang="en-US" sz="1600" dirty="0" smtClean="0"/>
              <a:t> project which help easy integration of rest micro services.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feignclient</a:t>
            </a:r>
            <a:r>
              <a:rPr lang="en-US" sz="1600" dirty="0" smtClean="0"/>
              <a:t>, need to add below dependency as well as @</a:t>
            </a:r>
            <a:r>
              <a:rPr lang="en-US" sz="1600" dirty="0" err="1" smtClean="0"/>
              <a:t>EnableFeignClient</a:t>
            </a:r>
            <a:r>
              <a:rPr lang="en-US" sz="1600" dirty="0" smtClean="0"/>
              <a:t> annotation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400" i="1" dirty="0" smtClean="0"/>
              <a:t>&lt;</a:t>
            </a:r>
            <a:r>
              <a:rPr lang="en-US" sz="1400" i="1" dirty="0"/>
              <a:t>dependency&gt;</a:t>
            </a:r>
          </a:p>
          <a:p>
            <a:pPr marL="0" indent="0">
              <a:lnSpc>
                <a:spcPct val="30000"/>
              </a:lnSpc>
              <a:buNone/>
            </a:pPr>
            <a:r>
              <a:rPr lang="en-US" sz="1400" i="1" dirty="0" smtClean="0"/>
              <a:t>   &lt;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a:t>
            </a:r>
          </a:p>
          <a:p>
            <a:pPr marL="0" indent="0">
              <a:lnSpc>
                <a:spcPct val="30000"/>
              </a:lnSpc>
              <a:buNone/>
            </a:pPr>
            <a:r>
              <a:rPr lang="en-US" sz="1400" i="1" dirty="0" smtClean="0"/>
              <a:t>   &lt;</a:t>
            </a:r>
            <a:r>
              <a:rPr lang="en-US" sz="1400" i="1" dirty="0" err="1"/>
              <a:t>artifactId</a:t>
            </a:r>
            <a:r>
              <a:rPr lang="en-US" sz="1400" i="1" dirty="0"/>
              <a:t>&gt;spring-cloud-starter-</a:t>
            </a:r>
            <a:r>
              <a:rPr lang="en-US" sz="1400" i="1" u="sng" dirty="0" err="1"/>
              <a:t>openfeign</a:t>
            </a:r>
            <a:r>
              <a:rPr lang="en-US" sz="1400" i="1" u="sng" dirty="0"/>
              <a:t>&lt;/</a:t>
            </a:r>
            <a:r>
              <a:rPr lang="en-US" sz="1400" i="1" u="sng" dirty="0" err="1"/>
              <a:t>artifactId</a:t>
            </a:r>
            <a:r>
              <a:rPr lang="en-US" sz="1400" i="1" u="sng" dirty="0"/>
              <a:t>&gt;</a:t>
            </a:r>
          </a:p>
          <a:p>
            <a:pPr marL="0" indent="0">
              <a:lnSpc>
                <a:spcPct val="30000"/>
              </a:lnSpc>
              <a:buNone/>
            </a:pPr>
            <a:r>
              <a:rPr lang="en-US" sz="1400" i="1" dirty="0" smtClean="0"/>
              <a:t>&lt;/dependency&gt;</a:t>
            </a:r>
          </a:p>
          <a:p>
            <a:pPr marL="0" indent="0">
              <a:lnSpc>
                <a:spcPct val="30000"/>
              </a:lnSpc>
              <a:buNone/>
            </a:pPr>
            <a:endParaRPr lang="en-US" sz="1400" i="1" dirty="0"/>
          </a:p>
          <a:p>
            <a:pPr marL="0" indent="0">
              <a:buNone/>
            </a:pPr>
            <a:r>
              <a:rPr lang="en-US" sz="1200" dirty="0"/>
              <a:t>@</a:t>
            </a:r>
            <a:r>
              <a:rPr lang="en-US" sz="1200" dirty="0" err="1"/>
              <a:t>FeignClient</a:t>
            </a:r>
            <a:r>
              <a:rPr lang="en-US" sz="1200" dirty="0" smtClean="0"/>
              <a:t>("</a:t>
            </a:r>
            <a:r>
              <a:rPr lang="en-US" sz="1200" dirty="0" smtClean="0"/>
              <a:t> COUPON-SERVICE </a:t>
            </a:r>
            <a:r>
              <a:rPr lang="en-US" sz="1200" dirty="0" smtClean="0"/>
              <a:t>").           //  map either service name or </a:t>
            </a:r>
            <a:r>
              <a:rPr lang="en-US" sz="1200" dirty="0" err="1" smtClean="0"/>
              <a:t>zuul</a:t>
            </a:r>
            <a:r>
              <a:rPr lang="en-US" sz="1200" dirty="0" smtClean="0"/>
              <a:t> proxy server name.</a:t>
            </a:r>
            <a:endParaRPr lang="en-US" sz="1200" dirty="0"/>
          </a:p>
          <a:p>
            <a:pPr marL="0" indent="0">
              <a:buNone/>
            </a:pPr>
            <a:r>
              <a:rPr lang="en-US" sz="1200" dirty="0"/>
              <a:t>//@</a:t>
            </a:r>
            <a:r>
              <a:rPr lang="en-US" sz="1200" dirty="0" err="1"/>
              <a:t>RibbonClient</a:t>
            </a:r>
            <a:r>
              <a:rPr lang="en-US" sz="1200" dirty="0"/>
              <a:t>("COUPON-SERVICE</a:t>
            </a:r>
            <a:r>
              <a:rPr lang="en-US" sz="1200" dirty="0" smtClean="0"/>
              <a:t>").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a:t>
            </a:r>
            <a:r>
              <a:rPr lang="en-US" sz="1200" b="1" dirty="0"/>
              <a:t>interface </a:t>
            </a:r>
            <a:r>
              <a:rPr lang="en-US" sz="1200" b="1" dirty="0" err="1"/>
              <a:t>CouponClient</a:t>
            </a:r>
            <a:r>
              <a:rPr lang="en-US" sz="1200" b="1" dirty="0"/>
              <a:t> </a:t>
            </a:r>
            <a:r>
              <a:rPr lang="en-US" sz="1200" b="1" dirty="0" smtClean="0"/>
              <a:t>{.              </a:t>
            </a:r>
            <a:r>
              <a:rPr lang="en-US" sz="1200" dirty="0" smtClean="0"/>
              <a:t>// taken care by gateway server</a:t>
            </a:r>
            <a:endParaRPr lang="en-US" sz="1200" dirty="0"/>
          </a:p>
          <a:p>
            <a:pPr marL="0" indent="0">
              <a:buNone/>
            </a:pPr>
            <a:r>
              <a:rPr lang="en-US" sz="1200" dirty="0"/>
              <a:t>	@</a:t>
            </a:r>
            <a:r>
              <a:rPr lang="en-US" sz="1200" dirty="0" err="1"/>
              <a:t>GetMapping</a:t>
            </a:r>
            <a:r>
              <a:rPr lang="en-US" sz="1200" dirty="0" smtClean="0"/>
              <a:t>("/</a:t>
            </a:r>
            <a:r>
              <a:rPr lang="en-US" sz="1200" dirty="0" err="1" smtClean="0"/>
              <a:t>couponapi</a:t>
            </a:r>
            <a:r>
              <a:rPr lang="en-US" sz="1200" dirty="0" smtClean="0"/>
              <a:t>/coupons</a:t>
            </a:r>
            <a:r>
              <a:rPr lang="en-US" sz="1200" dirty="0"/>
              <a:t>/{code}")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p:txBody>
      </p:sp>
    </p:spTree>
    <p:extLst>
      <p:ext uri="{BB962C8B-B14F-4D97-AF65-F5344CB8AC3E}">
        <p14:creationId xmlns:p14="http://schemas.microsoft.com/office/powerpoint/2010/main" val="183074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Load Balancing</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use client side load balancing, we use ribbon provided by spring cloud. Below are the steps to use ribbon for client side load balancing.</a:t>
            </a:r>
          </a:p>
          <a:p>
            <a:pPr>
              <a:lnSpc>
                <a:spcPct val="100000"/>
              </a:lnSpc>
              <a:spcBef>
                <a:spcPts val="0"/>
              </a:spcBef>
            </a:pPr>
            <a:r>
              <a:rPr lang="en-US" sz="1600" dirty="0"/>
              <a:t> </a:t>
            </a:r>
            <a:r>
              <a:rPr lang="en-US" sz="1600" dirty="0" smtClean="0"/>
              <a:t>First add below dependency for ribbon client.</a:t>
            </a:r>
          </a:p>
          <a:p>
            <a:pPr>
              <a:lnSpc>
                <a:spcPct val="100000"/>
              </a:lnSpc>
              <a:spcBef>
                <a:spcPts val="0"/>
              </a:spcBef>
            </a:pPr>
            <a:r>
              <a:rPr lang="en-US" sz="1600" dirty="0" smtClean="0"/>
              <a:t> Second add annotation </a:t>
            </a:r>
            <a:r>
              <a:rPr lang="en-US" sz="1400" dirty="0" smtClean="0"/>
              <a:t>‘</a:t>
            </a:r>
            <a:r>
              <a:rPr lang="en-US" sz="1400" dirty="0"/>
              <a:t>@</a:t>
            </a:r>
            <a:r>
              <a:rPr lang="en-US" sz="1400" dirty="0" err="1"/>
              <a:t>RibbonClient</a:t>
            </a:r>
            <a:r>
              <a:rPr lang="en-US" sz="1400" dirty="0"/>
              <a:t>("COUPON-SERVICE</a:t>
            </a:r>
            <a:r>
              <a:rPr lang="en-US" sz="1400" dirty="0" smtClean="0"/>
              <a:t>")’ </a:t>
            </a:r>
            <a:r>
              <a:rPr lang="en-US" sz="1600" dirty="0" smtClean="0"/>
              <a:t>under feign client proxy or restful client interface where “COUPON-SERVICE” is application id registered with Eureka name server.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-ribbon&lt;/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lnSpc>
                <a:spcPct val="30000"/>
              </a:lnSpc>
              <a:buNone/>
            </a:pPr>
            <a:endParaRPr lang="en-US" sz="1200" dirty="0" smtClean="0"/>
          </a:p>
          <a:p>
            <a:pPr marL="0" indent="0">
              <a:lnSpc>
                <a:spcPct val="30000"/>
              </a:lnSpc>
              <a:buNone/>
            </a:pPr>
            <a:endParaRPr lang="en-US" sz="1200" dirty="0"/>
          </a:p>
          <a:p>
            <a:pPr marL="0" indent="0">
              <a:buNone/>
            </a:pPr>
            <a:r>
              <a:rPr lang="en-US" sz="1200" dirty="0" smtClean="0"/>
              <a:t>@</a:t>
            </a:r>
            <a:r>
              <a:rPr lang="en-US" sz="1200" dirty="0" err="1" smtClean="0"/>
              <a:t>FeignClient</a:t>
            </a:r>
            <a:r>
              <a:rPr lang="en-US" sz="1200" dirty="0" smtClean="0"/>
              <a:t>(" COUPON-SERVICE ").           //  map either service name or </a:t>
            </a:r>
            <a:r>
              <a:rPr lang="en-US" sz="1200" dirty="0" err="1" smtClean="0"/>
              <a:t>zuul</a:t>
            </a:r>
            <a:r>
              <a:rPr lang="en-US" sz="1200" dirty="0" smtClean="0"/>
              <a:t> proxy server name.</a:t>
            </a:r>
          </a:p>
          <a:p>
            <a:pPr marL="0" indent="0">
              <a:buNone/>
            </a:pPr>
            <a:r>
              <a:rPr lang="en-US" sz="1200" dirty="0" smtClean="0"/>
              <a:t>//@</a:t>
            </a:r>
            <a:r>
              <a:rPr lang="en-US" sz="1200" dirty="0" err="1" smtClean="0"/>
              <a:t>RibbonClient</a:t>
            </a:r>
            <a:r>
              <a:rPr lang="en-US" sz="1200" dirty="0" smtClean="0"/>
              <a:t>("COUPON-SERVICE").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interface </a:t>
            </a:r>
            <a:r>
              <a:rPr lang="en-US" sz="1200" b="1" dirty="0" err="1" smtClean="0"/>
              <a:t>CouponClient</a:t>
            </a:r>
            <a:r>
              <a:rPr lang="en-US" sz="1200" b="1" dirty="0" smtClean="0"/>
              <a:t> {.              </a:t>
            </a:r>
            <a:r>
              <a:rPr lang="en-US" sz="1200" dirty="0" smtClean="0"/>
              <a:t>// taken care by gateway server</a:t>
            </a:r>
          </a:p>
          <a:p>
            <a:pPr marL="0" indent="0">
              <a:buNone/>
            </a:pPr>
            <a:r>
              <a:rPr lang="en-US" sz="1200" dirty="0" smtClean="0"/>
              <a:t>	@</a:t>
            </a:r>
            <a:r>
              <a:rPr lang="en-US" sz="1200" dirty="0" err="1" smtClean="0"/>
              <a:t>GetMapping</a:t>
            </a:r>
            <a:r>
              <a:rPr lang="en-US" sz="1200" dirty="0" smtClean="0"/>
              <a:t>("/</a:t>
            </a:r>
            <a:r>
              <a:rPr lang="en-US" sz="1200" dirty="0" err="1" smtClean="0"/>
              <a:t>couponapi</a:t>
            </a:r>
            <a:r>
              <a:rPr lang="en-US" sz="1200" dirty="0" smtClean="0"/>
              <a:t>/coupons/{code}")</a:t>
            </a:r>
          </a:p>
          <a:p>
            <a:pPr marL="0" indent="0">
              <a:buNone/>
            </a:pPr>
            <a:r>
              <a:rPr lang="en-US" sz="1200" dirty="0" smtClean="0"/>
              <a:t>	Coupon </a:t>
            </a:r>
            <a:r>
              <a:rPr lang="en-US" sz="1200" dirty="0" err="1" smtClean="0"/>
              <a:t>getCoupon</a:t>
            </a:r>
            <a:r>
              <a:rPr lang="en-US" sz="1200" dirty="0" smtClean="0"/>
              <a:t>(@</a:t>
            </a:r>
            <a:r>
              <a:rPr lang="en-US" sz="1200" dirty="0" err="1" smtClean="0"/>
              <a:t>PathVariable</a:t>
            </a:r>
            <a:r>
              <a:rPr lang="en-US" sz="1200" dirty="0" smtClean="0"/>
              <a:t>("code") String code);</a:t>
            </a:r>
          </a:p>
          <a:p>
            <a:pPr marL="0" indent="0">
              <a:buNone/>
            </a:pPr>
            <a:r>
              <a:rPr lang="en-US" sz="1200" dirty="0" smtClean="0"/>
              <a:t>}</a:t>
            </a:r>
            <a:endParaRPr lang="en-US" sz="1200" i="1" dirty="0" smtClean="0"/>
          </a:p>
          <a:p>
            <a:pPr marL="0" indent="0">
              <a:lnSpc>
                <a:spcPct val="30000"/>
              </a:lnSpc>
              <a:buNone/>
            </a:pPr>
            <a:endParaRPr lang="en-US" sz="1200" dirty="0"/>
          </a:p>
        </p:txBody>
      </p:sp>
    </p:spTree>
    <p:extLst>
      <p:ext uri="{BB962C8B-B14F-4D97-AF65-F5344CB8AC3E}">
        <p14:creationId xmlns:p14="http://schemas.microsoft.com/office/powerpoint/2010/main" val="4964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865"/>
          </a:xfrm>
        </p:spPr>
        <p:txBody>
          <a:bodyPr>
            <a:normAutofit/>
          </a:bodyPr>
          <a:lstStyle/>
          <a:p>
            <a:r>
              <a:rPr lang="en-US" sz="2400" b="1" dirty="0" err="1" smtClean="0"/>
              <a:t>Zuul</a:t>
            </a:r>
            <a:r>
              <a:rPr lang="en-US" sz="2400" b="1" dirty="0" smtClean="0"/>
              <a:t> Proxy Gateway Server</a:t>
            </a:r>
            <a:endParaRPr lang="en-US" sz="2400" b="1" dirty="0"/>
          </a:p>
        </p:txBody>
      </p:sp>
      <p:sp>
        <p:nvSpPr>
          <p:cNvPr id="3" name="Content Placeholder 2"/>
          <p:cNvSpPr>
            <a:spLocks noGrp="1"/>
          </p:cNvSpPr>
          <p:nvPr>
            <p:ph idx="1"/>
          </p:nvPr>
        </p:nvSpPr>
        <p:spPr>
          <a:xfrm>
            <a:off x="838200" y="1062990"/>
            <a:ext cx="10515600" cy="51139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err="1" smtClean="0"/>
              <a:t>Zuul</a:t>
            </a:r>
            <a:r>
              <a:rPr lang="en-US" sz="1800" dirty="0" smtClean="0"/>
              <a:t> gateway server used to implement non functional requirement  that are common across micro services. For 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Security</a:t>
            </a:r>
            <a:r>
              <a:rPr lang="en-US" sz="1800" dirty="0" smtClean="0"/>
              <a:t> where client need to authenticate and authorize particular micro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Tracing</a:t>
            </a:r>
            <a:r>
              <a:rPr lang="en-US" sz="1800" dirty="0" smtClean="0"/>
              <a:t> where request need to traced as its goes from one service to other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Service Aggregation </a:t>
            </a:r>
            <a:r>
              <a:rPr lang="mr-IN" sz="1800" dirty="0" smtClean="0"/>
              <a:t>–</a:t>
            </a:r>
            <a:r>
              <a:rPr lang="en-US" sz="1800" dirty="0" smtClean="0"/>
              <a:t> to call all micro service through one </a:t>
            </a:r>
            <a:r>
              <a:rPr lang="en-US" sz="1800" dirty="0" err="1" smtClean="0"/>
              <a:t>url</a:t>
            </a:r>
            <a:r>
              <a:rPr lang="en-US" sz="1800"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Rate limit </a:t>
            </a:r>
            <a:r>
              <a:rPr lang="en-US" sz="1800" dirty="0" smtClean="0"/>
              <a:t>allow or control request per minute or per day etc.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These are all cross cutting concerns which are being used across all micro services are implemented at single place which is called </a:t>
            </a:r>
            <a:r>
              <a:rPr lang="en-US" sz="1800" dirty="0" err="1" smtClean="0"/>
              <a:t>Zuul</a:t>
            </a:r>
            <a:r>
              <a:rPr lang="en-US" sz="1800" dirty="0" smtClean="0"/>
              <a:t> proxy gateway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So by using </a:t>
            </a:r>
            <a:r>
              <a:rPr lang="en-US" sz="1800" dirty="0" err="1" smtClean="0"/>
              <a:t>zuul</a:t>
            </a:r>
            <a:r>
              <a:rPr lang="en-US" sz="1800" dirty="0" smtClean="0"/>
              <a:t> proxy gateway all client request will route though gateway server as well as micro service internal call will route though gateway server.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lvl="0" indent="0">
              <a:lnSpc>
                <a:spcPct val="100000"/>
              </a:lnSpc>
              <a:spcBef>
                <a:spcPts val="0"/>
              </a:spcBef>
              <a:buNone/>
            </a:pPr>
            <a:r>
              <a:rPr lang="en-US" sz="1800" dirty="0" smtClean="0"/>
              <a:t>We can create </a:t>
            </a:r>
            <a:r>
              <a:rPr lang="en-US" sz="1800" dirty="0" err="1" smtClean="0"/>
              <a:t>Zuul</a:t>
            </a:r>
            <a:r>
              <a:rPr lang="en-US" sz="1800" dirty="0" smtClean="0"/>
              <a:t> proxy gateway server with below dependency and its just like other micro service and registered with Eureka naming server and also need to add </a:t>
            </a:r>
            <a:r>
              <a:rPr lang="en-US" sz="1800" dirty="0"/>
              <a:t>@</a:t>
            </a:r>
            <a:r>
              <a:rPr lang="en-US" sz="1800" dirty="0" err="1" smtClean="0"/>
              <a:t>EnableZuulProxy</a:t>
            </a:r>
            <a:r>
              <a:rPr lang="en-US" sz="1800" dirty="0" smtClean="0"/>
              <a:t>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indent="0">
              <a:lnSpc>
                <a:spcPct val="40000"/>
              </a:lnSpc>
              <a:spcBef>
                <a:spcPts val="0"/>
              </a:spcBef>
              <a:buNone/>
            </a:pPr>
            <a:endParaRPr lang="en-US" sz="1200" dirty="0" smtClean="0"/>
          </a:p>
          <a:p>
            <a:pPr marL="0" indent="0">
              <a:lnSpc>
                <a:spcPct val="40000"/>
              </a:lnSpc>
              <a:buNone/>
            </a:pPr>
            <a:r>
              <a:rPr lang="en-US" sz="1200" dirty="0" smtClean="0"/>
              <a:t>        &lt;</a:t>
            </a:r>
            <a:r>
              <a:rPr lang="en-US" sz="1200" dirty="0"/>
              <a:t>dependency&gt;</a:t>
            </a:r>
          </a:p>
          <a:p>
            <a:pPr marL="0" indent="0">
              <a:lnSpc>
                <a:spcPct val="40000"/>
              </a:lnSpc>
              <a:buNone/>
            </a:pPr>
            <a:r>
              <a:rPr lang="en-US" sz="1200" dirty="0"/>
              <a:t>	</a:t>
            </a:r>
            <a:r>
              <a:rPr lang="en-US" sz="1200" dirty="0" smtClean="0"/>
              <a:t>&lt;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40000"/>
              </a:lnSpc>
              <a:buNone/>
            </a:pPr>
            <a:r>
              <a:rPr lang="en-US" sz="1200" dirty="0"/>
              <a:t>	</a:t>
            </a:r>
            <a:r>
              <a:rPr lang="en-US" sz="1200" dirty="0" smtClean="0"/>
              <a:t>&lt;</a:t>
            </a:r>
            <a:r>
              <a:rPr lang="en-US" sz="1200" dirty="0" err="1"/>
              <a:t>artifactId</a:t>
            </a:r>
            <a:r>
              <a:rPr lang="en-US" sz="1200" dirty="0"/>
              <a:t>&gt;spring-cloud-starter-</a:t>
            </a:r>
            <a:r>
              <a:rPr lang="en-US" sz="1200" u="sng" dirty="0" err="1"/>
              <a:t>netflix</a:t>
            </a:r>
            <a:r>
              <a:rPr lang="en-US" sz="1200" u="sng" dirty="0"/>
              <a:t>-</a:t>
            </a:r>
            <a:r>
              <a:rPr lang="en-US" sz="1200" u="sng" dirty="0" err="1"/>
              <a:t>zuul</a:t>
            </a:r>
            <a:r>
              <a:rPr lang="en-US" sz="1200" u="sng" dirty="0"/>
              <a:t>&lt;/</a:t>
            </a:r>
            <a:r>
              <a:rPr lang="en-US" sz="1200" u="sng" dirty="0" err="1"/>
              <a:t>artifactId</a:t>
            </a:r>
            <a:r>
              <a:rPr lang="en-US" sz="1200" u="sng" dirty="0"/>
              <a:t>&gt;</a:t>
            </a:r>
          </a:p>
          <a:p>
            <a:pPr marL="0" indent="0">
              <a:lnSpc>
                <a:spcPct val="40000"/>
              </a:lnSpc>
              <a:buNone/>
            </a:pPr>
            <a:r>
              <a:rPr lang="en-US" sz="1200" dirty="0" smtClean="0"/>
              <a:t>        &lt;/</a:t>
            </a:r>
            <a:r>
              <a:rPr lang="en-US" sz="1200" dirty="0"/>
              <a:t>dependency&gt;</a:t>
            </a:r>
          </a:p>
        </p:txBody>
      </p:sp>
    </p:spTree>
    <p:extLst>
      <p:ext uri="{BB962C8B-B14F-4D97-AF65-F5344CB8AC3E}">
        <p14:creationId xmlns:p14="http://schemas.microsoft.com/office/powerpoint/2010/main" val="73706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Zuul</a:t>
            </a:r>
            <a:r>
              <a:rPr lang="en-US" dirty="0" smtClean="0"/>
              <a:t> Proxy Gateway Server</a:t>
            </a:r>
            <a:endParaRPr lang="en-US" dirty="0"/>
          </a:p>
        </p:txBody>
      </p:sp>
      <p:sp>
        <p:nvSpPr>
          <p:cNvPr id="3" name="Content Placeholder 2"/>
          <p:cNvSpPr>
            <a:spLocks noGrp="1"/>
          </p:cNvSpPr>
          <p:nvPr>
            <p:ph idx="1"/>
          </p:nvPr>
        </p:nvSpPr>
        <p:spPr>
          <a:solidFill>
            <a:schemeClr val="bg1"/>
          </a:solidFill>
          <a:ln>
            <a:no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smtClean="0"/>
              <a:t>Zuul</a:t>
            </a:r>
            <a:r>
              <a:rPr lang="en-US" sz="2000" dirty="0" smtClean="0"/>
              <a:t> proxy gateway server will be just like other micro service and register with eureka server. When we call other service through feign client, it will go against ‘</a:t>
            </a:r>
            <a:r>
              <a:rPr lang="en-US" sz="2000" dirty="0" err="1" smtClean="0"/>
              <a:t>zuul</a:t>
            </a:r>
            <a:r>
              <a:rPr lang="en-US" sz="2000" dirty="0" smtClean="0"/>
              <a:t>-</a:t>
            </a:r>
            <a:r>
              <a:rPr lang="en-US" sz="2000" dirty="0" err="1" smtClean="0"/>
              <a:t>api</a:t>
            </a:r>
            <a:r>
              <a:rPr lang="en-US" sz="2000" dirty="0" smtClean="0"/>
              <a:t>-gateway’ service and also </a:t>
            </a:r>
            <a:r>
              <a:rPr lang="en-US" sz="2000" dirty="0" err="1" smtClean="0"/>
              <a:t>uri</a:t>
            </a:r>
            <a:r>
              <a:rPr lang="en-US" sz="2000" dirty="0" smtClean="0"/>
              <a:t> need to change to add application name of calling service. </a:t>
            </a:r>
            <a:r>
              <a:rPr lang="en-US" sz="2000" dirty="0" err="1" smtClean="0"/>
              <a:t>Zuul</a:t>
            </a:r>
            <a:r>
              <a:rPr lang="en-US" sz="2000" dirty="0" smtClean="0"/>
              <a:t> internally implement server side load </a:t>
            </a:r>
            <a:r>
              <a:rPr lang="en-US" sz="2000" dirty="0" err="1" smtClean="0"/>
              <a:t>balacing</a:t>
            </a:r>
            <a:r>
              <a:rPr lang="en-US" sz="2000" dirty="0" smtClean="0"/>
              <a:t> through ribbon client so no need to add ribbon client incase of request routing through </a:t>
            </a:r>
            <a:r>
              <a:rPr lang="en-US" sz="2000" dirty="0" err="1" smtClean="0"/>
              <a:t>zuul</a:t>
            </a:r>
            <a:r>
              <a:rPr lang="en-US" sz="2000" dirty="0" smtClean="0"/>
              <a:t> proxy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a:t>
            </a:r>
            <a:r>
              <a:rPr lang="en-US" sz="1200" dirty="0" err="1"/>
              <a:t>FeignClient</a:t>
            </a:r>
            <a:r>
              <a:rPr lang="en-US" sz="1200" dirty="0"/>
              <a:t>("</a:t>
            </a:r>
            <a:r>
              <a:rPr lang="en-US" sz="1600" b="1" dirty="0" err="1">
                <a:solidFill>
                  <a:srgbClr val="FF0000"/>
                </a:solidFill>
              </a:rPr>
              <a:t>zuul</a:t>
            </a:r>
            <a:r>
              <a:rPr lang="en-US" sz="1600" b="1" dirty="0">
                <a:solidFill>
                  <a:srgbClr val="FF0000"/>
                </a:solidFill>
              </a:rPr>
              <a:t>-</a:t>
            </a:r>
            <a:r>
              <a:rPr lang="en-US" sz="1600" b="1" dirty="0" err="1">
                <a:solidFill>
                  <a:srgbClr val="FF0000"/>
                </a:solidFill>
              </a:rPr>
              <a:t>api</a:t>
            </a:r>
            <a:r>
              <a:rPr lang="en-US" sz="1600" b="1" dirty="0">
                <a:solidFill>
                  <a:srgbClr val="FF0000"/>
                </a:solidFill>
              </a:rPr>
              <a:t>-gateway</a:t>
            </a:r>
            <a:r>
              <a:rPr lang="en-US" sz="1200" dirty="0"/>
              <a:t>")</a:t>
            </a:r>
          </a:p>
          <a:p>
            <a:pPr marL="0" indent="0">
              <a:lnSpc>
                <a:spcPct val="30000"/>
              </a:lnSpc>
              <a:buNone/>
            </a:pPr>
            <a:r>
              <a:rPr lang="en-US" sz="1200" dirty="0"/>
              <a:t>//@</a:t>
            </a:r>
            <a:r>
              <a:rPr lang="en-US" sz="1200" dirty="0" err="1"/>
              <a:t>RibbonClient</a:t>
            </a:r>
            <a:r>
              <a:rPr lang="en-US" sz="1200" dirty="0"/>
              <a:t>("COUPON-SERVICE")</a:t>
            </a:r>
          </a:p>
          <a:p>
            <a:pPr marL="0" indent="0">
              <a:lnSpc>
                <a:spcPct val="30000"/>
              </a:lnSpc>
              <a:buNone/>
            </a:pPr>
            <a:r>
              <a:rPr lang="en-US" sz="1200" b="1" dirty="0"/>
              <a:t>public interface </a:t>
            </a:r>
            <a:r>
              <a:rPr lang="en-US" sz="1200" b="1" dirty="0" err="1"/>
              <a:t>CouponClient</a:t>
            </a:r>
            <a:r>
              <a:rPr lang="en-US" sz="1200" b="1" dirty="0"/>
              <a:t> {</a:t>
            </a:r>
          </a:p>
          <a:p>
            <a:pPr marL="0" indent="0">
              <a:lnSpc>
                <a:spcPct val="30000"/>
              </a:lnSpc>
              <a:buNone/>
            </a:pPr>
            <a:r>
              <a:rPr lang="en-US" sz="1200" dirty="0"/>
              <a:t>	@</a:t>
            </a:r>
            <a:r>
              <a:rPr lang="en-US" sz="1200" dirty="0" err="1"/>
              <a:t>GetMapping</a:t>
            </a:r>
            <a:r>
              <a:rPr lang="en-US" sz="1200" dirty="0"/>
              <a:t>("/</a:t>
            </a:r>
            <a:r>
              <a:rPr lang="en-US" sz="1600" b="1" dirty="0">
                <a:solidFill>
                  <a:srgbClr val="FF0000"/>
                </a:solidFill>
              </a:rPr>
              <a:t>coupon-service</a:t>
            </a:r>
            <a:r>
              <a:rPr lang="en-US" sz="1200" dirty="0"/>
              <a:t>/</a:t>
            </a:r>
            <a:r>
              <a:rPr lang="en-US" sz="1200" dirty="0" err="1"/>
              <a:t>couponapi</a:t>
            </a:r>
            <a:r>
              <a:rPr lang="en-US" sz="1200" dirty="0"/>
              <a:t>/coupons/{code}")</a:t>
            </a:r>
          </a:p>
          <a:p>
            <a:pPr marL="0" indent="0">
              <a:lnSpc>
                <a:spcPct val="30000"/>
              </a:lnSpc>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lnSpc>
                <a:spcPct val="30000"/>
              </a:lnSpc>
              <a:buNone/>
            </a:pPr>
            <a:r>
              <a:rPr lang="en-US" sz="1200" dirty="0"/>
              <a:t>}</a:t>
            </a:r>
          </a:p>
        </p:txBody>
      </p:sp>
    </p:spTree>
    <p:extLst>
      <p:ext uri="{BB962C8B-B14F-4D97-AF65-F5344CB8AC3E}">
        <p14:creationId xmlns:p14="http://schemas.microsoft.com/office/powerpoint/2010/main" val="121693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6033</TotalTime>
  <Words>1380</Words>
  <Application>Microsoft Macintosh PowerPoint</Application>
  <PresentationFormat>Widescreen</PresentationFormat>
  <Paragraphs>171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Mangal</vt:lpstr>
      <vt:lpstr>Arial</vt:lpstr>
      <vt:lpstr>Office Theme</vt:lpstr>
      <vt:lpstr>Spring Boot</vt:lpstr>
      <vt:lpstr>PowerPoint Presentation</vt:lpstr>
      <vt:lpstr>Spring Cloud</vt:lpstr>
      <vt:lpstr>Eureka Server: Service registry and discover</vt:lpstr>
      <vt:lpstr>Eureka Client: Services registered with Eureka server are Eureka Client application</vt:lpstr>
      <vt:lpstr>FeignClient: Restful client</vt:lpstr>
      <vt:lpstr>Client Load Balancing</vt:lpstr>
      <vt:lpstr>Zuul Proxy Gateway Server</vt:lpstr>
      <vt:lpstr>Zuul Proxy Gateway Server</vt:lpstr>
      <vt:lpstr>Zuul Filters</vt:lpstr>
      <vt:lpstr>Hystrix</vt:lpstr>
      <vt:lpstr>Config Server or Centralized configuration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Microsoft Office User</dc:creator>
  <cp:lastModifiedBy>Microsoft Office User</cp:lastModifiedBy>
  <cp:revision>86</cp:revision>
  <dcterms:created xsi:type="dcterms:W3CDTF">2020-05-21T22:27:51Z</dcterms:created>
  <dcterms:modified xsi:type="dcterms:W3CDTF">2020-05-26T03:01:39Z</dcterms:modified>
</cp:coreProperties>
</file>