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user\Downloads\SHIVANI_322200086.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user\Downloads\SHIVANI_322200086.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user\Downloads\SHIVANI_322200086.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user\Downloads\SHIVANI_32220008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[SHIVANI_322200086.xlsx]PIVOT TABLE!PivotTable1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VALUES</a:t>
            </a:r>
            <a:endParaRPr lang="en-US"/>
          </a:p>
        </c:rich>
      </c:tx>
      <c:layout/>
      <c:overlay val="0"/>
      <c:spPr>
        <a:noFill/>
        <a:ln>
          <a:noFill/>
        </a:ln>
        <a:effectLst/>
      </c:spPr>
    </c:title>
    <c:autoTitleDeleted val="0"/>
    <c:plotArea>
      <c:layout/>
      <c:barChart>
        <c:barDir val="col"/>
        <c:grouping val="clustered"/>
        <c:varyColors val="0"/>
        <c:ser>
          <c:idx val="0"/>
          <c:order val="0"/>
          <c:tx>
            <c:strRef>
              <c:f>'[SHIVANI_322200086.xlsx]PIVOT TABLE'!$B$3:$B$4</c:f>
              <c:strCache>
                <c:ptCount val="1"/>
                <c:pt idx="0">
                  <c:v>HIGH</c:v>
                </c:pt>
              </c:strCache>
            </c:strRef>
          </c:tx>
          <c:spPr>
            <a:solidFill>
              <a:schemeClr val="accent1"/>
            </a:solidFill>
            <a:ln>
              <a:noFill/>
            </a:ln>
            <a:effectLst/>
          </c:spPr>
          <c:invertIfNegative val="0"/>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TABLE'!$B$5:$B$15</c:f>
              <c:numCache>
                <c:formatCode>General</c:formatCode>
                <c:ptCount val="10"/>
                <c:pt idx="0">
                  <c:v>4</c:v>
                </c:pt>
                <c:pt idx="1">
                  <c:v>10</c:v>
                </c:pt>
                <c:pt idx="2">
                  <c:v>7</c:v>
                </c:pt>
                <c:pt idx="3">
                  <c:v>4</c:v>
                </c:pt>
                <c:pt idx="4">
                  <c:v>5</c:v>
                </c:pt>
                <c:pt idx="5">
                  <c:v>5</c:v>
                </c:pt>
                <c:pt idx="6">
                  <c:v>2</c:v>
                </c:pt>
                <c:pt idx="7">
                  <c:v>5</c:v>
                </c:pt>
                <c:pt idx="8">
                  <c:v>6</c:v>
                </c:pt>
                <c:pt idx="9">
                  <c:v>4</c:v>
                </c:pt>
              </c:numCache>
            </c:numRef>
          </c:val>
        </c:ser>
        <c:ser>
          <c:idx val="1"/>
          <c:order val="1"/>
          <c:tx>
            <c:strRef>
              <c:f>'[SHIVANI_322200086.xlsx]PIVOT TABLE'!$C$3:$C$4</c:f>
              <c:strCache>
                <c:ptCount val="1"/>
                <c:pt idx="0">
                  <c:v>LOW</c:v>
                </c:pt>
              </c:strCache>
            </c:strRef>
          </c:tx>
          <c:spPr>
            <a:solidFill>
              <a:schemeClr val="accent2"/>
            </a:solidFill>
            <a:ln>
              <a:noFill/>
            </a:ln>
            <a:effectLst/>
          </c:spPr>
          <c:invertIfNegative val="0"/>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TABLE'!$C$5:$C$15</c:f>
              <c:numCache>
                <c:formatCode>General</c:formatCode>
                <c:ptCount val="10"/>
                <c:pt idx="0">
                  <c:v>11</c:v>
                </c:pt>
                <c:pt idx="1">
                  <c:v>9</c:v>
                </c:pt>
                <c:pt idx="2">
                  <c:v>12</c:v>
                </c:pt>
                <c:pt idx="3">
                  <c:v>10</c:v>
                </c:pt>
                <c:pt idx="4">
                  <c:v>8</c:v>
                </c:pt>
                <c:pt idx="5">
                  <c:v>6</c:v>
                </c:pt>
                <c:pt idx="6">
                  <c:v>9</c:v>
                </c:pt>
                <c:pt idx="7">
                  <c:v>10</c:v>
                </c:pt>
                <c:pt idx="8">
                  <c:v>9</c:v>
                </c:pt>
                <c:pt idx="9">
                  <c:v>9</c:v>
                </c:pt>
              </c:numCache>
            </c:numRef>
          </c:val>
        </c:ser>
        <c:ser>
          <c:idx val="2"/>
          <c:order val="2"/>
          <c:tx>
            <c:strRef>
              <c:f>'[SHIVANI_322200086.xlsx]PIVOT TABLE'!$D$3:$D$4</c:f>
              <c:strCache>
                <c:ptCount val="1"/>
                <c:pt idx="0">
                  <c:v>MED</c:v>
                </c:pt>
              </c:strCache>
            </c:strRef>
          </c:tx>
          <c:spPr>
            <a:solidFill>
              <a:schemeClr val="accent3"/>
            </a:solidFill>
            <a:ln>
              <a:noFill/>
            </a:ln>
            <a:effectLst/>
          </c:spPr>
          <c:invertIfNegative val="0"/>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TABLE'!$D$5:$D$15</c:f>
              <c:numCache>
                <c:formatCode>General</c:formatCode>
                <c:ptCount val="10"/>
                <c:pt idx="0">
                  <c:v>19</c:v>
                </c:pt>
                <c:pt idx="1">
                  <c:v>16</c:v>
                </c:pt>
                <c:pt idx="2">
                  <c:v>17</c:v>
                </c:pt>
                <c:pt idx="3">
                  <c:v>21</c:v>
                </c:pt>
                <c:pt idx="4">
                  <c:v>17</c:v>
                </c:pt>
                <c:pt idx="5">
                  <c:v>20</c:v>
                </c:pt>
                <c:pt idx="6">
                  <c:v>20</c:v>
                </c:pt>
                <c:pt idx="7">
                  <c:v>27</c:v>
                </c:pt>
                <c:pt idx="8">
                  <c:v>21</c:v>
                </c:pt>
                <c:pt idx="9">
                  <c:v>15</c:v>
                </c:pt>
              </c:numCache>
            </c:numRef>
          </c:val>
        </c:ser>
        <c:ser>
          <c:idx val="3"/>
          <c:order val="3"/>
          <c:tx>
            <c:strRef>
              <c:f>'[SHIVANI_322200086.xlsx]PIVOT TABLE'!$E$3:$E$4</c:f>
              <c:strCache>
                <c:ptCount val="1"/>
                <c:pt idx="0">
                  <c:v>VERY HIGH</c:v>
                </c:pt>
              </c:strCache>
            </c:strRef>
          </c:tx>
          <c:spPr>
            <a:solidFill>
              <a:schemeClr val="accent4"/>
            </a:solidFill>
            <a:ln>
              <a:noFill/>
            </a:ln>
            <a:effectLst/>
          </c:spPr>
          <c:invertIfNegative val="0"/>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TABLE'!$E$5:$E$15</c:f>
              <c:numCache>
                <c:formatCode>General</c:formatCode>
                <c:ptCount val="10"/>
                <c:pt idx="0">
                  <c:v>2</c:v>
                </c:pt>
                <c:pt idx="1">
                  <c:v>4</c:v>
                </c:pt>
                <c:pt idx="2">
                  <c:v>3</c:v>
                </c:pt>
                <c:pt idx="3">
                  <c:v>4</c:v>
                </c:pt>
                <c:pt idx="5">
                  <c:v>3</c:v>
                </c:pt>
                <c:pt idx="6">
                  <c:v>4</c:v>
                </c:pt>
                <c:pt idx="7">
                  <c:v>4</c:v>
                </c:pt>
                <c:pt idx="8">
                  <c:v>5</c:v>
                </c:pt>
                <c:pt idx="9">
                  <c:v>2</c:v>
                </c:pt>
              </c:numCache>
            </c:numRef>
          </c:val>
        </c:ser>
        <c:dLbls>
          <c:showLegendKey val="0"/>
          <c:showVal val="0"/>
          <c:showCatName val="0"/>
          <c:showSerName val="0"/>
          <c:showPercent val="0"/>
          <c:showBubbleSize val="0"/>
        </c:dLbls>
        <c:gapWidth val="219"/>
        <c:overlap val="-27"/>
        <c:axId val="618570703"/>
        <c:axId val="618573199"/>
      </c:barChart>
      <c:catAx>
        <c:axId val="618570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8573199"/>
        <c:crosses val="autoZero"/>
        <c:auto val="1"/>
        <c:lblAlgn val="ctr"/>
        <c:lblOffset val="100"/>
        <c:noMultiLvlLbl val="0"/>
      </c:catAx>
      <c:valAx>
        <c:axId val="618573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857070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[SHIVANI_322200086.xlsx]PIVOT TABLE!PivotTable1</c:name>
    <c:fmtId val="-1"/>
  </c:pivotSource>
  <c:chart>
    <c:autoTitleDeleted val="1"/>
    <c:plotArea>
      <c:layout/>
      <c:barChart>
        <c:barDir val="bar"/>
        <c:grouping val="clustered"/>
        <c:varyColors val="0"/>
        <c:ser>
          <c:idx val="0"/>
          <c:order val="0"/>
          <c:tx>
            <c:strRef>
              <c:f>'[SHIVANI_322200086.xlsx]PIVOT TABLE'!$B$3:$B$4</c:f>
              <c:strCache>
                <c:ptCount val="1"/>
                <c:pt idx="0">
                  <c:v>HIGH</c:v>
                </c:pt>
              </c:strCache>
            </c:strRef>
          </c:tx>
          <c:spPr>
            <a:solidFill>
              <a:schemeClr val="accent1"/>
            </a:solidFill>
            <a:ln>
              <a:noFill/>
            </a:ln>
            <a:effectLst/>
          </c:spPr>
          <c:invertIfNegative val="0"/>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TABLE'!$B$5:$B$15</c:f>
              <c:numCache>
                <c:formatCode>General</c:formatCode>
                <c:ptCount val="10"/>
                <c:pt idx="0">
                  <c:v>4</c:v>
                </c:pt>
                <c:pt idx="1">
                  <c:v>10</c:v>
                </c:pt>
                <c:pt idx="2">
                  <c:v>7</c:v>
                </c:pt>
                <c:pt idx="3">
                  <c:v>4</c:v>
                </c:pt>
                <c:pt idx="4">
                  <c:v>5</c:v>
                </c:pt>
                <c:pt idx="5">
                  <c:v>5</c:v>
                </c:pt>
                <c:pt idx="6">
                  <c:v>2</c:v>
                </c:pt>
                <c:pt idx="7">
                  <c:v>5</c:v>
                </c:pt>
                <c:pt idx="8">
                  <c:v>6</c:v>
                </c:pt>
                <c:pt idx="9">
                  <c:v>4</c:v>
                </c:pt>
              </c:numCache>
            </c:numRef>
          </c:val>
        </c:ser>
        <c:ser>
          <c:idx val="1"/>
          <c:order val="1"/>
          <c:tx>
            <c:strRef>
              <c:f>'[SHIVANI_322200086.xlsx]PIVOT TABLE'!$C$3:$C$4</c:f>
              <c:strCache>
                <c:ptCount val="1"/>
                <c:pt idx="0">
                  <c:v>LOW</c:v>
                </c:pt>
              </c:strCache>
            </c:strRef>
          </c:tx>
          <c:spPr>
            <a:solidFill>
              <a:schemeClr val="accent2"/>
            </a:solidFill>
            <a:ln>
              <a:noFill/>
            </a:ln>
            <a:effectLst/>
          </c:spPr>
          <c:invertIfNegative val="0"/>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TABLE'!$C$5:$C$15</c:f>
              <c:numCache>
                <c:formatCode>General</c:formatCode>
                <c:ptCount val="10"/>
                <c:pt idx="0">
                  <c:v>11</c:v>
                </c:pt>
                <c:pt idx="1">
                  <c:v>9</c:v>
                </c:pt>
                <c:pt idx="2">
                  <c:v>12</c:v>
                </c:pt>
                <c:pt idx="3">
                  <c:v>10</c:v>
                </c:pt>
                <c:pt idx="4">
                  <c:v>8</c:v>
                </c:pt>
                <c:pt idx="5">
                  <c:v>6</c:v>
                </c:pt>
                <c:pt idx="6">
                  <c:v>9</c:v>
                </c:pt>
                <c:pt idx="7">
                  <c:v>10</c:v>
                </c:pt>
                <c:pt idx="8">
                  <c:v>9</c:v>
                </c:pt>
                <c:pt idx="9">
                  <c:v>9</c:v>
                </c:pt>
              </c:numCache>
            </c:numRef>
          </c:val>
        </c:ser>
        <c:ser>
          <c:idx val="2"/>
          <c:order val="2"/>
          <c:tx>
            <c:strRef>
              <c:f>'[SHIVANI_322200086.xlsx]PIVOT TABLE'!$D$3:$D$4</c:f>
              <c:strCache>
                <c:ptCount val="1"/>
                <c:pt idx="0">
                  <c:v>MED</c:v>
                </c:pt>
              </c:strCache>
            </c:strRef>
          </c:tx>
          <c:spPr>
            <a:solidFill>
              <a:schemeClr val="accent3"/>
            </a:solidFill>
            <a:ln>
              <a:noFill/>
            </a:ln>
            <a:effectLst/>
          </c:spPr>
          <c:invertIfNegative val="0"/>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TABLE'!$D$5:$D$15</c:f>
              <c:numCache>
                <c:formatCode>General</c:formatCode>
                <c:ptCount val="10"/>
                <c:pt idx="0">
                  <c:v>19</c:v>
                </c:pt>
                <c:pt idx="1">
                  <c:v>16</c:v>
                </c:pt>
                <c:pt idx="2">
                  <c:v>17</c:v>
                </c:pt>
                <c:pt idx="3">
                  <c:v>21</c:v>
                </c:pt>
                <c:pt idx="4">
                  <c:v>17</c:v>
                </c:pt>
                <c:pt idx="5">
                  <c:v>20</c:v>
                </c:pt>
                <c:pt idx="6">
                  <c:v>20</c:v>
                </c:pt>
                <c:pt idx="7">
                  <c:v>27</c:v>
                </c:pt>
                <c:pt idx="8">
                  <c:v>21</c:v>
                </c:pt>
                <c:pt idx="9">
                  <c:v>15</c:v>
                </c:pt>
              </c:numCache>
            </c:numRef>
          </c:val>
        </c:ser>
        <c:ser>
          <c:idx val="3"/>
          <c:order val="3"/>
          <c:tx>
            <c:strRef>
              <c:f>'[SHIVANI_322200086.xlsx]PIVOT TABLE'!$E$3:$E$4</c:f>
              <c:strCache>
                <c:ptCount val="1"/>
                <c:pt idx="0">
                  <c:v>VERY HIGH</c:v>
                </c:pt>
              </c:strCache>
            </c:strRef>
          </c:tx>
          <c:spPr>
            <a:solidFill>
              <a:schemeClr val="accent4"/>
            </a:solidFill>
            <a:ln>
              <a:noFill/>
            </a:ln>
            <a:effectLst/>
          </c:spPr>
          <c:invertIfNegative val="0"/>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TABLE'!$E$5:$E$15</c:f>
              <c:numCache>
                <c:formatCode>General</c:formatCode>
                <c:ptCount val="10"/>
                <c:pt idx="0">
                  <c:v>2</c:v>
                </c:pt>
                <c:pt idx="1">
                  <c:v>4</c:v>
                </c:pt>
                <c:pt idx="2">
                  <c:v>3</c:v>
                </c:pt>
                <c:pt idx="3">
                  <c:v>4</c:v>
                </c:pt>
                <c:pt idx="5">
                  <c:v>3</c:v>
                </c:pt>
                <c:pt idx="6">
                  <c:v>4</c:v>
                </c:pt>
                <c:pt idx="7">
                  <c:v>4</c:v>
                </c:pt>
                <c:pt idx="8">
                  <c:v>5</c:v>
                </c:pt>
                <c:pt idx="9">
                  <c:v>2</c:v>
                </c:pt>
              </c:numCache>
            </c:numRef>
          </c:val>
        </c:ser>
        <c:dLbls>
          <c:showLegendKey val="0"/>
          <c:showVal val="0"/>
          <c:showCatName val="0"/>
          <c:showSerName val="0"/>
          <c:showPercent val="0"/>
          <c:showBubbleSize val="0"/>
        </c:dLbls>
        <c:gapWidth val="182"/>
        <c:axId val="617602095"/>
        <c:axId val="617606671"/>
      </c:barChart>
      <c:catAx>
        <c:axId val="6176020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7606671"/>
        <c:crosses val="autoZero"/>
        <c:auto val="1"/>
        <c:lblAlgn val="ctr"/>
        <c:lblOffset val="100"/>
        <c:noMultiLvlLbl val="0"/>
      </c:catAx>
      <c:valAx>
        <c:axId val="6176066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760209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[SHIVANI_322200086.xlsx]PIVOT TABLE!PivotTable1</c:name>
    <c:fmtId val="-1"/>
  </c:pivotSource>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'[SHIVANI_322200086.xlsx]PIVOT TABLE'!$B$3:$B$4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TABLE'!$B$5:$B$15</c:f>
              <c:numCache>
                <c:formatCode>General</c:formatCode>
                <c:ptCount val="10"/>
                <c:pt idx="0">
                  <c:v>4</c:v>
                </c:pt>
                <c:pt idx="1">
                  <c:v>10</c:v>
                </c:pt>
                <c:pt idx="2">
                  <c:v>7</c:v>
                </c:pt>
                <c:pt idx="3">
                  <c:v>4</c:v>
                </c:pt>
                <c:pt idx="4">
                  <c:v>5</c:v>
                </c:pt>
                <c:pt idx="5">
                  <c:v>5</c:v>
                </c:pt>
                <c:pt idx="6">
                  <c:v>2</c:v>
                </c:pt>
                <c:pt idx="7">
                  <c:v>5</c:v>
                </c:pt>
                <c:pt idx="8">
                  <c:v>6</c:v>
                </c:pt>
                <c:pt idx="9">
                  <c:v>4</c:v>
                </c:pt>
              </c:numCache>
            </c:numRef>
          </c:val>
        </c:ser>
        <c:ser>
          <c:idx val="1"/>
          <c:order val="1"/>
          <c:tx>
            <c:strRef>
              <c:f>'[SHIVANI_322200086.xlsx]PIVOT TABLE'!$C$3:$C$4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TABLE'!$C$5:$C$15</c:f>
              <c:numCache>
                <c:formatCode>General</c:formatCode>
                <c:ptCount val="10"/>
                <c:pt idx="0">
                  <c:v>11</c:v>
                </c:pt>
                <c:pt idx="1">
                  <c:v>9</c:v>
                </c:pt>
                <c:pt idx="2">
                  <c:v>12</c:v>
                </c:pt>
                <c:pt idx="3">
                  <c:v>10</c:v>
                </c:pt>
                <c:pt idx="4">
                  <c:v>8</c:v>
                </c:pt>
                <c:pt idx="5">
                  <c:v>6</c:v>
                </c:pt>
                <c:pt idx="6">
                  <c:v>9</c:v>
                </c:pt>
                <c:pt idx="7">
                  <c:v>10</c:v>
                </c:pt>
                <c:pt idx="8">
                  <c:v>9</c:v>
                </c:pt>
                <c:pt idx="9">
                  <c:v>9</c:v>
                </c:pt>
              </c:numCache>
            </c:numRef>
          </c:val>
        </c:ser>
        <c:ser>
          <c:idx val="2"/>
          <c:order val="2"/>
          <c:tx>
            <c:strRef>
              <c:f>'[SHIVANI_322200086.xlsx]PIVOT TABLE'!$D$3:$D$4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TABLE'!$D$5:$D$15</c:f>
              <c:numCache>
                <c:formatCode>General</c:formatCode>
                <c:ptCount val="10"/>
                <c:pt idx="0">
                  <c:v>19</c:v>
                </c:pt>
                <c:pt idx="1">
                  <c:v>16</c:v>
                </c:pt>
                <c:pt idx="2">
                  <c:v>17</c:v>
                </c:pt>
                <c:pt idx="3">
                  <c:v>21</c:v>
                </c:pt>
                <c:pt idx="4">
                  <c:v>17</c:v>
                </c:pt>
                <c:pt idx="5">
                  <c:v>20</c:v>
                </c:pt>
                <c:pt idx="6">
                  <c:v>20</c:v>
                </c:pt>
                <c:pt idx="7">
                  <c:v>27</c:v>
                </c:pt>
                <c:pt idx="8">
                  <c:v>21</c:v>
                </c:pt>
                <c:pt idx="9">
                  <c:v>15</c:v>
                </c:pt>
              </c:numCache>
            </c:numRef>
          </c:val>
        </c:ser>
        <c:ser>
          <c:idx val="3"/>
          <c:order val="3"/>
          <c:tx>
            <c:strRef>
              <c:f>'[SHIVANI_322200086.xlsx]PIVOT TABLE'!$E$3:$E$4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TABLE'!$E$5:$E$15</c:f>
              <c:numCache>
                <c:formatCode>General</c:formatCode>
                <c:ptCount val="10"/>
                <c:pt idx="0">
                  <c:v>2</c:v>
                </c:pt>
                <c:pt idx="1">
                  <c:v>4</c:v>
                </c:pt>
                <c:pt idx="2">
                  <c:v>3</c:v>
                </c:pt>
                <c:pt idx="3">
                  <c:v>4</c:v>
                </c:pt>
                <c:pt idx="5">
                  <c:v>3</c:v>
                </c:pt>
                <c:pt idx="6">
                  <c:v>4</c:v>
                </c:pt>
                <c:pt idx="7">
                  <c:v>4</c:v>
                </c:pt>
                <c:pt idx="8">
                  <c:v>5</c:v>
                </c:pt>
                <c:pt idx="9">
                  <c:v>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[SHIVANI_322200086.xlsx]PIVOT TABLE!PivotTable1</c:name>
    <c:fmtId val="-1"/>
  </c:pivotSource>
  <c:chart>
    <c:autoTitleDeleted val="1"/>
    <c:plotArea>
      <c:layout/>
      <c:lineChart>
        <c:grouping val="standard"/>
        <c:varyColors val="0"/>
        <c:ser>
          <c:idx val="0"/>
          <c:order val="0"/>
          <c:tx>
            <c:strRef>
              <c:f>'[SHIVANI_322200086.xlsx]PIVOT TABLE'!$B$3:$B$4</c:f>
              <c:strCache>
                <c:ptCount val="1"/>
                <c:pt idx="0">
                  <c:v>HIGH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TABLE'!$B$5:$B$15</c:f>
              <c:numCache>
                <c:formatCode>General</c:formatCode>
                <c:ptCount val="10"/>
                <c:pt idx="0">
                  <c:v>4</c:v>
                </c:pt>
                <c:pt idx="1">
                  <c:v>10</c:v>
                </c:pt>
                <c:pt idx="2">
                  <c:v>7</c:v>
                </c:pt>
                <c:pt idx="3">
                  <c:v>4</c:v>
                </c:pt>
                <c:pt idx="4">
                  <c:v>5</c:v>
                </c:pt>
                <c:pt idx="5">
                  <c:v>5</c:v>
                </c:pt>
                <c:pt idx="6">
                  <c:v>2</c:v>
                </c:pt>
                <c:pt idx="7">
                  <c:v>5</c:v>
                </c:pt>
                <c:pt idx="8">
                  <c:v>6</c:v>
                </c:pt>
                <c:pt idx="9">
                  <c:v>4</c:v>
                </c:pt>
              </c:numCache>
            </c:numRef>
          </c:val>
          <c:smooth val="0"/>
        </c:ser>
        <c:ser>
          <c:idx val="1"/>
          <c:order val="1"/>
          <c:tx>
            <c:strRef>
              <c:f>'[SHIVANI_322200086.xlsx]PIVOT TABLE'!$C$3:$C$4</c:f>
              <c:strCache>
                <c:ptCount val="1"/>
                <c:pt idx="0">
                  <c:v>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TABLE'!$C$5:$C$15</c:f>
              <c:numCache>
                <c:formatCode>General</c:formatCode>
                <c:ptCount val="10"/>
                <c:pt idx="0">
                  <c:v>11</c:v>
                </c:pt>
                <c:pt idx="1">
                  <c:v>9</c:v>
                </c:pt>
                <c:pt idx="2">
                  <c:v>12</c:v>
                </c:pt>
                <c:pt idx="3">
                  <c:v>10</c:v>
                </c:pt>
                <c:pt idx="4">
                  <c:v>8</c:v>
                </c:pt>
                <c:pt idx="5">
                  <c:v>6</c:v>
                </c:pt>
                <c:pt idx="6">
                  <c:v>9</c:v>
                </c:pt>
                <c:pt idx="7">
                  <c:v>10</c:v>
                </c:pt>
                <c:pt idx="8">
                  <c:v>9</c:v>
                </c:pt>
                <c:pt idx="9">
                  <c:v>9</c:v>
                </c:pt>
              </c:numCache>
            </c:numRef>
          </c:val>
          <c:smooth val="0"/>
        </c:ser>
        <c:ser>
          <c:idx val="2"/>
          <c:order val="2"/>
          <c:tx>
            <c:strRef>
              <c:f>'[SHIVANI_322200086.xlsx]PIVOT TABLE'!$D$3:$D$4</c:f>
              <c:strCache>
                <c:ptCount val="1"/>
                <c:pt idx="0">
                  <c:v>MED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TABLE'!$D$5:$D$15</c:f>
              <c:numCache>
                <c:formatCode>General</c:formatCode>
                <c:ptCount val="10"/>
                <c:pt idx="0">
                  <c:v>19</c:v>
                </c:pt>
                <c:pt idx="1">
                  <c:v>16</c:v>
                </c:pt>
                <c:pt idx="2">
                  <c:v>17</c:v>
                </c:pt>
                <c:pt idx="3">
                  <c:v>21</c:v>
                </c:pt>
                <c:pt idx="4">
                  <c:v>17</c:v>
                </c:pt>
                <c:pt idx="5">
                  <c:v>20</c:v>
                </c:pt>
                <c:pt idx="6">
                  <c:v>20</c:v>
                </c:pt>
                <c:pt idx="7">
                  <c:v>27</c:v>
                </c:pt>
                <c:pt idx="8">
                  <c:v>21</c:v>
                </c:pt>
                <c:pt idx="9">
                  <c:v>15</c:v>
                </c:pt>
              </c:numCache>
            </c:numRef>
          </c:val>
          <c:smooth val="0"/>
        </c:ser>
        <c:ser>
          <c:idx val="3"/>
          <c:order val="3"/>
          <c:tx>
            <c:strRef>
              <c:f>'[SHIVANI_322200086.xlsx]PIVOT TABLE'!$E$3:$E$4</c:f>
              <c:strCache>
                <c:ptCount val="1"/>
                <c:pt idx="0">
                  <c:v>VERY HIGH</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strRef>
              <c:f>'[SHIVANI_322200086.xlsx]PIVOT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'[SHIVANI_322200086.xlsx]PIVOT TABLE'!$E$5:$E$15</c:f>
              <c:numCache>
                <c:formatCode>General</c:formatCode>
                <c:ptCount val="10"/>
                <c:pt idx="0">
                  <c:v>2</c:v>
                </c:pt>
                <c:pt idx="1">
                  <c:v>4</c:v>
                </c:pt>
                <c:pt idx="2">
                  <c:v>3</c:v>
                </c:pt>
                <c:pt idx="3">
                  <c:v>4</c:v>
                </c:pt>
                <c:pt idx="5">
                  <c:v>3</c:v>
                </c:pt>
                <c:pt idx="6">
                  <c:v>4</c:v>
                </c:pt>
                <c:pt idx="7">
                  <c:v>4</c:v>
                </c:pt>
                <c:pt idx="8">
                  <c:v>5</c:v>
                </c:pt>
                <c:pt idx="9">
                  <c:v>2</c:v>
                </c:pt>
              </c:numCache>
            </c:numRef>
          </c:val>
          <c:smooth val="0"/>
        </c:ser>
        <c:dLbls>
          <c:showLegendKey val="0"/>
          <c:showVal val="0"/>
          <c:showCatName val="0"/>
          <c:showSerName val="0"/>
          <c:showPercent val="0"/>
          <c:showBubbleSize val="0"/>
        </c:dLbls>
        <c:marker val="1"/>
        <c:smooth val="0"/>
        <c:axId val="719960802"/>
        <c:axId val="457756718"/>
      </c:lineChart>
      <c:catAx>
        <c:axId val="7199608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57756718"/>
        <c:crosses val="autoZero"/>
        <c:auto val="1"/>
        <c:lblAlgn val="ctr"/>
        <c:lblOffset val="100"/>
        <c:noMultiLvlLbl val="0"/>
      </c:catAx>
      <c:valAx>
        <c:axId val="45775671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1996080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295400" y="2998738"/>
            <a:ext cx="8610600" cy="2308324"/>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SHIVANI.S</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REGISTER NO</a:t>
            </a:r>
            <a:r>
              <a:rPr lang="en-US" sz="2400" dirty="0" smtClean="0">
                <a:latin typeface="Times New Roman" panose="02020603050405020304" pitchFamily="18" charset="0"/>
                <a:cs typeface="Times New Roman" panose="02020603050405020304" pitchFamily="18" charset="0"/>
              </a:rPr>
              <a:t>: 322200086</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DEPARTMENT</a:t>
            </a:r>
            <a:r>
              <a:rPr lang="en-US" sz="2400" dirty="0" smtClean="0">
                <a:latin typeface="Times New Roman" panose="02020603050405020304" pitchFamily="18" charset="0"/>
                <a:cs typeface="Times New Roman" panose="02020603050405020304" pitchFamily="18" charset="0"/>
              </a:rPr>
              <a:t>: B.COM (HONOURS)</a:t>
            </a:r>
            <a:endParaRPr lang="en-US" sz="2400" dirty="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COLLEGE</a:t>
            </a:r>
            <a:r>
              <a:rPr lang="en-US" sz="2400" dirty="0">
                <a:latin typeface="Times New Roman" panose="02020603050405020304" pitchFamily="18" charset="0"/>
                <a:cs typeface="Times New Roman" panose="02020603050405020304" pitchFamily="18" charset="0"/>
              </a:rPr>
              <a:t>: SHRI SHANKARLAL SUNDARBAI SHASUN JAIN </a:t>
            </a:r>
            <a:r>
              <a:rPr lang="en-US" sz="2400" dirty="0" smtClean="0">
                <a:latin typeface="Times New Roman" panose="02020603050405020304" pitchFamily="18" charset="0"/>
                <a:cs typeface="Times New Roman" panose="02020603050405020304" pitchFamily="18" charset="0"/>
              </a:rPr>
              <a:t>COLLEGE</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2438400" y="186186"/>
            <a:ext cx="6270625" cy="567463"/>
          </a:xfrm>
          <a:prstGeom prst="rect">
            <a:avLst/>
          </a:prstGeom>
        </p:spPr>
        <p:txBody>
          <a:bodyPr vert="horz" wrap="square" lIns="0" tIns="13335" rIns="0" bIns="0" rtlCol="0">
            <a:spAutoFit/>
          </a:bodyPr>
          <a:lstStyle/>
          <a:p>
            <a:pPr marL="12700" algn="ctr">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Rectangle 1"/>
          <p:cNvSpPr/>
          <p:nvPr/>
        </p:nvSpPr>
        <p:spPr>
          <a:xfrm>
            <a:off x="609600" y="685800"/>
            <a:ext cx="11201400" cy="6324808"/>
          </a:xfrm>
          <a:prstGeom prst="rect">
            <a:avLst/>
          </a:prstGeom>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﻿1) DATA COLLECTION</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data has been collected through Edunut dash board.</a:t>
            </a: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a:t>
            </a:r>
            <a:r>
              <a:rPr lang="en-IN" b="1" dirty="0" smtClean="0">
                <a:latin typeface="Times New Roman" panose="02020603050405020304" pitchFamily="18" charset="0"/>
                <a:cs typeface="Times New Roman" panose="02020603050405020304" pitchFamily="18" charset="0"/>
              </a:rPr>
              <a:t>2</a:t>
            </a:r>
            <a:r>
              <a:rPr lang="en-IN" b="1" dirty="0">
                <a:latin typeface="Times New Roman" panose="02020603050405020304" pitchFamily="18" charset="0"/>
                <a:cs typeface="Times New Roman" panose="02020603050405020304" pitchFamily="18" charset="0"/>
              </a:rPr>
              <a:t>) FEATURE COLLECTION</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listed 10 features were taken for the analyses of </a:t>
            </a:r>
            <a:r>
              <a:rPr lang="en-IN" dirty="0" smtClean="0">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a:t>
            </a:r>
            <a:r>
              <a:rPr lang="en-IN" b="1" dirty="0" smtClean="0">
                <a:latin typeface="Times New Roman" panose="02020603050405020304" pitchFamily="18" charset="0"/>
                <a:cs typeface="Times New Roman" panose="02020603050405020304" pitchFamily="18" charset="0"/>
              </a:rPr>
              <a:t>3</a:t>
            </a:r>
            <a:r>
              <a:rPr lang="en-IN" b="1" dirty="0">
                <a:latin typeface="Times New Roman" panose="02020603050405020304" pitchFamily="18" charset="0"/>
                <a:cs typeface="Times New Roman" panose="02020603050405020304" pitchFamily="18" charset="0"/>
              </a:rPr>
              <a:t>) DATA CLEANING</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missing values </a:t>
            </a:r>
            <a:r>
              <a:rPr lang="en-IN" dirty="0" smtClean="0">
                <a:latin typeface="Times New Roman" panose="02020603050405020304" pitchFamily="18" charset="0"/>
                <a:cs typeface="Times New Roman" panose="02020603050405020304" pitchFamily="18" charset="0"/>
              </a:rPr>
              <a:t>was identified using the </a:t>
            </a:r>
            <a:r>
              <a:rPr lang="en-IN" dirty="0" smtClean="0">
                <a:latin typeface="Times New Roman" panose="02020603050405020304" pitchFamily="18" charset="0"/>
                <a:cs typeface="Times New Roman" panose="02020603050405020304" pitchFamily="18" charset="0"/>
              </a:rPr>
              <a:t>Conditional Formatting. </a:t>
            </a:r>
            <a:endParaRPr lang="en-IN"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Sort and filter function was used to remove the missing functions.</a:t>
            </a: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a:t>
            </a:r>
            <a:r>
              <a:rPr lang="en-IN" b="1" dirty="0" smtClean="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 CALCULATION OF PERFORMANCE LEVEL</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By </a:t>
            </a:r>
            <a:r>
              <a:rPr lang="en-IN" dirty="0">
                <a:latin typeface="Times New Roman" panose="02020603050405020304" pitchFamily="18" charset="0"/>
                <a:cs typeface="Times New Roman" panose="02020603050405020304" pitchFamily="18" charset="0"/>
              </a:rPr>
              <a:t>considering the Current employee rating,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performance level </a:t>
            </a:r>
            <a:r>
              <a:rPr lang="en-IN" dirty="0" smtClean="0">
                <a:latin typeface="Times New Roman" panose="02020603050405020304" pitchFamily="18" charset="0"/>
                <a:cs typeface="Times New Roman" panose="02020603050405020304" pitchFamily="18" charset="0"/>
              </a:rPr>
              <a:t>was found using </a:t>
            </a:r>
            <a:r>
              <a:rPr lang="en-IN" dirty="0">
                <a:latin typeface="Times New Roman" panose="02020603050405020304" pitchFamily="18" charset="0"/>
                <a:cs typeface="Times New Roman" panose="02020603050405020304" pitchFamily="18" charset="0"/>
              </a:rPr>
              <a:t>the formula.</a:t>
            </a: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a:t>
            </a:r>
            <a:r>
              <a:rPr lang="en-IN" b="1" dirty="0" smtClean="0">
                <a:latin typeface="Times New Roman" panose="02020603050405020304" pitchFamily="18" charset="0"/>
                <a:cs typeface="Times New Roman" panose="02020603050405020304" pitchFamily="18" charset="0"/>
              </a:rPr>
              <a:t>5) SUMMARY </a:t>
            </a:r>
            <a:r>
              <a:rPr lang="en-IN" b="1" dirty="0">
                <a:latin typeface="Times New Roman" panose="02020603050405020304" pitchFamily="18" charset="0"/>
                <a:cs typeface="Times New Roman" panose="02020603050405020304" pitchFamily="18" charset="0"/>
              </a:rPr>
              <a:t>OF PIVOT </a:t>
            </a:r>
            <a:r>
              <a:rPr lang="en-IN" b="1" dirty="0" smtClean="0">
                <a:latin typeface="Times New Roman" panose="02020603050405020304" pitchFamily="18" charset="0"/>
                <a:cs typeface="Times New Roman" panose="02020603050405020304" pitchFamily="18" charset="0"/>
              </a:rPr>
              <a:t>TABLE</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Pivot Table </a:t>
            </a:r>
            <a:r>
              <a:rPr lang="en-US" dirty="0">
                <a:latin typeface="Times New Roman" panose="02020603050405020304" pitchFamily="18" charset="0"/>
                <a:cs typeface="Times New Roman" panose="02020603050405020304" pitchFamily="18" charset="0"/>
              </a:rPr>
              <a:t>is a powerful tool to calculate, summarize, and analyze </a:t>
            </a:r>
            <a:r>
              <a:rPr lang="en-US" dirty="0" smtClean="0">
                <a:latin typeface="Times New Roman" panose="02020603050405020304" pitchFamily="18" charset="0"/>
                <a:cs typeface="Times New Roman" panose="02020603050405020304" pitchFamily="18" charset="0"/>
              </a:rPr>
              <a:t>data. It helps us to comparisons</a:t>
            </a:r>
            <a:r>
              <a:rPr lang="en-US" dirty="0">
                <a:latin typeface="Times New Roman" panose="02020603050405020304" pitchFamily="18" charset="0"/>
                <a:cs typeface="Times New Roman" panose="02020603050405020304" pitchFamily="18" charset="0"/>
              </a:rPr>
              <a:t>, patterns, and trends in </a:t>
            </a:r>
            <a:r>
              <a:rPr lang="en-US" dirty="0" smtClean="0">
                <a:latin typeface="Times New Roman" panose="02020603050405020304" pitchFamily="18" charset="0"/>
                <a:cs typeface="Times New Roman" panose="02020603050405020304" pitchFamily="18" charset="0"/>
              </a:rPr>
              <a:t>the data.</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Segregation of </a:t>
            </a:r>
            <a:r>
              <a:rPr lang="en-IN" dirty="0">
                <a:latin typeface="Times New Roman" panose="02020603050405020304" pitchFamily="18" charset="0"/>
                <a:cs typeface="Times New Roman" panose="02020603050405020304" pitchFamily="18" charset="0"/>
              </a:rPr>
              <a:t>certain features to rows, </a:t>
            </a:r>
            <a:r>
              <a:rPr lang="en-IN" dirty="0" smtClean="0">
                <a:latin typeface="Times New Roman" panose="02020603050405020304" pitchFamily="18" charset="0"/>
                <a:cs typeface="Times New Roman" panose="02020603050405020304" pitchFamily="18" charset="0"/>
              </a:rPr>
              <a:t>columns, </a:t>
            </a:r>
            <a:r>
              <a:rPr lang="en-IN" dirty="0">
                <a:latin typeface="Times New Roman" panose="02020603050405020304" pitchFamily="18" charset="0"/>
                <a:cs typeface="Times New Roman" panose="02020603050405020304" pitchFamily="18" charset="0"/>
              </a:rPr>
              <a:t>heading and so on.</a:t>
            </a: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a:t>
            </a:r>
            <a:r>
              <a:rPr lang="en-IN" b="1" dirty="0" smtClean="0">
                <a:latin typeface="Times New Roman" panose="02020603050405020304" pitchFamily="18" charset="0"/>
                <a:cs typeface="Times New Roman" panose="02020603050405020304" pitchFamily="18" charset="0"/>
              </a:rPr>
              <a:t>6</a:t>
            </a: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VISUALIZATION</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Once </a:t>
            </a:r>
            <a:r>
              <a:rPr lang="en-IN" dirty="0">
                <a:latin typeface="Times New Roman" panose="02020603050405020304" pitchFamily="18" charset="0"/>
                <a:cs typeface="Times New Roman" panose="02020603050405020304" pitchFamily="18" charset="0"/>
              </a:rPr>
              <a:t>pivot </a:t>
            </a:r>
            <a:r>
              <a:rPr lang="en-IN" dirty="0" smtClean="0">
                <a:latin typeface="Times New Roman" panose="02020603050405020304" pitchFamily="18" charset="0"/>
                <a:cs typeface="Times New Roman" panose="02020603050405020304" pitchFamily="18" charset="0"/>
              </a:rPr>
              <a:t>table is completed, the </a:t>
            </a:r>
            <a:r>
              <a:rPr lang="en-IN" dirty="0">
                <a:latin typeface="Times New Roman" panose="02020603050405020304" pitchFamily="18" charset="0"/>
                <a:cs typeface="Times New Roman" panose="02020603050405020304" pitchFamily="18" charset="0"/>
              </a:rPr>
              <a:t>graph </a:t>
            </a:r>
            <a:r>
              <a:rPr lang="en-IN" dirty="0" smtClean="0">
                <a:latin typeface="Times New Roman" panose="02020603050405020304" pitchFamily="18" charset="0"/>
                <a:cs typeface="Times New Roman" panose="02020603050405020304" pitchFamily="18" charset="0"/>
              </a:rPr>
              <a:t>was </a:t>
            </a:r>
            <a:r>
              <a:rPr lang="en-IN" dirty="0">
                <a:latin typeface="Times New Roman" panose="02020603050405020304" pitchFamily="18" charset="0"/>
                <a:cs typeface="Times New Roman" panose="02020603050405020304" pitchFamily="18" charset="0"/>
              </a:rPr>
              <a:t>created </a:t>
            </a:r>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precise </a:t>
            </a:r>
            <a:r>
              <a:rPr lang="en-IN" dirty="0" smtClean="0">
                <a:latin typeface="Times New Roman" panose="02020603050405020304" pitchFamily="18" charset="0"/>
                <a:cs typeface="Times New Roman" panose="02020603050405020304" pitchFamily="18" charset="0"/>
              </a:rPr>
              <a:t>visualization and for </a:t>
            </a:r>
            <a:r>
              <a:rPr lang="en-IN" dirty="0">
                <a:latin typeface="Times New Roman" panose="02020603050405020304" pitchFamily="18" charset="0"/>
                <a:cs typeface="Times New Roman" panose="02020603050405020304" pitchFamily="18" charset="0"/>
              </a:rPr>
              <a:t>b</a:t>
            </a:r>
            <a:r>
              <a:rPr lang="en-IN" dirty="0" smtClean="0">
                <a:latin typeface="Times New Roman" panose="02020603050405020304" pitchFamily="18" charset="0"/>
                <a:cs typeface="Times New Roman" panose="02020603050405020304" pitchFamily="18" charset="0"/>
              </a:rPr>
              <a:t>etter understanding.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5"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581400" y="106505"/>
            <a:ext cx="36642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790258" y="907733"/>
          <a:ext cx="4705350" cy="26543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3" name="Chart 12"/>
          <p:cNvGraphicFramePr/>
          <p:nvPr/>
        </p:nvGraphicFramePr>
        <p:xfrm>
          <a:off x="5790883" y="869633"/>
          <a:ext cx="4724400" cy="2654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p:nvPr/>
        </p:nvGraphicFramePr>
        <p:xfrm>
          <a:off x="815975" y="3787775"/>
          <a:ext cx="4680585" cy="24745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nvGraphicFramePr>
        <p:xfrm>
          <a:off x="5794058" y="3749358"/>
          <a:ext cx="4572635"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295400"/>
            <a:ext cx="8839200" cy="5447645"/>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Employees are very important to an organization. </a:t>
            </a:r>
            <a:r>
              <a:rPr lang="en-US"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From Employee Performance Analysis, </a:t>
            </a:r>
            <a:r>
              <a:rPr lang="en-IN" sz="2000" dirty="0">
                <a:latin typeface="Times New Roman" panose="02020603050405020304" pitchFamily="18" charset="0"/>
                <a:cs typeface="Times New Roman" panose="02020603050405020304" pitchFamily="18" charset="0"/>
              </a:rPr>
              <a:t>By comparing </a:t>
            </a:r>
            <a:r>
              <a:rPr lang="en-IN" sz="2000" dirty="0">
                <a:latin typeface="Times New Roman" panose="02020603050405020304" pitchFamily="18" charset="0"/>
                <a:cs typeface="Times New Roman" panose="02020603050405020304" pitchFamily="18" charset="0"/>
              </a:rPr>
              <a:t>we can conclude that by comparing the </a:t>
            </a:r>
            <a:r>
              <a:rPr lang="en-IN" sz="2000" dirty="0">
                <a:latin typeface="Times New Roman" panose="02020603050405020304" pitchFamily="18" charset="0"/>
                <a:cs typeface="Times New Roman" panose="02020603050405020304" pitchFamily="18" charset="0"/>
              </a:rPr>
              <a:t>performance of employees, </a:t>
            </a:r>
            <a:r>
              <a:rPr lang="en-IN" sz="2000" dirty="0">
                <a:latin typeface="Times New Roman" panose="02020603050405020304" pitchFamily="18" charset="0"/>
                <a:cs typeface="Times New Roman" panose="02020603050405020304" pitchFamily="18" charset="0"/>
              </a:rPr>
              <a:t>average </a:t>
            </a:r>
            <a:r>
              <a:rPr lang="en-IN" sz="2000" dirty="0">
                <a:latin typeface="Times New Roman" panose="02020603050405020304" pitchFamily="18" charset="0"/>
                <a:cs typeface="Times New Roman" panose="02020603050405020304" pitchFamily="18" charset="0"/>
              </a:rPr>
              <a:t>working </a:t>
            </a:r>
            <a:r>
              <a:rPr lang="en-IN" sz="2000" dirty="0">
                <a:latin typeface="Times New Roman" panose="02020603050405020304" pitchFamily="18" charset="0"/>
                <a:cs typeface="Times New Roman" panose="02020603050405020304" pitchFamily="18" charset="0"/>
              </a:rPr>
              <a:t>employees are higher in number when compared to the other types of employees.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We can </a:t>
            </a:r>
            <a:r>
              <a:rPr lang="en-IN" sz="2000" dirty="0">
                <a:latin typeface="Times New Roman" panose="02020603050405020304" pitchFamily="18" charset="0"/>
                <a:cs typeface="Times New Roman" panose="02020603050405020304" pitchFamily="18" charset="0"/>
              </a:rPr>
              <a:t>motivate them by giving them both monetary or non monetary benefits to improve their performance. </a:t>
            </a:r>
            <a:r>
              <a:rPr lang="en-US" sz="2000" dirty="0">
                <a:latin typeface="Times New Roman" panose="02020603050405020304" pitchFamily="18" charset="0"/>
                <a:cs typeface="Times New Roman" panose="02020603050405020304" pitchFamily="18" charset="0"/>
              </a:rPr>
              <a:t>Financial incentives include monetary rewards like bonuses and salaries, whereas non-financial incentives include non-monetary rewards like recognition and job satisfaction</a:t>
            </a:r>
            <a:r>
              <a:rPr lang="en-US" sz="2000" dirty="0">
                <a:latin typeface="Times New Roman" panose="02020603050405020304" pitchFamily="18" charset="0"/>
                <a:cs typeface="Times New Roman" panose="02020603050405020304" pitchFamily="18" charset="0"/>
              </a:rPr>
              <a:t>. We can also </a:t>
            </a:r>
            <a:r>
              <a:rPr lang="en-IN" sz="2000" dirty="0">
                <a:latin typeface="Times New Roman" panose="02020603050405020304" pitchFamily="18" charset="0"/>
                <a:cs typeface="Times New Roman" panose="02020603050405020304" pitchFamily="18" charset="0"/>
              </a:rPr>
              <a:t>e</a:t>
            </a:r>
            <a:r>
              <a:rPr lang="en-IN" sz="2000" dirty="0">
                <a:latin typeface="Times New Roman" panose="02020603050405020304" pitchFamily="18" charset="0"/>
                <a:cs typeface="Times New Roman" panose="02020603050405020304" pitchFamily="18" charset="0"/>
              </a:rPr>
              <a:t>ncourage </a:t>
            </a:r>
            <a:r>
              <a:rPr lang="en-IN" sz="2000" dirty="0">
                <a:latin typeface="Times New Roman" panose="02020603050405020304" pitchFamily="18" charset="0"/>
                <a:cs typeface="Times New Roman" panose="02020603050405020304" pitchFamily="18" charset="0"/>
              </a:rPr>
              <a:t>friendly </a:t>
            </a:r>
            <a:r>
              <a:rPr lang="en-IN" sz="2000" dirty="0">
                <a:latin typeface="Times New Roman" panose="02020603050405020304" pitchFamily="18" charset="0"/>
                <a:cs typeface="Times New Roman" panose="02020603050405020304" pitchFamily="18" charset="0"/>
              </a:rPr>
              <a:t>competition among the </a:t>
            </a:r>
            <a:r>
              <a:rPr lang="en-IN" sz="2000" dirty="0" smtClean="0">
                <a:latin typeface="Times New Roman" panose="02020603050405020304" pitchFamily="18" charset="0"/>
                <a:cs typeface="Times New Roman" panose="02020603050405020304" pitchFamily="18" charset="0"/>
              </a:rPr>
              <a:t>employees. They should be assigned with the work with best suited to their capability and talent. So, we can achieve the organisational objectives and improve efficiency. </a:t>
            </a:r>
            <a:endParaRPr lang="en-IN" sz="20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3074874" y="375447"/>
            <a:ext cx="565569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702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455355" y="821452"/>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15350"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2209800" y="3424"/>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smtClean="0">
                <a:latin typeface="Times New Roman" panose="02020603050405020304" pitchFamily="18" charset="0"/>
                <a:cs typeface="Times New Roman" panose="02020603050405020304" pitchFamily="18" charset="0"/>
              </a:rPr>
              <a:t>P</a:t>
            </a:r>
            <a:r>
              <a:rPr sz="3200" spc="15" dirty="0" smtClean="0">
                <a:latin typeface="Times New Roman" panose="02020603050405020304" pitchFamily="18" charset="0"/>
                <a:cs typeface="Times New Roman" panose="02020603050405020304" pitchFamily="18" charset="0"/>
              </a:rPr>
              <a:t>ROB</a:t>
            </a:r>
            <a:r>
              <a:rPr sz="3200" spc="55" dirty="0" smtClean="0">
                <a:latin typeface="Times New Roman" panose="02020603050405020304" pitchFamily="18" charset="0"/>
                <a:cs typeface="Times New Roman" panose="02020603050405020304" pitchFamily="18" charset="0"/>
              </a:rPr>
              <a:t>L</a:t>
            </a:r>
            <a:r>
              <a:rPr sz="3200" spc="-20" dirty="0" smtClean="0">
                <a:latin typeface="Times New Roman" panose="02020603050405020304" pitchFamily="18" charset="0"/>
                <a:cs typeface="Times New Roman" panose="02020603050405020304" pitchFamily="18" charset="0"/>
              </a:rPr>
              <a:t>E</a:t>
            </a:r>
            <a:r>
              <a:rPr sz="3200" spc="20" dirty="0" smtClean="0">
                <a:latin typeface="Times New Roman" panose="02020603050405020304" pitchFamily="18" charset="0"/>
                <a:cs typeface="Times New Roman" panose="02020603050405020304" pitchFamily="18" charset="0"/>
              </a:rPr>
              <a:t>M</a:t>
            </a:r>
            <a:r>
              <a:rPr lang="en-US" sz="3200" dirty="0">
                <a:latin typeface="Times New Roman" panose="02020603050405020304" pitchFamily="18" charset="0"/>
                <a:cs typeface="Times New Roman" panose="02020603050405020304" pitchFamily="18" charset="0"/>
              </a:rPr>
              <a:t> </a:t>
            </a:r>
            <a:r>
              <a:rPr sz="3200" spc="10" dirty="0" smtClean="0">
                <a:latin typeface="Times New Roman" panose="02020603050405020304" pitchFamily="18" charset="0"/>
                <a:cs typeface="Times New Roman" panose="02020603050405020304" pitchFamily="18" charset="0"/>
              </a:rPr>
              <a:t>S</a:t>
            </a:r>
            <a:r>
              <a:rPr sz="3200" spc="-370" dirty="0" smtClean="0">
                <a:latin typeface="Times New Roman" panose="02020603050405020304" pitchFamily="18" charset="0"/>
                <a:cs typeface="Times New Roman" panose="02020603050405020304" pitchFamily="18" charset="0"/>
              </a:rPr>
              <a:t>T</a:t>
            </a:r>
            <a:r>
              <a:rPr sz="3200" spc="-375" dirty="0" smtClean="0">
                <a:latin typeface="Times New Roman" panose="02020603050405020304" pitchFamily="18" charset="0"/>
                <a:cs typeface="Times New Roman" panose="02020603050405020304" pitchFamily="18" charset="0"/>
              </a:rPr>
              <a:t>A</a:t>
            </a:r>
            <a:r>
              <a:rPr sz="3200" spc="15" dirty="0" smtClean="0">
                <a:latin typeface="Times New Roman" panose="02020603050405020304" pitchFamily="18" charset="0"/>
                <a:cs typeface="Times New Roman" panose="02020603050405020304" pitchFamily="18" charset="0"/>
              </a:rPr>
              <a:t>T</a:t>
            </a:r>
            <a:r>
              <a:rPr sz="3200" spc="-10" dirty="0" smtClean="0">
                <a:latin typeface="Times New Roman" panose="02020603050405020304" pitchFamily="18" charset="0"/>
                <a:cs typeface="Times New Roman" panose="02020603050405020304" pitchFamily="18" charset="0"/>
              </a:rPr>
              <a:t>E</a:t>
            </a:r>
            <a:r>
              <a:rPr sz="3200" spc="-20" dirty="0" smtClean="0">
                <a:latin typeface="Times New Roman" panose="02020603050405020304" pitchFamily="18" charset="0"/>
                <a:cs typeface="Times New Roman" panose="02020603050405020304" pitchFamily="18" charset="0"/>
              </a:rPr>
              <a:t>ME</a:t>
            </a:r>
            <a:r>
              <a:rPr sz="3200" spc="10" dirty="0" smtClean="0">
                <a:latin typeface="Times New Roman" panose="02020603050405020304" pitchFamily="18" charset="0"/>
                <a:cs typeface="Times New Roman" panose="02020603050405020304" pitchFamily="18" charset="0"/>
              </a:rPr>
              <a:t>NT</a:t>
            </a:r>
            <a:endParaRPr sz="32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390525" y="533400"/>
            <a:ext cx="8020050" cy="7155805"/>
          </a:xfrm>
          <a:prstGeom prst="rect">
            <a:avLst/>
          </a:prstGeom>
        </p:spPr>
        <p:txBody>
          <a:bodyPr wrap="square">
            <a:spAutoFit/>
          </a:bodyPr>
          <a:lstStyle/>
          <a:p>
            <a:pPr algn="just">
              <a:lnSpc>
                <a:spcPct val="150000"/>
              </a:lnSpc>
            </a:pPr>
            <a:r>
              <a:rPr lang="en-US" sz="1400" b="1" dirty="0" smtClean="0">
                <a:latin typeface="Times New Roman" panose="02020603050405020304" pitchFamily="18" charset="0"/>
                <a:cs typeface="Times New Roman" panose="02020603050405020304" pitchFamily="18" charset="0"/>
              </a:rPr>
              <a:t>1. Enhance </a:t>
            </a:r>
            <a:r>
              <a:rPr lang="en-US" sz="1400" b="1" dirty="0">
                <a:latin typeface="Times New Roman" panose="02020603050405020304" pitchFamily="18" charset="0"/>
                <a:cs typeface="Times New Roman" panose="02020603050405020304" pitchFamily="18" charset="0"/>
              </a:rPr>
              <a:t>Job Performance:</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Identify Strengths and Weaknesses:</a:t>
            </a:r>
            <a:r>
              <a:rPr lang="en-US" sz="1400" dirty="0">
                <a:latin typeface="Times New Roman" panose="02020603050405020304" pitchFamily="18" charset="0"/>
                <a:cs typeface="Times New Roman" panose="02020603050405020304" pitchFamily="18" charset="0"/>
              </a:rPr>
              <a:t> Performance analysis helps determine what employees excel at and where they may need additional training or support. This enables targeted development efforts to improve overall job performance</a:t>
            </a:r>
            <a:r>
              <a:rPr lang="en-US"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algn="just">
              <a:lnSpc>
                <a:spcPct val="150000"/>
              </a:lnSpc>
            </a:pPr>
            <a:r>
              <a:rPr lang="en-US" sz="1400" b="1" dirty="0" smtClean="0">
                <a:latin typeface="Times New Roman" panose="02020603050405020304" pitchFamily="18" charset="0"/>
                <a:cs typeface="Times New Roman" panose="02020603050405020304" pitchFamily="18" charset="0"/>
              </a:rPr>
              <a:t>2. Increase </a:t>
            </a:r>
            <a:r>
              <a:rPr lang="en-US" sz="1400" b="1" dirty="0">
                <a:latin typeface="Times New Roman" panose="02020603050405020304" pitchFamily="18" charset="0"/>
                <a:cs typeface="Times New Roman" panose="02020603050405020304" pitchFamily="18" charset="0"/>
              </a:rPr>
              <a:t>Efficiency:</a:t>
            </a:r>
            <a:endParaRPr lang="en-US" sz="1400" b="1"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Optimize Processes: </a:t>
            </a:r>
            <a:r>
              <a:rPr lang="en-US" sz="1400" dirty="0">
                <a:latin typeface="Times New Roman" panose="02020603050405020304" pitchFamily="18" charset="0"/>
                <a:cs typeface="Times New Roman" panose="02020603050405020304" pitchFamily="18" charset="0"/>
              </a:rPr>
              <a:t>By reviewing performance data, organizations can identify and address inefficiencies in workflows. This leads to better resource allocation and streamlined operations, enhancing overall productivity</a:t>
            </a:r>
            <a:r>
              <a:rPr lang="en-US"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algn="just">
              <a:lnSpc>
                <a:spcPct val="150000"/>
              </a:lnSpc>
            </a:pPr>
            <a:r>
              <a:rPr lang="en-US" sz="1400" b="1" dirty="0" smtClean="0">
                <a:latin typeface="Times New Roman" panose="02020603050405020304" pitchFamily="18" charset="0"/>
                <a:cs typeface="Times New Roman" panose="02020603050405020304" pitchFamily="18" charset="0"/>
              </a:rPr>
              <a:t>3. Motivate </a:t>
            </a:r>
            <a:r>
              <a:rPr lang="en-US" sz="1400" b="1" dirty="0">
                <a:latin typeface="Times New Roman" panose="02020603050405020304" pitchFamily="18" charset="0"/>
                <a:cs typeface="Times New Roman" panose="02020603050405020304" pitchFamily="18" charset="0"/>
              </a:rPr>
              <a:t>and Reward Employees:</a:t>
            </a:r>
            <a:endParaRPr lang="en-US" sz="1400" b="1"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Acknowledge Achievements: </a:t>
            </a:r>
            <a:r>
              <a:rPr lang="en-US" sz="1400" dirty="0">
                <a:latin typeface="Times New Roman" panose="02020603050405020304" pitchFamily="18" charset="0"/>
                <a:cs typeface="Times New Roman" panose="02020603050405020304" pitchFamily="18" charset="0"/>
              </a:rPr>
              <a:t>Recognizing and rewarding employees for their good work boosts morale and motivation. This encourages them to maintain high standards and contributes to a positive work environment.</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1" dirty="0" smtClean="0">
                <a:latin typeface="Times New Roman" panose="02020603050405020304" pitchFamily="18" charset="0"/>
                <a:cs typeface="Times New Roman" panose="02020603050405020304" pitchFamily="18" charset="0"/>
              </a:rPr>
              <a:t>4. Support </a:t>
            </a:r>
            <a:r>
              <a:rPr lang="en-US" sz="1400" b="1" dirty="0">
                <a:latin typeface="Times New Roman" panose="02020603050405020304" pitchFamily="18" charset="0"/>
                <a:cs typeface="Times New Roman" panose="02020603050405020304" pitchFamily="18" charset="0"/>
              </a:rPr>
              <a:t>Career Development:</a:t>
            </a:r>
            <a:endParaRPr lang="en-US" sz="1400" b="1"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Plan Training and Growth: </a:t>
            </a:r>
            <a:r>
              <a:rPr lang="en-US" sz="1400" dirty="0">
                <a:latin typeface="Times New Roman" panose="02020603050405020304" pitchFamily="18" charset="0"/>
                <a:cs typeface="Times New Roman" panose="02020603050405020304" pitchFamily="18" charset="0"/>
              </a:rPr>
              <a:t>Performance analysis highlights areas where employees can benefit from further training or development. This helps in creating personalized development plans that align with career aspirations and organizational needs</a:t>
            </a:r>
            <a:r>
              <a:rPr lang="en-US"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algn="just">
              <a:lnSpc>
                <a:spcPct val="150000"/>
              </a:lnSpc>
            </a:pPr>
            <a:r>
              <a:rPr lang="en-US" sz="1400" b="1" dirty="0" smtClean="0">
                <a:latin typeface="Times New Roman" panose="02020603050405020304" pitchFamily="18" charset="0"/>
                <a:cs typeface="Times New Roman" panose="02020603050405020304" pitchFamily="18" charset="0"/>
              </a:rPr>
              <a:t>5. Align </a:t>
            </a:r>
            <a:r>
              <a:rPr lang="en-US" sz="1400" b="1" dirty="0">
                <a:latin typeface="Times New Roman" panose="02020603050405020304" pitchFamily="18" charset="0"/>
                <a:cs typeface="Times New Roman" panose="02020603050405020304" pitchFamily="18" charset="0"/>
              </a:rPr>
              <a:t>with Organizational Goals:</a:t>
            </a:r>
            <a:endParaRPr lang="en-US" sz="1400" b="1"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Ensure Alignment: </a:t>
            </a:r>
            <a:r>
              <a:rPr lang="en-US" sz="1400" dirty="0">
                <a:latin typeface="Times New Roman" panose="02020603050405020304" pitchFamily="18" charset="0"/>
                <a:cs typeface="Times New Roman" panose="02020603050405020304" pitchFamily="18" charset="0"/>
              </a:rPr>
              <a:t>Analyzing performance helps ensure that employees' work aligns with the organization’s goals and objectives. This alignment supports overall strategic planning and helps drive organizational success.</a:t>
            </a: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endParaRPr lang="en-US"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868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00" y="76200"/>
            <a:ext cx="630555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361950" y="1277481"/>
            <a:ext cx="8991600" cy="4708981"/>
          </a:xfrm>
          <a:prstGeom prst="rect">
            <a:avLst/>
          </a:prstGeom>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Employee data </a:t>
            </a:r>
            <a:r>
              <a:rPr lang="en-IN" sz="2000" dirty="0" smtClean="0">
                <a:latin typeface="Times New Roman" panose="02020603050405020304" pitchFamily="18" charset="0"/>
                <a:cs typeface="Times New Roman" panose="02020603050405020304" pitchFamily="18" charset="0"/>
              </a:rPr>
              <a:t>analysis involves </a:t>
            </a:r>
            <a:r>
              <a:rPr lang="en-IN" sz="2000" dirty="0">
                <a:latin typeface="Times New Roman" panose="02020603050405020304" pitchFamily="18" charset="0"/>
                <a:cs typeface="Times New Roman" panose="02020603050405020304" pitchFamily="18" charset="0"/>
              </a:rPr>
              <a:t>collecting and examining employee information to gain </a:t>
            </a:r>
            <a:r>
              <a:rPr lang="en-IN" sz="2000" dirty="0" smtClean="0">
                <a:latin typeface="Times New Roman" panose="02020603050405020304" pitchFamily="18" charset="0"/>
                <a:cs typeface="Times New Roman" panose="02020603050405020304" pitchFamily="18" charset="0"/>
              </a:rPr>
              <a:t>insights and </a:t>
            </a:r>
            <a:r>
              <a:rPr lang="en-IN" sz="2000" dirty="0">
                <a:latin typeface="Times New Roman" panose="02020603050405020304" pitchFamily="18" charset="0"/>
                <a:cs typeface="Times New Roman" panose="02020603050405020304" pitchFamily="18" charset="0"/>
              </a:rPr>
              <a:t>make </a:t>
            </a:r>
            <a:r>
              <a:rPr lang="en-IN" sz="2000" dirty="0" smtClean="0">
                <a:latin typeface="Times New Roman" panose="02020603050405020304" pitchFamily="18" charset="0"/>
                <a:cs typeface="Times New Roman" panose="02020603050405020304" pitchFamily="18" charset="0"/>
              </a:rPr>
              <a:t>informed decisions.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Managing and understanding how well employees are doing is important for any organization. It helps in recognizing great work, finding areas where employees can improve, and making better decisions for the company. So, this Employee Performance Analysis  </a:t>
            </a:r>
            <a:r>
              <a:rPr lang="en-US" sz="2000" dirty="0" smtClean="0">
                <a:latin typeface="Times New Roman" panose="02020603050405020304" pitchFamily="18" charset="0"/>
                <a:cs typeface="Times New Roman" panose="02020603050405020304" pitchFamily="18" charset="0"/>
              </a:rPr>
              <a:t>helps us to analyze the performance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considering various factors like gender, </a:t>
            </a:r>
            <a:r>
              <a:rPr lang="en-US" sz="2000" dirty="0" smtClean="0">
                <a:latin typeface="Times New Roman" panose="02020603050405020304" pitchFamily="18" charset="0"/>
                <a:cs typeface="Times New Roman" panose="02020603050405020304" pitchFamily="18" charset="0"/>
              </a:rPr>
              <a:t>performance rating</a:t>
            </a:r>
            <a:r>
              <a:rPr lang="en-US" sz="2000" dirty="0">
                <a:latin typeface="Times New Roman" panose="02020603050405020304" pitchFamily="18" charset="0"/>
                <a:cs typeface="Times New Roman" panose="02020603050405020304" pitchFamily="18" charset="0"/>
              </a:rPr>
              <a:t>, achievements, employee </a:t>
            </a:r>
            <a:r>
              <a:rPr lang="en-US" sz="2000" dirty="0" smtClean="0">
                <a:latin typeface="Times New Roman" panose="02020603050405020304" pitchFamily="18" charset="0"/>
                <a:cs typeface="Times New Roman" panose="02020603050405020304" pitchFamily="18" charset="0"/>
              </a:rPr>
              <a:t>type, </a:t>
            </a:r>
            <a:r>
              <a:rPr lang="en-US" sz="2000" dirty="0">
                <a:latin typeface="Times New Roman" panose="02020603050405020304" pitchFamily="18" charset="0"/>
                <a:cs typeface="Times New Roman" panose="02020603050405020304" pitchFamily="18" charset="0"/>
              </a:rPr>
              <a:t>business </a:t>
            </a:r>
            <a:r>
              <a:rPr lang="en-US" sz="2000" dirty="0" smtClean="0">
                <a:latin typeface="Times New Roman" panose="02020603050405020304" pitchFamily="18" charset="0"/>
                <a:cs typeface="Times New Roman" panose="02020603050405020304" pitchFamily="18" charset="0"/>
              </a:rPr>
              <a:t>unit, </a:t>
            </a:r>
            <a:r>
              <a:rPr lang="en-US" sz="2000" dirty="0">
                <a:latin typeface="Times New Roman" panose="02020603050405020304" pitchFamily="18" charset="0"/>
                <a:cs typeface="Times New Roman" panose="02020603050405020304" pitchFamily="18" charset="0"/>
              </a:rPr>
              <a:t>level performance </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so </a:t>
            </a:r>
            <a:r>
              <a:rPr lang="en-US" sz="2000" dirty="0" smtClean="0">
                <a:latin typeface="Times New Roman" panose="02020603050405020304" pitchFamily="18" charset="0"/>
                <a:cs typeface="Times New Roman" panose="02020603050405020304" pitchFamily="18" charset="0"/>
              </a:rPr>
              <a:t>on. This also helps us to understand the trends and patterns of different categories of employees such as very high, high, medium and low</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Using the visual </a:t>
            </a:r>
            <a:r>
              <a:rPr lang="en-US" sz="2000" dirty="0">
                <a:latin typeface="Times New Roman" panose="02020603050405020304" pitchFamily="18" charset="0"/>
                <a:cs typeface="Times New Roman" panose="02020603050405020304" pitchFamily="18" charset="0"/>
              </a:rPr>
              <a:t>tools like charts </a:t>
            </a:r>
            <a:r>
              <a:rPr lang="en-US" sz="2000" dirty="0" smtClean="0">
                <a:latin typeface="Times New Roman" panose="02020603050405020304" pitchFamily="18" charset="0"/>
                <a:cs typeface="Times New Roman" panose="02020603050405020304" pitchFamily="18" charset="0"/>
              </a:rPr>
              <a:t>and graphs </a:t>
            </a:r>
            <a:r>
              <a:rPr lang="en-US" sz="2000" dirty="0">
                <a:latin typeface="Times New Roman" panose="02020603050405020304" pitchFamily="18" charset="0"/>
                <a:cs typeface="Times New Roman" panose="02020603050405020304" pitchFamily="18" charset="0"/>
              </a:rPr>
              <a:t>make the data easy to understand.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2661602" y="228600"/>
            <a:ext cx="69205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smtClean="0">
                <a:latin typeface="Times New Roman" panose="02020603050405020304" pitchFamily="18" charset="0"/>
                <a:cs typeface="Times New Roman" panose="02020603050405020304" pitchFamily="18" charset="0"/>
              </a:rPr>
              <a:t>AR</a:t>
            </a:r>
            <a:r>
              <a:rPr sz="3200" spc="15" dirty="0" smtClean="0">
                <a:latin typeface="Times New Roman" panose="02020603050405020304" pitchFamily="18" charset="0"/>
                <a:cs typeface="Times New Roman" panose="02020603050405020304" pitchFamily="18" charset="0"/>
              </a:rPr>
              <a:t>E</a:t>
            </a:r>
            <a:r>
              <a:rPr sz="3200" spc="-35" dirty="0" smtClean="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smtClean="0">
                <a:latin typeface="Times New Roman" panose="02020603050405020304" pitchFamily="18" charset="0"/>
                <a:cs typeface="Times New Roman" panose="02020603050405020304" pitchFamily="18" charset="0"/>
              </a:rPr>
              <a:t>U</a:t>
            </a:r>
            <a:r>
              <a:rPr sz="3200" spc="10" dirty="0" smtClean="0">
                <a:latin typeface="Times New Roman" panose="02020603050405020304" pitchFamily="18" charset="0"/>
                <a:cs typeface="Times New Roman" panose="02020603050405020304" pitchFamily="18" charset="0"/>
              </a:rPr>
              <a:t>S</a:t>
            </a:r>
            <a:r>
              <a:rPr sz="3200" spc="-25" dirty="0" smtClean="0">
                <a:latin typeface="Times New Roman" panose="02020603050405020304" pitchFamily="18" charset="0"/>
                <a:cs typeface="Times New Roman" panose="02020603050405020304" pitchFamily="18" charset="0"/>
              </a:rPr>
              <a:t>E</a:t>
            </a:r>
            <a:r>
              <a:rPr sz="3200" spc="-10" dirty="0" smtClean="0">
                <a:latin typeface="Times New Roman" panose="02020603050405020304" pitchFamily="18" charset="0"/>
                <a:cs typeface="Times New Roman" panose="02020603050405020304" pitchFamily="18" charset="0"/>
              </a:rPr>
              <a:t>R</a:t>
            </a:r>
            <a:r>
              <a:rPr sz="3200" spc="5" dirty="0" smtClean="0">
                <a:latin typeface="Times New Roman" panose="02020603050405020304" pitchFamily="18" charset="0"/>
                <a:cs typeface="Times New Roman" panose="02020603050405020304" pitchFamily="18" charset="0"/>
              </a:rPr>
              <a:t>S</a:t>
            </a:r>
            <a:r>
              <a:rPr lang="en-US" sz="3200" spc="5" dirty="0" smtClean="0">
                <a:latin typeface="Times New Roman" panose="02020603050405020304" pitchFamily="18" charset="0"/>
                <a:cs typeface="Times New Roman" panose="02020603050405020304" pitchFamily="18" charset="0"/>
              </a:rPr>
              <a:t> </a:t>
            </a:r>
            <a:r>
              <a:rPr sz="3200" spc="5" dirty="0" smtClean="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Rectangle 6"/>
          <p:cNvSpPr/>
          <p:nvPr/>
        </p:nvSpPr>
        <p:spPr>
          <a:xfrm>
            <a:off x="737896" y="990600"/>
            <a:ext cx="1778051"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Employees</a:t>
            </a:r>
            <a:endParaRPr lang="en-IN" sz="2800" dirty="0">
              <a:latin typeface="Times New Roman" panose="02020603050405020304" pitchFamily="18" charset="0"/>
              <a:cs typeface="Times New Roman" panose="02020603050405020304" pitchFamily="18" charset="0"/>
            </a:endParaRPr>
          </a:p>
        </p:txBody>
      </p:sp>
      <p:pic>
        <p:nvPicPr>
          <p:cNvPr id="1028" name="Picture 4" descr="Employees blue flat design web icon Stock Photo - Alam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746" y="1688395"/>
            <a:ext cx="2228906" cy="23832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010400" y="1124605"/>
            <a:ext cx="1598515" cy="523220"/>
          </a:xfrm>
          <a:prstGeom prst="rect">
            <a:avLst/>
          </a:prstGeom>
        </p:spPr>
        <p:txBody>
          <a:bodyPr wrap="none">
            <a:spAutoFit/>
          </a:bodyPr>
          <a:lstStyle/>
          <a:p>
            <a:r>
              <a:rPr lang="en-IN" sz="2800" dirty="0" smtClean="0">
                <a:latin typeface="Times New Roman" panose="02020603050405020304" pitchFamily="18" charset="0"/>
                <a:cs typeface="Times New Roman" panose="02020603050405020304" pitchFamily="18" charset="0"/>
              </a:rPr>
              <a:t>Managers</a:t>
            </a:r>
            <a:endParaRPr lang="en-IN" dirty="0"/>
          </a:p>
        </p:txBody>
      </p:sp>
      <p:pic>
        <p:nvPicPr>
          <p:cNvPr id="1032" name="Picture 8" descr="Managers Icon in Trendy Design Style. Managers Icon Isolated on White  Background Stock Vector - Illustration of teamwork, risk: 1357203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1600200"/>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810000" y="3810000"/>
            <a:ext cx="2686954"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HR Professionals</a:t>
            </a:r>
            <a:endParaRPr lang="en-IN" sz="2800" dirty="0">
              <a:latin typeface="Times New Roman" panose="02020603050405020304" pitchFamily="18" charset="0"/>
              <a:cs typeface="Times New Roman" panose="02020603050405020304" pitchFamily="18" charset="0"/>
            </a:endParaRPr>
          </a:p>
        </p:txBody>
      </p:sp>
      <p:pic>
        <p:nvPicPr>
          <p:cNvPr id="1034" name="Picture 10" descr="10 Traits of an Effective HR Professional - Wilmington College (Wilmington,  Ohio) Liberal Arts Colle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5650" y="4529138"/>
            <a:ext cx="3733800" cy="2100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709294" y="321106"/>
            <a:ext cx="10795253"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152400" y="1066800"/>
            <a:ext cx="10545379" cy="59785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CONDITIONAL FORMATTING – </a:t>
            </a:r>
            <a:r>
              <a:rPr lang="en-US" sz="1500" dirty="0">
                <a:latin typeface="Times New Roman" panose="02020603050405020304" pitchFamily="18" charset="0"/>
                <a:cs typeface="Times New Roman" panose="02020603050405020304" pitchFamily="18" charset="0"/>
              </a:rPr>
              <a:t>T</a:t>
            </a:r>
            <a:r>
              <a:rPr lang="en-US" sz="1500" dirty="0" smtClean="0">
                <a:latin typeface="Times New Roman" panose="02020603050405020304" pitchFamily="18" charset="0"/>
                <a:cs typeface="Times New Roman" panose="02020603050405020304" pitchFamily="18" charset="0"/>
              </a:rPr>
              <a:t>his makes it easy to highlight certain values or make particular cell easy to identify. Here, conditional formatting was used to highlight the empty cells which has missing or null values.</a:t>
            </a:r>
            <a:endParaRPr lang="en-US" sz="1500" dirty="0" smtClean="0">
              <a:latin typeface="Times New Roman" panose="02020603050405020304" pitchFamily="18" charset="0"/>
              <a:cs typeface="Times New Roman" panose="02020603050405020304" pitchFamily="18" charset="0"/>
            </a:endParaRPr>
          </a:p>
          <a:p>
            <a:pPr algn="just">
              <a:lnSpc>
                <a:spcPct val="150000"/>
              </a:lnSpc>
            </a:pPr>
            <a:endParaRPr lang="en-US" sz="15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SORT AND FILTER – Here, the filtering function is used in the project. The filter function allows to filter a range of data based on the criteria that we define. In the project the filter was used to remove the missing values. </a:t>
            </a:r>
            <a:endParaRPr lang="en-US" sz="1500" dirty="0" smtClean="0">
              <a:latin typeface="Times New Roman" panose="02020603050405020304" pitchFamily="18" charset="0"/>
              <a:cs typeface="Times New Roman" panose="02020603050405020304" pitchFamily="18" charset="0"/>
            </a:endParaRPr>
          </a:p>
          <a:p>
            <a:pPr algn="just">
              <a:lnSpc>
                <a:spcPct val="150000"/>
              </a:lnSpc>
            </a:pPr>
            <a:endParaRPr lang="en-US"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FORMULA - </a:t>
            </a:r>
            <a:r>
              <a:rPr lang="en-US" sz="1500" dirty="0">
                <a:latin typeface="Times New Roman" panose="02020603050405020304" pitchFamily="18" charset="0"/>
                <a:cs typeface="Times New Roman" panose="02020603050405020304" pitchFamily="18" charset="0"/>
              </a:rPr>
              <a:t>The IFS function checks whether one or more conditions are met, and returns a value that corresponds to the first TRUE condition</a:t>
            </a:r>
            <a:r>
              <a:rPr lang="en-US"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=IFS(Z8&gt;=5,"VERY HIGH",Z8&gt;=4,"HIGH",Z8&gt;=3,"MEDIUM",TRUE,"LOW</a:t>
            </a:r>
            <a:r>
              <a:rPr lang="en-IN" sz="1500" dirty="0" smtClean="0">
                <a:latin typeface="Times New Roman" panose="02020603050405020304" pitchFamily="18" charset="0"/>
                <a:cs typeface="Times New Roman" panose="02020603050405020304" pitchFamily="18" charset="0"/>
              </a:rPr>
              <a:t>") This formula was used to find the calculate the employee performance level. </a:t>
            </a:r>
            <a:endParaRPr lang="en-IN" sz="1500" dirty="0" smtClean="0">
              <a:latin typeface="Times New Roman" panose="02020603050405020304" pitchFamily="18" charset="0"/>
              <a:cs typeface="Times New Roman" panose="02020603050405020304" pitchFamily="18" charset="0"/>
            </a:endParaRPr>
          </a:p>
          <a:p>
            <a:pPr algn="just">
              <a:lnSpc>
                <a:spcPct val="150000"/>
              </a:lnSpc>
            </a:pPr>
            <a:endParaRPr lang="en-US"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PIVOT TABLE - </a:t>
            </a:r>
            <a:r>
              <a:rPr lang="en-US" sz="1500" dirty="0">
                <a:latin typeface="Times New Roman" panose="02020603050405020304" pitchFamily="18" charset="0"/>
                <a:cs typeface="Times New Roman" panose="02020603050405020304" pitchFamily="18" charset="0"/>
              </a:rPr>
              <a:t>A Pivot Table is a powerful tool to calculate, summarize, and analyze data. It helps us to comparisons, patterns, and trends in the data</a:t>
            </a:r>
            <a:r>
              <a:rPr lang="en-US" sz="1500" dirty="0" smtClean="0">
                <a:latin typeface="Times New Roman" panose="02020603050405020304" pitchFamily="18" charset="0"/>
                <a:cs typeface="Times New Roman" panose="02020603050405020304" pitchFamily="18" charset="0"/>
              </a:rPr>
              <a:t>. This was used to find the summary of the data. </a:t>
            </a:r>
            <a:endParaRPr lang="en-US" sz="1500" dirty="0" smtClean="0">
              <a:latin typeface="Times New Roman" panose="02020603050405020304" pitchFamily="18" charset="0"/>
              <a:cs typeface="Times New Roman" panose="02020603050405020304" pitchFamily="18" charset="0"/>
            </a:endParaRPr>
          </a:p>
          <a:p>
            <a:pPr algn="just">
              <a:lnSpc>
                <a:spcPct val="150000"/>
              </a:lnSpc>
            </a:pPr>
            <a:endParaRPr lang="en-US"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GRAPH – </a:t>
            </a:r>
            <a:r>
              <a:rPr lang="en-US" sz="1500" dirty="0">
                <a:latin typeface="Times New Roman" panose="02020603050405020304" pitchFamily="18" charset="0"/>
                <a:cs typeface="Times New Roman" panose="02020603050405020304" pitchFamily="18" charset="0"/>
              </a:rPr>
              <a:t>T</a:t>
            </a:r>
            <a:r>
              <a:rPr lang="en-US" sz="1500" dirty="0" smtClean="0">
                <a:latin typeface="Times New Roman" panose="02020603050405020304" pitchFamily="18" charset="0"/>
                <a:cs typeface="Times New Roman" panose="02020603050405020304" pitchFamily="18" charset="0"/>
              </a:rPr>
              <a:t>he  </a:t>
            </a:r>
            <a:r>
              <a:rPr lang="en-US" sz="1500" dirty="0">
                <a:latin typeface="Times New Roman" panose="02020603050405020304" pitchFamily="18" charset="0"/>
                <a:cs typeface="Times New Roman" panose="02020603050405020304" pitchFamily="18" charset="0"/>
              </a:rPr>
              <a:t>graph is a visual element that represents data in a worksheet. </a:t>
            </a:r>
            <a:r>
              <a:rPr lang="en-US" sz="1500" dirty="0" smtClean="0">
                <a:latin typeface="Times New Roman" panose="02020603050405020304" pitchFamily="18" charset="0"/>
                <a:cs typeface="Times New Roman" panose="02020603050405020304" pitchFamily="18" charset="0"/>
              </a:rPr>
              <a:t>It helps us to </a:t>
            </a:r>
            <a:r>
              <a:rPr lang="en-US" sz="1500" dirty="0">
                <a:latin typeface="Times New Roman" panose="02020603050405020304" pitchFamily="18" charset="0"/>
                <a:cs typeface="Times New Roman" panose="02020603050405020304" pitchFamily="18" charset="0"/>
              </a:rPr>
              <a:t>analyze the data more efficiently by looking at a </a:t>
            </a:r>
            <a:r>
              <a:rPr lang="en-US" sz="1500" dirty="0" smtClean="0">
                <a:latin typeface="Times New Roman" panose="02020603050405020304" pitchFamily="18" charset="0"/>
                <a:cs typeface="Times New Roman" panose="02020603050405020304" pitchFamily="18" charset="0"/>
              </a:rPr>
              <a:t>graph </a:t>
            </a:r>
            <a:r>
              <a:rPr lang="en-US" sz="1500" dirty="0">
                <a:latin typeface="Times New Roman" panose="02020603050405020304" pitchFamily="18" charset="0"/>
                <a:cs typeface="Times New Roman" panose="02020603050405020304" pitchFamily="18" charset="0"/>
              </a:rPr>
              <a:t> rather than numbers in a dataset.</a:t>
            </a:r>
            <a:endParaRPr lang="en-US" sz="1500" dirty="0">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a:p>
            <a:pPr>
              <a:lnSpc>
                <a:spcPct val="150000"/>
              </a:lnSpc>
            </a:pP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10681335" cy="758190"/>
          </a:xfrm>
        </p:spPr>
        <p:txBody>
          <a:bodyPr/>
          <a:lstStyle/>
          <a:p>
            <a:pPr algn="ctr"/>
            <a:r>
              <a:rPr lang="en-IN" dirty="0" smtClean="0">
                <a:latin typeface="Times New Roman" panose="02020603050405020304" pitchFamily="18" charset="0"/>
                <a:cs typeface="Times New Roman" panose="02020603050405020304" pitchFamily="18" charset="0"/>
              </a:rPr>
              <a:t>DATASET DESCRIPTION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872490"/>
            <a:ext cx="11201400" cy="5447645"/>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Employee data set taken from the KAGGLE.</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dataset, out of 26 </a:t>
            </a:r>
            <a:r>
              <a:rPr lang="en-IN" dirty="0" smtClean="0">
                <a:latin typeface="Times New Roman" panose="02020603050405020304" pitchFamily="18" charset="0"/>
                <a:cs typeface="Times New Roman" panose="02020603050405020304" pitchFamily="18" charset="0"/>
              </a:rPr>
              <a:t>data, only 10 features was selected out </a:t>
            </a:r>
            <a:r>
              <a:rPr lang="en-IN" dirty="0">
                <a:latin typeface="Times New Roman" panose="02020603050405020304" pitchFamily="18" charset="0"/>
                <a:cs typeface="Times New Roman" panose="02020603050405020304" pitchFamily="18" charset="0"/>
              </a:rPr>
              <a:t>of </a:t>
            </a:r>
            <a:r>
              <a:rPr lang="en-IN" dirty="0" smtClean="0">
                <a:latin typeface="Times New Roman" panose="02020603050405020304" pitchFamily="18" charset="0"/>
                <a:cs typeface="Times New Roman" panose="02020603050405020304" pitchFamily="18" charset="0"/>
              </a:rPr>
              <a:t>it for the analysis .</a:t>
            </a:r>
            <a:endParaRPr lang="en-IN" dirty="0" smtClean="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selected 10 features are listed below:</a:t>
            </a:r>
            <a:endParaRPr lang="en-IN"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smtClean="0">
                <a:latin typeface="Times New Roman" panose="02020603050405020304" pitchFamily="18" charset="0"/>
                <a:cs typeface="Times New Roman" panose="02020603050405020304" pitchFamily="18" charset="0"/>
              </a:rPr>
              <a:t>Employee ID – NUMERICAL </a:t>
            </a:r>
            <a:endParaRPr lang="en-IN" sz="1600"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smtClean="0">
                <a:latin typeface="Times New Roman" panose="02020603050405020304" pitchFamily="18" charset="0"/>
                <a:cs typeface="Times New Roman" panose="02020603050405020304" pitchFamily="18" charset="0"/>
              </a:rPr>
              <a:t>First name – TEXT </a:t>
            </a:r>
            <a:endParaRPr lang="en-IN" sz="1600"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smtClean="0">
                <a:latin typeface="Times New Roman" panose="02020603050405020304" pitchFamily="18" charset="0"/>
                <a:cs typeface="Times New Roman" panose="02020603050405020304" pitchFamily="18" charset="0"/>
              </a:rPr>
              <a:t>Last name – TEXT </a:t>
            </a:r>
            <a:endParaRPr lang="en-IN" sz="1600"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smtClean="0">
                <a:latin typeface="Times New Roman" panose="02020603050405020304" pitchFamily="18" charset="0"/>
                <a:cs typeface="Times New Roman" panose="02020603050405020304" pitchFamily="18" charset="0"/>
              </a:rPr>
              <a:t>Business unit </a:t>
            </a:r>
            <a:r>
              <a:rPr lang="en-IN" sz="1600" dirty="0">
                <a:latin typeface="Times New Roman" panose="02020603050405020304" pitchFamily="18" charset="0"/>
                <a:cs typeface="Times New Roman" panose="02020603050405020304" pitchFamily="18" charset="0"/>
              </a:rPr>
              <a:t>– TEXT </a:t>
            </a:r>
            <a:endParaRPr lang="en-IN" sz="1600"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Employee type </a:t>
            </a:r>
            <a:r>
              <a:rPr lang="en-IN" sz="1600" dirty="0">
                <a:latin typeface="Times New Roman" panose="02020603050405020304" pitchFamily="18" charset="0"/>
                <a:cs typeface="Times New Roman" panose="02020603050405020304" pitchFamily="18" charset="0"/>
              </a:rPr>
              <a:t>– TEXT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Contract, Part-Time , Full-Time </a:t>
            </a:r>
            <a:endParaRPr lang="en-IN" sz="1600"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Employee Status – </a:t>
            </a:r>
            <a:r>
              <a:rPr lang="en-IN" sz="1600" dirty="0" smtClean="0">
                <a:latin typeface="Times New Roman" panose="02020603050405020304" pitchFamily="18" charset="0"/>
                <a:cs typeface="Times New Roman" panose="02020603050405020304" pitchFamily="18" charset="0"/>
              </a:rPr>
              <a:t>TEXT - Active, Future Start, Voluntarily Terminated, </a:t>
            </a:r>
            <a:r>
              <a:rPr lang="en-IN" sz="1600" dirty="0">
                <a:latin typeface="Times New Roman" panose="02020603050405020304" pitchFamily="18" charset="0"/>
                <a:cs typeface="Times New Roman" panose="02020603050405020304" pitchFamily="18" charset="0"/>
              </a:rPr>
              <a:t>Terminated for Cause, Leave of </a:t>
            </a:r>
            <a:r>
              <a:rPr lang="en-IN" sz="1600" dirty="0" smtClean="0">
                <a:latin typeface="Times New Roman" panose="02020603050405020304" pitchFamily="18" charset="0"/>
                <a:cs typeface="Times New Roman" panose="02020603050405020304" pitchFamily="18" charset="0"/>
              </a:rPr>
              <a:t>Absence</a:t>
            </a:r>
            <a:endParaRPr lang="en-IN" sz="1600"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smtClean="0">
                <a:latin typeface="Times New Roman" panose="02020603050405020304" pitchFamily="18" charset="0"/>
                <a:cs typeface="Times New Roman" panose="02020603050405020304" pitchFamily="18" charset="0"/>
              </a:rPr>
              <a:t>Employee </a:t>
            </a:r>
            <a:r>
              <a:rPr lang="en-IN" sz="1600" dirty="0">
                <a:latin typeface="Times New Roman" panose="02020603050405020304" pitchFamily="18" charset="0"/>
                <a:cs typeface="Times New Roman" panose="02020603050405020304" pitchFamily="18" charset="0"/>
              </a:rPr>
              <a:t>classification </a:t>
            </a:r>
            <a:r>
              <a:rPr lang="en-IN" sz="1600" dirty="0" smtClean="0">
                <a:latin typeface="Times New Roman" panose="02020603050405020304" pitchFamily="18" charset="0"/>
                <a:cs typeface="Times New Roman" panose="02020603050405020304" pitchFamily="18" charset="0"/>
              </a:rPr>
              <a:t>type -  TEXT - </a:t>
            </a:r>
            <a:r>
              <a:rPr lang="en-IN" sz="1600" dirty="0">
                <a:latin typeface="Times New Roman" panose="02020603050405020304" pitchFamily="18" charset="0"/>
                <a:cs typeface="Times New Roman" panose="02020603050405020304" pitchFamily="18" charset="0"/>
              </a:rPr>
              <a:t>Part-Time , Full-Time, </a:t>
            </a:r>
            <a:r>
              <a:rPr lang="en-IN" sz="1600" dirty="0" smtClean="0">
                <a:latin typeface="Times New Roman" panose="02020603050405020304" pitchFamily="18" charset="0"/>
                <a:cs typeface="Times New Roman" panose="02020603050405020304" pitchFamily="18" charset="0"/>
              </a:rPr>
              <a:t>Temporary</a:t>
            </a:r>
            <a:endParaRPr lang="en-IN" sz="1600"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Gender code – </a:t>
            </a:r>
            <a:r>
              <a:rPr lang="en-IN" sz="1600" dirty="0">
                <a:latin typeface="Times New Roman" panose="02020603050405020304" pitchFamily="18" charset="0"/>
                <a:cs typeface="Times New Roman" panose="02020603050405020304" pitchFamily="18" charset="0"/>
              </a:rPr>
              <a:t>TEXT – Female, </a:t>
            </a:r>
            <a:r>
              <a:rPr lang="en-IN" sz="1600" dirty="0" smtClean="0">
                <a:latin typeface="Times New Roman" panose="02020603050405020304" pitchFamily="18" charset="0"/>
                <a:cs typeface="Times New Roman" panose="02020603050405020304" pitchFamily="18" charset="0"/>
              </a:rPr>
              <a:t>Male</a:t>
            </a:r>
            <a:endParaRPr lang="en-IN" sz="1600"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smtClean="0">
                <a:latin typeface="Times New Roman" panose="02020603050405020304" pitchFamily="18" charset="0"/>
                <a:cs typeface="Times New Roman" panose="02020603050405020304" pitchFamily="18" charset="0"/>
              </a:rPr>
              <a:t>Performance Score – TEXT -  </a:t>
            </a:r>
            <a:r>
              <a:rPr lang="en-IN" sz="1600" dirty="0">
                <a:latin typeface="Times New Roman" panose="02020603050405020304" pitchFamily="18" charset="0"/>
                <a:cs typeface="Times New Roman" panose="02020603050405020304" pitchFamily="18" charset="0"/>
              </a:rPr>
              <a:t>Fully Meets, PIP, Needs Improvement, Exceeds </a:t>
            </a:r>
            <a:endParaRPr lang="en-IN" sz="1600"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600" dirty="0" smtClean="0">
                <a:latin typeface="Times New Roman" panose="02020603050405020304" pitchFamily="18" charset="0"/>
                <a:cs typeface="Times New Roman" panose="02020603050405020304" pitchFamily="18" charset="0"/>
              </a:rPr>
              <a:t>Current </a:t>
            </a:r>
            <a:r>
              <a:rPr lang="en-IN" sz="1600" dirty="0">
                <a:latin typeface="Times New Roman" panose="02020603050405020304" pitchFamily="18" charset="0"/>
                <a:cs typeface="Times New Roman" panose="02020603050405020304" pitchFamily="18" charset="0"/>
              </a:rPr>
              <a:t>employee </a:t>
            </a:r>
            <a:r>
              <a:rPr lang="en-IN" sz="1600" dirty="0" smtClean="0">
                <a:latin typeface="Times New Roman" panose="02020603050405020304" pitchFamily="18" charset="0"/>
                <a:cs typeface="Times New Roman" panose="02020603050405020304" pitchFamily="18" charset="0"/>
              </a:rPr>
              <a:t>rating – NUMERICAL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42707" y="3992093"/>
            <a:ext cx="1850571" cy="2732555"/>
          </a:xfrm>
          <a:prstGeom prst="rect">
            <a:avLst/>
          </a:prstGeom>
        </p:spPr>
      </p:pic>
      <p:sp>
        <p:nvSpPr>
          <p:cNvPr id="7" name="object 7"/>
          <p:cNvSpPr txBox="1">
            <a:spLocks noGrp="1"/>
          </p:cNvSpPr>
          <p:nvPr>
            <p:ph type="title"/>
          </p:nvPr>
        </p:nvSpPr>
        <p:spPr>
          <a:xfrm>
            <a:off x="967993" y="131675"/>
            <a:ext cx="10309225" cy="670696"/>
          </a:xfrm>
          <a:prstGeom prst="rect">
            <a:avLst/>
          </a:prstGeom>
        </p:spPr>
        <p:txBody>
          <a:bodyPr vert="horz" wrap="square" lIns="0" tIns="16510" rIns="0" bIns="0" rtlCol="0">
            <a:spAutoFit/>
          </a:bodyPr>
          <a:lstStyle/>
          <a:p>
            <a:pPr marL="12700" algn="ctr">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29066" y="231434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47800" y="1489291"/>
            <a:ext cx="861060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IN" sz="4000" dirty="0">
                <a:latin typeface="Times New Roman" panose="02020603050405020304" pitchFamily="18" charset="0"/>
                <a:cs typeface="Times New Roman" panose="02020603050405020304" pitchFamily="18" charset="0"/>
              </a:rPr>
              <a:t>=</a:t>
            </a:r>
            <a:r>
              <a:rPr lang="en-IN" sz="3600" dirty="0">
                <a:latin typeface="Times New Roman" panose="02020603050405020304" pitchFamily="18" charset="0"/>
                <a:cs typeface="Times New Roman" panose="02020603050405020304" pitchFamily="18" charset="0"/>
              </a:rPr>
              <a:t>IFS(Z8&gt;=5,"VERY HIGH",Z8&gt;=4,"HIGH",Z8&gt;=3,"</a:t>
            </a:r>
            <a:r>
              <a:rPr lang="en-IN" sz="3600" dirty="0" smtClean="0">
                <a:latin typeface="Times New Roman" panose="02020603050405020304" pitchFamily="18" charset="0"/>
                <a:cs typeface="Times New Roman" panose="02020603050405020304" pitchFamily="18" charset="0"/>
              </a:rPr>
              <a:t>MEDIUM",</a:t>
            </a:r>
            <a:r>
              <a:rPr lang="en-IN" sz="3600" dirty="0">
                <a:latin typeface="Times New Roman" panose="02020603050405020304" pitchFamily="18" charset="0"/>
                <a:cs typeface="Times New Roman" panose="02020603050405020304" pitchFamily="18" charset="0"/>
              </a:rPr>
              <a:t>TRUE,"LOW")</a:t>
            </a:r>
            <a:endParaRPr lang="en-IN" sz="3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09800" y="3992093"/>
            <a:ext cx="8382000"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IF(AND(Z8</a:t>
            </a:r>
            <a:r>
              <a:rPr lang="en-IN" sz="3600" dirty="0">
                <a:latin typeface="Times New Roman" panose="02020603050405020304" pitchFamily="18" charset="0"/>
                <a:cs typeface="Times New Roman" panose="02020603050405020304" pitchFamily="18" charset="0"/>
              </a:rPr>
              <a:t>&gt;=</a:t>
            </a:r>
            <a:r>
              <a:rPr lang="en-IN" sz="3600" dirty="0">
                <a:latin typeface="Times New Roman" panose="02020603050405020304" pitchFamily="18" charset="0"/>
                <a:cs typeface="Times New Roman" panose="02020603050405020304" pitchFamily="18" charset="0"/>
              </a:rPr>
              <a:t>5</a:t>
            </a:r>
            <a:r>
              <a:rPr lang="en-IN" sz="3600" dirty="0" smtClean="0">
                <a:latin typeface="Times New Roman" panose="02020603050405020304" pitchFamily="18" charset="0"/>
                <a:cs typeface="Times New Roman" panose="02020603050405020304" pitchFamily="18" charset="0"/>
              </a:rPr>
              <a:t>),"</a:t>
            </a:r>
            <a:r>
              <a:rPr lang="en-IN" sz="3600" dirty="0">
                <a:latin typeface="Times New Roman" panose="02020603050405020304" pitchFamily="18" charset="0"/>
                <a:cs typeface="Times New Roman" panose="02020603050405020304" pitchFamily="18" charset="0"/>
              </a:rPr>
              <a:t>VERY HIGH</a:t>
            </a:r>
            <a:r>
              <a:rPr lang="en-IN" sz="3600" dirty="0">
                <a:latin typeface="Times New Roman" panose="02020603050405020304" pitchFamily="18" charset="0"/>
                <a:cs typeface="Times New Roman" panose="02020603050405020304" pitchFamily="18" charset="0"/>
              </a:rPr>
              <a:t>", IF(AND(Z8</a:t>
            </a:r>
            <a:r>
              <a:rPr lang="en-IN" sz="3600" dirty="0">
                <a:latin typeface="Times New Roman" panose="02020603050405020304" pitchFamily="18" charset="0"/>
                <a:cs typeface="Times New Roman" panose="02020603050405020304" pitchFamily="18" charset="0"/>
              </a:rPr>
              <a:t>&gt;=</a:t>
            </a:r>
            <a:r>
              <a:rPr lang="en-IN" sz="3600" dirty="0">
                <a:latin typeface="Times New Roman" panose="02020603050405020304" pitchFamily="18" charset="0"/>
                <a:cs typeface="Times New Roman" panose="02020603050405020304" pitchFamily="18" charset="0"/>
              </a:rPr>
              <a:t>4),"</a:t>
            </a:r>
            <a:r>
              <a:rPr lang="en-IN" sz="3600" dirty="0">
                <a:latin typeface="Times New Roman" panose="02020603050405020304" pitchFamily="18" charset="0"/>
                <a:cs typeface="Times New Roman" panose="02020603050405020304" pitchFamily="18" charset="0"/>
              </a:rPr>
              <a:t>HIGH</a:t>
            </a:r>
            <a:r>
              <a:rPr lang="en-IN" sz="3600" dirty="0">
                <a:latin typeface="Times New Roman" panose="02020603050405020304" pitchFamily="18" charset="0"/>
                <a:cs typeface="Times New Roman" panose="02020603050405020304" pitchFamily="18" charset="0"/>
              </a:rPr>
              <a:t>", IF(AND(Z8</a:t>
            </a:r>
            <a:r>
              <a:rPr lang="en-IN" sz="3600" dirty="0">
                <a:latin typeface="Times New Roman" panose="02020603050405020304" pitchFamily="18" charset="0"/>
                <a:cs typeface="Times New Roman" panose="02020603050405020304" pitchFamily="18" charset="0"/>
              </a:rPr>
              <a:t>&gt;=</a:t>
            </a:r>
            <a:r>
              <a:rPr lang="en-IN" sz="3600" dirty="0">
                <a:latin typeface="Times New Roman" panose="02020603050405020304" pitchFamily="18" charset="0"/>
                <a:cs typeface="Times New Roman" panose="02020603050405020304" pitchFamily="18" charset="0"/>
              </a:rPr>
              <a:t>3), “MEDIUM", “LOW")))</a:t>
            </a:r>
            <a:endParaRPr lang="en-IN" sz="36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6069</Words>
  <Application>WPS Presentation</Application>
  <PresentationFormat>Widescreen</PresentationFormat>
  <Paragraphs>140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31</cp:revision>
  <dcterms:created xsi:type="dcterms:W3CDTF">2024-03-29T15:07:00Z</dcterms:created>
  <dcterms:modified xsi:type="dcterms:W3CDTF">2024-08-30T04:53:24Z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2024-03-20T19:00:00Z</vt:filetime>
  </property>
  <property fmtid="{D5CDD505-2E9C-101B-9397-08002B2CF9AE}" pid="3" name="LastSaved">
    <vt:filetime>2024-03-28T19:00:00Z</vt:filetime>
  </property>
  <property fmtid="{D5CDD505-2E9C-101B-9397-08002B2CF9AE}" pid="4" name="ICV">
    <vt:lpwstr>D9F3EF79BC4C4028ACE790A046718C57_12</vt:lpwstr>
  </property>
  <property fmtid="{D5CDD505-2E9C-101B-9397-08002B2CF9AE}" pid="5" name="KSOProductBuildVer">
    <vt:lpwstr>1033-12.2.0.13472</vt:lpwstr>
  </property>
</Properties>
</file>