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5E167-1446-44D0-95C7-E60C79284009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4094-277F-4368-BBC4-EA7385FEB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57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4094-277F-4368-BBC4-EA7385FEB75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47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76542-5F70-4820-A368-3E324A45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7B876C-673A-4EC1-A377-D214F00E1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0FAEC-D5ED-4625-8F04-4B2C41EF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CFCF8D-19BF-4056-8A62-0B01C4E5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B36260-31FC-47BC-A42A-CF005E45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16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8C08D-0CD5-453B-9D57-06A4C06B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DCF14A-832D-4956-B84C-461574444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DF2284-9227-46FB-9212-26173E04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C25FE8-10BA-478F-B401-A905C250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646048-DC42-4A04-B849-C227726C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B1A091-C947-4DC5-BC31-804A1E532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CB50F7-D433-433D-8F0B-01EDA986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4787E-EBB9-4116-8519-61E32579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DBA5D-1832-462E-AB82-D473A4FB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AE82B1-B7D4-4A01-9017-B5445EE4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90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2F45B-3BB2-406A-A0E7-DDEC46FF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88F7A-83FB-40AD-823A-FED2A819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E0693-8DE3-4A17-9386-37FC14CC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3FF4B-80EC-4285-A955-00A7DA2B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0C4B7D-8319-4721-90B3-5BD1B59F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6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8F260-F9E6-4FFF-8B02-6CCBB18F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DBD513-C876-4596-9CD3-9AEC5243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3B39E1-8429-4201-8BD8-DA59B800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6486CB-C8F8-49F3-A902-B2D81848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312684-34C7-49EC-A946-1AE3CEE8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99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C121C-168F-4794-A96F-681CBC6E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3D4C0-D683-4B2D-BB7B-D551B66B0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E9A627-9AC3-4F82-88FA-E6DDC96E3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E129F2-BBFA-472D-B5A8-C013665F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3DF622-D0CB-4524-B0B1-17941163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A87BFE-510E-47A9-9844-B2335936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7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BA71A-7698-4B10-9C78-686DBD79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A7F8B2-882D-4F89-B272-09510FD1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345895-A521-4E69-8D33-1A9D7C05F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7B2318-AE2E-4BB7-8261-90813D7FD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274CB1-B456-4606-BE42-B7CA8CA82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2A019D-205F-4EBD-9463-4F408F32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6F6B9C-E489-46B5-B20C-60099B45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9A916E-8138-4EE6-998F-E58EECBC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4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AE657-F3E5-49CD-81A3-4A20592B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7727FF-243B-45AD-A0B8-E212EF9C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F9A5CF-8113-4509-9B30-5E7C5C68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1FBB45-2D54-46F3-BCA5-D6F6B901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5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FB1293-3CDE-4D5F-BCA1-45CAC505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D3FDF4-B383-4DC1-96F8-799AEF3F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996952-E168-4C50-8523-D26F7B98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2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F59E6-28E6-4E9A-9859-C14EC64C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979B3-B390-48B7-8B2C-40560088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1ECF8-FF3D-49AA-AFA6-E44656AD1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FA5225-949E-4DE2-A7AF-C061D5C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D6B703-80A5-4C42-AF02-1C954750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78FF47-9FC5-47A3-8C71-54A6B34C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34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55986-D775-4EC7-9447-39569FC2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DF283D-9BFC-4906-B2B7-00E64CE4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02879F-D3AD-42B7-90BE-21667BEC4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51E160-4757-4EF7-905F-BB9063F0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D14851-B3EE-4ABA-BADA-C2905A3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14CC35-0D0D-4E35-B38F-508192C4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93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79C272-EFBF-4820-9960-84B9E8AE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D9EF21-74D2-4D37-99C8-7560DF58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F1095B-9B8A-477F-AA3B-3E5EE1937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A499-203E-40A0-AF9D-9055649648E6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7C7A3-A190-41CB-BEAB-BB3E59F12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AF8874-B850-4343-81E2-B3993486A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345CD-ED01-4EDC-83AE-410208241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7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B9CCB41-0983-4C08-8F34-66F0BFB63FC5}"/>
              </a:ext>
            </a:extLst>
          </p:cNvPr>
          <p:cNvSpPr/>
          <p:nvPr/>
        </p:nvSpPr>
        <p:spPr>
          <a:xfrm>
            <a:off x="-3048000" y="20002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生物的基本組成單位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解釋生物的基本組成單位是細胞，它們是生物體的組成部分，就像建築物是由磚塊和磚塊組成一樣。每個生物體都是由一個或多個細胞組成的。</a:t>
            </a:r>
          </a:p>
          <a:p>
            <a:pPr marL="342900" indent="-342900">
              <a:buFont typeface="+mj-lt"/>
              <a:buAutoNum type="alphaL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細胞的概念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解釋細胞是由細胞膜包圍的微小的結構，它包含了所有生物體內的生化過程。每個細胞都具有自己的功能，並且可以獨立地進行生存和繁殖。</a:t>
            </a:r>
          </a:p>
          <a:p>
            <a:pPr marL="342900" indent="-342900">
              <a:buFont typeface="+mj-lt"/>
              <a:buAutoNum type="alphaL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引導思考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問學生如果我們想要觀察細胞，應該從哪裡開始呢？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F04952-72CC-4858-99C6-87F1FD57F521}"/>
              </a:ext>
            </a:extLst>
          </p:cNvPr>
          <p:cNvSpPr/>
          <p:nvPr/>
        </p:nvSpPr>
        <p:spPr>
          <a:xfrm>
            <a:off x="4248318" y="81971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介紹顯微鏡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提到使用顯微鏡來觀察細胞。解釋顯微鏡是一種科學工具，可以放大微小的物體，使我們能夠看到肉眼無法觀察到的細節。</a:t>
            </a:r>
          </a:p>
          <a:p>
            <a:pPr marL="342900" indent="-342900">
              <a:buFont typeface="+mj-lt"/>
              <a:buAutoNum type="alphaL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簡要介紹顯微鏡的工作原理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提及顯微鏡使用光學或電子等方法來放大圖像，使細胞和細胞結構變得可見。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B76166ED-BE0F-425F-A70B-06472D6B6758}"/>
              </a:ext>
            </a:extLst>
          </p:cNvPr>
          <p:cNvSpPr/>
          <p:nvPr/>
        </p:nvSpPr>
        <p:spPr>
          <a:xfrm rot="16200000">
            <a:off x="10385114" y="1515779"/>
            <a:ext cx="408372" cy="2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145884-03C8-4DE4-87D0-4AE75EB13AFA}"/>
              </a:ext>
            </a:extLst>
          </p:cNvPr>
          <p:cNvSpPr/>
          <p:nvPr/>
        </p:nvSpPr>
        <p:spPr>
          <a:xfrm>
            <a:off x="10968432" y="9582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rgbClr val="0D0D0D"/>
                </a:solidFill>
                <a:latin typeface="Söhne"/>
              </a:rPr>
              <a:t>培養皿實驗</a:t>
            </a:r>
            <a:endParaRPr lang="en-US" altLang="zh-TW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植物組織切片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：植物組織切片是一種常見的顯微鏡觀察材料。可以從植物的葉子、莖、根等部位取得組織樣本，將其製成薄片切片後，在顯微鏡下觀察植物細胞的結構和特徵。</a:t>
            </a:r>
          </a:p>
          <a:p>
            <a:pPr>
              <a:buFont typeface="+mj-lt"/>
              <a:buAutoNum type="arabi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菌樣本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：培養皿培養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黴菌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,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細菌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zh-TW" alt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08ABCF22-4CCE-4D5D-8191-33C07E313F2A}"/>
              </a:ext>
            </a:extLst>
          </p:cNvPr>
          <p:cNvSpPr/>
          <p:nvPr/>
        </p:nvSpPr>
        <p:spPr>
          <a:xfrm rot="16200000">
            <a:off x="3672257" y="1515779"/>
            <a:ext cx="408372" cy="2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9F78E1-C42C-426F-9326-265EB52ADDF0}"/>
              </a:ext>
            </a:extLst>
          </p:cNvPr>
          <p:cNvSpPr/>
          <p:nvPr/>
        </p:nvSpPr>
        <p:spPr>
          <a:xfrm>
            <a:off x="-3161225" y="42166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rgbClr val="0D0D0D"/>
                </a:solidFill>
                <a:latin typeface="Söhne"/>
              </a:rPr>
              <a:t>培養皿實驗</a:t>
            </a:r>
            <a:endParaRPr lang="en-US" altLang="zh-TW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觀察自己的培養皿的變化並記錄</a:t>
            </a:r>
            <a:endParaRPr lang="en-US" altLang="zh-TW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TW" altLang="en-US" b="1" dirty="0">
                <a:solidFill>
                  <a:srgbClr val="0D0D0D"/>
                </a:solidFill>
                <a:latin typeface="Söhne"/>
              </a:rPr>
              <a:t>與同學討論為甚麼長的不一樣</a:t>
            </a:r>
            <a:endParaRPr lang="en-US" altLang="zh-TW" b="1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並從實驗的紀錄來討論原因</a:t>
            </a:r>
            <a:endParaRPr lang="zh-TW" alt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E7CD4D05-1574-4A5F-B682-BE1BA1D4333A}"/>
              </a:ext>
            </a:extLst>
          </p:cNvPr>
          <p:cNvSpPr/>
          <p:nvPr/>
        </p:nvSpPr>
        <p:spPr>
          <a:xfrm rot="16200000">
            <a:off x="10535786" y="4907216"/>
            <a:ext cx="408372" cy="2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9E924E-7966-4791-BFCD-B4608250E136}"/>
              </a:ext>
            </a:extLst>
          </p:cNvPr>
          <p:cNvSpPr/>
          <p:nvPr/>
        </p:nvSpPr>
        <p:spPr>
          <a:xfrm>
            <a:off x="4248318" y="-9233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解釋顯微鏡的組成部分，包括物鏡、目鏡、機械台、光源等。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示範如何調節顯微鏡的焦距、光源亮度等。</a:t>
            </a:r>
            <a:endParaRPr lang="en-US" altLang="zh-TW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D0D0D"/>
                </a:solidFill>
                <a:latin typeface="Söhne"/>
              </a:rPr>
              <a:t>成像</a:t>
            </a:r>
            <a:endParaRPr lang="zh-TW" alt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81E292-B156-4359-B48C-7A32788F2E1D}"/>
              </a:ext>
            </a:extLst>
          </p:cNvPr>
          <p:cNvSpPr/>
          <p:nvPr/>
        </p:nvSpPr>
        <p:spPr>
          <a:xfrm>
            <a:off x="10968432" y="3722838"/>
            <a:ext cx="9453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D0D0D"/>
                </a:solidFill>
                <a:latin typeface="Söhne"/>
              </a:rPr>
              <a:t>1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觀察樣本：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讓學生輪流觀察樣本，並提供指導和支持。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鼓勵學生觀察樣本的不同部分，並記錄他們觀察到的特徵。</a:t>
            </a:r>
          </a:p>
          <a:p>
            <a:r>
              <a:rPr lang="en-US" altLang="zh-TW" b="1" dirty="0">
                <a:solidFill>
                  <a:srgbClr val="0D0D0D"/>
                </a:solidFill>
                <a:latin typeface="Söhne"/>
              </a:rPr>
              <a:t>2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提問和討論：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問學生觀察到的特徵和結構，引導他們進行思考和討論。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與學生討論顯微鏡觀察的重要性，以及微觀世界對生物學和科學研究的意義。</a:t>
            </a:r>
          </a:p>
          <a:p>
            <a:r>
              <a:rPr lang="en-US" altLang="zh-TW" b="1" dirty="0">
                <a:solidFill>
                  <a:srgbClr val="0D0D0D"/>
                </a:solidFill>
                <a:latin typeface="Söhne"/>
              </a:rPr>
              <a:t>3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自主探索：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鼓勵學生自主探索其他樣本，並觀察不同類型的微生物或細胞。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提供指導和支持，鼓勵學生提出問題和假設，並尋找答案。</a:t>
            </a:r>
          </a:p>
          <a:p>
            <a:r>
              <a:rPr lang="en-US" altLang="zh-TW" b="1" dirty="0">
                <a:solidFill>
                  <a:srgbClr val="0D0D0D"/>
                </a:solidFill>
                <a:latin typeface="Söhne"/>
              </a:rPr>
              <a:t>4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總結：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對這次顯微鏡觀察的結果進行總結，並重申學生所學到的知識和技能。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鼓勵學生在未來的學習中繼續利用顯微鏡進行觀察和研究。</a:t>
            </a:r>
          </a:p>
        </p:txBody>
      </p:sp>
    </p:spTree>
    <p:extLst>
      <p:ext uri="{BB962C8B-B14F-4D97-AF65-F5344CB8AC3E}">
        <p14:creationId xmlns:p14="http://schemas.microsoft.com/office/powerpoint/2010/main" val="41978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DE66A6-7888-4465-ACAA-F30418F94ADC}"/>
              </a:ext>
            </a:extLst>
          </p:cNvPr>
          <p:cNvSpPr/>
          <p:nvPr/>
        </p:nvSpPr>
        <p:spPr>
          <a:xfrm>
            <a:off x="151343" y="466815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植物細胞</a:t>
            </a:r>
            <a:r>
              <a:rPr lang="en-US" altLang="zh-TW" dirty="0"/>
              <a:t>(</a:t>
            </a:r>
            <a:r>
              <a:rPr lang="zh-TW" altLang="en-US" dirty="0"/>
              <a:t>植物的下表皮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</a:p>
          <a:p>
            <a:r>
              <a:rPr lang="zh-TW" altLang="en-US" dirty="0"/>
              <a:t>載玻片擦拭乾淨</a:t>
            </a:r>
            <a:r>
              <a:rPr lang="en-US" altLang="zh-TW" dirty="0"/>
              <a:t>→</a:t>
            </a:r>
            <a:r>
              <a:rPr lang="zh-TW" altLang="en-US" dirty="0"/>
              <a:t> 先在載玻片上滴水</a:t>
            </a:r>
            <a:r>
              <a:rPr lang="en-US" altLang="zh-TW" dirty="0"/>
              <a:t>→</a:t>
            </a:r>
            <a:r>
              <a:rPr lang="zh-TW" altLang="en-US" dirty="0"/>
              <a:t> 將下表皮細胞放在載玻片上</a:t>
            </a:r>
            <a:r>
              <a:rPr lang="en-US" altLang="zh-TW" dirty="0"/>
              <a:t>→</a:t>
            </a:r>
            <a:r>
              <a:rPr lang="zh-TW" altLang="en-US" dirty="0"/>
              <a:t> 蓋玻片 </a:t>
            </a:r>
            <a:r>
              <a:rPr lang="en-US" altLang="zh-TW" dirty="0"/>
              <a:t>45 </a:t>
            </a:r>
            <a:r>
              <a:rPr lang="zh-TW" altLang="en-US" dirty="0"/>
              <a:t>度較輕輕</a:t>
            </a:r>
          </a:p>
          <a:p>
            <a:r>
              <a:rPr lang="zh-TW" altLang="en-US" dirty="0"/>
              <a:t>放置</a:t>
            </a:r>
            <a:r>
              <a:rPr lang="en-US" altLang="zh-TW" dirty="0"/>
              <a:t>→</a:t>
            </a:r>
            <a:r>
              <a:rPr lang="zh-TW" altLang="en-US" dirty="0"/>
              <a:t> 從蓋玻片邊緣處滴染色劑 </a:t>
            </a:r>
            <a:r>
              <a:rPr lang="en-US" altLang="zh-TW" dirty="0"/>
              <a:t>→</a:t>
            </a:r>
            <a:r>
              <a:rPr lang="zh-TW" altLang="en-US" dirty="0"/>
              <a:t>多餘的水分以吸水紙吸乾 </a:t>
            </a:r>
            <a:r>
              <a:rPr lang="en-US" altLang="zh-TW" dirty="0"/>
              <a:t>→</a:t>
            </a:r>
            <a:r>
              <a:rPr lang="zh-TW" altLang="en-US" dirty="0"/>
              <a:t>輕壓蓋玻片擠出氣泡。</a:t>
            </a:r>
          </a:p>
          <a:p>
            <a:r>
              <a:rPr lang="zh-TW" altLang="en-US" dirty="0"/>
              <a:t>動物細胞：</a:t>
            </a:r>
          </a:p>
          <a:p>
            <a:r>
              <a:rPr lang="zh-TW" altLang="en-US" dirty="0"/>
              <a:t>載玻片擦拭乾鏡 </a:t>
            </a:r>
            <a:r>
              <a:rPr lang="en-US" altLang="zh-TW" dirty="0"/>
              <a:t>→</a:t>
            </a:r>
            <a:r>
              <a:rPr lang="zh-TW" altLang="en-US" dirty="0"/>
              <a:t>滴染色劑</a:t>
            </a:r>
            <a:r>
              <a:rPr lang="en-US" altLang="zh-TW" dirty="0"/>
              <a:t>→</a:t>
            </a:r>
            <a:r>
              <a:rPr lang="zh-TW" altLang="en-US" dirty="0"/>
              <a:t> 以牙籤刮取口腔皮膜細胞</a:t>
            </a:r>
            <a:r>
              <a:rPr lang="en-US" altLang="zh-TW" dirty="0"/>
              <a:t>→</a:t>
            </a:r>
            <a:r>
              <a:rPr lang="zh-TW" altLang="en-US" dirty="0"/>
              <a:t> 將皮膜細胞放在載玻片上</a:t>
            </a:r>
            <a:r>
              <a:rPr lang="en-US" altLang="zh-TW" dirty="0"/>
              <a:t>→</a:t>
            </a:r>
            <a:r>
              <a:rPr lang="zh-TW" altLang="en-US" dirty="0"/>
              <a:t> 蓋</a:t>
            </a:r>
          </a:p>
          <a:p>
            <a:r>
              <a:rPr lang="zh-TW" altLang="en-US" dirty="0"/>
              <a:t>玻片 </a:t>
            </a:r>
            <a:r>
              <a:rPr lang="en-US" altLang="zh-TW" dirty="0"/>
              <a:t>45 </a:t>
            </a:r>
            <a:r>
              <a:rPr lang="zh-TW" altLang="en-US" dirty="0"/>
              <a:t>度較輕輕放置 </a:t>
            </a:r>
            <a:r>
              <a:rPr lang="en-US" altLang="zh-TW" dirty="0"/>
              <a:t>→</a:t>
            </a:r>
            <a:r>
              <a:rPr lang="zh-TW" altLang="en-US" dirty="0"/>
              <a:t>多餘的水分以吸水紙吸乾 </a:t>
            </a:r>
            <a:r>
              <a:rPr lang="en-US" altLang="zh-TW" dirty="0"/>
              <a:t>→</a:t>
            </a:r>
            <a:r>
              <a:rPr lang="zh-TW" altLang="en-US" dirty="0"/>
              <a:t>輕壓蓋玻片擠出氣泡。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3D80CC-EC79-4A80-A9F6-137D2D9C6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49500"/>
              </p:ext>
            </p:extLst>
          </p:nvPr>
        </p:nvGraphicFramePr>
        <p:xfrm>
          <a:off x="257876" y="2653725"/>
          <a:ext cx="7368042" cy="13768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1739">
                  <a:extLst>
                    <a:ext uri="{9D8B030D-6E8A-4147-A177-3AD203B41FA5}">
                      <a16:colId xmlns:a16="http://schemas.microsoft.com/office/drawing/2014/main" val="57017778"/>
                    </a:ext>
                  </a:extLst>
                </a:gridCol>
                <a:gridCol w="593864">
                  <a:extLst>
                    <a:ext uri="{9D8B030D-6E8A-4147-A177-3AD203B41FA5}">
                      <a16:colId xmlns:a16="http://schemas.microsoft.com/office/drawing/2014/main" val="427844790"/>
                    </a:ext>
                  </a:extLst>
                </a:gridCol>
                <a:gridCol w="580602">
                  <a:extLst>
                    <a:ext uri="{9D8B030D-6E8A-4147-A177-3AD203B41FA5}">
                      <a16:colId xmlns:a16="http://schemas.microsoft.com/office/drawing/2014/main" val="3908814644"/>
                    </a:ext>
                  </a:extLst>
                </a:gridCol>
                <a:gridCol w="593864">
                  <a:extLst>
                    <a:ext uri="{9D8B030D-6E8A-4147-A177-3AD203B41FA5}">
                      <a16:colId xmlns:a16="http://schemas.microsoft.com/office/drawing/2014/main" val="1677956925"/>
                    </a:ext>
                  </a:extLst>
                </a:gridCol>
                <a:gridCol w="670492">
                  <a:extLst>
                    <a:ext uri="{9D8B030D-6E8A-4147-A177-3AD203B41FA5}">
                      <a16:colId xmlns:a16="http://schemas.microsoft.com/office/drawing/2014/main" val="426068196"/>
                    </a:ext>
                  </a:extLst>
                </a:gridCol>
                <a:gridCol w="907743">
                  <a:extLst>
                    <a:ext uri="{9D8B030D-6E8A-4147-A177-3AD203B41FA5}">
                      <a16:colId xmlns:a16="http://schemas.microsoft.com/office/drawing/2014/main" val="919134723"/>
                    </a:ext>
                  </a:extLst>
                </a:gridCol>
                <a:gridCol w="907743">
                  <a:extLst>
                    <a:ext uri="{9D8B030D-6E8A-4147-A177-3AD203B41FA5}">
                      <a16:colId xmlns:a16="http://schemas.microsoft.com/office/drawing/2014/main" val="3076013943"/>
                    </a:ext>
                  </a:extLst>
                </a:gridCol>
                <a:gridCol w="671965">
                  <a:extLst>
                    <a:ext uri="{9D8B030D-6E8A-4147-A177-3AD203B41FA5}">
                      <a16:colId xmlns:a16="http://schemas.microsoft.com/office/drawing/2014/main" val="745754775"/>
                    </a:ext>
                  </a:extLst>
                </a:gridCol>
                <a:gridCol w="671965">
                  <a:extLst>
                    <a:ext uri="{9D8B030D-6E8A-4147-A177-3AD203B41FA5}">
                      <a16:colId xmlns:a16="http://schemas.microsoft.com/office/drawing/2014/main" val="1518964477"/>
                    </a:ext>
                  </a:extLst>
                </a:gridCol>
                <a:gridCol w="778065">
                  <a:extLst>
                    <a:ext uri="{9D8B030D-6E8A-4147-A177-3AD203B41FA5}">
                      <a16:colId xmlns:a16="http://schemas.microsoft.com/office/drawing/2014/main" val="3331682653"/>
                    </a:ext>
                  </a:extLst>
                </a:gridCol>
              </a:tblGrid>
              <a:tr h="344205">
                <a:tc rowSpan="2"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區分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種類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細胞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視野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光線調節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鏡頭長度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調節輪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673663"/>
                  </a:ext>
                </a:extLst>
              </a:tr>
              <a:tr h="3442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大小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數目</a:t>
                      </a:r>
                      <a:endParaRPr lang="zh-TW" sz="1200" b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範圍</a:t>
                      </a:r>
                      <a:endParaRPr lang="zh-TW" sz="1200" b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亮度</a:t>
                      </a:r>
                      <a:endParaRPr lang="zh-TW" sz="1200" b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光圈</a:t>
                      </a:r>
                      <a:endParaRPr lang="zh-TW" sz="1200" b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反光鏡</a:t>
                      </a:r>
                      <a:endParaRPr lang="zh-TW" sz="1200" b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目鏡</a:t>
                      </a:r>
                      <a:endParaRPr lang="zh-TW" sz="1200" b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物鏡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613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低倍鏡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較廣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較亮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縮小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平面鏡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長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短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先粗後細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37448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高倍鏡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少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窄小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較暗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張大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凹面鏡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短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長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細調節輪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71249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6A66B89-54F4-46B4-ADFB-139726C9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3" y="22762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華康粗圓體" charset="-120"/>
                <a:cs typeface="Arial" panose="020B0604020202020204" pitchFamily="34" charset="0"/>
              </a:rPr>
              <a:t>複式顯微鏡的調節：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4A5C551-F8CA-4FA8-A16D-778FC85E1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07438"/>
              </p:ext>
            </p:extLst>
          </p:nvPr>
        </p:nvGraphicFramePr>
        <p:xfrm>
          <a:off x="257876" y="4781814"/>
          <a:ext cx="7538961" cy="155429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89660">
                  <a:extLst>
                    <a:ext uri="{9D8B030D-6E8A-4147-A177-3AD203B41FA5}">
                      <a16:colId xmlns:a16="http://schemas.microsoft.com/office/drawing/2014/main" val="3195579906"/>
                    </a:ext>
                  </a:extLst>
                </a:gridCol>
                <a:gridCol w="918743">
                  <a:extLst>
                    <a:ext uri="{9D8B030D-6E8A-4147-A177-3AD203B41FA5}">
                      <a16:colId xmlns:a16="http://schemas.microsoft.com/office/drawing/2014/main" val="2240008332"/>
                    </a:ext>
                  </a:extLst>
                </a:gridCol>
                <a:gridCol w="918743">
                  <a:extLst>
                    <a:ext uri="{9D8B030D-6E8A-4147-A177-3AD203B41FA5}">
                      <a16:colId xmlns:a16="http://schemas.microsoft.com/office/drawing/2014/main" val="1499556936"/>
                    </a:ext>
                  </a:extLst>
                </a:gridCol>
                <a:gridCol w="918743">
                  <a:extLst>
                    <a:ext uri="{9D8B030D-6E8A-4147-A177-3AD203B41FA5}">
                      <a16:colId xmlns:a16="http://schemas.microsoft.com/office/drawing/2014/main" val="3497296993"/>
                    </a:ext>
                  </a:extLst>
                </a:gridCol>
                <a:gridCol w="918743">
                  <a:extLst>
                    <a:ext uri="{9D8B030D-6E8A-4147-A177-3AD203B41FA5}">
                      <a16:colId xmlns:a16="http://schemas.microsoft.com/office/drawing/2014/main" val="2836024506"/>
                    </a:ext>
                  </a:extLst>
                </a:gridCol>
                <a:gridCol w="918743">
                  <a:extLst>
                    <a:ext uri="{9D8B030D-6E8A-4147-A177-3AD203B41FA5}">
                      <a16:colId xmlns:a16="http://schemas.microsoft.com/office/drawing/2014/main" val="2013084104"/>
                    </a:ext>
                  </a:extLst>
                </a:gridCol>
                <a:gridCol w="918743">
                  <a:extLst>
                    <a:ext uri="{9D8B030D-6E8A-4147-A177-3AD203B41FA5}">
                      <a16:colId xmlns:a16="http://schemas.microsoft.com/office/drawing/2014/main" val="2993589366"/>
                    </a:ext>
                  </a:extLst>
                </a:gridCol>
                <a:gridCol w="936843">
                  <a:extLst>
                    <a:ext uri="{9D8B030D-6E8A-4147-A177-3AD203B41FA5}">
                      <a16:colId xmlns:a16="http://schemas.microsoft.com/office/drawing/2014/main" val="4010024433"/>
                    </a:ext>
                  </a:extLst>
                </a:gridCol>
              </a:tblGrid>
              <a:tr h="30420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細胞壁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細胞膜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細胞質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細胞核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葉綠體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形狀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功能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118"/>
                  </a:ext>
                </a:extLst>
              </a:tr>
              <a:tr h="4729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口腔皮膜細胞</a:t>
                      </a:r>
                      <a:endParaRPr lang="zh-TW" sz="1200" b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×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×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扁平不規則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保護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17366"/>
                  </a:ext>
                </a:extLst>
              </a:tr>
              <a:tr h="4729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表皮細胞</a:t>
                      </a:r>
                      <a:endParaRPr lang="zh-TW" sz="1200" b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×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扁平不規則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保護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98462"/>
                  </a:ext>
                </a:extLst>
              </a:tr>
              <a:tr h="30420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保衛細胞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半月形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控制氣孔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588247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40F1037D-892B-43E7-8DAA-CE83A1068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76" y="43246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華康粗圓體" charset="-120"/>
                <a:cs typeface="Arial" panose="020B0604020202020204" pitchFamily="34" charset="0"/>
              </a:rPr>
              <a:t>口腔皮膜細胞、表皮細胞、保衛細胞的比較：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E4E3B2-DC7F-45B2-BF0D-0A8524F7E10E}"/>
              </a:ext>
            </a:extLst>
          </p:cNvPr>
          <p:cNvSpPr txBox="1"/>
          <p:nvPr/>
        </p:nvSpPr>
        <p:spPr>
          <a:xfrm>
            <a:off x="203924" y="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做實驗 練習填空</a:t>
            </a:r>
          </a:p>
        </p:txBody>
      </p:sp>
    </p:spTree>
    <p:extLst>
      <p:ext uri="{BB962C8B-B14F-4D97-AF65-F5344CB8AC3E}">
        <p14:creationId xmlns:p14="http://schemas.microsoft.com/office/powerpoint/2010/main" val="327105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5680D9-3A21-4CB4-8A14-51B7D20123DE}"/>
              </a:ext>
            </a:extLst>
          </p:cNvPr>
          <p:cNvSpPr/>
          <p:nvPr/>
        </p:nvSpPr>
        <p:spPr>
          <a:xfrm>
            <a:off x="232228" y="357510"/>
            <a:ext cx="1223554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實驗目的：</a:t>
            </a:r>
          </a:p>
          <a:p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觀察細菌或黴菌的生長過程，了解微生物的基本特徵。</a:t>
            </a:r>
          </a:p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材料：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培養皿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密封袋或保鮮膜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普通酸奶或其它容易發酵的食物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棉花棒或滅菌吸管</a:t>
            </a:r>
          </a:p>
          <a:p>
            <a:pPr>
              <a:buFont typeface="+mj-lt"/>
              <a:buAutoNum type="arabicPeriod"/>
            </a:pP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75%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酒精或其他消毒劑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顯微鏡（可選）</a:t>
            </a:r>
          </a:p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步驟：</a:t>
            </a:r>
          </a:p>
          <a:p>
            <a:pPr>
              <a:buFont typeface="+mj-lt"/>
              <a:buAutoNum type="arabi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準備培養皿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使用酒精或消毒劑清潔培養皿，以確保無菌環境。</a:t>
            </a:r>
          </a:p>
          <a:p>
            <a:pPr>
              <a:buFont typeface="+mj-lt"/>
              <a:buAutoNum type="arabi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製備培養基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將一小部分普通酸奶均勻塗抹在培養皿底部，作為培養基。</a:t>
            </a:r>
          </a:p>
          <a:p>
            <a:pPr>
              <a:buFont typeface="+mj-lt"/>
              <a:buAutoNum type="arabi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接種微生物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使用棉花棒或滅菌吸管，在酸奶上擦拭一些微生物樣本，例如用棉花棒沾取手部表面或口腔內的微生物。</a:t>
            </a:r>
          </a:p>
          <a:p>
            <a:pPr>
              <a:buFont typeface="+mj-lt"/>
              <a:buAutoNum type="arabi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密封培養皿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將培養皿放入密封袋或用保鮮膜密封，以防止外來微生物污染。</a:t>
            </a:r>
          </a:p>
          <a:p>
            <a:pPr>
              <a:buFont typeface="+mj-lt"/>
              <a:buAutoNum type="arabi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培養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將密封的培養皿放置在室溫下，觀察微生物生長的情況。培養過程中可以每天觀察一次。</a:t>
            </a:r>
          </a:p>
          <a:p>
            <a:pPr>
              <a:buFont typeface="+mj-lt"/>
              <a:buAutoNum type="arabicPeriod"/>
            </a:pP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觀察結果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觀察培養皿中微生物的生長情況，注意是否有出現白色或其他色彩的菌落。可以使用顯微鏡進一步觀察微生物的形態和結構。</a:t>
            </a:r>
          </a:p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討論：</a:t>
            </a:r>
          </a:p>
          <a:p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在實驗結束後，與學生討論觀察到的結果。解釋微生物的生長過程和基本特徵，例如細菌和黴菌的形態、色彩等。討論微生物在日常生活中的重要性，以及與人類健康和疾病相關的一些微生物。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887E5E-FA17-487E-83FE-E147857436F7}"/>
              </a:ext>
            </a:extLst>
          </p:cNvPr>
          <p:cNvSpPr txBox="1"/>
          <p:nvPr/>
        </p:nvSpPr>
        <p:spPr>
          <a:xfrm>
            <a:off x="6676572" y="1915886"/>
            <a:ext cx="623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學生培養時 要記錄自己的培養基是什麼以及培養物是甚麼</a:t>
            </a:r>
          </a:p>
        </p:txBody>
      </p:sp>
    </p:spTree>
    <p:extLst>
      <p:ext uri="{BB962C8B-B14F-4D97-AF65-F5344CB8AC3E}">
        <p14:creationId xmlns:p14="http://schemas.microsoft.com/office/powerpoint/2010/main" val="189528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C7F4D5-0904-49EC-B411-CBB4AF26BB73}"/>
              </a:ext>
            </a:extLst>
          </p:cNvPr>
          <p:cNvSpPr/>
          <p:nvPr/>
        </p:nvSpPr>
        <p:spPr>
          <a:xfrm>
            <a:off x="261257" y="-206096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第一堂課程：探索微小世界</a:t>
            </a:r>
          </a:p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時間：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2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小時</a:t>
            </a:r>
          </a:p>
          <a:p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1.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五界生物的初步概念（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30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分鐘）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簡要介紹五界生物的分類和特徵，包括原核生物、真核生物、原生生物、菌類和動植物等，激發學生對生物多樣性的興趣。</a:t>
            </a:r>
          </a:p>
          <a:p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2.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細胞的奧秘（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30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分鐘）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再次強調細胞的基本概念，包括細胞的定義、結構和功能，並與五界生物進行關聯，指出細胞是所有生物的基本組成單位。</a:t>
            </a:r>
          </a:p>
          <a:p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3.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顯微鏡的魔法（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30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分鐘）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解釋顯微鏡的原理和使用方法。示範如何調整顯微鏡以觀察微小的物體，並介紹顯微鏡在科學研究中的重要性。</a:t>
            </a:r>
          </a:p>
          <a:p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4.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實驗：培養微生物（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30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分鐘）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讓學生採集不同來源的樣本，並在培養皿中培養微生物。指導他們製備培養基，播種樣本，並觀察微生物的生長情況。</a:t>
            </a:r>
          </a:p>
          <a:p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5.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討論和總結（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20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分鐘）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與學生討論培養皿實驗的結果，以及不同樣本中觀察到的微生物種類和特徵。總結課程內容，並鼓勵學生對微生物學的進一步探索。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F9C663-CC36-4DAE-B0C3-8E71E7CD077B}"/>
              </a:ext>
            </a:extLst>
          </p:cNvPr>
          <p:cNvSpPr/>
          <p:nvPr/>
        </p:nvSpPr>
        <p:spPr>
          <a:xfrm>
            <a:off x="6676572" y="-20609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第二堂課程：微生物的驚奇</a:t>
            </a:r>
          </a:p>
          <a:p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時間：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2 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小時</a:t>
            </a:r>
          </a:p>
          <a:p>
            <a:r>
              <a:rPr lang="en-US" altLang="zh-TW" b="1" i="0">
                <a:solidFill>
                  <a:srgbClr val="0D0D0D"/>
                </a:solidFill>
                <a:effectLst/>
                <a:latin typeface="Söhne"/>
              </a:rPr>
              <a:t>1. </a:t>
            </a:r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微生物的世界（</a:t>
            </a:r>
            <a:r>
              <a:rPr lang="en-US" altLang="zh-TW" b="1" i="0">
                <a:solidFill>
                  <a:srgbClr val="0D0D0D"/>
                </a:solidFill>
                <a:effectLst/>
                <a:latin typeface="Söhne"/>
              </a:rPr>
              <a:t>30 </a:t>
            </a:r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分鐘）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介紹微生物的概念和分類。解釋微生物在自然界和人類生活中的重要性，以及它們的多樣性。</a:t>
            </a:r>
          </a:p>
          <a:p>
            <a:r>
              <a:rPr lang="en-US" altLang="zh-TW" b="1" i="0">
                <a:solidFill>
                  <a:srgbClr val="0D0D0D"/>
                </a:solidFill>
                <a:effectLst/>
                <a:latin typeface="Söhne"/>
              </a:rPr>
              <a:t>2. </a:t>
            </a:r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影片觀賞：</a:t>
            </a:r>
            <a:r>
              <a:rPr lang="en-US" altLang="zh-TW" b="1" i="0">
                <a:solidFill>
                  <a:srgbClr val="0D0D0D"/>
                </a:solidFill>
                <a:effectLst/>
                <a:latin typeface="Söhne"/>
              </a:rPr>
              <a:t>《Cells at Work!》</a:t>
            </a:r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（</a:t>
            </a:r>
            <a:r>
              <a:rPr lang="en-US" altLang="zh-TW" b="1" i="0">
                <a:solidFill>
                  <a:srgbClr val="0D0D0D"/>
                </a:solidFill>
                <a:effectLst/>
                <a:latin typeface="Söhne"/>
              </a:rPr>
              <a:t>30 </a:t>
            </a:r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分鐘）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觀看動畫系列，了解人體內部微生物的工作情況，並討論觀看過程中的收穫。</a:t>
            </a:r>
          </a:p>
          <a:p>
            <a:r>
              <a:rPr lang="en-US" altLang="zh-TW" b="1" i="0">
                <a:solidFill>
                  <a:srgbClr val="0D0D0D"/>
                </a:solidFill>
                <a:effectLst/>
                <a:latin typeface="Söhne"/>
              </a:rPr>
              <a:t>3. </a:t>
            </a:r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實驗：觀察細胞（</a:t>
            </a:r>
            <a:r>
              <a:rPr lang="en-US" altLang="zh-TW" b="1" i="0">
                <a:solidFill>
                  <a:srgbClr val="0D0D0D"/>
                </a:solidFill>
                <a:effectLst/>
                <a:latin typeface="Söhne"/>
              </a:rPr>
              <a:t>40 </a:t>
            </a:r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分鐘）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提供已準備好的玻片樣本，讓學生使用顯微鏡觀察細胞的結構。指導他們調整焦距和放大倍率，並記錄他們觀察到的細胞特徵。</a:t>
            </a:r>
          </a:p>
          <a:p>
            <a:r>
              <a:rPr lang="en-US" altLang="zh-TW" b="1" i="0">
                <a:solidFill>
                  <a:srgbClr val="0D0D0D"/>
                </a:solidFill>
                <a:effectLst/>
                <a:latin typeface="Söhne"/>
              </a:rPr>
              <a:t>4. </a:t>
            </a:r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討論和總結（</a:t>
            </a:r>
            <a:r>
              <a:rPr lang="en-US" altLang="zh-TW" b="1" i="0">
                <a:solidFill>
                  <a:srgbClr val="0D0D0D"/>
                </a:solidFill>
                <a:effectLst/>
                <a:latin typeface="Söhne"/>
              </a:rPr>
              <a:t>20 </a:t>
            </a:r>
            <a:r>
              <a:rPr lang="zh-TW" altLang="en-US" b="1" i="0">
                <a:solidFill>
                  <a:srgbClr val="0D0D0D"/>
                </a:solidFill>
                <a:effectLst/>
                <a:latin typeface="Söhne"/>
              </a:rPr>
              <a:t>分鐘）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與學生討論他們觀察到的細胞結構和特徵，並總結課程內容。強調細胞的多樣性和重要性，並鼓勵學生對微生物世界的好奇心。</a:t>
            </a:r>
            <a:endParaRPr lang="zh-TW" alt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F2679A-5632-4CAD-87CE-7E4AC79B6D69}"/>
              </a:ext>
            </a:extLst>
          </p:cNvPr>
          <p:cNvSpPr/>
          <p:nvPr/>
        </p:nvSpPr>
        <p:spPr>
          <a:xfrm>
            <a:off x="261257" y="408929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學習單一：探索微小世界</a:t>
            </a:r>
          </a:p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主題：探索微小世界</a:t>
            </a:r>
          </a:p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姓名：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_________________________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日期：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_____________________</a:t>
            </a:r>
            <a:endParaRPr lang="zh-TW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細胞的奧秘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細胞是什麼？請簡述細胞的基本概念。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細胞有哪些結構和功能？列舉幾個例子。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顯微鏡的魔法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顯微鏡的原理是什麼？簡述其工作原理。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顯微鏡在科學研究中的重要性是什麼？舉例說明。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實驗：培養微生物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你採集了哪些樣本？請列舉並描述其來源。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培養皿中的微生物有何不同？請描述你觀察到的現象。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討論和總結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你對這堂課學到了什麼？有什麼問題或疑惑想要提出來討論嗎？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7A6DCF-1FA4-456E-8A83-AD9A352A5E97}"/>
              </a:ext>
            </a:extLst>
          </p:cNvPr>
          <p:cNvSpPr/>
          <p:nvPr/>
        </p:nvSpPr>
        <p:spPr>
          <a:xfrm>
            <a:off x="6560457" y="38483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學習單二：微生物的驚奇</a:t>
            </a:r>
          </a:p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主題：微生物的驚奇</a:t>
            </a:r>
          </a:p>
          <a:p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姓名：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_________________________ </a:t>
            </a:r>
            <a:r>
              <a:rPr lang="zh-TW" altLang="en-US" b="1" i="0" dirty="0">
                <a:solidFill>
                  <a:srgbClr val="0D0D0D"/>
                </a:solidFill>
                <a:effectLst/>
                <a:latin typeface="Söhne"/>
              </a:rPr>
              <a:t>日期：</a:t>
            </a:r>
            <a:r>
              <a:rPr lang="en-US" altLang="zh-TW" b="1" i="0" dirty="0">
                <a:solidFill>
                  <a:srgbClr val="0D0D0D"/>
                </a:solidFill>
                <a:effectLst/>
                <a:latin typeface="Söhne"/>
              </a:rPr>
              <a:t>_____________________</a:t>
            </a:r>
            <a:endParaRPr lang="zh-TW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微生物的世界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什麼是微生物？它們的分類有哪些？請列舉幾個例子。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微生物在我們生活中的重要性是什麼？舉例說明。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影片觀賞：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《Cells at Work!》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觀看過程中你有什麼收穫或感想？請分享一下。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實驗：觀察細胞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你在顯微鏡下觀察到了什麼？請描述你觀察到的細胞結構和特徵。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你覺得細胞的結構和功能有什麼意義？為什麼我們需要了解它們？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討論和總結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這堂課給你帶來了什麼啟發？有什麼想要分享或討論的嗎？</a:t>
            </a:r>
          </a:p>
        </p:txBody>
      </p:sp>
    </p:spTree>
    <p:extLst>
      <p:ext uri="{BB962C8B-B14F-4D97-AF65-F5344CB8AC3E}">
        <p14:creationId xmlns:p14="http://schemas.microsoft.com/office/powerpoint/2010/main" val="108967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DC7C97A-B4AF-4610-85FC-3CAD7720D594}"/>
              </a:ext>
            </a:extLst>
          </p:cNvPr>
          <p:cNvSpPr/>
          <p:nvPr/>
        </p:nvSpPr>
        <p:spPr>
          <a:xfrm>
            <a:off x="-323850" y="0"/>
            <a:ext cx="10287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探究自然的方法：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、科學方法：</a:t>
            </a:r>
          </a:p>
          <a:p>
            <a:r>
              <a:rPr lang="en-US" altLang="zh-TW" dirty="0"/>
              <a:t>(1)</a:t>
            </a:r>
            <a:r>
              <a:rPr lang="zh-TW" altLang="en-US" dirty="0"/>
              <a:t>觀察：</a:t>
            </a:r>
          </a:p>
          <a:p>
            <a:r>
              <a:rPr lang="zh-TW" altLang="en-US" dirty="0"/>
              <a:t>甲、為科學方法的第一步，過程必須客觀且注意安全。</a:t>
            </a:r>
          </a:p>
          <a:p>
            <a:r>
              <a:rPr lang="zh-TW" altLang="en-US" dirty="0"/>
              <a:t>乙、利用感官或儀器進行詳細觀察，並確實記錄。</a:t>
            </a:r>
          </a:p>
          <a:p>
            <a:r>
              <a:rPr lang="en-US" altLang="zh-TW" dirty="0"/>
              <a:t>(2)</a:t>
            </a:r>
            <a:r>
              <a:rPr lang="zh-TW" altLang="en-US" dirty="0"/>
              <a:t>提出問題：經詳細觀察過程後，檢驗觀察的內容，並提出問題。</a:t>
            </a:r>
          </a:p>
          <a:p>
            <a:r>
              <a:rPr lang="en-US" altLang="zh-TW" dirty="0"/>
              <a:t>(3)</a:t>
            </a:r>
            <a:r>
              <a:rPr lang="zh-TW" altLang="en-US" dirty="0"/>
              <a:t>參考文獻資料：查詢書籍或蒐尋相關資料，確認資料的正確性。</a:t>
            </a:r>
          </a:p>
          <a:p>
            <a:r>
              <a:rPr lang="en-US" altLang="zh-TW" dirty="0"/>
              <a:t>(4)</a:t>
            </a:r>
            <a:r>
              <a:rPr lang="zh-TW" altLang="en-US" dirty="0"/>
              <a:t>提出假說：整合已知的知識及相關資料，針對問題提出可能的答案或解釋。</a:t>
            </a:r>
          </a:p>
          <a:p>
            <a:r>
              <a:rPr lang="en-US" altLang="zh-TW" dirty="0"/>
              <a:t>(5)</a:t>
            </a:r>
            <a:r>
              <a:rPr lang="zh-TW" altLang="en-US" dirty="0"/>
              <a:t>設計並進行實驗：</a:t>
            </a:r>
          </a:p>
          <a:p>
            <a:r>
              <a:rPr lang="zh-TW" altLang="en-US" dirty="0"/>
              <a:t>甲、設計完整並合理的實驗程序，來驗證假說的內容。</a:t>
            </a:r>
          </a:p>
          <a:p>
            <a:r>
              <a:rPr lang="en-US" altLang="zh-TW" dirty="0"/>
              <a:t>(a) </a:t>
            </a:r>
            <a:r>
              <a:rPr lang="zh-TW" altLang="en-US" dirty="0"/>
              <a:t>實驗組：為主要觀察的實驗目標。</a:t>
            </a:r>
          </a:p>
          <a:p>
            <a:r>
              <a:rPr lang="en-US" altLang="zh-TW" dirty="0"/>
              <a:t>(b) </a:t>
            </a:r>
            <a:r>
              <a:rPr lang="zh-TW" altLang="en-US" dirty="0"/>
              <a:t>對照組：與實驗組做為比較對象。</a:t>
            </a:r>
          </a:p>
          <a:p>
            <a:r>
              <a:rPr lang="zh-TW" altLang="en-US" dirty="0"/>
              <a:t>乙、實驗過程中可能改變的因素稱為變因，包含：</a:t>
            </a:r>
          </a:p>
          <a:p>
            <a:r>
              <a:rPr lang="en-US" altLang="zh-TW" dirty="0"/>
              <a:t>(a) </a:t>
            </a:r>
            <a:r>
              <a:rPr lang="zh-TW" altLang="en-US" dirty="0"/>
              <a:t>控制變因：實驗過程中保持不變的因素，稱為控制變因。</a:t>
            </a:r>
          </a:p>
          <a:p>
            <a:r>
              <a:rPr lang="en-US" altLang="zh-TW" dirty="0"/>
              <a:t>(b) </a:t>
            </a:r>
            <a:r>
              <a:rPr lang="zh-TW" altLang="en-US" dirty="0"/>
              <a:t>操作變因：實驗組和對照組間不同的因素，稱為應變變因。</a:t>
            </a:r>
          </a:p>
          <a:p>
            <a:r>
              <a:rPr lang="zh-TW" altLang="en-US" dirty="0"/>
              <a:t> 每次實驗只能有一個操作變因。</a:t>
            </a:r>
          </a:p>
          <a:p>
            <a:r>
              <a:rPr lang="en-US" altLang="zh-TW" dirty="0"/>
              <a:t>(c) </a:t>
            </a:r>
            <a:r>
              <a:rPr lang="zh-TW" altLang="en-US" dirty="0"/>
              <a:t>應變變因：實驗觀察的項目或結果，稱為應變變因，會因操作變因不同而改變。</a:t>
            </a:r>
          </a:p>
          <a:p>
            <a:r>
              <a:rPr lang="en-US" altLang="zh-TW" dirty="0"/>
              <a:t>(6)</a:t>
            </a:r>
            <a:r>
              <a:rPr lang="zh-TW" altLang="en-US" dirty="0"/>
              <a:t>分析實驗結果：</a:t>
            </a:r>
          </a:p>
          <a:p>
            <a:r>
              <a:rPr lang="zh-TW" altLang="en-US" dirty="0"/>
              <a:t>甲、實驗結束後，分析實驗數據，繪製成圖、表或科學性的描述。</a:t>
            </a:r>
          </a:p>
          <a:p>
            <a:r>
              <a:rPr lang="zh-TW" altLang="en-US" dirty="0"/>
              <a:t>乙、若實驗結果不支持假說，則需調整實驗設計，或重新修正假說。</a:t>
            </a:r>
          </a:p>
          <a:p>
            <a:r>
              <a:rPr lang="en-US" altLang="zh-TW" dirty="0"/>
              <a:t>(7)</a:t>
            </a:r>
            <a:r>
              <a:rPr lang="zh-TW" altLang="en-US" dirty="0"/>
              <a:t>討論並提出結論：</a:t>
            </a:r>
          </a:p>
          <a:p>
            <a:r>
              <a:rPr lang="zh-TW" altLang="en-US" dirty="0"/>
              <a:t>甲、對照實驗結果和假說的內容，檢驗假說的正確性，並做出結論。</a:t>
            </a:r>
          </a:p>
          <a:p>
            <a:r>
              <a:rPr lang="zh-TW" altLang="en-US" dirty="0"/>
              <a:t>乙、學說可能因新證據出現，因而被修正或捨棄。</a:t>
            </a:r>
          </a:p>
          <a:p>
            <a:r>
              <a:rPr lang="zh-TW" altLang="en-US" dirty="0"/>
              <a:t>丙、經反覆試驗，蒐集完整的證據後，提出確切的結論，成為學說。</a:t>
            </a:r>
          </a:p>
          <a:p>
            <a:r>
              <a:rPr lang="en-US" altLang="zh-TW" dirty="0"/>
              <a:t>B</a:t>
            </a:r>
            <a:r>
              <a:rPr lang="zh-TW" altLang="en-US" dirty="0"/>
              <a:t>、流程：</a:t>
            </a:r>
          </a:p>
          <a:p>
            <a:r>
              <a:rPr lang="zh-TW" altLang="en-US" dirty="0"/>
              <a:t>觀察 提出問題 參考文獻 提出假設 設計實驗 分析實驗 提出結論 學說</a:t>
            </a:r>
          </a:p>
        </p:txBody>
      </p:sp>
    </p:spTree>
    <p:extLst>
      <p:ext uri="{BB962C8B-B14F-4D97-AF65-F5344CB8AC3E}">
        <p14:creationId xmlns:p14="http://schemas.microsoft.com/office/powerpoint/2010/main" val="160046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CCE9313-E322-4C07-9C26-FCE0D68E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510"/>
            <a:ext cx="12192000" cy="42824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3E93E1-69FA-46FE-A0A4-81B81AEE03F0}"/>
              </a:ext>
            </a:extLst>
          </p:cNvPr>
          <p:cNvSpPr/>
          <p:nvPr/>
        </p:nvSpPr>
        <p:spPr>
          <a:xfrm>
            <a:off x="171635" y="949911"/>
            <a:ext cx="10064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實驗過程需考慮可能影響的變因，每次的實驗進行時，需將多個可能的變因控制相 同，稱為控制變因，而每次只能改變一個變因，稱為操縱變因，如此所得的結果，稱 為應變變因；即： 每次的實驗，可以有多個控制變因，只能改變一個操縱變因，而最後的實驗結果，即 為應變變因。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E7A64E-A8D1-4BC0-8E43-8A57E7D50FB1}"/>
              </a:ext>
            </a:extLst>
          </p:cNvPr>
          <p:cNvSpPr txBox="1"/>
          <p:nvPr/>
        </p:nvSpPr>
        <p:spPr>
          <a:xfrm>
            <a:off x="248575" y="172729"/>
            <a:ext cx="1055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培養皿實驗可以帶入這個觀念   可以做一個心智圖或流程圖出來 讓學生明確瞭解變因之間的關係與差異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FFC567-8EF2-4EA3-9E32-E26268C20FC8}"/>
              </a:ext>
            </a:extLst>
          </p:cNvPr>
          <p:cNvSpPr/>
          <p:nvPr/>
        </p:nvSpPr>
        <p:spPr>
          <a:xfrm>
            <a:off x="10640333" y="-143116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甲、設計完整並合理的實驗程序，來驗證假說的內容。</a:t>
            </a:r>
          </a:p>
          <a:p>
            <a:r>
              <a:rPr lang="en-US" altLang="zh-TW" dirty="0"/>
              <a:t>(a) </a:t>
            </a:r>
            <a:r>
              <a:rPr lang="zh-TW" altLang="en-US" dirty="0"/>
              <a:t>實驗組：為主要觀察的實驗目標。</a:t>
            </a:r>
          </a:p>
          <a:p>
            <a:r>
              <a:rPr lang="en-US" altLang="zh-TW" dirty="0"/>
              <a:t>(b) </a:t>
            </a:r>
            <a:r>
              <a:rPr lang="zh-TW" altLang="en-US" dirty="0"/>
              <a:t>對照組：與實驗組做為比較對象。</a:t>
            </a:r>
          </a:p>
          <a:p>
            <a:r>
              <a:rPr lang="zh-TW" altLang="en-US" dirty="0"/>
              <a:t>乙、實驗過程中可能改變的因素稱為變因，包含：</a:t>
            </a:r>
          </a:p>
          <a:p>
            <a:r>
              <a:rPr lang="en-US" altLang="zh-TW" dirty="0"/>
              <a:t>(a) </a:t>
            </a:r>
            <a:r>
              <a:rPr lang="zh-TW" altLang="en-US" dirty="0"/>
              <a:t>控制變因：實驗過程中保持不變的因素，稱為控制變因。</a:t>
            </a:r>
          </a:p>
          <a:p>
            <a:r>
              <a:rPr lang="en-US" altLang="zh-TW" dirty="0"/>
              <a:t>(b) </a:t>
            </a:r>
            <a:r>
              <a:rPr lang="zh-TW" altLang="en-US" dirty="0"/>
              <a:t>操作變因：實驗組和對照組間不同的因素，稱為應變變因。</a:t>
            </a:r>
          </a:p>
          <a:p>
            <a:r>
              <a:rPr lang="zh-TW" altLang="en-US" dirty="0"/>
              <a:t> 每次實驗只能有一個操作變因。</a:t>
            </a:r>
          </a:p>
          <a:p>
            <a:r>
              <a:rPr lang="en-US" altLang="zh-TW" dirty="0"/>
              <a:t>(c) </a:t>
            </a:r>
            <a:r>
              <a:rPr lang="zh-TW" altLang="en-US" dirty="0"/>
              <a:t>應變變因：實驗觀察的項目或結果，稱為應變變因，會因操作變因不同而改變。</a:t>
            </a:r>
          </a:p>
        </p:txBody>
      </p:sp>
    </p:spTree>
    <p:extLst>
      <p:ext uri="{BB962C8B-B14F-4D97-AF65-F5344CB8AC3E}">
        <p14:creationId xmlns:p14="http://schemas.microsoft.com/office/powerpoint/2010/main" val="374829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6DE00D-E00E-4F88-BF8F-6AC3A8032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57"/>
            <a:ext cx="12192000" cy="44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0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412F4B2-E03D-4345-8CE0-FB226E5FA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27"/>
            <a:ext cx="12192000" cy="66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4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5C580F2-865A-4DCB-ADDF-1B7175EC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28" y="0"/>
            <a:ext cx="9427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3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9574513-1621-4311-971F-9019F3414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4" y="42390"/>
            <a:ext cx="11002911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2217</Words>
  <Application>Microsoft Office PowerPoint</Application>
  <PresentationFormat>寬螢幕</PresentationFormat>
  <Paragraphs>219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Söhne</vt:lpstr>
      <vt:lpstr>華康粗圓體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xb157</dc:creator>
  <cp:lastModifiedBy>xb157</cp:lastModifiedBy>
  <cp:revision>7</cp:revision>
  <dcterms:created xsi:type="dcterms:W3CDTF">2024-04-19T06:21:14Z</dcterms:created>
  <dcterms:modified xsi:type="dcterms:W3CDTF">2024-04-25T07:37:57Z</dcterms:modified>
</cp:coreProperties>
</file>