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34EC-586A-444A-9658-F2D718EC6B9F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5AE9-D6E8-4AE2-AAD2-13AFCF975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1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34EC-586A-444A-9658-F2D718EC6B9F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5AE9-D6E8-4AE2-AAD2-13AFCF975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69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34EC-586A-444A-9658-F2D718EC6B9F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5AE9-D6E8-4AE2-AAD2-13AFCF975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59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34EC-586A-444A-9658-F2D718EC6B9F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5AE9-D6E8-4AE2-AAD2-13AFCF975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21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34EC-586A-444A-9658-F2D718EC6B9F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5AE9-D6E8-4AE2-AAD2-13AFCF975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0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34EC-586A-444A-9658-F2D718EC6B9F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5AE9-D6E8-4AE2-AAD2-13AFCF975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13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34EC-586A-444A-9658-F2D718EC6B9F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5AE9-D6E8-4AE2-AAD2-13AFCF975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26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34EC-586A-444A-9658-F2D718EC6B9F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5AE9-D6E8-4AE2-AAD2-13AFCF975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8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34EC-586A-444A-9658-F2D718EC6B9F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5AE9-D6E8-4AE2-AAD2-13AFCF975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78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34EC-586A-444A-9658-F2D718EC6B9F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5AE9-D6E8-4AE2-AAD2-13AFCF975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34EC-586A-444A-9658-F2D718EC6B9F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5AE9-D6E8-4AE2-AAD2-13AFCF975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79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234EC-586A-444A-9658-F2D718EC6B9F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45AE9-D6E8-4AE2-AAD2-13AFCF975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57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EEB23780-EB1B-449A-95E9-A03A9443B268}"/>
              </a:ext>
            </a:extLst>
          </p:cNvPr>
          <p:cNvSpPr/>
          <p:nvPr/>
        </p:nvSpPr>
        <p:spPr>
          <a:xfrm>
            <a:off x="0" y="1147715"/>
            <a:ext cx="1968130" cy="45026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地球的起源與生命的演化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6A5105B6-79B5-4B63-A209-A2951A254CB7}"/>
              </a:ext>
            </a:extLst>
          </p:cNvPr>
          <p:cNvSpPr/>
          <p:nvPr/>
        </p:nvSpPr>
        <p:spPr>
          <a:xfrm>
            <a:off x="2510892" y="1141737"/>
            <a:ext cx="1580965" cy="45026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簡介地球的起源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65698722-CFC5-4731-BC9D-8E4CB4D0893B}"/>
              </a:ext>
            </a:extLst>
          </p:cNvPr>
          <p:cNvSpPr/>
          <p:nvPr/>
        </p:nvSpPr>
        <p:spPr>
          <a:xfrm>
            <a:off x="2510607" y="3182099"/>
            <a:ext cx="1581250" cy="43088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簡介生命的演化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F9D3240-2174-47AA-9C0D-7F8247DF8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857" y="1683207"/>
            <a:ext cx="2624018" cy="96364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4E347C06-10CA-4168-B9F5-ACA3FA19E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33" y="3702556"/>
            <a:ext cx="3630033" cy="1801168"/>
          </a:xfrm>
          <a:prstGeom prst="rect">
            <a:avLst/>
          </a:prstGeom>
        </p:spPr>
      </p:pic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E3CC5B35-1A76-48ED-8865-F4AADE1A6251}"/>
              </a:ext>
            </a:extLst>
          </p:cNvPr>
          <p:cNvSpPr/>
          <p:nvPr/>
        </p:nvSpPr>
        <p:spPr>
          <a:xfrm>
            <a:off x="4237805" y="1220701"/>
            <a:ext cx="2332122" cy="309118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C00000"/>
                </a:solidFill>
              </a:rPr>
              <a:t>播放國家地理頻道 </a:t>
            </a:r>
            <a:r>
              <a:rPr lang="en-US" altLang="zh-TW" sz="900" dirty="0">
                <a:solidFill>
                  <a:srgbClr val="C00000"/>
                </a:solidFill>
              </a:rPr>
              <a:t>3</a:t>
            </a:r>
            <a:r>
              <a:rPr lang="zh-TW" altLang="en-US" sz="900" dirty="0">
                <a:solidFill>
                  <a:srgbClr val="C00000"/>
                </a:solidFill>
              </a:rPr>
              <a:t>分鐘左右的影片</a:t>
            </a:r>
            <a:r>
              <a:rPr lang="en-US" altLang="zh-TW" sz="900" dirty="0">
                <a:solidFill>
                  <a:srgbClr val="C00000"/>
                </a:solidFill>
              </a:rPr>
              <a:t>:</a:t>
            </a:r>
            <a:r>
              <a:rPr lang="zh-TW" altLang="en-US" sz="900" dirty="0">
                <a:solidFill>
                  <a:srgbClr val="C00000"/>
                </a:solidFill>
              </a:rPr>
              <a:t>地球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CAC7686-DAB4-48B5-A312-B405B1CE55B1}"/>
              </a:ext>
            </a:extLst>
          </p:cNvPr>
          <p:cNvSpPr txBox="1"/>
          <p:nvPr/>
        </p:nvSpPr>
        <p:spPr>
          <a:xfrm>
            <a:off x="2510607" y="1823364"/>
            <a:ext cx="1528440" cy="430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b="1" dirty="0">
                <a:solidFill>
                  <a:srgbClr val="FF0000"/>
                </a:solidFill>
              </a:rPr>
              <a:t>讓學生對於地球的起源有初步的概念</a:t>
            </a: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D323F62C-6353-4764-9D2C-2DBA3C988D37}"/>
              </a:ext>
            </a:extLst>
          </p:cNvPr>
          <p:cNvSpPr/>
          <p:nvPr/>
        </p:nvSpPr>
        <p:spPr>
          <a:xfrm>
            <a:off x="4349766" y="3182099"/>
            <a:ext cx="2108200" cy="412060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C00000"/>
                </a:solidFill>
              </a:rPr>
              <a:t>播放</a:t>
            </a:r>
            <a:r>
              <a:rPr lang="en-US" altLang="zh-TW" sz="900" dirty="0">
                <a:solidFill>
                  <a:srgbClr val="C00000"/>
                </a:solidFill>
              </a:rPr>
              <a:t>15</a:t>
            </a:r>
            <a:r>
              <a:rPr lang="zh-TW" altLang="en-US" sz="900" dirty="0">
                <a:solidFill>
                  <a:srgbClr val="C00000"/>
                </a:solidFill>
              </a:rPr>
              <a:t>分鐘左右的影片</a:t>
            </a:r>
            <a:r>
              <a:rPr lang="en-US" altLang="zh-TW" sz="900" dirty="0">
                <a:solidFill>
                  <a:srgbClr val="C00000"/>
                </a:solidFill>
              </a:rPr>
              <a:t>:</a:t>
            </a:r>
            <a:r>
              <a:rPr lang="zh-TW" altLang="en-US" sz="900" dirty="0">
                <a:solidFill>
                  <a:srgbClr val="C00000"/>
                </a:solidFill>
              </a:rPr>
              <a:t>生命的起源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2C47EB6-A598-41D3-B321-E846258F348F}"/>
              </a:ext>
            </a:extLst>
          </p:cNvPr>
          <p:cNvSpPr txBox="1"/>
          <p:nvPr/>
        </p:nvSpPr>
        <p:spPr>
          <a:xfrm>
            <a:off x="44423" y="3879865"/>
            <a:ext cx="1879284" cy="1446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b="1" dirty="0">
                <a:solidFill>
                  <a:srgbClr val="FF0000"/>
                </a:solidFill>
              </a:rPr>
              <a:t>記憶遊戲 </a:t>
            </a:r>
            <a:r>
              <a:rPr lang="en-US" altLang="zh-TW" sz="1100" b="1" dirty="0">
                <a:solidFill>
                  <a:srgbClr val="FF0000"/>
                </a:solidFill>
              </a:rPr>
              <a:t>:</a:t>
            </a:r>
            <a:r>
              <a:rPr lang="zh-TW" altLang="en-US" sz="1100" b="1" dirty="0">
                <a:solidFill>
                  <a:srgbClr val="FF0000"/>
                </a:solidFill>
              </a:rPr>
              <a:t> 播放影片介紹生命的起源</a:t>
            </a:r>
            <a:r>
              <a:rPr lang="en-US" altLang="zh-TW" sz="1100" b="1" dirty="0">
                <a:solidFill>
                  <a:srgbClr val="FF0000"/>
                </a:solidFill>
              </a:rPr>
              <a:t>, </a:t>
            </a:r>
            <a:r>
              <a:rPr lang="zh-TW" altLang="en-US" sz="1100" b="1" dirty="0">
                <a:solidFill>
                  <a:srgbClr val="FF0000"/>
                </a:solidFill>
              </a:rPr>
              <a:t>準備學習單</a:t>
            </a:r>
            <a:r>
              <a:rPr lang="en-US" altLang="zh-TW" sz="1100" b="1" dirty="0">
                <a:solidFill>
                  <a:srgbClr val="FF0000"/>
                </a:solidFill>
              </a:rPr>
              <a:t>, </a:t>
            </a:r>
            <a:r>
              <a:rPr lang="zh-TW" altLang="en-US" sz="1100" b="1" dirty="0">
                <a:solidFill>
                  <a:srgbClr val="FF0000"/>
                </a:solidFill>
              </a:rPr>
              <a:t>將重要的事件紀錄下來</a:t>
            </a:r>
            <a:r>
              <a:rPr lang="en-US" altLang="zh-TW" sz="1100" b="1" dirty="0">
                <a:solidFill>
                  <a:srgbClr val="FF0000"/>
                </a:solidFill>
              </a:rPr>
              <a:t>,</a:t>
            </a:r>
            <a:r>
              <a:rPr lang="zh-TW" altLang="en-US" sz="1100" b="1" dirty="0">
                <a:solidFill>
                  <a:srgbClr val="FF0000"/>
                </a:solidFill>
              </a:rPr>
              <a:t>並挖空給學生練習記憶</a:t>
            </a:r>
            <a:r>
              <a:rPr lang="en-US" altLang="zh-TW" sz="1100" b="1" dirty="0">
                <a:solidFill>
                  <a:srgbClr val="FF0000"/>
                </a:solidFill>
              </a:rPr>
              <a:t>, </a:t>
            </a:r>
            <a:r>
              <a:rPr lang="zh-TW" altLang="en-US" sz="1100" b="1" dirty="0">
                <a:solidFill>
                  <a:srgbClr val="FF0000"/>
                </a:solidFill>
              </a:rPr>
              <a:t>例如海洋大約多久前形成等等</a:t>
            </a:r>
            <a:r>
              <a:rPr lang="en-US" altLang="zh-TW" sz="1100" b="1" dirty="0">
                <a:solidFill>
                  <a:srgbClr val="FF0000"/>
                </a:solidFill>
              </a:rPr>
              <a:t>…</a:t>
            </a:r>
          </a:p>
          <a:p>
            <a:endParaRPr lang="en-US" altLang="zh-TW" sz="1100" b="1" dirty="0">
              <a:solidFill>
                <a:srgbClr val="FF0000"/>
              </a:solidFill>
            </a:endParaRPr>
          </a:p>
          <a:p>
            <a:r>
              <a:rPr lang="zh-TW" altLang="en-US" sz="1100" b="1" dirty="0">
                <a:solidFill>
                  <a:srgbClr val="FF0000"/>
                </a:solidFill>
              </a:rPr>
              <a:t>透過遊戲競爭讓學生專注閱覽影片 並且訓練短期記憶</a:t>
            </a:r>
            <a:endParaRPr lang="en-US" altLang="zh-TW" sz="1100" b="1" dirty="0">
              <a:solidFill>
                <a:srgbClr val="FF0000"/>
              </a:solidFill>
            </a:endParaRP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A79BCE5F-2AA1-4D9D-BEA4-09F71932015F}"/>
              </a:ext>
            </a:extLst>
          </p:cNvPr>
          <p:cNvSpPr/>
          <p:nvPr/>
        </p:nvSpPr>
        <p:spPr>
          <a:xfrm>
            <a:off x="4349766" y="5608041"/>
            <a:ext cx="1638300" cy="385151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C00000"/>
                </a:solidFill>
              </a:rPr>
              <a:t>簡單介紹實驗中的各種變因</a:t>
            </a: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3661A3D3-E754-4738-928B-CBD59FA52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44" y="6119486"/>
            <a:ext cx="3045544" cy="1069744"/>
          </a:xfrm>
          <a:prstGeom prst="rect">
            <a:avLst/>
          </a:prstGeom>
        </p:spPr>
      </p:pic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EBDC9BCD-D221-44B9-9EB0-B9440F86164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1968130" y="1366869"/>
            <a:ext cx="542762" cy="5978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241586E6-AA48-4DE3-9764-7CBF7A3BE4D9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1968130" y="1372847"/>
            <a:ext cx="542477" cy="2024696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62AD5EC8-341A-458D-8FFA-DB4F266FE707}"/>
              </a:ext>
            </a:extLst>
          </p:cNvPr>
          <p:cNvCxnSpPr>
            <a:stCxn id="30" idx="3"/>
            <a:endCxn id="39" idx="1"/>
          </p:cNvCxnSpPr>
          <p:nvPr/>
        </p:nvCxnSpPr>
        <p:spPr>
          <a:xfrm>
            <a:off x="1968130" y="1372847"/>
            <a:ext cx="542477" cy="4438758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F090FBD-AD2B-4B95-A8DD-6FF95F7698B0}"/>
              </a:ext>
            </a:extLst>
          </p:cNvPr>
          <p:cNvSpPr txBox="1"/>
          <p:nvPr/>
        </p:nvSpPr>
        <p:spPr>
          <a:xfrm>
            <a:off x="1095039" y="6836145"/>
            <a:ext cx="1407337" cy="1277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b="1" dirty="0">
                <a:solidFill>
                  <a:srgbClr val="FF0000"/>
                </a:solidFill>
              </a:rPr>
              <a:t>讓學生初步了解實驗中的變因</a:t>
            </a:r>
            <a:r>
              <a:rPr lang="en-US" altLang="zh-TW" sz="1100" b="1" dirty="0">
                <a:solidFill>
                  <a:srgbClr val="FF0000"/>
                </a:solidFill>
              </a:rPr>
              <a:t>,</a:t>
            </a:r>
            <a:r>
              <a:rPr lang="zh-TW" altLang="en-US" sz="1100" b="1" dirty="0">
                <a:solidFill>
                  <a:srgbClr val="FF0000"/>
                </a:solidFill>
              </a:rPr>
              <a:t>並帶領學生設計完整並合理的實驗程序</a:t>
            </a:r>
            <a:r>
              <a:rPr lang="en-US" altLang="zh-TW" sz="1100" b="1" dirty="0">
                <a:solidFill>
                  <a:srgbClr val="FF0000"/>
                </a:solidFill>
              </a:rPr>
              <a:t>,</a:t>
            </a:r>
            <a:r>
              <a:rPr lang="zh-TW" altLang="en-US" sz="1100" b="1" dirty="0">
                <a:solidFill>
                  <a:srgbClr val="FF0000"/>
                </a:solidFill>
              </a:rPr>
              <a:t>從做中學習</a:t>
            </a:r>
            <a:r>
              <a:rPr lang="en-US" altLang="zh-TW" sz="1100" b="1" dirty="0">
                <a:solidFill>
                  <a:srgbClr val="FF0000"/>
                </a:solidFill>
              </a:rPr>
              <a:t>,</a:t>
            </a:r>
            <a:r>
              <a:rPr lang="zh-TW" altLang="en-US" sz="1100" b="1" dirty="0">
                <a:solidFill>
                  <a:srgbClr val="FF0000"/>
                </a:solidFill>
              </a:rPr>
              <a:t>並培養學生對於實驗與發現的熱情</a:t>
            </a:r>
            <a:endParaRPr lang="en-US" altLang="zh-TW" sz="1100" b="1" dirty="0">
              <a:solidFill>
                <a:srgbClr val="FF0000"/>
              </a:solidFill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3E28090B-924B-4A57-B091-9CD47845516E}"/>
              </a:ext>
            </a:extLst>
          </p:cNvPr>
          <p:cNvSpPr/>
          <p:nvPr/>
        </p:nvSpPr>
        <p:spPr>
          <a:xfrm>
            <a:off x="3229174" y="7283971"/>
            <a:ext cx="1263467" cy="363174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FFC000"/>
                </a:solidFill>
              </a:rPr>
              <a:t>分組實驗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E027BD42-4811-4EEA-9F0F-E3B1B630EF85}"/>
              </a:ext>
            </a:extLst>
          </p:cNvPr>
          <p:cNvSpPr/>
          <p:nvPr/>
        </p:nvSpPr>
        <p:spPr>
          <a:xfrm>
            <a:off x="3229173" y="8375032"/>
            <a:ext cx="1263467" cy="363174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FFC000"/>
                </a:solidFill>
              </a:rPr>
              <a:t>個人實驗</a:t>
            </a: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379DE875-FD67-40DD-AF9D-5DCA609FB7BE}"/>
              </a:ext>
            </a:extLst>
          </p:cNvPr>
          <p:cNvSpPr/>
          <p:nvPr/>
        </p:nvSpPr>
        <p:spPr>
          <a:xfrm>
            <a:off x="4765690" y="7266173"/>
            <a:ext cx="1985211" cy="385151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C00000"/>
                </a:solidFill>
              </a:rPr>
              <a:t>分組讓各組討論自己的操作變因</a:t>
            </a: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79C8D8F2-B2F8-49B6-88D6-A2E7651B04AF}"/>
              </a:ext>
            </a:extLst>
          </p:cNvPr>
          <p:cNvSpPr/>
          <p:nvPr/>
        </p:nvSpPr>
        <p:spPr>
          <a:xfrm>
            <a:off x="4765690" y="7728267"/>
            <a:ext cx="1985211" cy="385151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C00000"/>
                </a:solidFill>
              </a:rPr>
              <a:t>水分多寡</a:t>
            </a:r>
            <a:r>
              <a:rPr lang="en-US" altLang="zh-TW" sz="900" dirty="0">
                <a:solidFill>
                  <a:srgbClr val="C00000"/>
                </a:solidFill>
              </a:rPr>
              <a:t>?</a:t>
            </a:r>
            <a:r>
              <a:rPr lang="zh-TW" altLang="en-US" sz="900" dirty="0">
                <a:solidFill>
                  <a:srgbClr val="C00000"/>
                </a:solidFill>
              </a:rPr>
              <a:t> 放置位置</a:t>
            </a:r>
            <a:r>
              <a:rPr lang="en-US" altLang="zh-TW" sz="900" dirty="0">
                <a:solidFill>
                  <a:srgbClr val="C00000"/>
                </a:solidFill>
              </a:rPr>
              <a:t>?</a:t>
            </a:r>
            <a:r>
              <a:rPr lang="zh-TW" altLang="en-US" sz="900" dirty="0">
                <a:solidFill>
                  <a:srgbClr val="C00000"/>
                </a:solidFill>
              </a:rPr>
              <a:t>等等</a:t>
            </a: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DDD756EF-4029-4327-AD1C-AC11C5DCFA2F}"/>
              </a:ext>
            </a:extLst>
          </p:cNvPr>
          <p:cNvSpPr/>
          <p:nvPr/>
        </p:nvSpPr>
        <p:spPr>
          <a:xfrm>
            <a:off x="4765690" y="8363174"/>
            <a:ext cx="1985211" cy="385151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C00000"/>
                </a:solidFill>
              </a:rPr>
              <a:t>自行培養</a:t>
            </a:r>
            <a:r>
              <a:rPr lang="en-US" altLang="zh-TW" sz="900" dirty="0">
                <a:solidFill>
                  <a:srgbClr val="C00000"/>
                </a:solidFill>
              </a:rPr>
              <a:t>, </a:t>
            </a:r>
            <a:r>
              <a:rPr lang="zh-TW" altLang="en-US" sz="900" dirty="0">
                <a:solidFill>
                  <a:srgbClr val="C00000"/>
                </a:solidFill>
              </a:rPr>
              <a:t>第二週時要用顯微鏡觀察</a:t>
            </a:r>
          </a:p>
        </p:txBody>
      </p: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F71BCECC-F2D0-4371-AC04-911A7258AEDE}"/>
              </a:ext>
            </a:extLst>
          </p:cNvPr>
          <p:cNvCxnSpPr>
            <a:cxnSpLocks/>
            <a:stCxn id="39" idx="1"/>
            <a:endCxn id="50" idx="1"/>
          </p:cNvCxnSpPr>
          <p:nvPr/>
        </p:nvCxnSpPr>
        <p:spPr>
          <a:xfrm rot="10800000" flipH="1" flipV="1">
            <a:off x="2510606" y="5811604"/>
            <a:ext cx="718567" cy="1653953"/>
          </a:xfrm>
          <a:prstGeom prst="bentConnector3">
            <a:avLst>
              <a:gd name="adj1" fmla="val 50371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A44D8817-7CD8-4560-8F6F-D1E6E8687225}"/>
              </a:ext>
            </a:extLst>
          </p:cNvPr>
          <p:cNvCxnSpPr>
            <a:cxnSpLocks/>
            <a:stCxn id="39" idx="1"/>
            <a:endCxn id="51" idx="1"/>
          </p:cNvCxnSpPr>
          <p:nvPr/>
        </p:nvCxnSpPr>
        <p:spPr>
          <a:xfrm rot="10800000" flipH="1" flipV="1">
            <a:off x="2510607" y="5811605"/>
            <a:ext cx="718566" cy="2745014"/>
          </a:xfrm>
          <a:prstGeom prst="bentConnector3">
            <a:avLst>
              <a:gd name="adj1" fmla="val 49046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223E725B-1139-476F-B983-AE2252108328}"/>
              </a:ext>
            </a:extLst>
          </p:cNvPr>
          <p:cNvSpPr/>
          <p:nvPr/>
        </p:nvSpPr>
        <p:spPr>
          <a:xfrm>
            <a:off x="2510607" y="5630018"/>
            <a:ext cx="1263467" cy="36317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培養皿實驗</a:t>
            </a:r>
          </a:p>
        </p:txBody>
      </p:sp>
    </p:spTree>
    <p:extLst>
      <p:ext uri="{BB962C8B-B14F-4D97-AF65-F5344CB8AC3E}">
        <p14:creationId xmlns:p14="http://schemas.microsoft.com/office/powerpoint/2010/main" val="247369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C1EFC08D-5265-4048-B767-FE7AAE11A9DE}"/>
              </a:ext>
            </a:extLst>
          </p:cNvPr>
          <p:cNvSpPr/>
          <p:nvPr/>
        </p:nvSpPr>
        <p:spPr>
          <a:xfrm>
            <a:off x="212275" y="1760144"/>
            <a:ext cx="1968130" cy="45026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>
                <a:solidFill>
                  <a:srgbClr val="00B050"/>
                </a:solidFill>
              </a:rPr>
              <a:t>培養皿實驗</a:t>
            </a:r>
            <a:endParaRPr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A39C172-0BCC-4D90-B7CE-C8334CF75A7F}"/>
              </a:ext>
            </a:extLst>
          </p:cNvPr>
          <p:cNvSpPr/>
          <p:nvPr/>
        </p:nvSpPr>
        <p:spPr>
          <a:xfrm>
            <a:off x="2898973" y="1714118"/>
            <a:ext cx="1263467" cy="363174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FFC000"/>
                </a:solidFill>
              </a:rPr>
              <a:t>分組實驗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64E01DF-6C21-4501-9456-2161F586DC1B}"/>
              </a:ext>
            </a:extLst>
          </p:cNvPr>
          <p:cNvSpPr/>
          <p:nvPr/>
        </p:nvSpPr>
        <p:spPr>
          <a:xfrm>
            <a:off x="2898972" y="2255860"/>
            <a:ext cx="1263467" cy="363174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FFC000"/>
                </a:solidFill>
              </a:rPr>
              <a:t>個人實驗</a:t>
            </a: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C7E7DDDF-C559-42E2-B58C-31E6FF16831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180405" y="1895705"/>
            <a:ext cx="718568" cy="89571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C605D032-D464-4468-AE37-2F66252802BC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180405" y="1985276"/>
            <a:ext cx="718567" cy="452171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9D05E3A-B8A1-4B91-8CD0-1F82AC98CB6E}"/>
              </a:ext>
            </a:extLst>
          </p:cNvPr>
          <p:cNvSpPr/>
          <p:nvPr/>
        </p:nvSpPr>
        <p:spPr>
          <a:xfrm>
            <a:off x="4313603" y="1803688"/>
            <a:ext cx="2332122" cy="633759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C00000"/>
                </a:solidFill>
              </a:rPr>
              <a:t>紀錄並觀察各組之間的差異</a:t>
            </a:r>
            <a:r>
              <a:rPr lang="en-US" altLang="zh-TW" sz="900" dirty="0">
                <a:solidFill>
                  <a:srgbClr val="C00000"/>
                </a:solidFill>
              </a:rPr>
              <a:t>,</a:t>
            </a:r>
            <a:r>
              <a:rPr lang="zh-TW" altLang="en-US" sz="900" dirty="0">
                <a:solidFill>
                  <a:srgbClr val="C00000"/>
                </a:solidFill>
              </a:rPr>
              <a:t>並探討整理</a:t>
            </a:r>
            <a:endParaRPr lang="en-US" altLang="zh-TW" sz="900" dirty="0">
              <a:solidFill>
                <a:srgbClr val="C00000"/>
              </a:solidFill>
            </a:endParaRPr>
          </a:p>
          <a:p>
            <a:pPr algn="ctr"/>
            <a:r>
              <a:rPr lang="en-US" altLang="zh-TW" sz="900" dirty="0">
                <a:solidFill>
                  <a:srgbClr val="C00000"/>
                </a:solidFill>
              </a:rPr>
              <a:t>1.</a:t>
            </a:r>
            <a:r>
              <a:rPr lang="zh-TW" altLang="en-US" sz="900" dirty="0">
                <a:solidFill>
                  <a:srgbClr val="C00000"/>
                </a:solidFill>
              </a:rPr>
              <a:t>發現了甚麼</a:t>
            </a:r>
            <a:r>
              <a:rPr lang="en-US" altLang="zh-TW" sz="900" dirty="0">
                <a:solidFill>
                  <a:srgbClr val="C00000"/>
                </a:solidFill>
              </a:rPr>
              <a:t>?</a:t>
            </a:r>
          </a:p>
          <a:p>
            <a:pPr algn="ctr"/>
            <a:r>
              <a:rPr lang="en-US" altLang="zh-TW" sz="900" dirty="0">
                <a:solidFill>
                  <a:srgbClr val="C00000"/>
                </a:solidFill>
              </a:rPr>
              <a:t>2.</a:t>
            </a:r>
            <a:r>
              <a:rPr lang="zh-TW" altLang="en-US" sz="900" dirty="0">
                <a:solidFill>
                  <a:srgbClr val="C00000"/>
                </a:solidFill>
              </a:rPr>
              <a:t>造成差異的原因有可能是</a:t>
            </a:r>
            <a:r>
              <a:rPr lang="en-US" altLang="zh-TW" sz="900" dirty="0">
                <a:solidFill>
                  <a:srgbClr val="C00000"/>
                </a:solidFill>
              </a:rPr>
              <a:t>?</a:t>
            </a:r>
            <a:endParaRPr lang="zh-TW" altLang="en-US" sz="900" dirty="0">
              <a:solidFill>
                <a:srgbClr val="C0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945D62F-AA6C-4F51-BC2B-D892727D3A68}"/>
              </a:ext>
            </a:extLst>
          </p:cNvPr>
          <p:cNvSpPr txBox="1"/>
          <p:nvPr/>
        </p:nvSpPr>
        <p:spPr>
          <a:xfrm>
            <a:off x="419100" y="2437447"/>
            <a:ext cx="1921693" cy="430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b="1" dirty="0">
                <a:solidFill>
                  <a:srgbClr val="FF0000"/>
                </a:solidFill>
              </a:rPr>
              <a:t>培養學生觀察與思考以及歸納的能力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B02F10C-E552-4DC3-B68B-C43F960DF992}"/>
              </a:ext>
            </a:extLst>
          </p:cNvPr>
          <p:cNvSpPr/>
          <p:nvPr/>
        </p:nvSpPr>
        <p:spPr>
          <a:xfrm>
            <a:off x="212275" y="3374636"/>
            <a:ext cx="1968130" cy="45026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認識顯微鏡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F39C7C6-5D7F-4F1B-899F-3D30F2B6D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4242"/>
            <a:ext cx="3173270" cy="230832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ABD4E86-556E-4205-83B0-4E4BCFAA6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105" y="4053311"/>
            <a:ext cx="3557895" cy="2190185"/>
          </a:xfrm>
          <a:prstGeom prst="rect">
            <a:avLst/>
          </a:prstGeom>
        </p:spPr>
      </p:pic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889B304-DE5E-45E8-A8EA-F83E373FF9E2}"/>
              </a:ext>
            </a:extLst>
          </p:cNvPr>
          <p:cNvSpPr/>
          <p:nvPr/>
        </p:nvSpPr>
        <p:spPr>
          <a:xfrm>
            <a:off x="2456228" y="3418180"/>
            <a:ext cx="1706211" cy="363174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C00000"/>
                </a:solidFill>
              </a:rPr>
              <a:t>認識複試以及解剖顯微鏡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5DA346F-81F6-4E50-A142-AE45047B9C86}"/>
              </a:ext>
            </a:extLst>
          </p:cNvPr>
          <p:cNvSpPr/>
          <p:nvPr/>
        </p:nvSpPr>
        <p:spPr>
          <a:xfrm>
            <a:off x="2456228" y="6447972"/>
            <a:ext cx="1706211" cy="363174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C00000"/>
                </a:solidFill>
              </a:rPr>
              <a:t>指導學生如何使用顯微鏡</a:t>
            </a:r>
            <a:r>
              <a:rPr lang="en-US" altLang="zh-TW" sz="900" dirty="0">
                <a:solidFill>
                  <a:srgbClr val="C00000"/>
                </a:solidFill>
              </a:rPr>
              <a:t>,</a:t>
            </a:r>
            <a:r>
              <a:rPr lang="zh-TW" altLang="en-US" sz="900" dirty="0">
                <a:solidFill>
                  <a:srgbClr val="C00000"/>
                </a:solidFill>
              </a:rPr>
              <a:t>並透過實際操作來填寫學習單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DF8CBE1-07DD-4508-9039-8D30694979B9}"/>
              </a:ext>
            </a:extLst>
          </p:cNvPr>
          <p:cNvSpPr/>
          <p:nvPr/>
        </p:nvSpPr>
        <p:spPr>
          <a:xfrm>
            <a:off x="212275" y="7160750"/>
            <a:ext cx="1968130" cy="45026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顯微鏡下的世界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EC949199-083D-4E67-BFD9-7BA984D97626}"/>
              </a:ext>
            </a:extLst>
          </p:cNvPr>
          <p:cNvSpPr/>
          <p:nvPr/>
        </p:nvSpPr>
        <p:spPr>
          <a:xfrm>
            <a:off x="2456228" y="7146300"/>
            <a:ext cx="1706211" cy="532549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C00000"/>
                </a:solidFill>
              </a:rPr>
              <a:t>使用肉眼以及顯微鏡觀察第一週培養皿中培養出的生物，並記錄下來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329B4CEC-E188-4B4D-B8BD-A65AE0BCA0DA}"/>
              </a:ext>
            </a:extLst>
          </p:cNvPr>
          <p:cNvSpPr/>
          <p:nvPr/>
        </p:nvSpPr>
        <p:spPr>
          <a:xfrm>
            <a:off x="2456228" y="7908673"/>
            <a:ext cx="1706211" cy="834824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C00000"/>
                </a:solidFill>
              </a:rPr>
              <a:t>使用顯微鏡觀察老師準備的動物細胞以及植物細胞的差異性有什麼</a:t>
            </a:r>
            <a:r>
              <a:rPr lang="en-US" altLang="zh-TW" sz="900" dirty="0">
                <a:solidFill>
                  <a:srgbClr val="C00000"/>
                </a:solidFill>
              </a:rPr>
              <a:t>,</a:t>
            </a:r>
            <a:r>
              <a:rPr lang="zh-TW" altLang="en-US" sz="900" dirty="0">
                <a:solidFill>
                  <a:srgbClr val="C00000"/>
                </a:solidFill>
              </a:rPr>
              <a:t>甚至是跟自己培養出來的生物有什麼樣的差別</a:t>
            </a:r>
            <a:r>
              <a:rPr lang="en-US" altLang="zh-TW" sz="900" dirty="0">
                <a:solidFill>
                  <a:srgbClr val="C00000"/>
                </a:solidFill>
              </a:rPr>
              <a:t>,</a:t>
            </a:r>
            <a:r>
              <a:rPr lang="zh-TW" altLang="en-US" sz="900" dirty="0">
                <a:solidFill>
                  <a:srgbClr val="C00000"/>
                </a:solidFill>
              </a:rPr>
              <a:t>並記錄下來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4C7BEF6-BD7B-4363-AB0F-6237B11DB1D7}"/>
              </a:ext>
            </a:extLst>
          </p:cNvPr>
          <p:cNvSpPr txBox="1"/>
          <p:nvPr/>
        </p:nvSpPr>
        <p:spPr>
          <a:xfrm>
            <a:off x="4518817" y="7160750"/>
            <a:ext cx="1921693" cy="600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b="1" dirty="0">
                <a:solidFill>
                  <a:srgbClr val="FF0000"/>
                </a:solidFill>
              </a:rPr>
              <a:t>讓學生學習操作顯微鏡</a:t>
            </a:r>
            <a:r>
              <a:rPr lang="en-US" altLang="zh-TW" sz="1100" b="1" dirty="0">
                <a:solidFill>
                  <a:srgbClr val="FF0000"/>
                </a:solidFill>
              </a:rPr>
              <a:t>,</a:t>
            </a:r>
            <a:r>
              <a:rPr lang="zh-TW" altLang="en-US" sz="1100" b="1" dirty="0">
                <a:solidFill>
                  <a:srgbClr val="FF0000"/>
                </a:solidFill>
              </a:rPr>
              <a:t>並學會觀察與紀錄</a:t>
            </a:r>
            <a:r>
              <a:rPr lang="en-US" altLang="zh-TW" sz="1100" b="1" dirty="0">
                <a:solidFill>
                  <a:srgbClr val="FF0000"/>
                </a:solidFill>
              </a:rPr>
              <a:t>,</a:t>
            </a:r>
            <a:r>
              <a:rPr lang="zh-TW" altLang="en-US" sz="1100" b="1" dirty="0">
                <a:solidFill>
                  <a:srgbClr val="FF0000"/>
                </a:solidFill>
              </a:rPr>
              <a:t>最後討論各種生物間的差異性</a:t>
            </a:r>
          </a:p>
        </p:txBody>
      </p:sp>
    </p:spTree>
    <p:extLst>
      <p:ext uri="{BB962C8B-B14F-4D97-AF65-F5344CB8AC3E}">
        <p14:creationId xmlns:p14="http://schemas.microsoft.com/office/powerpoint/2010/main" val="29791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308</Words>
  <Application>Microsoft Office PowerPoint</Application>
  <PresentationFormat>A4 紙張 (210x297 公釐)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xb157</dc:creator>
  <cp:lastModifiedBy>xb157</cp:lastModifiedBy>
  <cp:revision>4</cp:revision>
  <dcterms:created xsi:type="dcterms:W3CDTF">2024-04-25T07:04:13Z</dcterms:created>
  <dcterms:modified xsi:type="dcterms:W3CDTF">2024-04-25T07:37:50Z</dcterms:modified>
</cp:coreProperties>
</file>