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9" r:id="rId2"/>
    <p:sldId id="274" r:id="rId3"/>
    <p:sldId id="256" r:id="rId4"/>
    <p:sldId id="291" r:id="rId5"/>
    <p:sldId id="292" r:id="rId6"/>
    <p:sldId id="259" r:id="rId7"/>
    <p:sldId id="257" r:id="rId8"/>
    <p:sldId id="260" r:id="rId9"/>
    <p:sldId id="258" r:id="rId10"/>
    <p:sldId id="261" r:id="rId11"/>
    <p:sldId id="263" r:id="rId12"/>
    <p:sldId id="282" r:id="rId13"/>
    <p:sldId id="283" r:id="rId14"/>
    <p:sldId id="275" r:id="rId15"/>
    <p:sldId id="265" r:id="rId16"/>
    <p:sldId id="277" r:id="rId17"/>
    <p:sldId id="264" r:id="rId18"/>
    <p:sldId id="284" r:id="rId19"/>
    <p:sldId id="280" r:id="rId20"/>
    <p:sldId id="276" r:id="rId21"/>
    <p:sldId id="278" r:id="rId22"/>
    <p:sldId id="285" r:id="rId23"/>
    <p:sldId id="286" r:id="rId24"/>
    <p:sldId id="267" r:id="rId25"/>
    <p:sldId id="268" r:id="rId26"/>
    <p:sldId id="287" r:id="rId27"/>
    <p:sldId id="270" r:id="rId28"/>
    <p:sldId id="266" r:id="rId29"/>
    <p:sldId id="272" r:id="rId30"/>
    <p:sldId id="273" r:id="rId31"/>
    <p:sldId id="293" r:id="rId32"/>
    <p:sldId id="281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3584" autoAdjust="0"/>
  </p:normalViewPr>
  <p:slideViewPr>
    <p:cSldViewPr snapToGrid="0">
      <p:cViewPr varScale="1">
        <p:scale>
          <a:sx n="61" d="100"/>
          <a:sy n="61" d="100"/>
        </p:scale>
        <p:origin x="980" y="60"/>
      </p:cViewPr>
      <p:guideLst>
        <p:guide orient="horz" pos="2160"/>
        <p:guide pos="3840"/>
        <p:guide pos="529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8543-CF61-4911-9BC0-7FF420D391C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ABC7-3E1C-4C4B-8FBF-FB8821452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</a:rPr>
              <a:t>PPT</a:t>
            </a:r>
            <a:r>
              <a:rPr lang="zh-TW" altLang="en-US" b="1" dirty="0">
                <a:solidFill>
                  <a:schemeClr val="accent1"/>
                </a:solidFill>
              </a:rPr>
              <a:t>內嵌</a:t>
            </a:r>
            <a:r>
              <a:rPr lang="en-US" altLang="zh-TW" b="1" dirty="0">
                <a:solidFill>
                  <a:schemeClr val="accent1"/>
                </a:solidFill>
              </a:rPr>
              <a:t>code</a:t>
            </a:r>
            <a:r>
              <a:rPr lang="zh-TW" altLang="en-US" b="1" dirty="0">
                <a:solidFill>
                  <a:schemeClr val="accent1"/>
                </a:solidFill>
              </a:rPr>
              <a:t>如何變色</a:t>
            </a:r>
            <a:endParaRPr lang="en-US" altLang="zh-TW" b="1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https://blog.gtwang.org/windows/how-to-add-syntax-highlighted-code-to-powerpoint/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ABC7-3E1C-4C4B-8FBF-FB882145263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8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是</a:t>
            </a:r>
            <a:r>
              <a:rPr lang="en-US" altLang="zh-TW" dirty="0"/>
              <a:t>\</a:t>
            </a:r>
            <a:r>
              <a:rPr lang="zh-TW" altLang="en-US" dirty="0"/>
              <a:t>紀錄檔案層級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ABC7-3E1C-4C4B-8FBF-FB882145263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2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系統在</a:t>
            </a:r>
            <a:r>
              <a:rPr lang="en-US" altLang="zh-TW" dirty="0" err="1"/>
              <a:t>f.close</a:t>
            </a:r>
            <a:r>
              <a:rPr lang="zh-TW" altLang="en-US" dirty="0"/>
              <a:t>前會先把這次讀檔的位置還有讀檔結束的位置紀錄到一個儲存區</a:t>
            </a:r>
            <a:endParaRPr lang="en-US" altLang="zh-TW" dirty="0"/>
          </a:p>
          <a:p>
            <a:r>
              <a:rPr lang="zh-TW" altLang="en-US" dirty="0"/>
              <a:t>如果沒有</a:t>
            </a:r>
            <a:r>
              <a:rPr lang="en-US" altLang="zh-TW" dirty="0" err="1"/>
              <a:t>f.Close</a:t>
            </a:r>
            <a:r>
              <a:rPr lang="zh-TW" altLang="en-US" dirty="0"/>
              <a:t>就部會釋放這個儲存區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ABC7-3E1C-4C4B-8FBF-FB882145263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82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先玩一間房間</a:t>
            </a:r>
            <a:endParaRPr lang="en-US" altLang="zh-TW" dirty="0"/>
          </a:p>
          <a:p>
            <a:r>
              <a:rPr lang="zh-TW" altLang="en-US" dirty="0"/>
              <a:t>再玩一間房子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ABC7-3E1C-4C4B-8FBF-FB882145263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51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DFEA5-A6FD-429E-AC8E-2812BD07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BAFF3B-DED1-4215-81A5-44DEB4C1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5C4F0-A055-4AC3-B439-5861D744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C3B7D-E564-4F78-B1AF-92B9B91E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30EF6-9266-483E-88D0-39E0406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6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EE71D-4510-47D7-BD04-AEE6CB35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855B2-87A6-4EF2-818D-0DE7FD93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000EB-6190-4DBC-AC24-631C4216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D5208-25A6-490A-87C5-CCC6504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B09017-E7F0-4369-99DB-90EE5CEC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5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D2D623-8DD9-401A-B775-473AB68A0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65B9BF-427F-492C-9399-91C0F0E2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0968D-ABDD-431E-A5DA-2C14FF81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F2A75-EF1C-4B48-861A-0D884818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941850-AEA4-4AA0-9641-CA9FEE83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26DA7-3597-4085-8278-81BCA42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9E03E-953C-4A52-ADA1-5B0D19BF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77C81-4CA5-4015-A6F2-D44F863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CE08A-1BC4-486B-8983-4734340A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8512A-386E-43C7-8188-A50C5B5A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3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67A2-E3DC-4E0D-AAF0-30E80733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49789-B7E2-4DE1-890A-9814F52E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8DDEF-497E-4DC1-8F03-D36E162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92507-CF77-4A90-BAE8-3C2D918B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D0528-684D-4110-8000-59D9630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D3BF7-A69A-429D-A8F1-51CEA355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BD021-BE76-441D-8445-F8A8D6087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D74B5-1087-4727-A240-4D410372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0DB5F-8899-4004-8012-B6BDEDE9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931994-F074-4157-B432-9FDAB78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A2B8B4-F036-44B0-B996-FCE4EC65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4C14-18D8-49DE-B4D7-2CB68428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99D78-8C03-4145-98B2-DC42891F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D3CF46-A908-44E6-8D92-618AB0FC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1E2B3B-D70C-439B-B434-6CE9F190D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0E2B7F-4150-4396-AFE1-4966D0318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D756D8-4FBD-4635-90CD-C301C578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F4EFDB-B4AE-46CA-86DB-AC614E0D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DD98C2-B64F-4AFE-8568-6BFF6C5F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8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F7E36-6D5E-490C-BFB3-0A00EA15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E9FC2-A481-4E50-BA70-414E38B5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CBEBF0-D233-4312-AFBF-A2A1EA82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3162EE-C467-4948-B882-38A3A86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6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A49CC2-1E55-4FBE-9A84-B2FC0530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D1F986-E2FA-462D-B471-F3A63D27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C237F2-A90D-4E40-BB54-A5D2E2AF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1A16E-A745-4029-B761-44034A1F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10811-5300-4FF6-A07C-24A8931A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367A99-19BE-4EC5-9977-3CAB2ED59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CF3F1-F968-4509-A3DB-C654B436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7BEBE0-1759-4ADE-BDE9-0B2E590B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272235-560A-4995-9D24-0A2F76C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7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7FDF-2527-4528-B991-3CAADFDA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E9E709-E15C-4F87-8E5D-BBB30AAB7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570BD7-8664-49DB-A031-31BE46567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AB942F-911A-4E4E-A010-DDA188ED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1CDD8-08FF-4FF8-B3BD-D7E4F2A4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BC54EC-9C2B-4BC6-9E5B-1293E4FA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3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A860AA-727C-42EA-B1DF-398FDBA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B3DD1-A55B-4C4A-B632-1978FE28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6DE73-C9DF-44FC-B674-C835C7D2F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E11B-19B4-44EB-80FE-5B10FC88AA2E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A4554-79FE-41C2-87D8-126246418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09FCC5-A06B-498B-94F2-3D5855BF3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A03F-20F0-492F-98F3-9A826EE43D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5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putoutput.html#reading-and-writing-file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3B00A-0350-47E7-9143-C414EB2A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96" y="1321566"/>
            <a:ext cx="3164928" cy="1325563"/>
          </a:xfrm>
        </p:spPr>
        <p:txBody>
          <a:bodyPr/>
          <a:lstStyle/>
          <a:p>
            <a:pPr algn="ctr"/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在開始前</a:t>
            </a:r>
            <a:r>
              <a:rPr lang="en-US" altLang="zh-TW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…</a:t>
            </a:r>
            <a:endParaRPr lang="zh-TW" altLang="en-US" spc="1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157AE-93D5-440A-A68E-E1777402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266" y="3429000"/>
            <a:ext cx="6759468" cy="1325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請到</a:t>
            </a:r>
            <a:r>
              <a:rPr lang="en-US" altLang="zh-TW" sz="32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google classroom</a:t>
            </a:r>
            <a:r>
              <a:rPr lang="zh-TW" altLang="en-US" sz="32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下載以下檔案</a:t>
            </a:r>
            <a:endParaRPr lang="en-US" altLang="zh-TW" sz="32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en-US" altLang="zh-TW" sz="32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detective</a:t>
            </a:r>
            <a:endParaRPr lang="zh-TW" altLang="en-US" sz="32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74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9127E5A-FF2A-4B8B-B0FC-866C69E6C0A2}"/>
              </a:ext>
            </a:extLst>
          </p:cNvPr>
          <p:cNvSpPr txBox="1">
            <a:spLocks/>
          </p:cNvSpPr>
          <p:nvPr/>
        </p:nvSpPr>
        <p:spPr>
          <a:xfrm>
            <a:off x="733096" y="1100410"/>
            <a:ext cx="3407980" cy="4816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DINPro-Medium" panose="02000503030000020004" pitchFamily="50" charset="0"/>
              </a:rPr>
              <a:t>C:/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user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list.csv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project/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1_part/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intro.md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program.txt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highlight>
                  <a:srgbClr val="FFFF00"/>
                </a:highlight>
                <a:latin typeface="DINPro-Medium" panose="02000503030000020004" pitchFamily="50" charset="0"/>
              </a:rPr>
              <a:t>2_part.py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3_part/</a:t>
            </a:r>
          </a:p>
          <a:p>
            <a:pPr marL="1250950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DINPro-Medium" panose="02000503030000020004" pitchFamily="50" charset="0"/>
              </a:rPr>
              <a:t>stat.json</a:t>
            </a:r>
            <a:endParaRPr lang="en-US" altLang="zh-TW" sz="2400" dirty="0">
              <a:solidFill>
                <a:srgbClr val="FF0000"/>
              </a:solidFill>
              <a:latin typeface="DINPro-Medium" panose="02000503030000020004" pitchFamily="50" charset="0"/>
            </a:endParaRPr>
          </a:p>
          <a:p>
            <a:pPr marL="452438">
              <a:buFont typeface="Calibri" panose="020F0502020204030204" pitchFamily="34" charset="0"/>
              <a:buChar char="└"/>
            </a:pPr>
            <a:r>
              <a:rPr lang="en-US" altLang="zh-TW" sz="2400" dirty="0">
                <a:latin typeface="DINPro-Medium" panose="02000503030000020004" pitchFamily="50" charset="0"/>
              </a:rPr>
              <a:t>–</a:t>
            </a:r>
            <a:r>
              <a:rPr lang="zh-TW" altLang="en-US" sz="2400" dirty="0">
                <a:latin typeface="DINPro-Medium" panose="02000503030000020004" pitchFamily="50" charset="0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</a:rPr>
              <a:t>Q&amp;A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912C9B-43B3-45C6-96BC-DC2D9C6D2323}"/>
              </a:ext>
            </a:extLst>
          </p:cNvPr>
          <p:cNvSpPr txBox="1"/>
          <p:nvPr/>
        </p:nvSpPr>
        <p:spPr>
          <a:xfrm>
            <a:off x="4529959" y="1643896"/>
            <a:ext cx="751489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38375" algn="l"/>
              </a:tabLst>
            </a:pPr>
            <a:r>
              <a:rPr lang="zh-TW" altLang="en-US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絕對路徑</a:t>
            </a:r>
            <a:r>
              <a:rPr lang="en-US" altLang="zh-TW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從根目錄一路到檔案</a:t>
            </a: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我目前在 </a:t>
            </a:r>
            <a:r>
              <a:rPr lang="en-US" altLang="zh-TW" sz="2000" spc="50" dirty="0">
                <a:highlight>
                  <a:srgbClr val="FFFF00"/>
                </a:highlight>
                <a:latin typeface="DINPro-Medium" panose="02000503030000020004" pitchFamily="50" charset="0"/>
                <a:ea typeface="Yu Mincho Demibold" panose="02020600000000000000" pitchFamily="18" charset="-128"/>
              </a:rPr>
              <a:t>2_part.py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我該如何使用 </a:t>
            </a:r>
            <a:r>
              <a:rPr lang="en-US" altLang="zh-TW" sz="2000" spc="50" dirty="0" err="1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stat.json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?</a:t>
            </a: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絕對路徑：呼叫檔名時從</a:t>
            </a:r>
            <a:r>
              <a:rPr lang="zh-TW" altLang="en-US" sz="2000" u="sng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根目錄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最上層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往下找到你需要的檔案</a:t>
            </a:r>
            <a:b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spc="50" dirty="0" err="1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stat.json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的絕對路徑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→ 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ex: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C:/project/3_part/stat.json</a:t>
            </a:r>
          </a:p>
          <a:p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那要怎麼找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program.txt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035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9127E5A-FF2A-4B8B-B0FC-866C69E6C0A2}"/>
              </a:ext>
            </a:extLst>
          </p:cNvPr>
          <p:cNvSpPr txBox="1">
            <a:spLocks/>
          </p:cNvSpPr>
          <p:nvPr/>
        </p:nvSpPr>
        <p:spPr>
          <a:xfrm>
            <a:off x="743606" y="1121431"/>
            <a:ext cx="3407980" cy="4816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DINPro-Medium" panose="02000503030000020004" pitchFamily="50" charset="0"/>
              </a:rPr>
              <a:t>C:/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user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DINPro-Medium" panose="02000503030000020004" pitchFamily="50" charset="0"/>
              </a:rPr>
              <a:t>list.csv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project/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1_part/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intro.md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program.txt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highlight>
                  <a:srgbClr val="FFFF00"/>
                </a:highlight>
                <a:latin typeface="DINPro-Medium" panose="02000503030000020004" pitchFamily="50" charset="0"/>
              </a:rPr>
              <a:t>2_part.py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test.txt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3_part/</a:t>
            </a:r>
          </a:p>
          <a:p>
            <a:pPr marL="1250950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 err="1">
                <a:latin typeface="DINPro-Medium" panose="02000503030000020004" pitchFamily="50" charset="0"/>
              </a:rPr>
              <a:t>stat.json</a:t>
            </a:r>
            <a:endParaRPr lang="en-US" altLang="zh-TW" dirty="0">
              <a:latin typeface="DINPro-Medium" panose="02000503030000020004" pitchFamily="50" charset="0"/>
            </a:endParaRPr>
          </a:p>
          <a:p>
            <a:pPr marL="452438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Q&amp;A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912C9B-43B3-45C6-96BC-DC2D9C6D2323}"/>
              </a:ext>
            </a:extLst>
          </p:cNvPr>
          <p:cNvSpPr txBox="1"/>
          <p:nvPr/>
        </p:nvSpPr>
        <p:spPr>
          <a:xfrm>
            <a:off x="4524705" y="1637189"/>
            <a:ext cx="76672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38375" algn="l"/>
              </a:tabLst>
            </a:pPr>
            <a:r>
              <a:rPr lang="zh-TW" altLang="en-US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從我家去找鄰居</a:t>
            </a: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我們目前在 </a:t>
            </a:r>
            <a:r>
              <a:rPr lang="en-US" altLang="zh-TW" sz="2000" spc="50" dirty="0">
                <a:highlight>
                  <a:srgbClr val="FFFF00"/>
                </a:highlight>
                <a:latin typeface="DINPro-Medium" panose="02000503030000020004" pitchFamily="50" charset="0"/>
                <a:ea typeface="Yu Mincho Demibold" panose="02020600000000000000" pitchFamily="18" charset="-128"/>
              </a:rPr>
              <a:t>2_part.py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相對路徑：根據</a:t>
            </a:r>
            <a:r>
              <a:rPr lang="zh-TW" altLang="en-US" sz="2000" u="sng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現在檔案的位置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，往上層、往下層，定位另一個檔案</a:t>
            </a:r>
            <a:b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 / ”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：到最上層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根目錄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</a:p>
          <a:p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Ex: 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“ /list.csv “</a:t>
            </a:r>
            <a:r>
              <a:rPr lang="zh-TW" altLang="en-US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會到最上層 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(C:)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找到 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list.csv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19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9127E5A-FF2A-4B8B-B0FC-866C69E6C0A2}"/>
              </a:ext>
            </a:extLst>
          </p:cNvPr>
          <p:cNvSpPr txBox="1">
            <a:spLocks/>
          </p:cNvSpPr>
          <p:nvPr/>
        </p:nvSpPr>
        <p:spPr>
          <a:xfrm>
            <a:off x="743606" y="1121431"/>
            <a:ext cx="3407980" cy="4816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DINPro-Medium" panose="02000503030000020004" pitchFamily="50" charset="0"/>
              </a:rPr>
              <a:t>C:/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user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list.csv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project/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1_part/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intro.md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program.txt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highlight>
                  <a:srgbClr val="FFFF00"/>
                </a:highlight>
                <a:latin typeface="DINPro-Medium" panose="02000503030000020004" pitchFamily="50" charset="0"/>
              </a:rPr>
              <a:t>2_part.py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DINPro-Medium" panose="02000503030000020004" pitchFamily="50" charset="0"/>
              </a:rPr>
              <a:t>test.txt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3_part/</a:t>
            </a:r>
          </a:p>
          <a:p>
            <a:pPr marL="1250950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 err="1">
                <a:latin typeface="DINPro-Medium" panose="02000503030000020004" pitchFamily="50" charset="0"/>
              </a:rPr>
              <a:t>stat.json</a:t>
            </a:r>
            <a:endParaRPr lang="en-US" altLang="zh-TW" dirty="0">
              <a:latin typeface="DINPro-Medium" panose="02000503030000020004" pitchFamily="50" charset="0"/>
            </a:endParaRPr>
          </a:p>
          <a:p>
            <a:pPr marL="452438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Q&amp;A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912C9B-43B3-45C6-96BC-DC2D9C6D2323}"/>
              </a:ext>
            </a:extLst>
          </p:cNvPr>
          <p:cNvSpPr txBox="1"/>
          <p:nvPr/>
        </p:nvSpPr>
        <p:spPr>
          <a:xfrm>
            <a:off x="4524705" y="1637189"/>
            <a:ext cx="7514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38375" algn="l"/>
              </a:tabLst>
            </a:pPr>
            <a:r>
              <a:rPr lang="zh-TW" altLang="en-US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從我家去找鄰居</a:t>
            </a: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我們目前在 </a:t>
            </a:r>
            <a:r>
              <a:rPr lang="en-US" altLang="zh-TW" sz="20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2_part.py 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相對路徑：根據</a:t>
            </a:r>
            <a:r>
              <a:rPr lang="zh-TW" altLang="en-US" sz="2000" u="sng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現在檔案的位置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，往上層、往下層，定位另一個檔案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b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../ “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：到上一層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spc="50" dirty="0">
              <a:latin typeface="DINPro-Medium" panose="02000503030000020004" pitchFamily="50" charset="0"/>
              <a:ea typeface="Yu Mincho Demibold" panose="02020600000000000000" pitchFamily="18" charset="-128"/>
            </a:endParaRPr>
          </a:p>
          <a:p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Ex: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“../test.txt”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會到上一層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(project)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再找到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27955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9127E5A-FF2A-4B8B-B0FC-866C69E6C0A2}"/>
              </a:ext>
            </a:extLst>
          </p:cNvPr>
          <p:cNvSpPr txBox="1">
            <a:spLocks/>
          </p:cNvSpPr>
          <p:nvPr/>
        </p:nvSpPr>
        <p:spPr>
          <a:xfrm>
            <a:off x="743606" y="1121431"/>
            <a:ext cx="3407980" cy="4816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DINPro-Medium" panose="02000503030000020004" pitchFamily="50" charset="0"/>
              </a:rPr>
              <a:t>C:/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user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list.csv</a:t>
            </a:r>
          </a:p>
          <a:p>
            <a:pPr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project/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1_part/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intro.md</a:t>
            </a:r>
          </a:p>
          <a:p>
            <a:pPr marL="1166813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program.txt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highlight>
                  <a:srgbClr val="FFFF00"/>
                </a:highlight>
                <a:latin typeface="DINPro-Medium" panose="02000503030000020004" pitchFamily="50" charset="0"/>
              </a:rPr>
              <a:t>2_part.py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test.txt</a:t>
            </a:r>
          </a:p>
          <a:p>
            <a:pPr marL="714375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3_part/</a:t>
            </a:r>
          </a:p>
          <a:p>
            <a:pPr marL="1250950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DINPro-Medium" panose="02000503030000020004" pitchFamily="50" charset="0"/>
              </a:rPr>
              <a:t>stat.json</a:t>
            </a:r>
            <a:endParaRPr lang="en-US" altLang="zh-TW" dirty="0">
              <a:solidFill>
                <a:srgbClr val="FF0000"/>
              </a:solidFill>
              <a:latin typeface="DINPro-Medium" panose="02000503030000020004" pitchFamily="50" charset="0"/>
            </a:endParaRPr>
          </a:p>
          <a:p>
            <a:pPr marL="452438">
              <a:buFont typeface="Calibri" panose="020F0502020204030204" pitchFamily="34" charset="0"/>
              <a:buChar char="└"/>
            </a:pPr>
            <a:r>
              <a:rPr lang="en-US" altLang="zh-TW" dirty="0">
                <a:latin typeface="DINPro-Medium" panose="02000503030000020004" pitchFamily="50" charset="0"/>
              </a:rPr>
              <a:t>–</a:t>
            </a:r>
            <a:r>
              <a:rPr lang="zh-TW" altLang="en-US" dirty="0">
                <a:latin typeface="DINPro-Medium" panose="02000503030000020004" pitchFamily="50" charset="0"/>
              </a:rPr>
              <a:t> </a:t>
            </a:r>
            <a:r>
              <a:rPr lang="en-US" altLang="zh-TW" dirty="0">
                <a:latin typeface="DINPro-Medium" panose="02000503030000020004" pitchFamily="50" charset="0"/>
              </a:rPr>
              <a:t>Q&amp;A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912C9B-43B3-45C6-96BC-DC2D9C6D2323}"/>
              </a:ext>
            </a:extLst>
          </p:cNvPr>
          <p:cNvSpPr txBox="1"/>
          <p:nvPr/>
        </p:nvSpPr>
        <p:spPr>
          <a:xfrm>
            <a:off x="4524705" y="1637189"/>
            <a:ext cx="7514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38375" algn="l"/>
              </a:tabLst>
            </a:pPr>
            <a:r>
              <a:rPr lang="zh-TW" altLang="en-US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從我家去找鄰居</a:t>
            </a: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我們目前在 </a:t>
            </a:r>
            <a:r>
              <a:rPr lang="en-US" altLang="zh-TW" sz="20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2_part.py 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相對路徑：根據</a:t>
            </a:r>
            <a:r>
              <a:rPr lang="zh-TW" altLang="en-US" sz="2000" u="sng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現在檔案的位置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，往上層、往下層，定位另一個檔案</a:t>
            </a:r>
            <a:b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./ “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或者 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 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直接輸入資料夾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檔案的名字 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：在目前這層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Ex:</a:t>
            </a:r>
            <a:r>
              <a:rPr lang="zh-TW" altLang="en-US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“./3_part/</a:t>
            </a:r>
            <a:r>
              <a:rPr lang="en-US" altLang="zh-TW" sz="2000" spc="50" dirty="0" err="1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stat.json</a:t>
            </a:r>
            <a:r>
              <a:rPr lang="en-US" altLang="zh-TW" sz="2000" spc="50" dirty="0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“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會先找到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3_part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資料夾，接著在裡面找到</a:t>
            </a:r>
            <a:r>
              <a:rPr lang="en-US" altLang="zh-TW" sz="2000" spc="50" dirty="0" err="1">
                <a:solidFill>
                  <a:srgbClr val="FF0000"/>
                </a:solidFill>
                <a:latin typeface="DINPro-Medium" panose="02000503030000020004" pitchFamily="50" charset="0"/>
                <a:ea typeface="Yu Mincho Demibold" panose="02020600000000000000" pitchFamily="18" charset="-128"/>
              </a:rPr>
              <a:t>stat.json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</a:t>
            </a: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b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endParaRPr lang="en-US" altLang="zh-TW" sz="2000" spc="5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那要怎麼找</a:t>
            </a:r>
            <a:r>
              <a:rPr lang="en-US" altLang="zh-TW" sz="2000" spc="5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program.txt</a:t>
            </a:r>
            <a:r>
              <a:rPr lang="zh-TW" altLang="en-US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這個檔案</a:t>
            </a:r>
            <a:r>
              <a:rPr lang="en-US" altLang="zh-TW" sz="2000" spc="5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30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B77BD01-0BCF-41A0-8851-15E22062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738" y="2766218"/>
            <a:ext cx="5464523" cy="1325563"/>
          </a:xfrm>
        </p:spPr>
        <p:txBody>
          <a:bodyPr/>
          <a:lstStyle/>
          <a:p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的基本操作 </a:t>
            </a:r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137544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EC7A8D-46CD-4E1F-A145-643ACC3138EA}"/>
              </a:ext>
            </a:extLst>
          </p:cNvPr>
          <p:cNvSpPr/>
          <p:nvPr/>
        </p:nvSpPr>
        <p:spPr>
          <a:xfrm>
            <a:off x="2377050" y="937313"/>
            <a:ext cx="2774730" cy="10362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1.</a:t>
            </a:r>
            <a:r>
              <a:rPr lang="zh-TW" altLang="en-US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打開檔案</a:t>
            </a:r>
            <a:endParaRPr lang="en-US" altLang="zh-TW" sz="24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3E551B-6D15-444B-B667-81892CE2F086}"/>
              </a:ext>
            </a:extLst>
          </p:cNvPr>
          <p:cNvSpPr/>
          <p:nvPr/>
        </p:nvSpPr>
        <p:spPr>
          <a:xfrm>
            <a:off x="2377050" y="2910875"/>
            <a:ext cx="2774730" cy="1036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2.</a:t>
            </a:r>
            <a:r>
              <a:rPr lang="zh-TW" altLang="en-US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對檔案做什麼事</a:t>
            </a:r>
            <a:endParaRPr lang="en-US" altLang="zh-TW" sz="24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41A578-25FB-44E9-B381-52D3B4FC79BD}"/>
              </a:ext>
            </a:extLst>
          </p:cNvPr>
          <p:cNvSpPr/>
          <p:nvPr/>
        </p:nvSpPr>
        <p:spPr>
          <a:xfrm>
            <a:off x="2377050" y="4884437"/>
            <a:ext cx="2774730" cy="10362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3.</a:t>
            </a:r>
            <a:r>
              <a:rPr lang="zh-TW" altLang="en-US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關閉檔案</a:t>
            </a:r>
            <a:endParaRPr lang="en-US" altLang="zh-TW" sz="24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ABA8C2B-DC76-4116-8DD2-42BA20716CBB}"/>
              </a:ext>
            </a:extLst>
          </p:cNvPr>
          <p:cNvCxnSpPr>
            <a:cxnSpLocks/>
          </p:cNvCxnSpPr>
          <p:nvPr/>
        </p:nvCxnSpPr>
        <p:spPr>
          <a:xfrm>
            <a:off x="5263974" y="1455437"/>
            <a:ext cx="1776248" cy="1"/>
          </a:xfrm>
          <a:prstGeom prst="straightConnector1">
            <a:avLst/>
          </a:prstGeom>
          <a:ln w="2857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77AF64-1D06-453A-B76E-50D336B0268F}"/>
              </a:ext>
            </a:extLst>
          </p:cNvPr>
          <p:cNvSpPr txBox="1"/>
          <p:nvPr/>
        </p:nvSpPr>
        <p:spPr>
          <a:xfrm>
            <a:off x="7512207" y="1193827"/>
            <a:ext cx="24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DINPro-Medium" panose="02000503030000020004" pitchFamily="50" charset="0"/>
              </a:rPr>
              <a:t>open</a:t>
            </a:r>
            <a:endParaRPr lang="zh-TW" altLang="en-US" sz="2800" dirty="0">
              <a:latin typeface="DINPro-Medium" panose="02000503030000020004" pitchFamily="50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DB607E-C3DE-469E-8A07-C25AD3C071CB}"/>
              </a:ext>
            </a:extLst>
          </p:cNvPr>
          <p:cNvSpPr txBox="1"/>
          <p:nvPr/>
        </p:nvSpPr>
        <p:spPr>
          <a:xfrm>
            <a:off x="7512207" y="3167389"/>
            <a:ext cx="24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842DA4-E776-4CCB-8F40-D0BBD840E736}"/>
              </a:ext>
            </a:extLst>
          </p:cNvPr>
          <p:cNvSpPr txBox="1"/>
          <p:nvPr/>
        </p:nvSpPr>
        <p:spPr>
          <a:xfrm>
            <a:off x="7512207" y="5132543"/>
            <a:ext cx="24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DINPro-Medium" panose="02000503030000020004" pitchFamily="50" charset="0"/>
              </a:rPr>
              <a:t>close</a:t>
            </a:r>
            <a:endParaRPr lang="zh-TW" altLang="en-US" dirty="0">
              <a:latin typeface="DINPro-Medium" panose="02000503030000020004" pitchFamily="50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AF8CDC2-A7B8-4666-A5CE-D1B961601E51}"/>
              </a:ext>
            </a:extLst>
          </p:cNvPr>
          <p:cNvCxnSpPr>
            <a:cxnSpLocks/>
          </p:cNvCxnSpPr>
          <p:nvPr/>
        </p:nvCxnSpPr>
        <p:spPr>
          <a:xfrm>
            <a:off x="5263974" y="3428999"/>
            <a:ext cx="1776248" cy="0"/>
          </a:xfrm>
          <a:prstGeom prst="straightConnector1">
            <a:avLst/>
          </a:prstGeom>
          <a:ln w="2857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0B3E9C8-E400-45CD-A6C8-EF81FBB0752F}"/>
              </a:ext>
            </a:extLst>
          </p:cNvPr>
          <p:cNvCxnSpPr>
            <a:cxnSpLocks/>
          </p:cNvCxnSpPr>
          <p:nvPr/>
        </p:nvCxnSpPr>
        <p:spPr>
          <a:xfrm>
            <a:off x="5263974" y="5394153"/>
            <a:ext cx="1776248" cy="0"/>
          </a:xfrm>
          <a:prstGeom prst="straightConnector1">
            <a:avLst/>
          </a:prstGeom>
          <a:ln w="2857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9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8565E3-77C8-4B37-B104-3001CEC1268F}"/>
              </a:ext>
            </a:extLst>
          </p:cNvPr>
          <p:cNvSpPr txBox="1"/>
          <p:nvPr/>
        </p:nvSpPr>
        <p:spPr>
          <a:xfrm>
            <a:off x="2473295" y="1628507"/>
            <a:ext cx="72454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50" dirty="0"/>
              <a:t>f = open(“</a:t>
            </a:r>
            <a:r>
              <a:rPr lang="en-US" altLang="zh-TW" sz="4000" u="sng" spc="150" dirty="0"/>
              <a:t>test.txt</a:t>
            </a:r>
            <a:r>
              <a:rPr lang="en-US" altLang="zh-TW" sz="4000" spc="150" dirty="0"/>
              <a:t>”, “</a:t>
            </a:r>
            <a:r>
              <a:rPr lang="en-US" altLang="zh-TW" sz="4000" u="sng" spc="150" dirty="0"/>
              <a:t>r</a:t>
            </a:r>
            <a:r>
              <a:rPr lang="en-US" altLang="zh-TW" sz="4000" spc="150" dirty="0"/>
              <a:t>”)</a:t>
            </a:r>
            <a:r>
              <a:rPr lang="zh-TW" altLang="en-US" sz="3600" spc="150" dirty="0"/>
              <a:t>  </a:t>
            </a:r>
            <a:r>
              <a:rPr lang="en-US" altLang="zh-TW" sz="2400" spc="15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</a:t>
            </a:r>
            <a:r>
              <a:rPr lang="zh-TW" altLang="en-US" sz="2400" spc="15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打開檔案</a:t>
            </a:r>
            <a:endParaRPr lang="en-US" altLang="zh-TW" sz="2000" spc="15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4000" dirty="0"/>
              <a:t>print(</a:t>
            </a:r>
            <a:r>
              <a:rPr lang="en-US" altLang="zh-TW" sz="4000" dirty="0" err="1"/>
              <a:t>f.read</a:t>
            </a:r>
            <a:r>
              <a:rPr lang="en-US" altLang="zh-TW" sz="4000" dirty="0"/>
              <a:t>())</a:t>
            </a:r>
          </a:p>
          <a:p>
            <a:endParaRPr lang="en-US" altLang="zh-TW" sz="3600" dirty="0"/>
          </a:p>
          <a:p>
            <a:r>
              <a:rPr lang="en-US" altLang="zh-TW" sz="4000" dirty="0" err="1"/>
              <a:t>f.close</a:t>
            </a:r>
            <a:r>
              <a:rPr lang="zh-TW" altLang="en-US" sz="3600" dirty="0"/>
              <a:t>  </a:t>
            </a:r>
            <a:r>
              <a:rPr lang="en-US" altLang="zh-TW" sz="24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</a:t>
            </a:r>
            <a:r>
              <a:rPr lang="zh-TW" altLang="en-US" sz="24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關閉這個檔案</a:t>
            </a:r>
            <a:endParaRPr lang="zh-TW" altLang="en-US" sz="20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016F45-2C52-4A8C-AB57-723FFEF33085}"/>
              </a:ext>
            </a:extLst>
          </p:cNvPr>
          <p:cNvSpPr txBox="1"/>
          <p:nvPr/>
        </p:nvSpPr>
        <p:spPr>
          <a:xfrm>
            <a:off x="3093709" y="2750354"/>
            <a:ext cx="2424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你要使用的檔案</a:t>
            </a:r>
            <a:r>
              <a:rPr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絕對</a:t>
            </a:r>
            <a:r>
              <a:rPr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or</a:t>
            </a:r>
            <a:r>
              <a:rPr lang="zh-TW" altLang="en-US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</a:t>
            </a:r>
            <a:r>
              <a:rPr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開啟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3FEBE37-C569-4CF9-BB6C-26B46296BE62}"/>
              </a:ext>
            </a:extLst>
          </p:cNvPr>
          <p:cNvCxnSpPr>
            <a:cxnSpLocks/>
          </p:cNvCxnSpPr>
          <p:nvPr/>
        </p:nvCxnSpPr>
        <p:spPr>
          <a:xfrm flipV="1">
            <a:off x="4604934" y="2295597"/>
            <a:ext cx="912998" cy="4547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7BAA40-8CDC-42E8-B37E-D41426AB4B8B}"/>
              </a:ext>
            </a:extLst>
          </p:cNvPr>
          <p:cNvSpPr txBox="1"/>
          <p:nvPr/>
        </p:nvSpPr>
        <p:spPr>
          <a:xfrm>
            <a:off x="7544279" y="2787292"/>
            <a:ext cx="91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903EC2-83C9-4220-8DE5-5085D92D4BDD}"/>
              </a:ext>
            </a:extLst>
          </p:cNvPr>
          <p:cNvCxnSpPr>
            <a:cxnSpLocks/>
          </p:cNvCxnSpPr>
          <p:nvPr/>
        </p:nvCxnSpPr>
        <p:spPr>
          <a:xfrm flipH="1" flipV="1">
            <a:off x="7210096" y="2295597"/>
            <a:ext cx="570249" cy="4916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DCF1F-72B5-4495-AAE7-25651F6C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968" y="3622850"/>
            <a:ext cx="5465746" cy="171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–</a:t>
            </a:r>
            <a:r>
              <a:rPr lang="zh-TW" altLang="en-US" b="1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切記 </a:t>
            </a:r>
            <a:r>
              <a:rPr lang="en-US" altLang="zh-TW" b="1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–</a:t>
            </a:r>
          </a:p>
          <a:p>
            <a:pPr marL="265113" indent="0">
              <a:buNone/>
            </a:pPr>
            <a:r>
              <a:rPr lang="en-US" altLang="zh-TW" sz="24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open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一個檔案，也要記得</a:t>
            </a:r>
            <a:r>
              <a:rPr lang="en-US" altLang="zh-TW" sz="24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close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檔案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265113" indent="0">
              <a:buNone/>
            </a:pPr>
            <a:r>
              <a:rPr lang="en-US" altLang="zh-TW" sz="24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open &amp;</a:t>
            </a:r>
            <a:r>
              <a:rPr lang="zh-TW" altLang="en-US" sz="24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 </a:t>
            </a:r>
            <a:r>
              <a:rPr lang="en-US" altLang="zh-TW" sz="24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close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成對出現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A224D9-9A16-41A9-BA79-0AB3F4CD4BA1}"/>
              </a:ext>
            </a:extLst>
          </p:cNvPr>
          <p:cNvSpPr txBox="1"/>
          <p:nvPr/>
        </p:nvSpPr>
        <p:spPr>
          <a:xfrm>
            <a:off x="2947968" y="1520133"/>
            <a:ext cx="6296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>
                <a:latin typeface="DINPro-Medium" panose="02000503030000020004" pitchFamily="50" charset="0"/>
              </a:rPr>
              <a:t>–</a:t>
            </a:r>
            <a:r>
              <a:rPr lang="zh-TW" altLang="en-US" sz="2800" dirty="0">
                <a:latin typeface="DINPro-Medium" panose="02000503030000020004" pitchFamily="50" charset="0"/>
              </a:rPr>
              <a:t> </a:t>
            </a:r>
            <a:r>
              <a:rPr lang="en-US" altLang="zh-TW" sz="2800" dirty="0">
                <a:latin typeface="DINPro-Medium" panose="02000503030000020004" pitchFamily="50" charset="0"/>
              </a:rPr>
              <a:t>open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</a:t>
            </a:r>
            <a:r>
              <a:rPr lang="zh-TW" altLang="en-US" sz="28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你要的檔案</a:t>
            </a:r>
            <a:endParaRPr lang="en-US" altLang="zh-TW" sz="28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DINPro-Medium" panose="02000503030000020004" pitchFamily="50" charset="0"/>
              </a:rPr>
              <a:t>–</a:t>
            </a:r>
            <a:r>
              <a:rPr lang="zh-TW" altLang="en-US" sz="2800" dirty="0">
                <a:latin typeface="DINPro-Medium" panose="02000503030000020004" pitchFamily="50" charset="0"/>
              </a:rPr>
              <a:t> </a:t>
            </a:r>
            <a:r>
              <a:rPr lang="en-US" altLang="zh-TW" sz="2800" dirty="0">
                <a:latin typeface="DINPro-Medium" panose="02000503030000020004" pitchFamily="50" charset="0"/>
              </a:rPr>
              <a:t>close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：對檔案做完動作後，</a:t>
            </a:r>
            <a:r>
              <a:rPr lang="zh-TW" altLang="en-US" sz="28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關閉檔案</a:t>
            </a:r>
            <a:endParaRPr lang="en-US" altLang="zh-TW" sz="28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53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6B6C38B-EE42-4AF9-892F-423AE65EE396}"/>
              </a:ext>
            </a:extLst>
          </p:cNvPr>
          <p:cNvSpPr txBox="1"/>
          <p:nvPr/>
        </p:nvSpPr>
        <p:spPr>
          <a:xfrm>
            <a:off x="3882258" y="1289953"/>
            <a:ext cx="44274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DINPro-Medium" panose="02000503030000020004" pitchFamily="50" charset="0"/>
              </a:rPr>
              <a:t>Ex: open &amp; close </a:t>
            </a:r>
            <a:r>
              <a:rPr lang="zh-TW" altLang="en-US" sz="2800" dirty="0">
                <a:solidFill>
                  <a:schemeClr val="accent1"/>
                </a:solidFill>
                <a:latin typeface="DINPro-Medium" panose="02000503030000020004" pitchFamily="50" charset="0"/>
              </a:rPr>
              <a:t>檢查</a:t>
            </a:r>
            <a:endParaRPr lang="en-US" altLang="zh-TW" sz="2800" dirty="0">
              <a:solidFill>
                <a:schemeClr val="accent1"/>
              </a:solidFill>
              <a:latin typeface="DINPro-Medium" panose="02000503030000020004" pitchFamily="50" charset="0"/>
            </a:endParaRPr>
          </a:p>
          <a:p>
            <a:endParaRPr lang="en-US" altLang="zh-TW" sz="2800" dirty="0">
              <a:solidFill>
                <a:schemeClr val="accent1"/>
              </a:solidFill>
              <a:latin typeface="DINPro-Medium" panose="02000503030000020004" pitchFamily="50" charset="0"/>
            </a:endParaRPr>
          </a:p>
          <a:p>
            <a:r>
              <a:rPr lang="zh-TW" altLang="en-US" sz="2800" dirty="0">
                <a:solidFill>
                  <a:schemeClr val="accent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我要怎麼檢視檔案的狀況</a:t>
            </a:r>
            <a:r>
              <a:rPr lang="en-US" altLang="zh-TW" sz="2800" dirty="0">
                <a:solidFill>
                  <a:schemeClr val="accent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?</a:t>
            </a:r>
          </a:p>
          <a:p>
            <a:r>
              <a:rPr lang="zh-TW" altLang="en-US" sz="2800" dirty="0">
                <a:solidFill>
                  <a:schemeClr val="accent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執行下面這段</a:t>
            </a:r>
            <a:r>
              <a:rPr lang="en-US" altLang="zh-TW" sz="2800" dirty="0">
                <a:solidFill>
                  <a:schemeClr val="accent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code</a:t>
            </a:r>
            <a:r>
              <a:rPr lang="zh-TW" altLang="en-US" sz="2800" dirty="0">
                <a:solidFill>
                  <a:schemeClr val="accent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看看</a:t>
            </a:r>
            <a:endParaRPr lang="en-US" altLang="zh-TW" sz="2800" dirty="0">
              <a:solidFill>
                <a:schemeClr val="accent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800" dirty="0">
              <a:solidFill>
                <a:schemeClr val="accent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600"/>
              </a:spcBef>
            </a:pPr>
            <a:r>
              <a:rPr lang="en-US" altLang="zh-TW" sz="2800" dirty="0"/>
              <a:t>f = open(“ test.txt ”, “r”)</a:t>
            </a:r>
          </a:p>
          <a:p>
            <a:pPr>
              <a:spcBef>
                <a:spcPts val="600"/>
              </a:spcBef>
            </a:pPr>
            <a:r>
              <a:rPr lang="en-US" altLang="zh-TW" sz="2800" dirty="0"/>
              <a:t>print(</a:t>
            </a:r>
            <a:r>
              <a:rPr lang="en-US" altLang="zh-TW" sz="2800" dirty="0" err="1"/>
              <a:t>f.closed</a:t>
            </a:r>
            <a:r>
              <a:rPr lang="en-US" altLang="zh-TW" sz="28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800" dirty="0" err="1"/>
              <a:t>f.close</a:t>
            </a:r>
            <a:endParaRPr lang="en-US" altLang="zh-TW" sz="2800" dirty="0"/>
          </a:p>
          <a:p>
            <a:pPr>
              <a:spcBef>
                <a:spcPts val="600"/>
              </a:spcBef>
            </a:pPr>
            <a:r>
              <a:rPr lang="en-US" altLang="zh-TW" sz="2800" dirty="0"/>
              <a:t>print(</a:t>
            </a:r>
            <a:r>
              <a:rPr lang="en-US" altLang="zh-TW" sz="2800" dirty="0" err="1"/>
              <a:t>f.closed</a:t>
            </a:r>
            <a:r>
              <a:rPr lang="en-US" altLang="zh-TW" sz="2800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23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96DFD58-87B1-4480-8E5C-12CBCAD35EA8}"/>
              </a:ext>
            </a:extLst>
          </p:cNvPr>
          <p:cNvSpPr txBox="1"/>
          <p:nvPr/>
        </p:nvSpPr>
        <p:spPr>
          <a:xfrm>
            <a:off x="4005755" y="1813173"/>
            <a:ext cx="41804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close() 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是 </a:t>
            </a:r>
            <a:r>
              <a:rPr lang="en-US" altLang="zh-TW" sz="28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method</a:t>
            </a:r>
          </a:p>
          <a:p>
            <a:pPr>
              <a:spcBef>
                <a:spcPts val="1200"/>
              </a:spcBef>
            </a:pP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當然也要加上括號</a:t>
            </a:r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!!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f.close</a:t>
            </a:r>
            <a:r>
              <a:rPr lang="en-US" altLang="zh-TW" sz="32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</a:t>
            </a:r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f.close</a:t>
            </a:r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</a:t>
            </a:r>
            <a:endParaRPr lang="zh-TW" altLang="en-US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f.close</a:t>
            </a:r>
            <a:r>
              <a:rPr lang="en-US" altLang="zh-TW" sz="40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3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86B66-7775-43F0-9D8C-9BE30487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470" y="2766218"/>
            <a:ext cx="5711059" cy="1325563"/>
          </a:xfrm>
        </p:spPr>
        <p:txBody>
          <a:bodyPr/>
          <a:lstStyle/>
          <a:p>
            <a:pPr algn="ctr"/>
            <a:r>
              <a:rPr lang="zh-TW" altLang="en-US" b="1" dirty="0"/>
              <a:t>｜</a:t>
            </a:r>
            <a:r>
              <a:rPr lang="zh-TW" altLang="en-US" dirty="0"/>
              <a:t> </a:t>
            </a: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今天我們要學</a:t>
            </a:r>
            <a:r>
              <a:rPr lang="en-US" altLang="zh-TW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…</a:t>
            </a: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zh-TW" altLang="en-US" b="1" dirty="0"/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323338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B4CA9F-4585-483A-8931-EBB8F3F2657D}"/>
              </a:ext>
            </a:extLst>
          </p:cNvPr>
          <p:cNvSpPr txBox="1"/>
          <p:nvPr/>
        </p:nvSpPr>
        <p:spPr>
          <a:xfrm>
            <a:off x="2757377" y="1413063"/>
            <a:ext cx="6677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那</a:t>
            </a:r>
            <a:r>
              <a:rPr lang="en-US" altLang="zh-TW" sz="36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…</a:t>
            </a:r>
          </a:p>
          <a:p>
            <a:pPr marL="542925"/>
            <a:r>
              <a:rPr lang="zh-TW" altLang="en-US" sz="36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我如果不使用 </a:t>
            </a:r>
            <a:r>
              <a:rPr lang="en-US" altLang="zh-TW" sz="36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close() …</a:t>
            </a:r>
          </a:p>
          <a:p>
            <a:pPr marL="542925"/>
            <a:r>
              <a:rPr lang="zh-TW" altLang="en-US" sz="36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會發生什麼事？ </a:t>
            </a:r>
            <a:endParaRPr lang="en-US" altLang="zh-TW" sz="3600" dirty="0">
              <a:solidFill>
                <a:srgbClr val="FF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寫文件的時候，系統部會立刻把資料寫進硬碟儲存，而是放進暫存，等空閒時再一點一點存進硬碟，用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close()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可以保證系統把剩下的資料都寫進硬碟，否則系統存進一部分，剩下的可能丟失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95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0B9D-9D43-4D6D-8231-9D9CC183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7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接下來我們進入遊戲畫面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23342-F223-4DF2-B8FE-9A8C8277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請大家用</a:t>
            </a: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python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</a:t>
            </a: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house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資料夾</a:t>
            </a:r>
            <a:endParaRPr lang="en-US" altLang="zh-TW" sz="32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</a:t>
            </a: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me.py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，這個檔案代表你現在位於玄關</a:t>
            </a:r>
            <a:endParaRPr lang="en-US" altLang="zh-TW" sz="32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2. 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使用剛剛學到的</a:t>
            </a:r>
            <a:r>
              <a:rPr lang="zh-TW" altLang="en-US" sz="32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絕對路徑</a:t>
            </a:r>
            <a:r>
              <a:rPr lang="en-US" altLang="zh-TW" sz="32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zh-TW" altLang="en-US" sz="32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相對路徑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進行操作</a:t>
            </a:r>
            <a:endParaRPr lang="en-US" altLang="zh-TW" sz="32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zh-TW" altLang="en-US" sz="32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閱讀日記</a:t>
            </a:r>
            <a:endParaRPr lang="en-US" altLang="zh-TW" sz="32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88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5C71D5-6A81-4DBF-A246-94448659477C}"/>
              </a:ext>
            </a:extLst>
          </p:cNvPr>
          <p:cNvSpPr/>
          <p:nvPr/>
        </p:nvSpPr>
        <p:spPr>
          <a:xfrm>
            <a:off x="2312276" y="2044005"/>
            <a:ext cx="7567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with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：更方便的開啟檔案方式，而且自動</a:t>
            </a:r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close()</a:t>
            </a:r>
          </a:p>
          <a:p>
            <a:endParaRPr lang="en-US" altLang="zh-TW" sz="2800" dirty="0">
              <a:solidFill>
                <a:srgbClr val="FF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8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*務必要會，接下來會常用到！！</a:t>
            </a:r>
            <a:endParaRPr lang="en-US" altLang="zh-TW" sz="2800" dirty="0">
              <a:solidFill>
                <a:srgbClr val="FF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800" dirty="0">
              <a:solidFill>
                <a:srgbClr val="FF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with open(“__</a:t>
            </a:r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檔案名稱</a:t>
            </a:r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__”, “r”) as f:</a:t>
            </a:r>
          </a:p>
          <a:p>
            <a:r>
              <a:rPr lang="en-US" altLang="zh-TW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#do something</a:t>
            </a:r>
          </a:p>
        </p:txBody>
      </p:sp>
    </p:spTree>
    <p:extLst>
      <p:ext uri="{BB962C8B-B14F-4D97-AF65-F5344CB8AC3E}">
        <p14:creationId xmlns:p14="http://schemas.microsoft.com/office/powerpoint/2010/main" val="4389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9E99B1-BB19-45E7-9CEE-24FB83DDC361}"/>
              </a:ext>
            </a:extLst>
          </p:cNvPr>
          <p:cNvSpPr/>
          <p:nvPr/>
        </p:nvSpPr>
        <p:spPr>
          <a:xfrm>
            <a:off x="1747405" y="2659559"/>
            <a:ext cx="8697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spc="150" dirty="0"/>
              <a:t>with open(“</a:t>
            </a:r>
            <a:r>
              <a:rPr lang="en-US" altLang="zh-TW" sz="4000" u="sng" spc="150" dirty="0"/>
              <a:t>test.txt</a:t>
            </a:r>
            <a:r>
              <a:rPr lang="en-US" altLang="zh-TW" sz="4000" spc="150" dirty="0"/>
              <a:t>”, “</a:t>
            </a:r>
            <a:r>
              <a:rPr lang="en-US" altLang="zh-TW" sz="4000" u="sng" spc="150" dirty="0"/>
              <a:t>r</a:t>
            </a:r>
            <a:r>
              <a:rPr lang="en-US" altLang="zh-TW" sz="4000" spc="150" dirty="0"/>
              <a:t>”) as f:</a:t>
            </a:r>
            <a:r>
              <a:rPr lang="zh-TW" altLang="en-US" sz="3600" spc="150" dirty="0"/>
              <a:t>  </a:t>
            </a:r>
            <a:r>
              <a:rPr lang="en-US" altLang="zh-TW" sz="2400" spc="15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</a:t>
            </a:r>
            <a:r>
              <a:rPr lang="zh-TW" altLang="en-US" sz="2400" spc="15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打開檔案</a:t>
            </a:r>
            <a:endParaRPr lang="en-US" altLang="zh-TW" sz="2000" spc="15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AA4335-5C9A-44CD-B7FA-61E9CA1773DA}"/>
              </a:ext>
            </a:extLst>
          </p:cNvPr>
          <p:cNvSpPr txBox="1"/>
          <p:nvPr/>
        </p:nvSpPr>
        <p:spPr>
          <a:xfrm>
            <a:off x="6510085" y="4169923"/>
            <a:ext cx="91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ADB54EA-1F5A-426F-8BCC-298991A9947C}"/>
              </a:ext>
            </a:extLst>
          </p:cNvPr>
          <p:cNvCxnSpPr>
            <a:cxnSpLocks/>
          </p:cNvCxnSpPr>
          <p:nvPr/>
        </p:nvCxnSpPr>
        <p:spPr>
          <a:xfrm flipV="1">
            <a:off x="6968359" y="3367445"/>
            <a:ext cx="1" cy="7078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9C48C-4348-41C9-A9EA-4CB3EFAC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95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功能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若開的檔案存在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不存在，會怎麼處理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開始處理的位置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F6FC664-29C5-482C-9595-A9D060CF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對檔案做什麼事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924106-4F81-4EA2-8201-2A9870255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80253"/>
              </p:ext>
            </p:extLst>
          </p:nvPr>
        </p:nvGraphicFramePr>
        <p:xfrm>
          <a:off x="2032000" y="3295168"/>
          <a:ext cx="8128000" cy="30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2938">
                  <a:extLst>
                    <a:ext uri="{9D8B030D-6E8A-4147-A177-3AD203B41FA5}">
                      <a16:colId xmlns:a16="http://schemas.microsoft.com/office/drawing/2014/main" val="1882026655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824845948"/>
                    </a:ext>
                  </a:extLst>
                </a:gridCol>
                <a:gridCol w="2291256">
                  <a:extLst>
                    <a:ext uri="{9D8B030D-6E8A-4147-A177-3AD203B41FA5}">
                      <a16:colId xmlns:a16="http://schemas.microsoft.com/office/drawing/2014/main" val="1942608496"/>
                    </a:ext>
                  </a:extLst>
                </a:gridCol>
                <a:gridCol w="1933903">
                  <a:extLst>
                    <a:ext uri="{9D8B030D-6E8A-4147-A177-3AD203B41FA5}">
                      <a16:colId xmlns:a16="http://schemas.microsoft.com/office/drawing/2014/main" val="1431207298"/>
                    </a:ext>
                  </a:extLst>
                </a:gridCol>
                <a:gridCol w="1940910">
                  <a:extLst>
                    <a:ext uri="{9D8B030D-6E8A-4147-A177-3AD203B41FA5}">
                      <a16:colId xmlns:a16="http://schemas.microsoft.com/office/drawing/2014/main" val="35718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功能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開不存在的檔案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開存在的檔案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開始處理的位置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166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r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Error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不改變內容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03401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w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創建新的檔案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清空內容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316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a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讀 </a:t>
                      </a:r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+ </a:t>
                      </a: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創建新的檔案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不改變內容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結尾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43097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r+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讀 </a:t>
                      </a:r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+ </a:t>
                      </a: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Error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不改變內容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8874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w+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讀 </a:t>
                      </a:r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+ </a:t>
                      </a: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創建新的檔案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清空內容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開頭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99818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a+</a:t>
                      </a:r>
                      <a:endParaRPr lang="zh-TW" altLang="en-US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讀 </a:t>
                      </a:r>
                      <a:r>
                        <a:rPr lang="en-US" altLang="zh-TW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+ </a:t>
                      </a:r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創建新的檔案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不改變內容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結尾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2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76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BF8AFA4-1F7B-47AF-BDCF-6BD54CAA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對檔案做什麼事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9837B1-68C9-4035-A191-B4B03F2D3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73924"/>
              </p:ext>
            </p:extLst>
          </p:nvPr>
        </p:nvGraphicFramePr>
        <p:xfrm>
          <a:off x="5531944" y="2356828"/>
          <a:ext cx="36000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75299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7214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657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508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82267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913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4810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4091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667712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1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2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3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4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618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L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e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a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r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n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f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/>
                        <a:t>i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l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e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017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3CC575-D1D4-4CAE-AEC9-5386020B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42649"/>
              </p:ext>
            </p:extLst>
          </p:nvPr>
        </p:nvGraphicFramePr>
        <p:xfrm>
          <a:off x="5531944" y="3162826"/>
          <a:ext cx="36000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75299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7214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657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508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82267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913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4810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4091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667712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1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2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3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4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618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L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e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a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r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n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f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/>
                        <a:t>i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l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e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0171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2880E-65F5-45E9-9B76-4336D0E9D706}"/>
              </a:ext>
            </a:extLst>
          </p:cNvPr>
          <p:cNvSpPr txBox="1"/>
          <p:nvPr/>
        </p:nvSpPr>
        <p:spPr>
          <a:xfrm>
            <a:off x="2532993" y="1581515"/>
            <a:ext cx="28167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Mode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模式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原檔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r, r+</a:t>
            </a: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w, w+</a:t>
            </a: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a, a+</a:t>
            </a:r>
            <a:endParaRPr lang="zh-TW" altLang="en-US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79883B-225D-434F-9A4B-DDF99AA9F679}"/>
              </a:ext>
            </a:extLst>
          </p:cNvPr>
          <p:cNvCxnSpPr>
            <a:cxnSpLocks/>
          </p:cNvCxnSpPr>
          <p:nvPr/>
        </p:nvCxnSpPr>
        <p:spPr>
          <a:xfrm>
            <a:off x="5708888" y="3705173"/>
            <a:ext cx="0" cy="252247"/>
          </a:xfrm>
          <a:prstGeom prst="straightConnector1">
            <a:avLst/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865F21-FC91-4F02-9519-1B9A442A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31750"/>
              </p:ext>
            </p:extLst>
          </p:nvPr>
        </p:nvGraphicFramePr>
        <p:xfrm>
          <a:off x="5528888" y="4208766"/>
          <a:ext cx="360000" cy="54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75299885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6189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01715"/>
                  </a:ext>
                </a:extLst>
              </a:tr>
            </a:tbl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8399712-17D8-45FC-B4E8-9F8CAAE8C84E}"/>
              </a:ext>
            </a:extLst>
          </p:cNvPr>
          <p:cNvCxnSpPr>
            <a:cxnSpLocks/>
          </p:cNvCxnSpPr>
          <p:nvPr/>
        </p:nvCxnSpPr>
        <p:spPr>
          <a:xfrm>
            <a:off x="5708888" y="4755966"/>
            <a:ext cx="0" cy="252247"/>
          </a:xfrm>
          <a:prstGeom prst="straightConnector1">
            <a:avLst/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AF3778F-635E-4238-BA06-344AB8B2E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5683"/>
              </p:ext>
            </p:extLst>
          </p:nvPr>
        </p:nvGraphicFramePr>
        <p:xfrm>
          <a:off x="5528888" y="5303166"/>
          <a:ext cx="3960000" cy="548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75299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7214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657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508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82267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913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4810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4091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667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2274552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9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10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618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L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e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a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r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f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i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l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e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01715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76E719-455D-4BFA-B6A2-2A494DC16DF1}"/>
              </a:ext>
            </a:extLst>
          </p:cNvPr>
          <p:cNvCxnSpPr>
            <a:cxnSpLocks/>
          </p:cNvCxnSpPr>
          <p:nvPr/>
        </p:nvCxnSpPr>
        <p:spPr>
          <a:xfrm>
            <a:off x="9305500" y="5851806"/>
            <a:ext cx="0" cy="252247"/>
          </a:xfrm>
          <a:prstGeom prst="straightConnector1">
            <a:avLst/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2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4C0293F-DB27-4D8B-BB45-106218F2C2C1}"/>
              </a:ext>
            </a:extLst>
          </p:cNvPr>
          <p:cNvSpPr txBox="1"/>
          <p:nvPr/>
        </p:nvSpPr>
        <p:spPr>
          <a:xfrm>
            <a:off x="3773213" y="3075057"/>
            <a:ext cx="4645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Read / write</a:t>
            </a:r>
            <a:endParaRPr lang="zh-TW" altLang="en-US" sz="4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DFCA37-A917-4739-AC75-7F1061971374}"/>
              </a:ext>
            </a:extLst>
          </p:cNvPr>
          <p:cNvSpPr txBox="1"/>
          <p:nvPr/>
        </p:nvSpPr>
        <p:spPr>
          <a:xfrm>
            <a:off x="4813737" y="5541250"/>
            <a:ext cx="25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/ write</a:t>
            </a:r>
            <a:endParaRPr lang="zh-TW" altLang="en-US" dirty="0">
              <a:solidFill>
                <a:srgbClr val="0070C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51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67651-49AC-4CBD-BBC1-94DA917F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527" y="1689210"/>
            <a:ext cx="69289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Read 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讀檔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read()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：讀整份文件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zh-TW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readline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：每次讀一行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en-US" altLang="zh-TW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readlines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：將每一行的值以列表回傳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補充：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”</a:t>
            </a:r>
            <a:r>
              <a:rPr lang="en-US" altLang="zh-TW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rb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”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以二進位形式讀檔，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ex: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圖片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3804FA3-9F64-4D01-8941-5FE9AC7B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的基本操作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-read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37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F0212-869B-4F6D-A7F2-7136079B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回到我們的房間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81933-77E9-4315-A931-64424687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在</a:t>
            </a: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Andrew</a:t>
            </a: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的房間內</a:t>
            </a:r>
            <a:endParaRPr lang="en-US" altLang="zh-TW" sz="32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zh-TW" altLang="en-US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打開</a:t>
            </a:r>
            <a:r>
              <a:rPr lang="en-US" altLang="zh-TW" sz="32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me_R_A.py</a:t>
            </a:r>
          </a:p>
          <a:p>
            <a:pPr marL="0" indent="0" algn="ctr">
              <a:buNone/>
            </a:pPr>
            <a:endParaRPr lang="en-US" altLang="zh-TW" sz="32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 algn="ctr">
              <a:buNone/>
            </a:pPr>
            <a:r>
              <a:rPr lang="zh-TW" altLang="en-US" sz="32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閱讀日記</a:t>
            </a:r>
            <a:endParaRPr lang="en-US" altLang="zh-TW" sz="32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03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EAEF8-43AF-437C-A455-AD2FCDE8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534" y="2485580"/>
            <a:ext cx="4374931" cy="188683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寫入內容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f.write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(‘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要寫入的內容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’)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*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括號內的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type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必須是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str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6573C3-1BAE-457F-A948-C4CCD692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的基本操作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-write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79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B88A0A9-4FC5-4D63-BB7C-2ED8D289135A}"/>
              </a:ext>
            </a:extLst>
          </p:cNvPr>
          <p:cNvSpPr/>
          <p:nvPr/>
        </p:nvSpPr>
        <p:spPr>
          <a:xfrm rot="2700000">
            <a:off x="5162994" y="1966362"/>
            <a:ext cx="1866012" cy="1866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BF32E7-3098-4A4E-AC46-B96548FD85B5}"/>
              </a:ext>
            </a:extLst>
          </p:cNvPr>
          <p:cNvSpPr txBox="1"/>
          <p:nvPr/>
        </p:nvSpPr>
        <p:spPr>
          <a:xfrm>
            <a:off x="5428488" y="2437703"/>
            <a:ext cx="133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latin typeface="DINPro-Medium" panose="02000503030000020004" pitchFamily="50" charset="0"/>
              </a:rPr>
              <a:t>File</a:t>
            </a:r>
            <a:endParaRPr lang="zh-TW" altLang="en-US" sz="5400" dirty="0">
              <a:latin typeface="DINPro-Medium" panose="02000503030000020004" pitchFamily="50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6B012F-DF34-445E-B242-89CF7AE1C2CD}"/>
              </a:ext>
            </a:extLst>
          </p:cNvPr>
          <p:cNvSpPr txBox="1"/>
          <p:nvPr/>
        </p:nvSpPr>
        <p:spPr>
          <a:xfrm>
            <a:off x="2743201" y="455342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DINPro-Medium" panose="02000503030000020004" pitchFamily="50" charset="0"/>
              </a:rPr>
              <a:t>Open / Close</a:t>
            </a:r>
            <a:endParaRPr lang="zh-TW" altLang="en-US" sz="2800" dirty="0">
              <a:latin typeface="DINPro-Medium" panose="02000503030000020004" pitchFamily="50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8A189D-C68C-4E52-A512-78E310AFD0F2}"/>
              </a:ext>
            </a:extLst>
          </p:cNvPr>
          <p:cNvSpPr txBox="1"/>
          <p:nvPr/>
        </p:nvSpPr>
        <p:spPr>
          <a:xfrm>
            <a:off x="6934200" y="455342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DINPro-Medium" panose="02000503030000020004" pitchFamily="50" charset="0"/>
              </a:rPr>
              <a:t>Read / Write</a:t>
            </a:r>
            <a:endParaRPr lang="zh-TW" altLang="en-US" sz="2800" dirty="0">
              <a:latin typeface="DINPro-Medium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7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CF460-E1EF-4EDD-8AB7-DF929FCC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832" y="2237225"/>
            <a:ext cx="6118335" cy="328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tell()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：返回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告訴你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目前的處理位置</a:t>
            </a: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ex: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with open(“a.txt”, “w”) as f: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f.write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(‘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abcdef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’)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print(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f.tell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())</a:t>
            </a:r>
          </a:p>
          <a:p>
            <a:pPr marL="0" indent="0">
              <a:buNone/>
            </a:pP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&gt;&gt;&gt; 6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3162076-F09F-4870-BF3C-909E4DA4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的基本操作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-2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個小技巧</a:t>
            </a:r>
          </a:p>
        </p:txBody>
      </p:sp>
    </p:spTree>
    <p:extLst>
      <p:ext uri="{BB962C8B-B14F-4D97-AF65-F5344CB8AC3E}">
        <p14:creationId xmlns:p14="http://schemas.microsoft.com/office/powerpoint/2010/main" val="1790312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CF460-E1EF-4EDD-8AB7-DF929FCC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527" y="1678700"/>
            <a:ext cx="84529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seek()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：回到指定的處理位置，括號內放指定的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index</a:t>
            </a:r>
          </a:p>
          <a:p>
            <a:pPr marL="0" indent="0">
              <a:buNone/>
            </a:pPr>
            <a:endParaRPr lang="en-US" altLang="zh-TW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ex: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with open(“a.txt”, “w”) as f: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f.write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(‘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abcdef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’)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print(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f.tell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())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f.seek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(3)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	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f.write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(‘5’)</a:t>
            </a:r>
          </a:p>
          <a:p>
            <a:pPr marL="0" indent="0">
              <a:buNone/>
            </a:pP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&gt;&gt;&gt; 6</a:t>
            </a:r>
          </a:p>
          <a:p>
            <a:pPr marL="0" indent="0">
              <a:buNone/>
            </a:pP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&gt;&gt;&gt; abc5efg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3162076-F09F-4870-BF3C-909E4DA4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的基本操作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-2</a:t>
            </a: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個小技巧</a:t>
            </a:r>
          </a:p>
        </p:txBody>
      </p:sp>
    </p:spTree>
    <p:extLst>
      <p:ext uri="{BB962C8B-B14F-4D97-AF65-F5344CB8AC3E}">
        <p14:creationId xmlns:p14="http://schemas.microsoft.com/office/powerpoint/2010/main" val="268405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F2873F-F17A-4C88-A183-91F7B7B80971}"/>
              </a:ext>
            </a:extLst>
          </p:cNvPr>
          <p:cNvSpPr txBox="1"/>
          <p:nvPr/>
        </p:nvSpPr>
        <p:spPr>
          <a:xfrm>
            <a:off x="4375785" y="1914803"/>
            <a:ext cx="344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偵。探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02882F-3236-4846-99F9-EB8D06284C48}"/>
              </a:ext>
            </a:extLst>
          </p:cNvPr>
          <p:cNvSpPr txBox="1"/>
          <p:nvPr/>
        </p:nvSpPr>
        <p:spPr>
          <a:xfrm>
            <a:off x="3145220" y="3927535"/>
            <a:ext cx="59015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根據目前的線索接下來你要逐步完成動作</a:t>
            </a:r>
            <a:endParaRPr lang="en-US" altLang="zh-TW" sz="24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>
              <a:spcBef>
                <a:spcPts val="12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請照著檔案內的指示做</a:t>
            </a:r>
          </a:p>
        </p:txBody>
      </p:sp>
    </p:spTree>
    <p:extLst>
      <p:ext uri="{BB962C8B-B14F-4D97-AF65-F5344CB8AC3E}">
        <p14:creationId xmlns:p14="http://schemas.microsoft.com/office/powerpoint/2010/main" val="2713523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0103CD-7621-4616-93E4-59A22E325452}"/>
              </a:ext>
            </a:extLst>
          </p:cNvPr>
          <p:cNvSpPr txBox="1"/>
          <p:nvPr/>
        </p:nvSpPr>
        <p:spPr>
          <a:xfrm>
            <a:off x="4146331" y="1429406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英文字母亂碼表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4C51E3-03F1-478C-89E1-6798390BE9C7}"/>
              </a:ext>
            </a:extLst>
          </p:cNvPr>
          <p:cNvSpPr txBox="1"/>
          <p:nvPr/>
        </p:nvSpPr>
        <p:spPr>
          <a:xfrm>
            <a:off x="4146331" y="504496"/>
            <a:ext cx="3899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Hint</a:t>
            </a:r>
            <a:endParaRPr lang="zh-TW" altLang="en-US" sz="44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695531-8211-4251-BC9A-343F5982E6C8}"/>
              </a:ext>
            </a:extLst>
          </p:cNvPr>
          <p:cNvSpPr txBox="1"/>
          <p:nvPr/>
        </p:nvSpPr>
        <p:spPr>
          <a:xfrm>
            <a:off x="4146331" y="2611765"/>
            <a:ext cx="3899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 _ _ l _ _ a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 _ m </a:t>
            </a:r>
            <a:r>
              <a:rPr lang="en-US" altLang="zh-TW" sz="2800" dirty="0" err="1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</a:t>
            </a:r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_ r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 _ r _ w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 _ u _ d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 _ e _ r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 _ _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 _ _ e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 _ _</a:t>
            </a:r>
            <a:endParaRPr lang="zh-TW" altLang="en-US" sz="3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6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EC074F-6C87-494E-A6CB-9A2C1E0A71BE}"/>
              </a:ext>
            </a:extLst>
          </p:cNvPr>
          <p:cNvSpPr/>
          <p:nvPr/>
        </p:nvSpPr>
        <p:spPr>
          <a:xfrm>
            <a:off x="4960882" y="2956034"/>
            <a:ext cx="2270235" cy="22702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738DFF-F9B6-4B35-B4A7-562684A16C01}"/>
              </a:ext>
            </a:extLst>
          </p:cNvPr>
          <p:cNvSpPr txBox="1"/>
          <p:nvPr/>
        </p:nvSpPr>
        <p:spPr>
          <a:xfrm>
            <a:off x="4120055" y="2309703"/>
            <a:ext cx="84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9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54EC93-4254-4B8C-AC09-D542AA745F5A}"/>
              </a:ext>
            </a:extLst>
          </p:cNvPr>
          <p:cNvSpPr txBox="1"/>
          <p:nvPr/>
        </p:nvSpPr>
        <p:spPr>
          <a:xfrm>
            <a:off x="7231117" y="2309703"/>
            <a:ext cx="84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6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A00B0-F360-4328-B510-77715DB6DB13}"/>
              </a:ext>
            </a:extLst>
          </p:cNvPr>
          <p:cNvSpPr txBox="1"/>
          <p:nvPr/>
        </p:nvSpPr>
        <p:spPr>
          <a:xfrm>
            <a:off x="4120055" y="5226269"/>
            <a:ext cx="84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5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8CB7B2-5EF5-4C21-ABB5-FDE773889E16}"/>
              </a:ext>
            </a:extLst>
          </p:cNvPr>
          <p:cNvSpPr txBox="1"/>
          <p:nvPr/>
        </p:nvSpPr>
        <p:spPr>
          <a:xfrm>
            <a:off x="7231117" y="5228896"/>
            <a:ext cx="84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2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3A39CA-025B-4DF1-8D47-AD8A7370A4EC}"/>
              </a:ext>
            </a:extLst>
          </p:cNvPr>
          <p:cNvCxnSpPr/>
          <p:nvPr/>
        </p:nvCxnSpPr>
        <p:spPr>
          <a:xfrm>
            <a:off x="6095999" y="1742144"/>
            <a:ext cx="0" cy="48347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608362B-6DFA-430B-B4E4-0A449B904445}"/>
              </a:ext>
            </a:extLst>
          </p:cNvPr>
          <p:cNvCxnSpPr>
            <a:cxnSpLocks/>
          </p:cNvCxnSpPr>
          <p:nvPr/>
        </p:nvCxnSpPr>
        <p:spPr>
          <a:xfrm rot="5400000">
            <a:off x="6053957" y="1673772"/>
            <a:ext cx="0" cy="48347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DFFC2D9-8997-4F01-8ED2-44C4D9D00BA1}"/>
              </a:ext>
            </a:extLst>
          </p:cNvPr>
          <p:cNvSpPr txBox="1"/>
          <p:nvPr/>
        </p:nvSpPr>
        <p:spPr>
          <a:xfrm>
            <a:off x="2375335" y="3829541"/>
            <a:ext cx="128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%</a:t>
            </a:r>
            <a:endParaRPr lang="zh-TW" altLang="en-US" sz="28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BC4E55-DAB3-4A4A-B1D6-C2F2F50559A9}"/>
              </a:ext>
            </a:extLst>
          </p:cNvPr>
          <p:cNvSpPr txBox="1"/>
          <p:nvPr/>
        </p:nvSpPr>
        <p:spPr>
          <a:xfrm>
            <a:off x="4035971" y="548597"/>
            <a:ext cx="412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Hint</a:t>
            </a:r>
            <a:endParaRPr lang="zh-TW" altLang="en-US" sz="28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FFB657-295A-4CEE-89D7-69163BE5BDD5}"/>
              </a:ext>
            </a:extLst>
          </p:cNvPr>
          <p:cNvSpPr txBox="1"/>
          <p:nvPr/>
        </p:nvSpPr>
        <p:spPr>
          <a:xfrm>
            <a:off x="8555418" y="3829541"/>
            <a:ext cx="105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//</a:t>
            </a:r>
            <a:endParaRPr lang="zh-TW" altLang="en-US" sz="28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825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DB4C74C-FCF8-45D2-A49E-60707CE10E4B}"/>
              </a:ext>
            </a:extLst>
          </p:cNvPr>
          <p:cNvSpPr txBox="1"/>
          <p:nvPr/>
        </p:nvSpPr>
        <p:spPr>
          <a:xfrm>
            <a:off x="4624552" y="2511972"/>
            <a:ext cx="3405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找出竊賊吧</a:t>
            </a:r>
            <a:endParaRPr lang="en-US" altLang="zh-TW" sz="44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ˇ  </a:t>
            </a:r>
            <a:r>
              <a:rPr lang="en-US" altLang="zh-TW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</a:t>
            </a:r>
            <a:r>
              <a:rPr lang="zh-TW" altLang="en-US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ˋ ˊ </a:t>
            </a:r>
            <a:r>
              <a:rPr lang="en-US" altLang="zh-TW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</a:t>
            </a:r>
          </a:p>
          <a:p>
            <a:r>
              <a:rPr lang="en-US" altLang="zh-TW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3 1 …</a:t>
            </a:r>
            <a:endParaRPr lang="zh-TW" altLang="en-US" sz="44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6A9984-D287-4299-9734-8E996CA23D38}"/>
              </a:ext>
            </a:extLst>
          </p:cNvPr>
          <p:cNvSpPr txBox="1"/>
          <p:nvPr/>
        </p:nvSpPr>
        <p:spPr>
          <a:xfrm>
            <a:off x="4035971" y="548597"/>
            <a:ext cx="412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Hint</a:t>
            </a:r>
            <a:endParaRPr lang="zh-TW" altLang="en-US" sz="2800" b="1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836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011AC1-A505-411E-969A-DEEF0B0F42B9}"/>
              </a:ext>
            </a:extLst>
          </p:cNvPr>
          <p:cNvSpPr txBox="1"/>
          <p:nvPr/>
        </p:nvSpPr>
        <p:spPr>
          <a:xfrm>
            <a:off x="3426372" y="3044279"/>
            <a:ext cx="5339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為什麼我需要學 </a:t>
            </a:r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r>
              <a:rPr lang="zh-TW" altLang="en-US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293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011AC1-A505-411E-969A-DEEF0B0F42B9}"/>
              </a:ext>
            </a:extLst>
          </p:cNvPr>
          <p:cNvSpPr txBox="1"/>
          <p:nvPr/>
        </p:nvSpPr>
        <p:spPr>
          <a:xfrm>
            <a:off x="5481144" y="2251845"/>
            <a:ext cx="122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file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BC5DA5-48C6-421C-971C-32E8B5B3056B}"/>
              </a:ext>
            </a:extLst>
          </p:cNvPr>
          <p:cNvSpPr txBox="1"/>
          <p:nvPr/>
        </p:nvSpPr>
        <p:spPr>
          <a:xfrm>
            <a:off x="5481144" y="3429001"/>
            <a:ext cx="122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csv</a:t>
            </a:r>
            <a:endParaRPr lang="zh-TW" altLang="en-US" sz="44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B0A7DA-AF4F-4B22-917C-147B5709815E}"/>
              </a:ext>
            </a:extLst>
          </p:cNvPr>
          <p:cNvSpPr txBox="1"/>
          <p:nvPr/>
        </p:nvSpPr>
        <p:spPr>
          <a:xfrm>
            <a:off x="7394027" y="3429000"/>
            <a:ext cx="122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rgbClr val="00B05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endParaRPr lang="zh-TW" altLang="en-US" sz="4400" dirty="0">
              <a:solidFill>
                <a:srgbClr val="00B05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A44CC0-4025-41C7-96B2-6D7251105927}"/>
              </a:ext>
            </a:extLst>
          </p:cNvPr>
          <p:cNvSpPr txBox="1"/>
          <p:nvPr/>
        </p:nvSpPr>
        <p:spPr>
          <a:xfrm>
            <a:off x="3568261" y="3429002"/>
            <a:ext cx="122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txt</a:t>
            </a:r>
            <a:endParaRPr lang="zh-TW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51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67CA4D-71E8-4029-A741-1C905646D74A}"/>
              </a:ext>
            </a:extLst>
          </p:cNvPr>
          <p:cNvSpPr txBox="1"/>
          <p:nvPr/>
        </p:nvSpPr>
        <p:spPr>
          <a:xfrm>
            <a:off x="3586653" y="2239607"/>
            <a:ext cx="5018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｜</a:t>
            </a:r>
            <a:r>
              <a:rPr lang="zh-TW" altLang="en-US" sz="4400" dirty="0"/>
              <a:t> </a:t>
            </a:r>
            <a:r>
              <a:rPr lang="zh-TW" altLang="en-US" sz="44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請你先想想</a:t>
            </a:r>
            <a:r>
              <a:rPr lang="en-US" altLang="zh-TW" sz="44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…</a:t>
            </a:r>
            <a:r>
              <a:rPr lang="zh-TW" altLang="en-US" sz="4400" dirty="0"/>
              <a:t> </a:t>
            </a:r>
            <a:r>
              <a:rPr lang="zh-TW" altLang="en-US" sz="4400" b="1" dirty="0"/>
              <a:t>｜</a:t>
            </a:r>
            <a:endParaRPr lang="en-US" altLang="zh-TW" sz="4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E0FF97-8EA4-446F-B17D-0620E18FC410}"/>
              </a:ext>
            </a:extLst>
          </p:cNvPr>
          <p:cNvSpPr txBox="1"/>
          <p:nvPr/>
        </p:nvSpPr>
        <p:spPr>
          <a:xfrm>
            <a:off x="4211072" y="3547872"/>
            <a:ext cx="376985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342900"/>
            <a:r>
              <a:rPr lang="en-US" altLang="zh-TW" sz="32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–</a:t>
            </a:r>
            <a:r>
              <a:rPr lang="zh-TW" altLang="en-US" sz="32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不同的</a:t>
            </a:r>
            <a:r>
              <a:rPr lang="zh-TW" altLang="en-US" sz="3200" b="1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建築物 </a:t>
            </a:r>
            <a:r>
              <a:rPr lang="en-US" altLang="zh-TW" sz="32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–</a:t>
            </a:r>
          </a:p>
          <a:p>
            <a:pPr marL="1079500" indent="-342900" defTabSz="987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你家</a:t>
            </a:r>
            <a:endParaRPr lang="en-US" altLang="zh-TW" sz="2400" spc="1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1079500" indent="-342900" defTabSz="987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百貨公司</a:t>
            </a:r>
            <a:endParaRPr lang="en-US" altLang="zh-TW" sz="2400" spc="1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1079500" indent="-342900" defTabSz="987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學校</a:t>
            </a:r>
            <a:endParaRPr lang="en-US" altLang="zh-TW" sz="2400" spc="1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41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693E958-08AB-464E-9333-850CC4C44067}"/>
              </a:ext>
            </a:extLst>
          </p:cNvPr>
          <p:cNvSpPr/>
          <p:nvPr/>
        </p:nvSpPr>
        <p:spPr>
          <a:xfrm>
            <a:off x="1534510" y="2158497"/>
            <a:ext cx="2520000" cy="25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zh-TW" sz="4400" dirty="0">
                <a:solidFill>
                  <a:schemeClr val="tx1"/>
                </a:solidFill>
                <a:latin typeface="DINPro-Medium" panose="02000503030000020004" pitchFamily="50" charset="0"/>
              </a:rPr>
              <a:t>File</a:t>
            </a:r>
          </a:p>
          <a:p>
            <a:pPr algn="ctr">
              <a:spcBef>
                <a:spcPts val="1200"/>
              </a:spcBef>
            </a:pPr>
            <a:r>
              <a:rPr lang="zh-TW" altLang="en-US" sz="4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檔案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261A4D7-55CF-4E18-992F-85A1E294D452}"/>
              </a:ext>
            </a:extLst>
          </p:cNvPr>
          <p:cNvSpPr>
            <a:spLocks noChangeAspect="1"/>
          </p:cNvSpPr>
          <p:nvPr/>
        </p:nvSpPr>
        <p:spPr>
          <a:xfrm>
            <a:off x="6466046" y="629414"/>
            <a:ext cx="1548000" cy="15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DINPro-Medium" panose="02000503030000020004" pitchFamily="50" charset="0"/>
              </a:rPr>
              <a:t>Path</a:t>
            </a:r>
          </a:p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路徑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87D3973-9CFC-412C-9BE8-1DC808817078}"/>
              </a:ext>
            </a:extLst>
          </p:cNvPr>
          <p:cNvSpPr>
            <a:spLocks noChangeAspect="1"/>
          </p:cNvSpPr>
          <p:nvPr/>
        </p:nvSpPr>
        <p:spPr>
          <a:xfrm>
            <a:off x="6466046" y="2655000"/>
            <a:ext cx="1548000" cy="15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DINPro-Medium" panose="02000503030000020004" pitchFamily="50" charset="0"/>
              </a:rPr>
              <a:t>Format</a:t>
            </a:r>
          </a:p>
          <a:p>
            <a:pPr algn="ctr">
              <a:spcBef>
                <a:spcPts val="1200"/>
              </a:spcBef>
            </a:pPr>
            <a:r>
              <a:rPr lang="zh-TW" altLang="en-US" sz="2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格式</a:t>
            </a:r>
            <a:endParaRPr lang="en-US" altLang="zh-TW" sz="40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64291D1-8C60-4387-BFE8-73AEA9173576}"/>
              </a:ext>
            </a:extLst>
          </p:cNvPr>
          <p:cNvSpPr>
            <a:spLocks noChangeAspect="1"/>
          </p:cNvSpPr>
          <p:nvPr/>
        </p:nvSpPr>
        <p:spPr>
          <a:xfrm>
            <a:off x="6466046" y="4680586"/>
            <a:ext cx="1548000" cy="15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DINPro-Medium" panose="02000503030000020004" pitchFamily="50" charset="0"/>
              </a:rPr>
              <a:t>data</a:t>
            </a:r>
          </a:p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資料</a:t>
            </a:r>
            <a:endParaRPr lang="en-US" altLang="zh-TW" sz="40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3B80E2-E6B5-4E6A-A6A5-1BB83493BA1C}"/>
              </a:ext>
            </a:extLst>
          </p:cNvPr>
          <p:cNvSpPr txBox="1"/>
          <p:nvPr/>
        </p:nvSpPr>
        <p:spPr>
          <a:xfrm>
            <a:off x="1768510" y="5107210"/>
            <a:ext cx="20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成功大學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3DEAA5-A4C7-4F3C-AEC7-1C83B6116193}"/>
              </a:ext>
            </a:extLst>
          </p:cNvPr>
          <p:cNvSpPr txBox="1"/>
          <p:nvPr/>
        </p:nvSpPr>
        <p:spPr>
          <a:xfrm>
            <a:off x="8337084" y="1172581"/>
            <a:ext cx="20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 地址 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FE4DFB-7FAC-4259-9EF8-2CA968E3C094}"/>
              </a:ext>
            </a:extLst>
          </p:cNvPr>
          <p:cNvSpPr txBox="1"/>
          <p:nvPr/>
        </p:nvSpPr>
        <p:spPr>
          <a:xfrm>
            <a:off x="8337084" y="3205913"/>
            <a:ext cx="264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 教育機構 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DE12FB-5012-40FA-9348-8D630C4E99D8}"/>
              </a:ext>
            </a:extLst>
          </p:cNvPr>
          <p:cNvSpPr txBox="1"/>
          <p:nvPr/>
        </p:nvSpPr>
        <p:spPr>
          <a:xfrm>
            <a:off x="8337084" y="5223753"/>
            <a:ext cx="385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 學生、老師、教學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…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｜</a:t>
            </a:r>
          </a:p>
        </p:txBody>
      </p:sp>
    </p:spTree>
    <p:extLst>
      <p:ext uri="{BB962C8B-B14F-4D97-AF65-F5344CB8AC3E}">
        <p14:creationId xmlns:p14="http://schemas.microsoft.com/office/powerpoint/2010/main" val="2159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EF995-B83A-468D-8A48-9540B9FD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063" y="2261560"/>
            <a:ext cx="4541874" cy="1603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在</a:t>
            </a:r>
            <a:r>
              <a:rPr lang="en-US" altLang="zh-TW" spc="100" dirty="0">
                <a:latin typeface="DINPro-Medium" panose="02000503030000020004" pitchFamily="50" charset="0"/>
                <a:ea typeface="Yu Mincho Demibold" panose="02020600000000000000" pitchFamily="18" charset="-128"/>
              </a:rPr>
              <a:t>Python</a:t>
            </a: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中</a:t>
            </a:r>
            <a:endParaRPr lang="en-US" altLang="zh-TW" spc="1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0" indent="0">
              <a:buNone/>
            </a:pP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每個檔案也有自己的</a:t>
            </a:r>
            <a:r>
              <a:rPr lang="en-US" altLang="zh-TW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</a:t>
            </a:r>
            <a:r>
              <a:rPr lang="zh-TW" altLang="en-US" b="1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地址</a:t>
            </a:r>
            <a:r>
              <a:rPr lang="en-US" altLang="zh-TW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”</a:t>
            </a:r>
          </a:p>
          <a:p>
            <a:pPr marL="0" indent="0">
              <a:buNone/>
            </a:pP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我們稱為 </a:t>
            </a:r>
            <a:r>
              <a:rPr lang="en-US" altLang="zh-TW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–</a:t>
            </a:r>
            <a:r>
              <a:rPr lang="zh-TW" altLang="en-US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zh-TW" altLang="en-US" b="1" spc="1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路徑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8EE4181-FEEB-4F5F-B049-25713BA50A6F}"/>
              </a:ext>
            </a:extLst>
          </p:cNvPr>
          <p:cNvCxnSpPr>
            <a:cxnSpLocks/>
          </p:cNvCxnSpPr>
          <p:nvPr/>
        </p:nvCxnSpPr>
        <p:spPr>
          <a:xfrm rot="-1800000">
            <a:off x="2709531" y="1963848"/>
            <a:ext cx="20414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CFDDB3-A360-4ED6-ABAB-A90C30E23456}"/>
              </a:ext>
            </a:extLst>
          </p:cNvPr>
          <p:cNvCxnSpPr>
            <a:cxnSpLocks/>
          </p:cNvCxnSpPr>
          <p:nvPr/>
        </p:nvCxnSpPr>
        <p:spPr>
          <a:xfrm rot="-1800000">
            <a:off x="7432157" y="3864935"/>
            <a:ext cx="20414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141D952-0436-4EEB-89FF-EEE793FB7087}"/>
              </a:ext>
            </a:extLst>
          </p:cNvPr>
          <p:cNvCxnSpPr>
            <a:cxnSpLocks/>
          </p:cNvCxnSpPr>
          <p:nvPr/>
        </p:nvCxnSpPr>
        <p:spPr>
          <a:xfrm flipV="1">
            <a:off x="2993431" y="1453485"/>
            <a:ext cx="917578" cy="5297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829FCB-5F4E-4892-94C4-B822DC61C23D}"/>
              </a:ext>
            </a:extLst>
          </p:cNvPr>
          <p:cNvCxnSpPr>
            <a:cxnSpLocks/>
          </p:cNvCxnSpPr>
          <p:nvPr/>
        </p:nvCxnSpPr>
        <p:spPr>
          <a:xfrm flipV="1">
            <a:off x="8208330" y="3845535"/>
            <a:ext cx="917578" cy="5297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2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FBF9F35B-84F0-44F6-8923-F2296D41765E}"/>
              </a:ext>
            </a:extLst>
          </p:cNvPr>
          <p:cNvSpPr>
            <a:spLocks noChangeAspect="1"/>
          </p:cNvSpPr>
          <p:nvPr/>
        </p:nvSpPr>
        <p:spPr>
          <a:xfrm>
            <a:off x="1534510" y="2158497"/>
            <a:ext cx="2520000" cy="25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zh-TW" sz="4400" dirty="0">
                <a:solidFill>
                  <a:schemeClr val="tx1"/>
                </a:solidFill>
                <a:latin typeface="DINPro-Medium" panose="02000503030000020004" pitchFamily="50" charset="0"/>
              </a:rPr>
              <a:t>Path</a:t>
            </a:r>
          </a:p>
          <a:p>
            <a:pPr algn="ctr">
              <a:spcBef>
                <a:spcPts val="1200"/>
              </a:spcBef>
            </a:pPr>
            <a:r>
              <a:rPr lang="zh-TW" altLang="en-US" sz="44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路徑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E6A42F-CBC0-4DC1-9A30-F2EBCD6914A0}"/>
              </a:ext>
            </a:extLst>
          </p:cNvPr>
          <p:cNvSpPr>
            <a:spLocks noChangeAspect="1"/>
          </p:cNvSpPr>
          <p:nvPr/>
        </p:nvSpPr>
        <p:spPr>
          <a:xfrm>
            <a:off x="6466046" y="1042505"/>
            <a:ext cx="1548000" cy="15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絕對</a:t>
            </a:r>
            <a:endParaRPr lang="en-US" altLang="zh-TW" sz="32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路徑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8280C12-6C04-4172-89FA-990DBEA35142}"/>
              </a:ext>
            </a:extLst>
          </p:cNvPr>
          <p:cNvSpPr>
            <a:spLocks noChangeAspect="1"/>
          </p:cNvSpPr>
          <p:nvPr/>
        </p:nvSpPr>
        <p:spPr>
          <a:xfrm>
            <a:off x="6466046" y="4267494"/>
            <a:ext cx="1548000" cy="15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</a:t>
            </a:r>
            <a:endParaRPr lang="en-US" altLang="zh-TW" sz="3200" dirty="0">
              <a:solidFill>
                <a:schemeClr val="tx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>
              <a:spcBef>
                <a:spcPts val="120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路徑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12C749-C0E7-4788-911F-B11F8BBE25B5}"/>
              </a:ext>
            </a:extLst>
          </p:cNvPr>
          <p:cNvSpPr txBox="1"/>
          <p:nvPr/>
        </p:nvSpPr>
        <p:spPr>
          <a:xfrm>
            <a:off x="1768510" y="5041494"/>
            <a:ext cx="20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成功大學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45276E-3B74-4DD2-831F-9C455E7A6DF7}"/>
              </a:ext>
            </a:extLst>
          </p:cNvPr>
          <p:cNvSpPr txBox="1"/>
          <p:nvPr/>
        </p:nvSpPr>
        <p:spPr>
          <a:xfrm>
            <a:off x="8162413" y="1585672"/>
            <a:ext cx="391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 台南市東區大學路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號 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D3DEA-6CF0-4816-B421-BD5F23B77C72}"/>
              </a:ext>
            </a:extLst>
          </p:cNvPr>
          <p:cNvSpPr txBox="1"/>
          <p:nvPr/>
        </p:nvSpPr>
        <p:spPr>
          <a:xfrm>
            <a:off x="8162413" y="4549051"/>
            <a:ext cx="30230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｜ 我家對面 ｜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542925" indent="-180975">
              <a:spcBef>
                <a:spcPts val="1200"/>
              </a:spcBef>
            </a:pP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相對於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“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我家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”)</a:t>
            </a:r>
            <a:endParaRPr lang="zh-TW" altLang="en-US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14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1197</Words>
  <Application>Microsoft Office PowerPoint</Application>
  <PresentationFormat>寬螢幕</PresentationFormat>
  <Paragraphs>365</Paragraphs>
  <Slides>35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Calibri Light</vt:lpstr>
      <vt:lpstr>新細明體</vt:lpstr>
      <vt:lpstr>Calibri</vt:lpstr>
      <vt:lpstr>Yu Mincho Demibold</vt:lpstr>
      <vt:lpstr>Arial</vt:lpstr>
      <vt:lpstr>DINPro-Medium</vt:lpstr>
      <vt:lpstr>Office 佈景主題</vt:lpstr>
      <vt:lpstr>在開始前…</vt:lpstr>
      <vt:lpstr>｜ 今天我們要學… 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｜ File的基本操作 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接下來我們進入遊戲畫面</vt:lpstr>
      <vt:lpstr>PowerPoint 簡報</vt:lpstr>
      <vt:lpstr>PowerPoint 簡報</vt:lpstr>
      <vt:lpstr>模式-對檔案做什麼事</vt:lpstr>
      <vt:lpstr>模式-對檔案做什麼事</vt:lpstr>
      <vt:lpstr>PowerPoint 簡報</vt:lpstr>
      <vt:lpstr>File的基本操作-read</vt:lpstr>
      <vt:lpstr>回到我們的房間</vt:lpstr>
      <vt:lpstr>File的基本操作-write</vt:lpstr>
      <vt:lpstr>File的基本操作-2個小技巧</vt:lpstr>
      <vt:lpstr>File的基本操作-2個小技巧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admin</dc:creator>
  <cp:lastModifiedBy>admin</cp:lastModifiedBy>
  <cp:revision>189</cp:revision>
  <dcterms:created xsi:type="dcterms:W3CDTF">2018-08-09T08:08:26Z</dcterms:created>
  <dcterms:modified xsi:type="dcterms:W3CDTF">2018-08-18T00:48:41Z</dcterms:modified>
</cp:coreProperties>
</file>