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>
      <p:cViewPr varScale="1">
        <p:scale>
          <a:sx n="76" d="100"/>
          <a:sy n="76" d="100"/>
        </p:scale>
        <p:origin x="17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王大明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–王大明</a:t>
            </a:r>
          </a:p>
        </p:txBody>
      </p:sp>
      <p:sp>
        <p:nvSpPr>
          <p:cNvPr id="94" name="「在此輸入名言語錄。」"/>
          <p:cNvSpPr txBox="1">
            <a:spLocks noGrp="1"/>
          </p:cNvSpPr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「在此輸入名言語錄。」</a:t>
            </a:r>
          </a:p>
        </p:txBody>
      </p:sp>
      <p:sp>
        <p:nvSpPr>
          <p:cNvPr id="9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>
            <a:spLocks noGrp="1"/>
          </p:cNvSpPr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大標題文字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2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>
            <a:spLocks noGrp="1"/>
          </p:cNvSpPr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大標題文字"/>
          <p:cNvSpPr txBox="1"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大標題文字</a:t>
            </a:r>
          </a:p>
        </p:txBody>
      </p:sp>
      <p:sp>
        <p:nvSpPr>
          <p:cNvPr id="4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7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影像"/>
          <p:cNvSpPr>
            <a:spLocks noGrp="1"/>
          </p:cNvSpPr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影像"/>
          <p:cNvSpPr>
            <a:spLocks noGrp="1"/>
          </p:cNvSpPr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eeza Pro Regular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eeza Pro Regular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eeza Pro Regular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eeza Pro Regular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eeza Pro Regular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eeza Pro Regular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eeza Pro Regular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eeza Pro Regular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eeza Pro Regular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tats.moe.gov.tw/files/detail/106/106_sdata.csv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hueOff val="10811956"/>
            <a:satOff val="-58544"/>
            <a:lumOff val="-973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圓形"/>
          <p:cNvSpPr/>
          <p:nvPr/>
        </p:nvSpPr>
        <p:spPr>
          <a:xfrm>
            <a:off x="1241571" y="2617479"/>
            <a:ext cx="1270001" cy="1270001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20" name="圓形"/>
          <p:cNvSpPr/>
          <p:nvPr/>
        </p:nvSpPr>
        <p:spPr>
          <a:xfrm>
            <a:off x="8180314" y="5866121"/>
            <a:ext cx="1270001" cy="1270001"/>
          </a:xfrm>
          <a:prstGeom prst="ellipse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21" name="圓形"/>
          <p:cNvSpPr/>
          <p:nvPr/>
        </p:nvSpPr>
        <p:spPr>
          <a:xfrm>
            <a:off x="3554485" y="5866121"/>
            <a:ext cx="1270001" cy="1270001"/>
          </a:xfrm>
          <a:prstGeom prst="ellipse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22" name="圓形"/>
          <p:cNvSpPr/>
          <p:nvPr/>
        </p:nvSpPr>
        <p:spPr>
          <a:xfrm>
            <a:off x="3554485" y="2617479"/>
            <a:ext cx="1270001" cy="1270001"/>
          </a:xfrm>
          <a:prstGeom prst="ellipse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23" name="圓形"/>
          <p:cNvSpPr/>
          <p:nvPr/>
        </p:nvSpPr>
        <p:spPr>
          <a:xfrm>
            <a:off x="1241571" y="4241799"/>
            <a:ext cx="1270001" cy="1270001"/>
          </a:xfrm>
          <a:prstGeom prst="ellipse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24" name="圓形"/>
          <p:cNvSpPr/>
          <p:nvPr/>
        </p:nvSpPr>
        <p:spPr>
          <a:xfrm>
            <a:off x="8180314" y="2617478"/>
            <a:ext cx="1270001" cy="1270001"/>
          </a:xfrm>
          <a:prstGeom prst="ellipse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25" name="圓形"/>
          <p:cNvSpPr/>
          <p:nvPr/>
        </p:nvSpPr>
        <p:spPr>
          <a:xfrm>
            <a:off x="10493228" y="4241726"/>
            <a:ext cx="1270001" cy="1270001"/>
          </a:xfrm>
          <a:prstGeom prst="ellipse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26" name="圓形"/>
          <p:cNvSpPr/>
          <p:nvPr/>
        </p:nvSpPr>
        <p:spPr>
          <a:xfrm>
            <a:off x="3554485" y="4241799"/>
            <a:ext cx="1270001" cy="1270001"/>
          </a:xfrm>
          <a:prstGeom prst="ellipse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27" name="圓形"/>
          <p:cNvSpPr/>
          <p:nvPr/>
        </p:nvSpPr>
        <p:spPr>
          <a:xfrm>
            <a:off x="5867399" y="2617479"/>
            <a:ext cx="1270001" cy="1270001"/>
          </a:xfrm>
          <a:prstGeom prst="ellipse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28" name="圓形"/>
          <p:cNvSpPr/>
          <p:nvPr/>
        </p:nvSpPr>
        <p:spPr>
          <a:xfrm>
            <a:off x="1241571" y="5866121"/>
            <a:ext cx="1270001" cy="1270001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29" name="圓形"/>
          <p:cNvSpPr/>
          <p:nvPr/>
        </p:nvSpPr>
        <p:spPr>
          <a:xfrm>
            <a:off x="8180313" y="4241799"/>
            <a:ext cx="1270001" cy="1270001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30" name="圓形"/>
          <p:cNvSpPr/>
          <p:nvPr/>
        </p:nvSpPr>
        <p:spPr>
          <a:xfrm>
            <a:off x="5867399" y="5866121"/>
            <a:ext cx="1270001" cy="1270001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31" name="圓形"/>
          <p:cNvSpPr/>
          <p:nvPr/>
        </p:nvSpPr>
        <p:spPr>
          <a:xfrm>
            <a:off x="10493228" y="2617479"/>
            <a:ext cx="1270001" cy="1270001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32" name="圓形"/>
          <p:cNvSpPr/>
          <p:nvPr/>
        </p:nvSpPr>
        <p:spPr>
          <a:xfrm>
            <a:off x="10493228" y="5866120"/>
            <a:ext cx="1270001" cy="1270001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33" name="CSV"/>
          <p:cNvSpPr txBox="1"/>
          <p:nvPr/>
        </p:nvSpPr>
        <p:spPr>
          <a:xfrm>
            <a:off x="5334254" y="4140200"/>
            <a:ext cx="2336293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/>
            </a:lvl1pPr>
          </a:lstStyle>
          <a:p>
            <a:r>
              <a:rPr dirty="0"/>
              <a:t>CSV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hueOff val="10811956"/>
            <a:satOff val="-58544"/>
            <a:lumOff val="-973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Exercise 1"/>
          <p:cNvSpPr txBox="1"/>
          <p:nvPr/>
        </p:nvSpPr>
        <p:spPr>
          <a:xfrm>
            <a:off x="4056217" y="4209951"/>
            <a:ext cx="4892365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+mn-lt"/>
                <a:ea typeface="+mn-ea"/>
                <a:cs typeface="+mn-cs"/>
                <a:sym typeface="Geeza Pro Regular"/>
              </a:defRPr>
            </a:lvl1pPr>
          </a:lstStyle>
          <a:p>
            <a:r>
              <a:rPr dirty="0">
                <a:latin typeface="Helvetica" pitchFamily="2" charset="0"/>
              </a:rPr>
              <a:t>Exercise 1</a:t>
            </a:r>
          </a:p>
        </p:txBody>
      </p:sp>
      <p:sp>
        <p:nvSpPr>
          <p:cNvPr id="136" name="線條"/>
          <p:cNvSpPr/>
          <p:nvPr/>
        </p:nvSpPr>
        <p:spPr>
          <a:xfrm>
            <a:off x="3934524" y="5600700"/>
            <a:ext cx="5135753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7" name="圓形"/>
          <p:cNvSpPr/>
          <p:nvPr/>
        </p:nvSpPr>
        <p:spPr>
          <a:xfrm>
            <a:off x="-977118" y="5338435"/>
            <a:ext cx="3531738" cy="3531738"/>
          </a:xfrm>
          <a:prstGeom prst="ellipse">
            <a:avLst/>
          </a:prstGeom>
          <a:solidFill>
            <a:srgbClr val="E6BC8F">
              <a:alpha val="3213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38" name="圓形"/>
          <p:cNvSpPr/>
          <p:nvPr/>
        </p:nvSpPr>
        <p:spPr>
          <a:xfrm>
            <a:off x="1135170" y="7273797"/>
            <a:ext cx="2271693" cy="2271693"/>
          </a:xfrm>
          <a:prstGeom prst="ellipse">
            <a:avLst/>
          </a:prstGeom>
          <a:solidFill>
            <a:srgbClr val="E6BC8F">
              <a:alpha val="3213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39" name="圓形"/>
          <p:cNvSpPr/>
          <p:nvPr/>
        </p:nvSpPr>
        <p:spPr>
          <a:xfrm>
            <a:off x="7771705" y="-479685"/>
            <a:ext cx="4655183" cy="4655183"/>
          </a:xfrm>
          <a:prstGeom prst="ellipse">
            <a:avLst/>
          </a:prstGeom>
          <a:solidFill>
            <a:srgbClr val="E6BC8F">
              <a:alpha val="3213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hueOff val="10811956"/>
            <a:satOff val="-58544"/>
            <a:lumOff val="-973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目的：統計 106年度成大  總學生數/總教師數…"/>
          <p:cNvSpPr txBox="1">
            <a:spLocks noGrp="1"/>
          </p:cNvSpPr>
          <p:nvPr>
            <p:ph type="ctrTitle"/>
          </p:nvPr>
        </p:nvSpPr>
        <p:spPr>
          <a:xfrm>
            <a:off x="515436" y="3084739"/>
            <a:ext cx="12532965" cy="6659531"/>
          </a:xfrm>
          <a:prstGeom prst="rect">
            <a:avLst/>
          </a:prstGeom>
        </p:spPr>
        <p:txBody>
          <a:bodyPr anchor="ctr"/>
          <a:lstStyle/>
          <a:p>
            <a:pPr defTabSz="379729">
              <a:defRPr sz="2534"/>
            </a:pPr>
            <a:r>
              <a:rPr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目的：統計</a:t>
            </a:r>
            <a:r>
              <a:rPr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u="sng" dirty="0">
                <a:latin typeface="PingFang SC" panose="020B0400000000000000" pitchFamily="34" charset="-122"/>
                <a:ea typeface="PingFang SC" panose="020B0400000000000000" pitchFamily="34" charset="-122"/>
                <a:cs typeface="Geeza Pro Bold"/>
                <a:sym typeface="Geeza Pro Bold"/>
              </a:rPr>
              <a:t>106年度成大</a:t>
            </a:r>
            <a:r>
              <a:rPr dirty="0">
                <a:latin typeface="PingFang SC" panose="020B0400000000000000" pitchFamily="34" charset="-122"/>
                <a:ea typeface="PingFang SC" panose="020B0400000000000000" pitchFamily="34" charset="-122"/>
              </a:rPr>
              <a:t>  </a:t>
            </a:r>
            <a:r>
              <a:rPr u="sng" dirty="0" err="1">
                <a:latin typeface="PingFang SC" panose="020B0400000000000000" pitchFamily="34" charset="-122"/>
                <a:ea typeface="PingFang SC" panose="020B0400000000000000" pitchFamily="34" charset="-122"/>
                <a:cs typeface="Geeza Pro Bold"/>
                <a:sym typeface="Geeza Pro Bold"/>
              </a:rPr>
              <a:t>總學生數</a:t>
            </a:r>
            <a:r>
              <a:rPr dirty="0"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u="sng" dirty="0" err="1">
                <a:latin typeface="PingFang SC" panose="020B0400000000000000" pitchFamily="34" charset="-122"/>
                <a:ea typeface="PingFang SC" panose="020B0400000000000000" pitchFamily="34" charset="-122"/>
                <a:cs typeface="Geeza Pro Bold"/>
                <a:sym typeface="Geeza Pro Bold"/>
              </a:rPr>
              <a:t>總教師數</a:t>
            </a:r>
            <a:endParaRPr u="sng" dirty="0">
              <a:latin typeface="PingFang SC" panose="020B0400000000000000" pitchFamily="34" charset="-122"/>
              <a:ea typeface="PingFang SC" panose="020B0400000000000000" pitchFamily="34" charset="-122"/>
              <a:cs typeface="Geeza Pro Bold"/>
              <a:sym typeface="Geeza Pro Bold"/>
            </a:endParaRPr>
          </a:p>
          <a:p>
            <a:pPr defTabSz="379729">
              <a:defRPr sz="2534"/>
            </a:pPr>
            <a:endParaRPr u="sng" dirty="0">
              <a:latin typeface="PingFang SC" panose="020B0400000000000000" pitchFamily="34" charset="-122"/>
              <a:ea typeface="PingFang SC" panose="020B0400000000000000" pitchFamily="34" charset="-122"/>
              <a:cs typeface="Geeza Pro Bold"/>
              <a:sym typeface="Geeza Pro Bold"/>
            </a:endParaRPr>
          </a:p>
          <a:p>
            <a:pPr defTabSz="379729">
              <a:defRPr sz="2534"/>
            </a:pPr>
            <a:r>
              <a:rPr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學習目標</a:t>
            </a:r>
            <a:r>
              <a:rPr dirty="0"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</a:p>
          <a:p>
            <a:pPr defTabSz="379729">
              <a:defRPr sz="2209"/>
            </a:pPr>
            <a:r>
              <a:rPr dirty="0">
                <a:latin typeface="PingFang SC" panose="020B0400000000000000" pitchFamily="34" charset="-122"/>
                <a:ea typeface="PingFang SC" panose="020B0400000000000000" pitchFamily="34" charset="-122"/>
              </a:rPr>
              <a:t>1. </a:t>
            </a:r>
            <a:r>
              <a:rPr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為某一特定議題,找尋資料來源</a:t>
            </a:r>
            <a:endParaRPr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defTabSz="379729">
              <a:defRPr sz="1625">
                <a:solidFill>
                  <a:srgbClr val="FAFF92"/>
                </a:solidFill>
              </a:defRPr>
            </a:pPr>
            <a:r>
              <a:rPr dirty="0">
                <a:latin typeface="PingFang SC" panose="020B0400000000000000" pitchFamily="34" charset="-122"/>
                <a:ea typeface="PingFang SC" panose="020B0400000000000000" pitchFamily="34" charset="-122"/>
              </a:rPr>
              <a:t>Download </a:t>
            </a:r>
            <a:r>
              <a:rPr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大專校院各校科系別概況</a:t>
            </a:r>
            <a:endParaRPr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defTabSz="379729">
              <a:defRPr sz="1625">
                <a:solidFill>
                  <a:srgbClr val="FAFF92"/>
                </a:solidFill>
              </a:defRPr>
            </a:pPr>
            <a:r>
              <a:rPr u="sng" dirty="0">
                <a:latin typeface="PingFang SC" panose="020B0400000000000000" pitchFamily="34" charset="-122"/>
                <a:ea typeface="PingFang SC" panose="020B0400000000000000" pitchFamily="34" charset="-122"/>
                <a:hlinkClick r:id="rId2"/>
              </a:rPr>
              <a:t>http://stats.moe.gov.tw/files/detail/106/106_sdata.csv</a:t>
            </a:r>
          </a:p>
          <a:p>
            <a:pPr defTabSz="379729">
              <a:defRPr sz="1625">
                <a:solidFill>
                  <a:srgbClr val="FAFF92"/>
                </a:solidFill>
              </a:defRPr>
            </a:pPr>
            <a:endParaRPr u="sng" dirty="0">
              <a:latin typeface="PingFang SC" panose="020B0400000000000000" pitchFamily="34" charset="-122"/>
              <a:ea typeface="PingFang SC" panose="020B0400000000000000" pitchFamily="34" charset="-122"/>
              <a:hlinkClick r:id="rId2"/>
            </a:endParaRPr>
          </a:p>
          <a:p>
            <a:pPr defTabSz="379729">
              <a:defRPr sz="2209"/>
            </a:pPr>
            <a:r>
              <a:rPr dirty="0">
                <a:latin typeface="PingFang SC" panose="020B0400000000000000" pitchFamily="34" charset="-122"/>
                <a:ea typeface="PingFang SC" panose="020B0400000000000000" pitchFamily="34" charset="-122"/>
              </a:rPr>
              <a:t>2. </a:t>
            </a:r>
            <a:r>
              <a:rPr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讀取csv</a:t>
            </a:r>
            <a:r>
              <a:rPr dirty="0"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json檔案資訊</a:t>
            </a:r>
            <a:endParaRPr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defTabSz="379729">
              <a:defRPr sz="2209">
                <a:solidFill>
                  <a:srgbClr val="F9FF9F"/>
                </a:solidFill>
              </a:defRPr>
            </a:pPr>
            <a:r>
              <a:rPr dirty="0">
                <a:latin typeface="PingFang SC" panose="020B0400000000000000" pitchFamily="34" charset="-122"/>
                <a:ea typeface="PingFang SC" panose="020B0400000000000000" pitchFamily="34" charset="-122"/>
              </a:rPr>
              <a:t>with open…</a:t>
            </a:r>
          </a:p>
          <a:p>
            <a:pPr defTabSz="379729">
              <a:defRPr sz="2209">
                <a:solidFill>
                  <a:srgbClr val="F9FF9F"/>
                </a:solidFill>
              </a:defRPr>
            </a:pPr>
            <a:r>
              <a:rPr dirty="0">
                <a:latin typeface="PingFang SC" panose="020B0400000000000000" pitchFamily="34" charset="-122"/>
                <a:ea typeface="PingFang SC" panose="020B0400000000000000" pitchFamily="34" charset="-122"/>
              </a:rPr>
              <a:t>list</a:t>
            </a:r>
          </a:p>
          <a:p>
            <a:pPr defTabSz="379729">
              <a:defRPr sz="2209">
                <a:solidFill>
                  <a:srgbClr val="F9FF9F"/>
                </a:solidFill>
              </a:defRPr>
            </a:pPr>
            <a:r>
              <a:rPr dirty="0">
                <a:latin typeface="PingFang SC" panose="020B0400000000000000" pitchFamily="34" charset="-122"/>
                <a:ea typeface="PingFang SC" panose="020B0400000000000000" pitchFamily="34" charset="-122"/>
              </a:rPr>
              <a:t>for</a:t>
            </a:r>
          </a:p>
          <a:p>
            <a:pPr defTabSz="379729">
              <a:defRPr sz="2209"/>
            </a:pPr>
            <a:r>
              <a:rPr dirty="0">
                <a:latin typeface="PingFang SC" panose="020B0400000000000000" pitchFamily="34" charset="-122"/>
                <a:ea typeface="PingFang SC" panose="020B0400000000000000" pitchFamily="34" charset="-122"/>
              </a:rPr>
              <a:t>3. </a:t>
            </a:r>
            <a:r>
              <a:rPr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評估檔案資訊並達成目的</a:t>
            </a:r>
            <a:endParaRPr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defTabSz="379729">
              <a:defRPr sz="2209">
                <a:solidFill>
                  <a:srgbClr val="F1FF8C"/>
                </a:solidFill>
              </a:defRPr>
            </a:pPr>
            <a:r>
              <a:rPr dirty="0">
                <a:latin typeface="PingFang SC" panose="020B0400000000000000" pitchFamily="34" charset="-122"/>
                <a:ea typeface="PingFang SC" panose="020B0400000000000000" pitchFamily="34" charset="-122"/>
              </a:rPr>
              <a:t>Print </a:t>
            </a:r>
            <a:r>
              <a:rPr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總學生數</a:t>
            </a:r>
            <a:r>
              <a:rPr dirty="0">
                <a:latin typeface="PingFang SC" panose="020B0400000000000000" pitchFamily="34" charset="-122"/>
                <a:ea typeface="PingFang SC" panose="020B0400000000000000" pitchFamily="34" charset="-122"/>
              </a:rPr>
              <a:t>：？？？</a:t>
            </a:r>
            <a:r>
              <a:rPr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人</a:t>
            </a:r>
            <a:endParaRPr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defTabSz="379729">
              <a:defRPr sz="2209">
                <a:solidFill>
                  <a:srgbClr val="F1FF8C"/>
                </a:solidFill>
              </a:defRPr>
            </a:pPr>
            <a:r>
              <a:rPr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總教師數</a:t>
            </a:r>
            <a:r>
              <a:rPr dirty="0">
                <a:latin typeface="PingFang SC" panose="020B0400000000000000" pitchFamily="34" charset="-122"/>
                <a:ea typeface="PingFang SC" panose="020B0400000000000000" pitchFamily="34" charset="-122"/>
              </a:rPr>
              <a:t>：？？？</a:t>
            </a:r>
            <a:r>
              <a:rPr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人</a:t>
            </a:r>
            <a:endParaRPr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defTabSz="379729">
              <a:defRPr sz="1884"/>
            </a:pPr>
            <a:endParaRPr dirty="0"/>
          </a:p>
          <a:p>
            <a:pPr defTabSz="379729">
              <a:defRPr sz="2209"/>
            </a:pPr>
            <a:endParaRPr dirty="0"/>
          </a:p>
        </p:txBody>
      </p:sp>
      <p:sp>
        <p:nvSpPr>
          <p:cNvPr id="142" name="圓形"/>
          <p:cNvSpPr/>
          <p:nvPr/>
        </p:nvSpPr>
        <p:spPr>
          <a:xfrm>
            <a:off x="11010241" y="2596846"/>
            <a:ext cx="3531738" cy="3531738"/>
          </a:xfrm>
          <a:prstGeom prst="ellipse">
            <a:avLst/>
          </a:prstGeom>
          <a:solidFill>
            <a:srgbClr val="E6BC8F">
              <a:alpha val="3213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43" name="圓形"/>
          <p:cNvSpPr/>
          <p:nvPr/>
        </p:nvSpPr>
        <p:spPr>
          <a:xfrm>
            <a:off x="8244393" y="637262"/>
            <a:ext cx="2271693" cy="2271693"/>
          </a:xfrm>
          <a:prstGeom prst="ellipse">
            <a:avLst/>
          </a:prstGeom>
          <a:solidFill>
            <a:srgbClr val="E6BC8F">
              <a:alpha val="3213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44" name="圓形"/>
          <p:cNvSpPr/>
          <p:nvPr/>
        </p:nvSpPr>
        <p:spPr>
          <a:xfrm>
            <a:off x="681390" y="4965415"/>
            <a:ext cx="4655183" cy="4655183"/>
          </a:xfrm>
          <a:prstGeom prst="ellipse">
            <a:avLst/>
          </a:prstGeom>
          <a:solidFill>
            <a:srgbClr val="E6BC8F">
              <a:alpha val="3213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45" name="Exercise 1"/>
          <p:cNvSpPr txBox="1"/>
          <p:nvPr/>
        </p:nvSpPr>
        <p:spPr>
          <a:xfrm>
            <a:off x="4056217" y="1596586"/>
            <a:ext cx="4892365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+mn-lt"/>
                <a:ea typeface="+mn-ea"/>
                <a:cs typeface="+mn-cs"/>
                <a:sym typeface="Geeza Pro Regular"/>
              </a:defRPr>
            </a:lvl1pPr>
          </a:lstStyle>
          <a:p>
            <a:r>
              <a:rPr dirty="0">
                <a:latin typeface="Helvetica" pitchFamily="2" charset="0"/>
              </a:rPr>
              <a:t>Exercise 1</a:t>
            </a:r>
          </a:p>
        </p:txBody>
      </p:sp>
      <p:sp>
        <p:nvSpPr>
          <p:cNvPr id="146" name="線條"/>
          <p:cNvSpPr/>
          <p:nvPr/>
        </p:nvSpPr>
        <p:spPr>
          <a:xfrm>
            <a:off x="3934524" y="2793606"/>
            <a:ext cx="5135753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147" name="螢幕快照 2018-08-16 下午1.25.13.png" descr="螢幕快照 2018-08-16 下午1.25.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32598" y="8773527"/>
            <a:ext cx="6210030" cy="6548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hueOff val="10811956"/>
            <a:satOff val="-58544"/>
            <a:lumOff val="-973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圓形"/>
          <p:cNvSpPr/>
          <p:nvPr/>
        </p:nvSpPr>
        <p:spPr>
          <a:xfrm>
            <a:off x="11010241" y="2596846"/>
            <a:ext cx="3531738" cy="3531738"/>
          </a:xfrm>
          <a:prstGeom prst="ellipse">
            <a:avLst/>
          </a:prstGeom>
          <a:solidFill>
            <a:srgbClr val="E6BC8F">
              <a:alpha val="3213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0" name="圓形"/>
          <p:cNvSpPr/>
          <p:nvPr/>
        </p:nvSpPr>
        <p:spPr>
          <a:xfrm>
            <a:off x="8244393" y="637262"/>
            <a:ext cx="2271693" cy="2271693"/>
          </a:xfrm>
          <a:prstGeom prst="ellipse">
            <a:avLst/>
          </a:prstGeom>
          <a:solidFill>
            <a:srgbClr val="E6BC8F">
              <a:alpha val="3213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1" name="圓形"/>
          <p:cNvSpPr/>
          <p:nvPr/>
        </p:nvSpPr>
        <p:spPr>
          <a:xfrm>
            <a:off x="681390" y="4965415"/>
            <a:ext cx="4655183" cy="4655183"/>
          </a:xfrm>
          <a:prstGeom prst="ellipse">
            <a:avLst/>
          </a:prstGeom>
          <a:solidFill>
            <a:srgbClr val="E6BC8F">
              <a:alpha val="3213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2" name="Exercise 1"/>
          <p:cNvSpPr txBox="1"/>
          <p:nvPr/>
        </p:nvSpPr>
        <p:spPr>
          <a:xfrm>
            <a:off x="4056217" y="500844"/>
            <a:ext cx="4892365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+mn-lt"/>
                <a:ea typeface="+mn-ea"/>
                <a:cs typeface="+mn-cs"/>
                <a:sym typeface="Geeza Pro Regular"/>
              </a:defRPr>
            </a:lvl1pPr>
          </a:lstStyle>
          <a:p>
            <a:r>
              <a:rPr dirty="0">
                <a:latin typeface="Helvetica" pitchFamily="2" charset="0"/>
              </a:rPr>
              <a:t>Exercise 1</a:t>
            </a:r>
          </a:p>
        </p:txBody>
      </p:sp>
      <p:sp>
        <p:nvSpPr>
          <p:cNvPr id="153" name="線條"/>
          <p:cNvSpPr/>
          <p:nvPr/>
        </p:nvSpPr>
        <p:spPr>
          <a:xfrm>
            <a:off x="3934524" y="1773108"/>
            <a:ext cx="5135753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156" name="群組"/>
          <p:cNvGrpSpPr/>
          <p:nvPr/>
        </p:nvGrpSpPr>
        <p:grpSpPr>
          <a:xfrm>
            <a:off x="476250" y="2039344"/>
            <a:ext cx="12052301" cy="7122712"/>
            <a:chOff x="0" y="0"/>
            <a:chExt cx="12052300" cy="7122711"/>
          </a:xfrm>
        </p:grpSpPr>
        <p:pic>
          <p:nvPicPr>
            <p:cNvPr id="154" name="螢幕快照 2018-08-14 下午2.11.30.png" descr="螢幕快照 2018-08-14 下午2.11.3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823511"/>
              <a:ext cx="12026900" cy="6299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5" name="螢幕快照 2018-08-14 下午2.12.33.png" descr="螢幕快照 2018-08-14 下午2.12.33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052300" cy="863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7" name="矩形"/>
          <p:cNvSpPr/>
          <p:nvPr/>
        </p:nvSpPr>
        <p:spPr>
          <a:xfrm>
            <a:off x="8281208" y="2431443"/>
            <a:ext cx="673187" cy="6778921"/>
          </a:xfrm>
          <a:prstGeom prst="rect">
            <a:avLst/>
          </a:prstGeom>
          <a:ln w="25400">
            <a:solidFill>
              <a:srgbClr val="FFB23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58" name="矩形"/>
          <p:cNvSpPr/>
          <p:nvPr/>
        </p:nvSpPr>
        <p:spPr>
          <a:xfrm>
            <a:off x="8932259" y="2431443"/>
            <a:ext cx="673186" cy="6778921"/>
          </a:xfrm>
          <a:prstGeom prst="rect">
            <a:avLst/>
          </a:prstGeom>
          <a:ln w="25400">
            <a:solidFill>
              <a:srgbClr val="FFB23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hueOff val="10811956"/>
            <a:satOff val="-58544"/>
            <a:lumOff val="-973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圓形"/>
          <p:cNvSpPr/>
          <p:nvPr/>
        </p:nvSpPr>
        <p:spPr>
          <a:xfrm>
            <a:off x="11010241" y="2596846"/>
            <a:ext cx="3531738" cy="3531738"/>
          </a:xfrm>
          <a:prstGeom prst="ellipse">
            <a:avLst/>
          </a:prstGeom>
          <a:solidFill>
            <a:srgbClr val="E6BC8F">
              <a:alpha val="3213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1" name="圓形"/>
          <p:cNvSpPr/>
          <p:nvPr/>
        </p:nvSpPr>
        <p:spPr>
          <a:xfrm>
            <a:off x="8244393" y="637262"/>
            <a:ext cx="2271693" cy="2271693"/>
          </a:xfrm>
          <a:prstGeom prst="ellipse">
            <a:avLst/>
          </a:prstGeom>
          <a:solidFill>
            <a:srgbClr val="E6BC8F">
              <a:alpha val="3213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2" name="圓形"/>
          <p:cNvSpPr/>
          <p:nvPr/>
        </p:nvSpPr>
        <p:spPr>
          <a:xfrm>
            <a:off x="681390" y="4965415"/>
            <a:ext cx="4655183" cy="4655183"/>
          </a:xfrm>
          <a:prstGeom prst="ellipse">
            <a:avLst/>
          </a:prstGeom>
          <a:solidFill>
            <a:srgbClr val="E6BC8F">
              <a:alpha val="3213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3" name="Exercise 1"/>
          <p:cNvSpPr txBox="1"/>
          <p:nvPr/>
        </p:nvSpPr>
        <p:spPr>
          <a:xfrm>
            <a:off x="4056217" y="500844"/>
            <a:ext cx="4892365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+mn-lt"/>
                <a:ea typeface="+mn-ea"/>
                <a:cs typeface="+mn-cs"/>
                <a:sym typeface="Geeza Pro Regular"/>
              </a:defRPr>
            </a:lvl1pPr>
          </a:lstStyle>
          <a:p>
            <a:r>
              <a:rPr dirty="0">
                <a:latin typeface="Helvetica" pitchFamily="2" charset="0"/>
              </a:rPr>
              <a:t>Exercise 1</a:t>
            </a:r>
          </a:p>
        </p:txBody>
      </p:sp>
      <p:sp>
        <p:nvSpPr>
          <p:cNvPr id="164" name="線條"/>
          <p:cNvSpPr/>
          <p:nvPr/>
        </p:nvSpPr>
        <p:spPr>
          <a:xfrm>
            <a:off x="3934524" y="1773108"/>
            <a:ext cx="5135753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165" name="螢幕快照 2018-08-16 下午1.29.27.png" descr="螢幕快照 2018-08-16 下午1.29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1083" y="3094020"/>
            <a:ext cx="11782634" cy="3565560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Hint1"/>
          <p:cNvSpPr txBox="1"/>
          <p:nvPr/>
        </p:nvSpPr>
        <p:spPr>
          <a:xfrm>
            <a:off x="6000623" y="2205781"/>
            <a:ext cx="100355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Hint1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hueOff val="10811956"/>
            <a:satOff val="-58544"/>
            <a:lumOff val="-973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圓形"/>
          <p:cNvSpPr/>
          <p:nvPr/>
        </p:nvSpPr>
        <p:spPr>
          <a:xfrm>
            <a:off x="11010241" y="2596846"/>
            <a:ext cx="3531738" cy="3531738"/>
          </a:xfrm>
          <a:prstGeom prst="ellipse">
            <a:avLst/>
          </a:prstGeom>
          <a:solidFill>
            <a:srgbClr val="E6BC8F">
              <a:alpha val="3213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9" name="圓形"/>
          <p:cNvSpPr/>
          <p:nvPr/>
        </p:nvSpPr>
        <p:spPr>
          <a:xfrm>
            <a:off x="8244393" y="637262"/>
            <a:ext cx="2271693" cy="2271693"/>
          </a:xfrm>
          <a:prstGeom prst="ellipse">
            <a:avLst/>
          </a:prstGeom>
          <a:solidFill>
            <a:srgbClr val="E6BC8F">
              <a:alpha val="3213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0" name="圓形"/>
          <p:cNvSpPr/>
          <p:nvPr/>
        </p:nvSpPr>
        <p:spPr>
          <a:xfrm>
            <a:off x="681390" y="4965415"/>
            <a:ext cx="4655183" cy="4655183"/>
          </a:xfrm>
          <a:prstGeom prst="ellipse">
            <a:avLst/>
          </a:prstGeom>
          <a:solidFill>
            <a:srgbClr val="E6BC8F">
              <a:alpha val="3213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1" name="Exercise 1"/>
          <p:cNvSpPr txBox="1"/>
          <p:nvPr/>
        </p:nvSpPr>
        <p:spPr>
          <a:xfrm>
            <a:off x="4056217" y="500844"/>
            <a:ext cx="4892365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+mn-lt"/>
                <a:ea typeface="+mn-ea"/>
                <a:cs typeface="+mn-cs"/>
                <a:sym typeface="Geeza Pro Regular"/>
              </a:defRPr>
            </a:lvl1pPr>
          </a:lstStyle>
          <a:p>
            <a:r>
              <a:rPr dirty="0">
                <a:latin typeface="Helvetica" pitchFamily="2" charset="0"/>
              </a:rPr>
              <a:t>Exercise 1</a:t>
            </a:r>
          </a:p>
        </p:txBody>
      </p:sp>
      <p:sp>
        <p:nvSpPr>
          <p:cNvPr id="172" name="線條"/>
          <p:cNvSpPr/>
          <p:nvPr/>
        </p:nvSpPr>
        <p:spPr>
          <a:xfrm>
            <a:off x="3934524" y="1773108"/>
            <a:ext cx="5135753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3" name="Hint2"/>
          <p:cNvSpPr txBox="1"/>
          <p:nvPr/>
        </p:nvSpPr>
        <p:spPr>
          <a:xfrm>
            <a:off x="6000623" y="2205781"/>
            <a:ext cx="100355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Hint2</a:t>
            </a:r>
          </a:p>
        </p:txBody>
      </p:sp>
      <p:pic>
        <p:nvPicPr>
          <p:cNvPr id="174" name="螢幕快照 2018-08-16 下午1.31.47.png" descr="螢幕快照 2018-08-16 下午1.31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4099" y="2966186"/>
            <a:ext cx="10796602" cy="49010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hueOff val="10811956"/>
            <a:satOff val="-58544"/>
            <a:lumOff val="-973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圓形"/>
          <p:cNvSpPr/>
          <p:nvPr/>
        </p:nvSpPr>
        <p:spPr>
          <a:xfrm>
            <a:off x="11010241" y="2596846"/>
            <a:ext cx="3531738" cy="3531738"/>
          </a:xfrm>
          <a:prstGeom prst="ellipse">
            <a:avLst/>
          </a:prstGeom>
          <a:solidFill>
            <a:srgbClr val="E6BC8F">
              <a:alpha val="3213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7" name="圓形"/>
          <p:cNvSpPr/>
          <p:nvPr/>
        </p:nvSpPr>
        <p:spPr>
          <a:xfrm>
            <a:off x="8244393" y="637262"/>
            <a:ext cx="2271693" cy="2271693"/>
          </a:xfrm>
          <a:prstGeom prst="ellipse">
            <a:avLst/>
          </a:prstGeom>
          <a:solidFill>
            <a:srgbClr val="E6BC8F">
              <a:alpha val="3213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8" name="圓形"/>
          <p:cNvSpPr/>
          <p:nvPr/>
        </p:nvSpPr>
        <p:spPr>
          <a:xfrm>
            <a:off x="681390" y="4965415"/>
            <a:ext cx="4655183" cy="4655183"/>
          </a:xfrm>
          <a:prstGeom prst="ellipse">
            <a:avLst/>
          </a:prstGeom>
          <a:solidFill>
            <a:srgbClr val="E6BC8F">
              <a:alpha val="3213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0" name="線條"/>
          <p:cNvSpPr/>
          <p:nvPr/>
        </p:nvSpPr>
        <p:spPr>
          <a:xfrm>
            <a:off x="3934524" y="1773108"/>
            <a:ext cx="5135753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1" name="Hint3"/>
          <p:cNvSpPr txBox="1"/>
          <p:nvPr/>
        </p:nvSpPr>
        <p:spPr>
          <a:xfrm>
            <a:off x="6000623" y="2205781"/>
            <a:ext cx="100355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Hint3</a:t>
            </a:r>
          </a:p>
        </p:txBody>
      </p:sp>
      <p:pic>
        <p:nvPicPr>
          <p:cNvPr id="182" name="螢幕快照 2018-08-16 下午1.33.55.png" descr="螢幕快照 2018-08-16 下午1.33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4363" y="2807816"/>
            <a:ext cx="8801792" cy="54937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Exercise 1">
            <a:extLst>
              <a:ext uri="{FF2B5EF4-FFF2-40B4-BE49-F238E27FC236}">
                <a16:creationId xmlns:a16="http://schemas.microsoft.com/office/drawing/2014/main" id="{9916F135-0F24-3C4A-B539-D6AE11A08C73}"/>
              </a:ext>
            </a:extLst>
          </p:cNvPr>
          <p:cNvSpPr txBox="1"/>
          <p:nvPr/>
        </p:nvSpPr>
        <p:spPr>
          <a:xfrm>
            <a:off x="4056217" y="500844"/>
            <a:ext cx="4892365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+mn-lt"/>
                <a:ea typeface="+mn-ea"/>
                <a:cs typeface="+mn-cs"/>
                <a:sym typeface="Geeza Pro Regular"/>
              </a:defRPr>
            </a:lvl1pPr>
          </a:lstStyle>
          <a:p>
            <a:r>
              <a:rPr dirty="0">
                <a:latin typeface="Helvetica" pitchFamily="2" charset="0"/>
              </a:rPr>
              <a:t>Exercise 1</a:t>
            </a:r>
          </a:p>
        </p:txBody>
      </p:sp>
      <p:pic>
        <p:nvPicPr>
          <p:cNvPr id="10" name="螢幕快照 2018-08-16 下午1.25.13.png" descr="螢幕快照 2018-08-16 下午1.25.13.png">
            <a:extLst>
              <a:ext uri="{FF2B5EF4-FFF2-40B4-BE49-F238E27FC236}">
                <a16:creationId xmlns:a16="http://schemas.microsoft.com/office/drawing/2014/main" id="{250AD158-3475-974B-8B6B-9BC7739ED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30244" y="8619949"/>
            <a:ext cx="6210030" cy="6548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Geeza Pro Regular"/>
        <a:ea typeface="Geeza Pro Regular"/>
        <a:cs typeface="Geeza Pro Regular"/>
      </a:majorFont>
      <a:minorFont>
        <a:latin typeface="Geeza Pro Regular"/>
        <a:ea typeface="Geeza Pro Regular"/>
        <a:cs typeface="Geeza Pro Regular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Geeza Pro Regular"/>
        <a:ea typeface="Geeza Pro Regular"/>
        <a:cs typeface="Geeza Pro Regular"/>
      </a:majorFont>
      <a:minorFont>
        <a:latin typeface="Geeza Pro Regular"/>
        <a:ea typeface="Geeza Pro Regular"/>
        <a:cs typeface="Geeza Pro Regular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74</Words>
  <Application>Microsoft Macintosh PowerPoint</Application>
  <PresentationFormat>自訂</PresentationFormat>
  <Paragraphs>24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PingFang SC</vt:lpstr>
      <vt:lpstr>Geeza Pro Bold</vt:lpstr>
      <vt:lpstr>Geeza Pro Regular</vt:lpstr>
      <vt:lpstr>Helvetica</vt:lpstr>
      <vt:lpstr>Helvetica Light</vt:lpstr>
      <vt:lpstr>Helvetica Neue</vt:lpstr>
      <vt:lpstr>Helvetica Neue Medium</vt:lpstr>
      <vt:lpstr>Gradient</vt:lpstr>
      <vt:lpstr>PowerPoint 簡報</vt:lpstr>
      <vt:lpstr>PowerPoint 簡報</vt:lpstr>
      <vt:lpstr>目的：統計 106年度成大  總學生數/總教師數  學習目標： 1. 為某一特定議題,找尋資料來源 Download 大專校院各校科系別概況 http://stats.moe.gov.tw/files/detail/106/106_sdata.csv  2. 讀取csv/json檔案資訊 with open… list for 3. 評估檔案資訊並達成目的 Print 總學生數：？？？人 總教師數：？？？人  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Microsoft Office 使用者</cp:lastModifiedBy>
  <cp:revision>3</cp:revision>
  <dcterms:modified xsi:type="dcterms:W3CDTF">2018-08-16T16:23:58Z</dcterms:modified>
</cp:coreProperties>
</file>