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35"/>
  </p:notesMasterIdLst>
  <p:sldIdLst>
    <p:sldId id="256" r:id="rId5"/>
    <p:sldId id="466" r:id="rId6"/>
    <p:sldId id="462" r:id="rId7"/>
    <p:sldId id="431" r:id="rId8"/>
    <p:sldId id="468" r:id="rId9"/>
    <p:sldId id="430" r:id="rId10"/>
    <p:sldId id="469" r:id="rId11"/>
    <p:sldId id="445" r:id="rId12"/>
    <p:sldId id="463" r:id="rId13"/>
    <p:sldId id="428" r:id="rId14"/>
    <p:sldId id="470" r:id="rId15"/>
    <p:sldId id="454" r:id="rId16"/>
    <p:sldId id="446" r:id="rId17"/>
    <p:sldId id="449" r:id="rId18"/>
    <p:sldId id="450" r:id="rId19"/>
    <p:sldId id="427" r:id="rId20"/>
    <p:sldId id="471" r:id="rId21"/>
    <p:sldId id="460" r:id="rId22"/>
    <p:sldId id="467" r:id="rId23"/>
    <p:sldId id="464" r:id="rId24"/>
    <p:sldId id="444" r:id="rId25"/>
    <p:sldId id="473" r:id="rId26"/>
    <p:sldId id="425" r:id="rId27"/>
    <p:sldId id="406" r:id="rId28"/>
    <p:sldId id="448" r:id="rId29"/>
    <p:sldId id="472" r:id="rId30"/>
    <p:sldId id="465" r:id="rId31"/>
    <p:sldId id="455" r:id="rId32"/>
    <p:sldId id="443" r:id="rId33"/>
    <p:sldId id="442" r:id="rId34"/>
  </p:sldIdLst>
  <p:sldSz cx="12192000" cy="6858000"/>
  <p:notesSz cx="6858000" cy="9144000"/>
  <p:embeddedFontLst>
    <p:embeddedFont>
      <p:font typeface="游ゴシック" panose="020B0400000000000000" pitchFamily="34" charset="-128"/>
      <p:regular r:id="rId36"/>
      <p:bold r:id="rId37"/>
    </p:embeddedFont>
    <p:embeddedFont>
      <p:font typeface="游ゴシック Medium" panose="020B0500000000000000" pitchFamily="34" charset="-128"/>
      <p:regular r:id="rId38"/>
    </p:embeddedFont>
    <p:embeddedFont>
      <p:font typeface="Cambria Math" panose="02040503050406030204" pitchFamily="18" charset="0"/>
      <p:regular r:id="rId39"/>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D361C86-0A1A-46D4-1F31-289E0AFC296E}" name="wakizaka.ryo.64e@st.kyoto-u.ac.jp" initials="rw" userId="S::wakizaka.ryo.64e@st.kyoto-u.ac.jp::aaba6d4d-ecb2-493c-9196-4e32de91b667" providerId="AD"/>
  <p188:author id="{54B28FE8-C1E7-3745-29A3-67FB887BFB15}" name="matsushita.yusuke.3x@ms.c.kyoto-u.ac.jp" initials="" userId="S::matsushita.yusuke.3x@ms.c.kyoto-u.ac.jp::c0eeeba4-6d31-4213-a44f-48a3dc54f17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8CCAE"/>
    <a:srgbClr val="F5B88F"/>
    <a:srgbClr val="ED7D31"/>
    <a:srgbClr val="FF9966"/>
    <a:srgbClr val="EF3D5B"/>
    <a:srgbClr val="F25C5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A94557-D761-4789-8C8E-D812920EFA92}" v="1545" dt="2025-01-25T16:50:21.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38" autoAdjust="0"/>
  </p:normalViewPr>
  <p:slideViewPr>
    <p:cSldViewPr snapToGrid="0">
      <p:cViewPr>
        <p:scale>
          <a:sx n="75" d="100"/>
          <a:sy n="75" d="100"/>
        </p:scale>
        <p:origin x="1152" y="7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20" Type="http://schemas.openxmlformats.org/officeDocument/2006/relationships/slide" Target="slides/slide16.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94D96-DF02-4333-BD64-275EB4A7B36E}" type="datetimeFigureOut">
              <a:rPr kumimoji="1" lang="ja-JP" altLang="en-US" smtClean="0"/>
              <a:t>2025/2/12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6618A6-22A3-49D4-9010-B48C5BC32C62}" type="slidenum">
              <a:rPr kumimoji="1" lang="ja-JP" altLang="en-US" smtClean="0"/>
              <a:t>‹#›</a:t>
            </a:fld>
            <a:endParaRPr kumimoji="1" lang="ja-JP" altLang="en-US"/>
          </a:p>
        </p:txBody>
      </p:sp>
    </p:spTree>
    <p:extLst>
      <p:ext uri="{BB962C8B-B14F-4D97-AF65-F5344CB8AC3E}">
        <p14:creationId xmlns:p14="http://schemas.microsoft.com/office/powerpoint/2010/main" val="1417182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sz="1400" dirty="0"/>
              <a:t>Hello everyone. I am Yusuke Matsushita from Kyoto University.</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1</a:t>
            </a:fld>
            <a:endParaRPr kumimoji="1" lang="ja-JP" altLang="en-US"/>
          </a:p>
        </p:txBody>
      </p:sp>
    </p:spTree>
    <p:extLst>
      <p:ext uri="{BB962C8B-B14F-4D97-AF65-F5344CB8AC3E}">
        <p14:creationId xmlns:p14="http://schemas.microsoft.com/office/powerpoint/2010/main" val="38413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talk, I use this simple example to show the expressiveness of our logic.</a:t>
            </a:r>
          </a:p>
          <a:p>
            <a:r>
              <a:rPr kumimoji="1" lang="en-US" altLang="ja-JP" dirty="0"/>
              <a:t>This examples consists of two concurrent processes. Negative-controlled X and positive controlled H gate </a:t>
            </a:r>
          </a:p>
          <a:p>
            <a:endParaRPr kumimoji="1" lang="en-US" altLang="ja-JP" dirty="0"/>
          </a:p>
          <a:p>
            <a:r>
              <a:rPr kumimoji="1" lang="en-US" altLang="ja-JP" dirty="0"/>
              <a:t>Points-to token </a:t>
            </a:r>
            <a:r>
              <a:rPr kumimoji="1" lang="ja-JP" altLang="en-US" dirty="0"/>
              <a:t>は </a:t>
            </a:r>
            <a:r>
              <a:rPr kumimoji="1" lang="en-US" altLang="ja-JP" dirty="0"/>
              <a:t>ownership to update the state </a:t>
            </a:r>
            <a:r>
              <a:rPr kumimoji="1" lang="ja-JP" altLang="en-US" dirty="0"/>
              <a:t>と見ることもできる</a:t>
            </a:r>
            <a:endParaRPr kumimoji="1" lang="en-US" altLang="ja-JP" dirty="0"/>
          </a:p>
          <a:p>
            <a:r>
              <a:rPr kumimoji="1" lang="en-US" altLang="ja-JP" dirty="0"/>
              <a:t>… unknown.</a:t>
            </a:r>
          </a:p>
          <a:p>
            <a:r>
              <a:rPr kumimoji="1" lang="en-US" altLang="ja-JP" dirty="0"/>
              <a:t>Basically we cannot </a:t>
            </a:r>
            <a:r>
              <a:rPr kumimoji="1" lang="en-US" altLang="ja-JP" dirty="0" err="1"/>
              <a:t>manipudate</a:t>
            </a:r>
            <a:r>
              <a:rPr kumimoji="1" lang="en-US" altLang="ja-JP" dirty="0"/>
              <a:t> the state of qubit token, but as explained later we can do that in some case. </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10</a:t>
            </a:fld>
            <a:endParaRPr kumimoji="1" lang="ja-JP" altLang="en-US"/>
          </a:p>
        </p:txBody>
      </p:sp>
    </p:spTree>
    <p:extLst>
      <p:ext uri="{BB962C8B-B14F-4D97-AF65-F5344CB8AC3E}">
        <p14:creationId xmlns:p14="http://schemas.microsoft.com/office/powerpoint/2010/main" val="64680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7E3BD-937D-C877-5F05-62C3E74DA98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37E283-49C4-65AE-1697-946C5EA0E34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E815C02-39E9-AB59-AA4E-FBB70A809259}"/>
              </a:ext>
            </a:extLst>
          </p:cNvPr>
          <p:cNvSpPr>
            <a:spLocks noGrp="1"/>
          </p:cNvSpPr>
          <p:nvPr>
            <p:ph type="body" idx="1"/>
          </p:nvPr>
        </p:nvSpPr>
        <p:spPr/>
        <p:txBody>
          <a:bodyPr/>
          <a:lstStyle/>
          <a:p>
            <a:r>
              <a:rPr kumimoji="1" lang="en-US" altLang="ja-JP" dirty="0"/>
              <a:t>Anyway, let’s start prove this Hoare assertion.</a:t>
            </a:r>
          </a:p>
          <a:p>
            <a:r>
              <a:rPr kumimoji="1" lang="en-US" altLang="ja-JP" dirty="0"/>
              <a:t>First, we need to distribute quantum resources like quantum points-to tokens to each process for the verification.</a:t>
            </a:r>
          </a:p>
          <a:p>
            <a:r>
              <a:rPr kumimoji="1" lang="en-US" altLang="ja-JP" dirty="0"/>
              <a:t>In concurrent separation logic we use separating conjunction * to distribute such resources and verify the concurrent program in modular way.</a:t>
            </a:r>
          </a:p>
        </p:txBody>
      </p:sp>
      <p:sp>
        <p:nvSpPr>
          <p:cNvPr id="4" name="スライド番号プレースホルダー 3">
            <a:extLst>
              <a:ext uri="{FF2B5EF4-FFF2-40B4-BE49-F238E27FC236}">
                <a16:creationId xmlns:a16="http://schemas.microsoft.com/office/drawing/2014/main" id="{8C715970-7AD1-B618-59DB-31516E1EED7E}"/>
              </a:ext>
            </a:extLst>
          </p:cNvPr>
          <p:cNvSpPr>
            <a:spLocks noGrp="1"/>
          </p:cNvSpPr>
          <p:nvPr>
            <p:ph type="sldNum" sz="quarter" idx="5"/>
          </p:nvPr>
        </p:nvSpPr>
        <p:spPr/>
        <p:txBody>
          <a:bodyPr/>
          <a:lstStyle/>
          <a:p>
            <a:fld id="{C56618A6-22A3-49D4-9010-B48C5BC32C62}" type="slidenum">
              <a:rPr kumimoji="1" lang="ja-JP" altLang="en-US" smtClean="0"/>
              <a:t>11</a:t>
            </a:fld>
            <a:endParaRPr kumimoji="1" lang="ja-JP" altLang="en-US"/>
          </a:p>
        </p:txBody>
      </p:sp>
    </p:spTree>
    <p:extLst>
      <p:ext uri="{BB962C8B-B14F-4D97-AF65-F5344CB8AC3E}">
        <p14:creationId xmlns:p14="http://schemas.microsoft.com/office/powerpoint/2010/main" val="328447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challenge in this example is that both processes can write to y simultaneously, because x can be a superposition of 0 and 1 in the quantum setting.</a:t>
            </a:r>
          </a:p>
          <a:p>
            <a:r>
              <a:rPr kumimoji="1" lang="en-US" altLang="ja-JP" dirty="0"/>
              <a:t>So we need to distribute the write permission on y to both processes. How can we do that in a sound way?</a:t>
            </a:r>
          </a:p>
          <a:p>
            <a:r>
              <a:rPr kumimoji="1" lang="en-US" altLang="ja-JP" dirty="0"/>
              <a:t>Our idea is to support a quantum version of a case analysis over the basis of a qubit.</a:t>
            </a:r>
          </a:p>
          <a:p>
            <a:r>
              <a:rPr kumimoji="1" lang="en-US" altLang="ja-JP" dirty="0"/>
              <a:t>In this example, we split into two worlds where the vector of x is 0 and 1, respectively.</a:t>
            </a:r>
          </a:p>
          <a:p>
            <a:r>
              <a:rPr kumimoji="1" lang="en-US" altLang="ja-JP" dirty="0"/>
              <a:t>In each simplified world, only one process writes to y. For example, if x is 0, then the one-controlled Hadamard gate does not change the state of y.</a:t>
            </a:r>
          </a:p>
          <a:p>
            <a:r>
              <a:rPr kumimoji="1" lang="en-US" altLang="ja-JP" dirty="0"/>
              <a:t>This successfully eliminates the apparent write-write race, and enables the standard separation logic reasoning.</a:t>
            </a:r>
            <a:endParaRPr kumimoji="1" lang="ja-JP" altLang="en-US" dirty="0"/>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12</a:t>
            </a:fld>
            <a:endParaRPr kumimoji="1" lang="ja-JP" altLang="en-US"/>
          </a:p>
        </p:txBody>
      </p:sp>
    </p:spTree>
    <p:extLst>
      <p:ext uri="{BB962C8B-B14F-4D97-AF65-F5344CB8AC3E}">
        <p14:creationId xmlns:p14="http://schemas.microsoft.com/office/powerpoint/2010/main" val="211758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X </a:t>
            </a:r>
            <a:r>
              <a:rPr lang="ja-JP" altLang="en-US" dirty="0"/>
              <a:t>を何らかの基底によって分解し、それぞれのケースについて </a:t>
            </a:r>
            <a:r>
              <a:rPr lang="en-US" altLang="ja-JP" dirty="0"/>
              <a:t>reasoning </a:t>
            </a:r>
            <a:r>
              <a:rPr lang="ja-JP" altLang="en-US" dirty="0"/>
              <a:t>を行った後、それらの線形結合をとる。</a:t>
            </a:r>
            <a:endParaRPr lang="en-US" altLang="ja-JP" dirty="0"/>
          </a:p>
          <a:p>
            <a:r>
              <a:rPr lang="en-US" altLang="ja-JP" dirty="0"/>
              <a:t>This rule enables us to continue the verification in the world where there is no write-write races.</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13</a:t>
            </a:fld>
            <a:endParaRPr kumimoji="1" lang="ja-JP" altLang="en-US"/>
          </a:p>
        </p:txBody>
      </p:sp>
    </p:spTree>
    <p:extLst>
      <p:ext uri="{BB962C8B-B14F-4D97-AF65-F5344CB8AC3E}">
        <p14:creationId xmlns:p14="http://schemas.microsoft.com/office/powerpoint/2010/main" val="3845063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As a summary, we illustrate the complete proof of the Hoare assertion for the simple example.</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14</a:t>
            </a:fld>
            <a:endParaRPr kumimoji="1" lang="ja-JP" altLang="en-US"/>
          </a:p>
        </p:txBody>
      </p:sp>
    </p:spTree>
    <p:extLst>
      <p:ext uri="{BB962C8B-B14F-4D97-AF65-F5344CB8AC3E}">
        <p14:creationId xmlns:p14="http://schemas.microsoft.com/office/powerpoint/2010/main" val="383299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We can prove the subgoals by resource sharing via invariants, a standard technique in concurrent separation logic.</a:t>
            </a:r>
          </a:p>
          <a:p>
            <a:r>
              <a:rPr kumimoji="1" lang="en-US" altLang="ja-JP"/>
              <a:t>Here we show how the first subgoal is proved. The second one is proved in the same way.</a:t>
            </a:r>
          </a:p>
          <a:p>
            <a:r>
              <a:rPr kumimoji="1" lang="ja-JP" altLang="en-US"/>
              <a:t>→ </a:t>
            </a:r>
            <a:r>
              <a:rPr kumimoji="1" lang="en-US" altLang="ja-JP"/>
              <a:t>We want to reduce this subgoal to the two Hoare assertions shown at the bottom.</a:t>
            </a:r>
          </a:p>
          <a:p>
            <a:r>
              <a:rPr kumimoji="1" lang="ja-JP" altLang="en-US"/>
              <a:t>→ </a:t>
            </a:r>
            <a:r>
              <a:rPr kumimoji="1" lang="en-US" altLang="ja-JP"/>
              <a:t>For that, we can simply move the points-to token of x into the invariant, which can be accessed by all processes at every atomic step.</a:t>
            </a:r>
          </a:p>
          <a:p>
            <a:r>
              <a:rPr kumimoji="1" lang="en-US" altLang="ja-JP"/>
              <a:t>The proof rules for invariants are shown below.</a:t>
            </a:r>
          </a:p>
          <a:p>
            <a:r>
              <a:rPr kumimoji="1" lang="en-US" altLang="ja-JP"/>
              <a:t>Now our proof is almost done. The Hoare assertion on the left-hand side can be proved easily.</a:t>
            </a:r>
          </a:p>
          <a:p>
            <a:r>
              <a:rPr kumimoji="1" lang="ja-JP" altLang="en-US"/>
              <a:t>→ </a:t>
            </a:r>
            <a:r>
              <a:rPr kumimoji="1" lang="en-US" altLang="ja-JP"/>
              <a:t>But how can we prove the Hoare assertion on the right-hand side?</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15</a:t>
            </a:fld>
            <a:endParaRPr kumimoji="1" lang="ja-JP" altLang="en-US"/>
          </a:p>
        </p:txBody>
      </p:sp>
    </p:spTree>
    <p:extLst>
      <p:ext uri="{BB962C8B-B14F-4D97-AF65-F5344CB8AC3E}">
        <p14:creationId xmlns:p14="http://schemas.microsoft.com/office/powerpoint/2010/main" val="2102958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To solve such situations, we introduce the following novel proof rule for the qubit token.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By this rule, we can get access to the points-to token for the qubit at each atomic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We call this the anti-frame rule by atomicity for the qubit token, because it adds a frame to the hypothesis, instead of</a:t>
            </a:r>
            <a:r>
              <a:rPr lang="ja-JP" altLang="en-US"/>
              <a:t> </a:t>
            </a:r>
            <a:r>
              <a:rPr lang="en-US" altLang="ja-JP"/>
              <a:t>removing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This rule allows atomic writes to the qubit that is temporary, or restores the qubit state after the execution is finished, which does not interfere with other processes freely accessing the qubit.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In our example, the one-controlled X gate does not update y when x is 0, so we can use this rule to complete the whole proof.</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(For PLanQC 2025) </a:t>
            </a:r>
            <a:r>
              <a:rPr kumimoji="1" lang="en-US" altLang="ja-JP"/>
              <a:t>In this sense, our logic can express dirty qubits via qubit tokens.</a:t>
            </a:r>
            <a:endParaRPr kumimoji="1" lang="ja-JP" altLang="en-US"/>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16</a:t>
            </a:fld>
            <a:endParaRPr kumimoji="1" lang="ja-JP" altLang="en-US"/>
          </a:p>
        </p:txBody>
      </p:sp>
    </p:spTree>
    <p:extLst>
      <p:ext uri="{BB962C8B-B14F-4D97-AF65-F5344CB8AC3E}">
        <p14:creationId xmlns:p14="http://schemas.microsoft.com/office/powerpoint/2010/main" val="641603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As a summary, we illustrate the complete proof of the Hoare assertion for the simple example.</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17</a:t>
            </a:fld>
            <a:endParaRPr kumimoji="1" lang="ja-JP" altLang="en-US"/>
          </a:p>
        </p:txBody>
      </p:sp>
    </p:spTree>
    <p:extLst>
      <p:ext uri="{BB962C8B-B14F-4D97-AF65-F5344CB8AC3E}">
        <p14:creationId xmlns:p14="http://schemas.microsoft.com/office/powerpoint/2010/main" val="383299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Of course, our logic can support</a:t>
            </a:r>
            <a:r>
              <a:rPr lang="ja-JP" altLang="en-US" dirty="0"/>
              <a:t> </a:t>
            </a:r>
            <a:r>
              <a:rPr lang="en-US" altLang="ja-JP" dirty="0"/>
              <a:t>much more complex examples, including one we showed when motivating parallelized quantum programs.</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18</a:t>
            </a:fld>
            <a:endParaRPr kumimoji="1" lang="ja-JP" altLang="en-US"/>
          </a:p>
        </p:txBody>
      </p:sp>
    </p:spTree>
    <p:extLst>
      <p:ext uri="{BB962C8B-B14F-4D97-AF65-F5344CB8AC3E}">
        <p14:creationId xmlns:p14="http://schemas.microsoft.com/office/powerpoint/2010/main" val="918316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52995-0AC3-D02E-47C3-4D1C6537C81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1A9ABDE-3778-1EA4-E938-9491C01F515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28FB340-D8D3-8FC7-486B-A31771BE5141}"/>
              </a:ext>
            </a:extLst>
          </p:cNvPr>
          <p:cNvSpPr>
            <a:spLocks noGrp="1"/>
          </p:cNvSpPr>
          <p:nvPr>
            <p:ph type="body" idx="1"/>
          </p:nvPr>
        </p:nvSpPr>
        <p:spPr/>
        <p:txBody>
          <a:bodyPr/>
          <a:lstStyle/>
          <a:p>
            <a:pPr marL="0" indent="0">
              <a:spcAft>
                <a:spcPts val="600"/>
              </a:spcAft>
              <a:buNone/>
            </a:pPr>
            <a:endParaRPr lang="en-US" altLang="ja-JP" dirty="0"/>
          </a:p>
        </p:txBody>
      </p:sp>
      <p:sp>
        <p:nvSpPr>
          <p:cNvPr id="4" name="スライド番号プレースホルダー 3">
            <a:extLst>
              <a:ext uri="{FF2B5EF4-FFF2-40B4-BE49-F238E27FC236}">
                <a16:creationId xmlns:a16="http://schemas.microsoft.com/office/drawing/2014/main" id="{E291901B-5B7D-80D5-C7B0-DA1C20049A78}"/>
              </a:ext>
            </a:extLst>
          </p:cNvPr>
          <p:cNvSpPr>
            <a:spLocks noGrp="1"/>
          </p:cNvSpPr>
          <p:nvPr>
            <p:ph type="sldNum" sz="quarter" idx="5"/>
          </p:nvPr>
        </p:nvSpPr>
        <p:spPr/>
        <p:txBody>
          <a:bodyPr/>
          <a:lstStyle/>
          <a:p>
            <a:fld id="{C56618A6-22A3-49D4-9010-B48C5BC32C62}" type="slidenum">
              <a:rPr kumimoji="1" lang="ja-JP" altLang="en-US" smtClean="0"/>
              <a:t>19</a:t>
            </a:fld>
            <a:endParaRPr kumimoji="1" lang="ja-JP" altLang="en-US"/>
          </a:p>
        </p:txBody>
      </p:sp>
    </p:spTree>
    <p:extLst>
      <p:ext uri="{BB962C8B-B14F-4D97-AF65-F5344CB8AC3E}">
        <p14:creationId xmlns:p14="http://schemas.microsoft.com/office/powerpoint/2010/main" val="102718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propose concurrent quantum separation logic for modularly verifying quantum programs with fine-grained parallelism.</a:t>
            </a:r>
          </a:p>
          <a:p>
            <a:r>
              <a:rPr lang="en-US" dirty="0"/>
              <a:t>Compared to existing quantum separation logics, our logic is the first logic that supports concurrency and the sharing of quantum resources, circuit embedding by atomic expressions.</a:t>
            </a:r>
          </a:p>
          <a:p>
            <a:r>
              <a:rPr lang="en-US" dirty="0"/>
              <a:t>This study is a kind of theoretical one, but the our ultimate goal is developing automatic and safe parallelization algorithm based on our logic.</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2</a:t>
            </a:fld>
            <a:endParaRPr kumimoji="1" lang="ja-JP" altLang="en-US"/>
          </a:p>
        </p:txBody>
      </p:sp>
    </p:spTree>
    <p:extLst>
      <p:ext uri="{BB962C8B-B14F-4D97-AF65-F5344CB8AC3E}">
        <p14:creationId xmlns:p14="http://schemas.microsoft.com/office/powerpoint/2010/main" val="3384613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Great. Finally, I will discuss our ongoing extension to probabilistic reasoning.</a:t>
            </a:r>
          </a:p>
          <a:p>
            <a:r>
              <a:rPr kumimoji="1" lang="en-US" altLang="ja-JP" dirty="0"/>
              <a:t>But this may be too technical to talk, so I do not give the details today. If you have interests, let’s discuss later.</a:t>
            </a:r>
            <a:endParaRPr kumimoji="1" lang="ja-JP" altLang="en-US" dirty="0"/>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20</a:t>
            </a:fld>
            <a:endParaRPr kumimoji="1" lang="ja-JP" altLang="en-US"/>
          </a:p>
        </p:txBody>
      </p:sp>
    </p:spTree>
    <p:extLst>
      <p:ext uri="{BB962C8B-B14F-4D97-AF65-F5344CB8AC3E}">
        <p14:creationId xmlns:p14="http://schemas.microsoft.com/office/powerpoint/2010/main" val="2213685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want to support quantum measurements. The primary challenge for that is to precisely reason about probabilistic behavior.</a:t>
            </a:r>
          </a:p>
          <a:p>
            <a:r>
              <a:rPr kumimoji="1" lang="en-US" altLang="ja-JP" dirty="0"/>
              <a:t>In quantum computing, the standard model for that is a density matrix, which is roughly a probabilistic distribution of state vectors modulo some equalities.</a:t>
            </a:r>
          </a:p>
          <a:p>
            <a:r>
              <a:rPr kumimoji="1" lang="en-US" altLang="ja-JP" dirty="0"/>
              <a:t>Our idea is to refine the approach of Demonic Outcome Logic.</a:t>
            </a:r>
          </a:p>
          <a:p>
            <a:r>
              <a:rPr kumimoji="1" lang="en-US" altLang="ja-JP" dirty="0"/>
              <a:t>We are also based on a concurrent separation logic variant of that work.</a:t>
            </a:r>
          </a:p>
          <a:p>
            <a:r>
              <a:rPr kumimoji="1" lang="en-US" altLang="ja-JP" dirty="0"/>
              <a:t>A key mechanism is the probabilistic combination of logic assertions, which solves the limitations of the existing quantum separation logic.</a:t>
            </a:r>
          </a:p>
          <a:p>
            <a:r>
              <a:rPr kumimoji="1" lang="en-US" altLang="ja-JP" dirty="0"/>
              <a:t>For the model, we also introduce a new mathematic structure called convex PCM, a hybrid of convex space and partial commutative monoid.</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21</a:t>
            </a:fld>
            <a:endParaRPr kumimoji="1" lang="ja-JP" altLang="en-US"/>
          </a:p>
        </p:txBody>
      </p:sp>
    </p:spTree>
    <p:extLst>
      <p:ext uri="{BB962C8B-B14F-4D97-AF65-F5344CB8AC3E}">
        <p14:creationId xmlns:p14="http://schemas.microsoft.com/office/powerpoint/2010/main" val="3323490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C898A-E6CB-E0FB-3F8D-6AB8E658753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2CB42B4-5EDA-F4C1-823C-BE578D86A8D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DAEE39-4E97-04E3-154B-3F44B76E9A2A}"/>
              </a:ext>
            </a:extLst>
          </p:cNvPr>
          <p:cNvSpPr>
            <a:spLocks noGrp="1"/>
          </p:cNvSpPr>
          <p:nvPr>
            <p:ph type="body" idx="1"/>
          </p:nvPr>
        </p:nvSpPr>
        <p:spPr/>
        <p:txBody>
          <a:bodyPr/>
          <a:lstStyle/>
          <a:p>
            <a:r>
              <a:rPr kumimoji="1" lang="en-US" altLang="ja-JP" dirty="0"/>
              <a:t>This is the brief overview of our new logic. </a:t>
            </a:r>
          </a:p>
          <a:p>
            <a:r>
              <a:rPr kumimoji="1" lang="en-US" altLang="ja-JP" dirty="0"/>
              <a:t>Our logic consist of two layer separation logic. The first one is the logic I talked today, and the second one is introduces in previous slide.</a:t>
            </a:r>
          </a:p>
          <a:p>
            <a:r>
              <a:rPr kumimoji="1" lang="en-US" altLang="ja-JP" dirty="0"/>
              <a:t>The reason why our framework has two layers is that the property we can verify in each logic is different.</a:t>
            </a:r>
          </a:p>
        </p:txBody>
      </p:sp>
      <p:sp>
        <p:nvSpPr>
          <p:cNvPr id="4" name="スライド番号プレースホルダー 3">
            <a:extLst>
              <a:ext uri="{FF2B5EF4-FFF2-40B4-BE49-F238E27FC236}">
                <a16:creationId xmlns:a16="http://schemas.microsoft.com/office/drawing/2014/main" id="{A50B6E5A-86E5-810D-3A8C-DE96A29D4389}"/>
              </a:ext>
            </a:extLst>
          </p:cNvPr>
          <p:cNvSpPr>
            <a:spLocks noGrp="1"/>
          </p:cNvSpPr>
          <p:nvPr>
            <p:ph type="sldNum" sz="quarter" idx="5"/>
          </p:nvPr>
        </p:nvSpPr>
        <p:spPr/>
        <p:txBody>
          <a:bodyPr/>
          <a:lstStyle/>
          <a:p>
            <a:fld id="{C56618A6-22A3-49D4-9010-B48C5BC32C62}" type="slidenum">
              <a:rPr kumimoji="1" lang="ja-JP" altLang="en-US" smtClean="0"/>
              <a:t>22</a:t>
            </a:fld>
            <a:endParaRPr kumimoji="1" lang="ja-JP" altLang="en-US"/>
          </a:p>
        </p:txBody>
      </p:sp>
    </p:spTree>
    <p:extLst>
      <p:ext uri="{BB962C8B-B14F-4D97-AF65-F5344CB8AC3E}">
        <p14:creationId xmlns:p14="http://schemas.microsoft.com/office/powerpoint/2010/main" val="3707976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Vlogic</a:t>
            </a:r>
            <a:r>
              <a:rPr kumimoji="1" lang="en-US" altLang="ja-JP" dirty="0"/>
              <a:t> -&gt; sound</a:t>
            </a:r>
          </a:p>
          <a:p>
            <a:r>
              <a:rPr kumimoji="1" lang="en-US" altLang="ja-JP" dirty="0" err="1"/>
              <a:t>Plogic</a:t>
            </a:r>
            <a:r>
              <a:rPr kumimoji="1" lang="en-US" altLang="ja-JP" dirty="0"/>
              <a:t> -&gt; sound,     relative complete for non-concurrent fragment</a:t>
            </a:r>
            <a:endParaRPr kumimoji="1" lang="ja-JP" altLang="en-US" dirty="0"/>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23</a:t>
            </a:fld>
            <a:endParaRPr kumimoji="1" lang="ja-JP" altLang="en-US"/>
          </a:p>
        </p:txBody>
      </p:sp>
    </p:spTree>
    <p:extLst>
      <p:ext uri="{BB962C8B-B14F-4D97-AF65-F5344CB8AC3E}">
        <p14:creationId xmlns:p14="http://schemas.microsoft.com/office/powerpoint/2010/main" val="2129712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Our</a:t>
            </a:r>
            <a:r>
              <a:rPr kumimoji="1" lang="ja-JP" altLang="en-US"/>
              <a:t> </a:t>
            </a:r>
            <a:r>
              <a:rPr kumimoji="1" lang="en-US" altLang="ja-JP"/>
              <a:t>target language looks like this.</a:t>
            </a:r>
          </a:p>
          <a:p>
            <a:r>
              <a:rPr kumimoji="1" lang="en-US" altLang="ja-JP"/>
              <a:t>It has primitives for quantum operations, parallel execution and an atomic block</a:t>
            </a:r>
            <a:r>
              <a:rPr kumimoji="1" lang="ja-JP" altLang="en-US"/>
              <a:t> </a:t>
            </a:r>
            <a:r>
              <a:rPr kumimoji="1" lang="en-US" altLang="ja-JP"/>
              <a:t>for concurrency, and classical heap operations and control flows.</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24</a:t>
            </a:fld>
            <a:endParaRPr kumimoji="1" lang="ja-JP" altLang="en-US"/>
          </a:p>
        </p:txBody>
      </p:sp>
    </p:spTree>
    <p:extLst>
      <p:ext uri="{BB962C8B-B14F-4D97-AF65-F5344CB8AC3E}">
        <p14:creationId xmlns:p14="http://schemas.microsoft.com/office/powerpoint/2010/main" val="1227168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a:t>Here is an overview of our logic.</a:t>
            </a:r>
          </a:p>
          <a:p>
            <a:r>
              <a:rPr lang="en-US" altLang="ja-JP"/>
              <a:t>First, as concurrent separation logic, the Hoare triple is equipped with the invariant, accessible at each atomic step.</a:t>
            </a:r>
          </a:p>
          <a:p>
            <a:r>
              <a:rPr lang="en-US" altLang="ja-JP"/>
              <a:t>The syntax of the assertions is shown on the right-hand side.</a:t>
            </a:r>
          </a:p>
          <a:p>
            <a:r>
              <a:rPr lang="en-US" altLang="ja-JP"/>
              <a:t>We have standard separation logic connectives with standard proof rules.</a:t>
            </a:r>
          </a:p>
          <a:p>
            <a:r>
              <a:rPr lang="en-US" altLang="ja-JP"/>
              <a:t>Like the classical heap points-to token, we introduce the quantum points-to token, which owns and asserts the state vector psi of qubits x.</a:t>
            </a:r>
            <a:r>
              <a:rPr lang="ja-JP" altLang="en-US"/>
              <a:t> </a:t>
            </a:r>
            <a:r>
              <a:rPr lang="en-US" altLang="ja-JP"/>
              <a:t> We can freely apply a quantum gate if we update the vector of the points-to token.</a:t>
            </a:r>
          </a:p>
          <a:p>
            <a:r>
              <a:rPr lang="en-US" altLang="ja-JP"/>
              <a:t>Separation of points-to tokens means not only disjoint ownership but also disentangled qubit states. </a:t>
            </a:r>
          </a:p>
          <a:p>
            <a:r>
              <a:rPr lang="en-US" altLang="ja-JP"/>
              <a:t>We also newly introduce the qubit token, which asserts that the qubit x is alive or allocated</a:t>
            </a:r>
            <a:r>
              <a:rPr lang="ja-JP" altLang="en-US"/>
              <a:t> </a:t>
            </a:r>
            <a:r>
              <a:rPr lang="en-US" altLang="ja-JP"/>
              <a:t>but its state vector is unknown.</a:t>
            </a:r>
          </a:p>
          <a:p>
            <a:r>
              <a:rPr lang="en-US" altLang="ja-JP"/>
              <a:t>We have more interesting proof rules, which I will explain soon.</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25</a:t>
            </a:fld>
            <a:endParaRPr kumimoji="1" lang="ja-JP" altLang="en-US"/>
          </a:p>
        </p:txBody>
      </p:sp>
    </p:spTree>
    <p:extLst>
      <p:ext uri="{BB962C8B-B14F-4D97-AF65-F5344CB8AC3E}">
        <p14:creationId xmlns:p14="http://schemas.microsoft.com/office/powerpoint/2010/main" val="1307075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0AD69-1CF9-0BD2-1875-BC14EF445F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2B4A7A-7A25-4F6B-0A1C-EE17DA33FA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14506D-0F8F-8B75-A637-0B6AC67DBE89}"/>
              </a:ext>
            </a:extLst>
          </p:cNvPr>
          <p:cNvSpPr>
            <a:spLocks noGrp="1"/>
          </p:cNvSpPr>
          <p:nvPr>
            <p:ph type="body" idx="1"/>
          </p:nvPr>
        </p:nvSpPr>
        <p:spPr/>
        <p:txBody>
          <a:bodyPr/>
          <a:lstStyle/>
          <a:p>
            <a:r>
              <a:rPr lang="en-US" altLang="ja-JP" dirty="0"/>
              <a:t>This idea can be formalized as the following rule for taking the linear combination of Hoare triples.</a:t>
            </a:r>
          </a:p>
          <a:p>
            <a:r>
              <a:rPr lang="en-US" altLang="ja-JP" dirty="0"/>
              <a:t>It decomposes the target state vector in some basis psi and psi prime, and then combines the outputs respecting the coefficients.</a:t>
            </a:r>
          </a:p>
          <a:p>
            <a:r>
              <a:rPr lang="en-US" altLang="ja-JP" dirty="0"/>
              <a:t>Technically, we have the side condition that Q and I are precise, or represent a unique or no resource.</a:t>
            </a:r>
          </a:p>
          <a:p>
            <a:r>
              <a:rPr lang="en-US" altLang="ja-JP" dirty="0"/>
              <a:t>Now using this rule, our goal boils down to the two subgoals shown below.</a:t>
            </a:r>
          </a:p>
        </p:txBody>
      </p:sp>
      <p:sp>
        <p:nvSpPr>
          <p:cNvPr id="4" name="Slide Number Placeholder 3">
            <a:extLst>
              <a:ext uri="{FF2B5EF4-FFF2-40B4-BE49-F238E27FC236}">
                <a16:creationId xmlns:a16="http://schemas.microsoft.com/office/drawing/2014/main" id="{66C25781-8924-D3B8-BE84-87C677285F8F}"/>
              </a:ext>
            </a:extLst>
          </p:cNvPr>
          <p:cNvSpPr>
            <a:spLocks noGrp="1"/>
          </p:cNvSpPr>
          <p:nvPr>
            <p:ph type="sldNum" sz="quarter" idx="5"/>
          </p:nvPr>
        </p:nvSpPr>
        <p:spPr/>
        <p:txBody>
          <a:bodyPr/>
          <a:lstStyle/>
          <a:p>
            <a:fld id="{C56618A6-22A3-49D4-9010-B48C5BC32C62}" type="slidenum">
              <a:rPr kumimoji="1" lang="ja-JP" altLang="en-US" smtClean="0"/>
              <a:t>26</a:t>
            </a:fld>
            <a:endParaRPr kumimoji="1" lang="ja-JP" altLang="en-US"/>
          </a:p>
        </p:txBody>
      </p:sp>
    </p:spTree>
    <p:extLst>
      <p:ext uri="{BB962C8B-B14F-4D97-AF65-F5344CB8AC3E}">
        <p14:creationId xmlns:p14="http://schemas.microsoft.com/office/powerpoint/2010/main" val="599483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Here is the teaser of our probabilistic quantum separation logic.</a:t>
            </a:r>
          </a:p>
          <a:p>
            <a:r>
              <a:rPr lang="en-JP"/>
              <a:t>Unlike demonic outcome logic, we introduce the concept of convex assertions with the convex hull modality, related to the idempotence of the probabilistic combination.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JP"/>
              <a:t>Also, we manage return values as resources in separation logic to model probabilistically varying return values.</a:t>
            </a:r>
          </a:p>
          <a:p>
            <a:r>
              <a:rPr lang="en-JP"/>
              <a:t>On the quantum side, we make the points-to token assert a density matrix instead of a vector, following the probabilistic combination, and naturally support measurement.</a:t>
            </a:r>
          </a:p>
        </p:txBody>
      </p:sp>
      <p:sp>
        <p:nvSpPr>
          <p:cNvPr id="4" name="Slide Number Placeholder 3"/>
          <p:cNvSpPr>
            <a:spLocks noGrp="1"/>
          </p:cNvSpPr>
          <p:nvPr>
            <p:ph type="sldNum" sz="quarter" idx="5"/>
          </p:nvPr>
        </p:nvSpPr>
        <p:spPr/>
        <p:txBody>
          <a:bodyPr/>
          <a:lstStyle/>
          <a:p>
            <a:fld id="{C56618A6-22A3-49D4-9010-B48C5BC32C62}" type="slidenum">
              <a:rPr kumimoji="1" lang="ja-JP" altLang="en-US" smtClean="0"/>
              <a:t>27</a:t>
            </a:fld>
            <a:endParaRPr kumimoji="1" lang="ja-JP" altLang="en-US"/>
          </a:p>
        </p:txBody>
      </p:sp>
    </p:spTree>
    <p:extLst>
      <p:ext uri="{BB962C8B-B14F-4D97-AF65-F5344CB8AC3E}">
        <p14:creationId xmlns:p14="http://schemas.microsoft.com/office/powerpoint/2010/main" val="2523818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The basic building block of quantum computing is a qubit, or a quantum bit.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While a classical bit can only be either 0 or 1, a qubit can be an arbitrary superposition of them, which is technically a linear combination.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For multiple qubits, we technically consider the tensor product, which accommodates superposition of exponentially many classical states.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Please keep in mind the notation for the tensor product, or composite state, with some shorthand.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The gates applied to qubits are restricted to unitary matrices.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For example, the Hadamard gate generates a superposition like this. Also, the controlled X gate operates on multiple qubits.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The result of quantum computing can be obtained by measurement, which lets a quantum superposition converge to a classical state with a probability determined by coefficients.</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28</a:t>
            </a:fld>
            <a:endParaRPr kumimoji="1" lang="ja-JP" altLang="en-US"/>
          </a:p>
        </p:txBody>
      </p:sp>
    </p:spTree>
    <p:extLst>
      <p:ext uri="{BB962C8B-B14F-4D97-AF65-F5344CB8AC3E}">
        <p14:creationId xmlns:p14="http://schemas.microsoft.com/office/powerpoint/2010/main" val="256669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a:t>Here is an example of a quantum program, or circuit.</a:t>
            </a:r>
          </a:p>
          <a:p>
            <a:r>
              <a:rPr lang="en-US" altLang="ja-JP"/>
              <a:t>It applies the Hadamard gate to x, followed by the X gate on y controlled by x, and finally measures both qubits.</a:t>
            </a:r>
          </a:p>
          <a:p>
            <a:r>
              <a:rPr lang="en-US" altLang="ja-JP"/>
              <a:t>Starting with 00, after applying the two gates, we get a superposition of 00 and 11. By measuring it, we probabilistically get either 00 or 11, which makes the outputs of x and y stochastically dependent.</a:t>
            </a:r>
          </a:p>
          <a:p>
            <a:r>
              <a:rPr lang="en-US" altLang="ja-JP"/>
              <a:t>This is a typical example of an interesting phenomenon called quantum entanglement. Mathematically, an entangled state cannot be simply expressed as a tensor product.</a:t>
            </a:r>
          </a:p>
          <a:p>
            <a:r>
              <a:rPr lang="en-US" altLang="ja-JP"/>
              <a:t>(~2min)</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29</a:t>
            </a:fld>
            <a:endParaRPr kumimoji="1" lang="ja-JP" altLang="en-US"/>
          </a:p>
        </p:txBody>
      </p:sp>
    </p:spTree>
    <p:extLst>
      <p:ext uri="{BB962C8B-B14F-4D97-AF65-F5344CB8AC3E}">
        <p14:creationId xmlns:p14="http://schemas.microsoft.com/office/powerpoint/2010/main" val="266780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Now we are ready to discuss the motivation of our work.</a:t>
            </a:r>
          </a:p>
          <a:p>
            <a:r>
              <a:rPr kumimoji="1" lang="ja-JP" altLang="en-US" dirty="0"/>
              <a:t>なんでこんな論理を作るのか？→正しい量子計算・コンパイラを作りたい</a:t>
            </a:r>
            <a:endParaRPr kumimoji="1" lang="en-US" altLang="ja-JP" dirty="0"/>
          </a:p>
          <a:p>
            <a:r>
              <a:rPr kumimoji="1" lang="ja-JP" altLang="en-US" dirty="0"/>
              <a:t>古典計算の世界だと </a:t>
            </a:r>
            <a:r>
              <a:rPr kumimoji="1" lang="en-US" altLang="ja-JP" dirty="0" err="1"/>
              <a:t>simlIris</a:t>
            </a:r>
            <a:r>
              <a:rPr kumimoji="1" lang="en-US" altLang="ja-JP" dirty="0"/>
              <a:t> </a:t>
            </a:r>
            <a:r>
              <a:rPr kumimoji="1" lang="ja-JP" altLang="en-US" dirty="0"/>
              <a:t>というのがある→並列コンパイラの基礎付けを与える分離論理</a:t>
            </a:r>
            <a:endParaRPr kumimoji="1" lang="en-US" altLang="ja-JP" dirty="0"/>
          </a:p>
          <a:p>
            <a:r>
              <a:rPr kumimoji="1" lang="ja-JP" altLang="en-US" dirty="0"/>
              <a:t>これにたいして量子の世界のめんどくさい事項を考えた分離論理を通して</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3</a:t>
            </a:fld>
            <a:endParaRPr kumimoji="1" lang="ja-JP" altLang="en-US"/>
          </a:p>
        </p:txBody>
      </p:sp>
    </p:spTree>
    <p:extLst>
      <p:ext uri="{BB962C8B-B14F-4D97-AF65-F5344CB8AC3E}">
        <p14:creationId xmlns:p14="http://schemas.microsoft.com/office/powerpoint/2010/main" val="213206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4</a:t>
            </a:fld>
            <a:endParaRPr kumimoji="1" lang="ja-JP" altLang="en-US"/>
          </a:p>
        </p:txBody>
      </p:sp>
    </p:spTree>
    <p:extLst>
      <p:ext uri="{BB962C8B-B14F-4D97-AF65-F5344CB8AC3E}">
        <p14:creationId xmlns:p14="http://schemas.microsoft.com/office/powerpoint/2010/main" val="256750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A7316-64BD-35B6-7566-3F94B4B796B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0AC153C-DF8F-F13B-99FB-5A6D8DC4FD1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BA2D82-2DBE-8D0B-85BB-78E96D6092AE}"/>
              </a:ext>
            </a:extLst>
          </p:cNvPr>
          <p:cNvSpPr>
            <a:spLocks noGrp="1"/>
          </p:cNvSpPr>
          <p:nvPr>
            <p:ph type="body" idx="1"/>
          </p:nvPr>
        </p:nvSpPr>
        <p:spPr/>
        <p:txBody>
          <a:bodyPr/>
          <a:lstStyle/>
          <a:p>
            <a:r>
              <a:rPr kumimoji="1" lang="ja-JP" altLang="en-US" dirty="0"/>
              <a:t>並列化の一例としてはこのように二つ目の回路を埋め込むようなものがある。もし </a:t>
            </a:r>
            <a:r>
              <a:rPr kumimoji="1" lang="en-US" altLang="ja-JP" dirty="0"/>
              <a:t>U</a:t>
            </a:r>
            <a:r>
              <a:rPr kumimoji="1" lang="ja-JP" altLang="en-US" dirty="0"/>
              <a:t>ゲートのコストが大きいなら、回路の </a:t>
            </a:r>
            <a:r>
              <a:rPr kumimoji="1" lang="en-US" altLang="ja-JP" dirty="0"/>
              <a:t>depth </a:t>
            </a:r>
            <a:r>
              <a:rPr kumimoji="1" lang="ja-JP" altLang="en-US" dirty="0"/>
              <a:t>を下げることができる。</a:t>
            </a:r>
            <a:endParaRPr kumimoji="1" lang="en-US" altLang="ja-JP" dirty="0"/>
          </a:p>
          <a:p>
            <a:r>
              <a:rPr kumimoji="1" lang="en-US" altLang="ja-JP" dirty="0"/>
              <a:t>Here we can consider the patterns of … as possible execution traces of concurrent program.</a:t>
            </a:r>
            <a:endParaRPr kumimoji="1" lang="ja-JP" altLang="en-US" dirty="0"/>
          </a:p>
        </p:txBody>
      </p:sp>
      <p:sp>
        <p:nvSpPr>
          <p:cNvPr id="4" name="スライド番号プレースホルダー 3">
            <a:extLst>
              <a:ext uri="{FF2B5EF4-FFF2-40B4-BE49-F238E27FC236}">
                <a16:creationId xmlns:a16="http://schemas.microsoft.com/office/drawing/2014/main" id="{992DD926-828A-ABDE-65A0-96BF14225051}"/>
              </a:ext>
            </a:extLst>
          </p:cNvPr>
          <p:cNvSpPr>
            <a:spLocks noGrp="1"/>
          </p:cNvSpPr>
          <p:nvPr>
            <p:ph type="sldNum" sz="quarter" idx="5"/>
          </p:nvPr>
        </p:nvSpPr>
        <p:spPr/>
        <p:txBody>
          <a:bodyPr/>
          <a:lstStyle/>
          <a:p>
            <a:fld id="{C56618A6-22A3-49D4-9010-B48C5BC32C62}" type="slidenum">
              <a:rPr kumimoji="1" lang="ja-JP" altLang="en-US" smtClean="0"/>
              <a:t>5</a:t>
            </a:fld>
            <a:endParaRPr kumimoji="1" lang="ja-JP" altLang="en-US"/>
          </a:p>
        </p:txBody>
      </p:sp>
    </p:spTree>
    <p:extLst>
      <p:ext uri="{BB962C8B-B14F-4D97-AF65-F5344CB8AC3E}">
        <p14:creationId xmlns:p14="http://schemas.microsoft.com/office/powerpoint/2010/main" val="402728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What we want to do here is checking whether the parallelization is safe, that is, whether the parallel quantum program is correct.</a:t>
            </a:r>
          </a:p>
          <a:p>
            <a:r>
              <a:rPr kumimoji="1" lang="en-US" altLang="ja-JP" dirty="0"/>
              <a:t>Here, we say a concurrent quantum program is correct if the execution result of the program unique. (no data race)</a:t>
            </a:r>
          </a:p>
          <a:p>
            <a:r>
              <a:rPr kumimoji="1" lang="en-US" altLang="ja-JP" dirty="0"/>
              <a:t>So the goal of our study is verifying the uniqueness of the output of concurrent quantum programs.</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6</a:t>
            </a:fld>
            <a:endParaRPr kumimoji="1" lang="ja-JP" altLang="en-US"/>
          </a:p>
        </p:txBody>
      </p:sp>
    </p:spTree>
    <p:extLst>
      <p:ext uri="{BB962C8B-B14F-4D97-AF65-F5344CB8AC3E}">
        <p14:creationId xmlns:p14="http://schemas.microsoft.com/office/powerpoint/2010/main" val="124706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7850C-C031-69CF-9C24-BC2FE95696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F99B207-9166-B28A-7586-72ABEBB271A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7B14C4-C17C-9809-A889-C062CF43B83D}"/>
              </a:ext>
            </a:extLst>
          </p:cNvPr>
          <p:cNvSpPr>
            <a:spLocks noGrp="1"/>
          </p:cNvSpPr>
          <p:nvPr>
            <p:ph type="body" idx="1"/>
          </p:nvPr>
        </p:nvSpPr>
        <p:spPr/>
        <p:txBody>
          <a:bodyPr/>
          <a:lstStyle/>
          <a:p>
            <a:r>
              <a:rPr kumimoji="1" lang="en-US" altLang="ja-JP" dirty="0"/>
              <a:t>Here, we have to tackle three major challenges to achieve our goal.</a:t>
            </a:r>
          </a:p>
          <a:p>
            <a:r>
              <a:rPr kumimoji="1" lang="en-US" altLang="ja-JP" dirty="0"/>
              <a:t>First, parallelization allows exponentially many execution traces, so we need a modular method for parallel quantum programs.</a:t>
            </a:r>
          </a:p>
          <a:p>
            <a:r>
              <a:rPr kumimoji="1" lang="en-US" altLang="ja-JP" dirty="0"/>
              <a:t>Second, concurrent programs may share qubits in non-trivial way.</a:t>
            </a:r>
          </a:p>
          <a:p>
            <a:r>
              <a:rPr kumimoji="1" lang="en-US" altLang="ja-JP" dirty="0"/>
              <a:t>Third, sometimes we need support circuit embedding in non-interfered way like this.</a:t>
            </a:r>
          </a:p>
        </p:txBody>
      </p:sp>
      <p:sp>
        <p:nvSpPr>
          <p:cNvPr id="4" name="スライド番号プレースホルダー 3">
            <a:extLst>
              <a:ext uri="{FF2B5EF4-FFF2-40B4-BE49-F238E27FC236}">
                <a16:creationId xmlns:a16="http://schemas.microsoft.com/office/drawing/2014/main" id="{358B6533-411A-0F23-1D19-C40B4E1197BA}"/>
              </a:ext>
            </a:extLst>
          </p:cNvPr>
          <p:cNvSpPr>
            <a:spLocks noGrp="1"/>
          </p:cNvSpPr>
          <p:nvPr>
            <p:ph type="sldNum" sz="quarter" idx="5"/>
          </p:nvPr>
        </p:nvSpPr>
        <p:spPr/>
        <p:txBody>
          <a:bodyPr/>
          <a:lstStyle/>
          <a:p>
            <a:fld id="{C56618A6-22A3-49D4-9010-B48C5BC32C62}" type="slidenum">
              <a:rPr kumimoji="1" lang="ja-JP" altLang="en-US" smtClean="0"/>
              <a:t>7</a:t>
            </a:fld>
            <a:endParaRPr kumimoji="1" lang="ja-JP" altLang="en-US"/>
          </a:p>
        </p:txBody>
      </p:sp>
    </p:spTree>
    <p:extLst>
      <p:ext uri="{BB962C8B-B14F-4D97-AF65-F5344CB8AC3E}">
        <p14:creationId xmlns:p14="http://schemas.microsoft.com/office/powerpoint/2010/main" val="164002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To address these challenges, we propose concurrent quantum separation logic having the following notable features.</a:t>
            </a:r>
          </a:p>
          <a:p>
            <a:r>
              <a:rPr kumimoji="1" lang="en-US" altLang="ja-JP" dirty="0"/>
              <a:t>First, our logic supports parallel execution of quantum processes.</a:t>
            </a:r>
          </a:p>
          <a:p>
            <a:r>
              <a:rPr kumimoji="1" lang="en-US" altLang="ja-JP" dirty="0"/>
              <a:t>Second, it supports shared quantum variables, even when there are apparent write-write races.</a:t>
            </a:r>
          </a:p>
          <a:p>
            <a:r>
              <a:rPr kumimoji="1" lang="en-US" altLang="ja-JP" dirty="0"/>
              <a:t>Third, our logic supports atomic expressions, for non-interfered embedding of quantum circuits in parallelization.</a:t>
            </a:r>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8</a:t>
            </a:fld>
            <a:endParaRPr kumimoji="1" lang="ja-JP" altLang="en-US"/>
          </a:p>
        </p:txBody>
      </p:sp>
    </p:spTree>
    <p:extLst>
      <p:ext uri="{BB962C8B-B14F-4D97-AF65-F5344CB8AC3E}">
        <p14:creationId xmlns:p14="http://schemas.microsoft.com/office/powerpoint/2010/main" val="90051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From now on, I will explain our work in more detail.</a:t>
            </a:r>
            <a:endParaRPr kumimoji="1" lang="ja-JP" altLang="en-US"/>
          </a:p>
        </p:txBody>
      </p:sp>
      <p:sp>
        <p:nvSpPr>
          <p:cNvPr id="4" name="スライド番号プレースホルダー 3"/>
          <p:cNvSpPr>
            <a:spLocks noGrp="1"/>
          </p:cNvSpPr>
          <p:nvPr>
            <p:ph type="sldNum" sz="quarter" idx="5"/>
          </p:nvPr>
        </p:nvSpPr>
        <p:spPr/>
        <p:txBody>
          <a:bodyPr/>
          <a:lstStyle/>
          <a:p>
            <a:fld id="{C56618A6-22A3-49D4-9010-B48C5BC32C62}" type="slidenum">
              <a:rPr kumimoji="1" lang="ja-JP" altLang="en-US" smtClean="0"/>
              <a:t>9</a:t>
            </a:fld>
            <a:endParaRPr kumimoji="1" lang="ja-JP" altLang="en-US"/>
          </a:p>
        </p:txBody>
      </p:sp>
    </p:spTree>
    <p:extLst>
      <p:ext uri="{BB962C8B-B14F-4D97-AF65-F5344CB8AC3E}">
        <p14:creationId xmlns:p14="http://schemas.microsoft.com/office/powerpoint/2010/main" val="866743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E0C0F-E9C2-3557-4E16-A28ADE25CBD4}"/>
              </a:ext>
            </a:extLst>
          </p:cNvPr>
          <p:cNvSpPr>
            <a:spLocks noGrp="1"/>
          </p:cNvSpPr>
          <p:nvPr>
            <p:ph type="ctrTitle"/>
          </p:nvPr>
        </p:nvSpPr>
        <p:spPr>
          <a:xfrm>
            <a:off x="1524000" y="1122363"/>
            <a:ext cx="9144000" cy="2387600"/>
          </a:xfrm>
        </p:spPr>
        <p:txBody>
          <a:bodyPr anchor="b"/>
          <a:lstStyle>
            <a:lvl1pPr algn="ctr">
              <a:defRPr sz="6000" b="1">
                <a:solidFill>
                  <a:schemeClr val="accent1">
                    <a:lumMod val="50000"/>
                  </a:schemeClr>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E7093A6-77C4-63B9-432D-23AB6C4C1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08046EF-B93C-8CD3-798D-CF2D4B448A90}"/>
              </a:ext>
            </a:extLst>
          </p:cNvPr>
          <p:cNvSpPr>
            <a:spLocks noGrp="1"/>
          </p:cNvSpPr>
          <p:nvPr>
            <p:ph type="dt" sz="half" idx="10"/>
          </p:nvPr>
        </p:nvSpPr>
        <p:spPr/>
        <p:txBody>
          <a:bodyPr/>
          <a:lstStyle/>
          <a:p>
            <a:fld id="{6AD5ADBD-67F9-43B3-8E97-E0487F46080C}"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9CB6FE23-DC30-3A17-DEEA-824389A6D0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BBCA22-1AA1-26C0-82F3-1B8E7EACE4DA}"/>
              </a:ext>
            </a:extLst>
          </p:cNvPr>
          <p:cNvSpPr>
            <a:spLocks noGrp="1"/>
          </p:cNvSpPr>
          <p:nvPr>
            <p:ph type="sldNum" sz="quarter" idx="12"/>
          </p:nvPr>
        </p:nvSpPr>
        <p:spPr/>
        <p:txBody>
          <a:bodyPr/>
          <a:lstStyle/>
          <a:p>
            <a:fld id="{C11FBFAB-5E61-4A8C-898A-C3E3014B566F}" type="slidenum">
              <a:rPr lang="ja-JP" altLang="en-US" smtClean="0"/>
              <a:pPr/>
              <a:t>‹#›</a:t>
            </a:fld>
            <a:endParaRPr kumimoji="1" lang="ja-JP" altLang="en-US"/>
          </a:p>
        </p:txBody>
      </p:sp>
    </p:spTree>
    <p:extLst>
      <p:ext uri="{BB962C8B-B14F-4D97-AF65-F5344CB8AC3E}">
        <p14:creationId xmlns:p14="http://schemas.microsoft.com/office/powerpoint/2010/main" val="199868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0980B-4284-CC8A-51DB-7C41A8379A8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72769E-F1D2-A680-2783-260D1BF0123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265F6D-A8B0-7CBF-7DE8-1964A2C39B2D}"/>
              </a:ext>
            </a:extLst>
          </p:cNvPr>
          <p:cNvSpPr>
            <a:spLocks noGrp="1"/>
          </p:cNvSpPr>
          <p:nvPr>
            <p:ph type="dt" sz="half" idx="10"/>
          </p:nvPr>
        </p:nvSpPr>
        <p:spPr/>
        <p:txBody>
          <a:bodyPr/>
          <a:lstStyle/>
          <a:p>
            <a:fld id="{6DE0A5F9-6C51-4B77-8515-00B19D8200F3}"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4CFE9759-CBBC-490D-E9F4-027FDAFFD0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D48047-CC90-8B58-8808-8B68C70A66AE}"/>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405702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1D7B41C-9FE7-3B0B-949F-B3CC57B63B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D84F05-D2AB-1662-CDF6-7A1609E7562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F4E658-47AD-B497-7CF0-4242A4D814DF}"/>
              </a:ext>
            </a:extLst>
          </p:cNvPr>
          <p:cNvSpPr>
            <a:spLocks noGrp="1"/>
          </p:cNvSpPr>
          <p:nvPr>
            <p:ph type="dt" sz="half" idx="10"/>
          </p:nvPr>
        </p:nvSpPr>
        <p:spPr/>
        <p:txBody>
          <a:bodyPr/>
          <a:lstStyle/>
          <a:p>
            <a:fld id="{5A375D31-E780-438D-AC89-F0BD603E89F8}"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47838636-5C9A-86EE-9B03-3A18C05C17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B1AA0-0E9F-6628-0623-69831E652AF2}"/>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794524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24C27-E7E6-D476-50F0-ADA62945B238}"/>
              </a:ext>
            </a:extLst>
          </p:cNvPr>
          <p:cNvSpPr>
            <a:spLocks noGrp="1"/>
          </p:cNvSpPr>
          <p:nvPr>
            <p:ph type="title"/>
          </p:nvPr>
        </p:nvSpPr>
        <p:spPr>
          <a:xfrm>
            <a:off x="524647" y="262280"/>
            <a:ext cx="11142705" cy="919893"/>
          </a:xfrm>
        </p:spPr>
        <p:txBody>
          <a:bodyPr>
            <a:normAutofit/>
          </a:bodyPr>
          <a:lstStyle>
            <a:lvl1pPr>
              <a:defRPr sz="4400" b="1">
                <a:solidFill>
                  <a:schemeClr val="accent1">
                    <a:lumMod val="50000"/>
                  </a:schemeClr>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BD782A-030E-3116-9DF8-A9AC2CA5F6D7}"/>
              </a:ext>
            </a:extLst>
          </p:cNvPr>
          <p:cNvSpPr>
            <a:spLocks noGrp="1"/>
          </p:cNvSpPr>
          <p:nvPr>
            <p:ph idx="1"/>
          </p:nvPr>
        </p:nvSpPr>
        <p:spPr>
          <a:xfrm>
            <a:off x="838200" y="1359244"/>
            <a:ext cx="10515600" cy="481772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A9D1E5-6DF1-ECFF-4323-EB3104E93561}"/>
              </a:ext>
            </a:extLst>
          </p:cNvPr>
          <p:cNvSpPr>
            <a:spLocks noGrp="1"/>
          </p:cNvSpPr>
          <p:nvPr>
            <p:ph type="dt" sz="half" idx="10"/>
          </p:nvPr>
        </p:nvSpPr>
        <p:spPr/>
        <p:txBody>
          <a:bodyPr/>
          <a:lstStyle/>
          <a:p>
            <a:fld id="{A8B3173E-531A-4519-9AD7-9993BD142D97}"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DE7B1E84-780E-7455-D554-556DB2A1EB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D4755B-9F50-A108-A714-4C0071EEA33B}"/>
              </a:ext>
            </a:extLst>
          </p:cNvPr>
          <p:cNvSpPr>
            <a:spLocks noGrp="1"/>
          </p:cNvSpPr>
          <p:nvPr>
            <p:ph type="sldNum" sz="quarter" idx="12"/>
          </p:nvPr>
        </p:nvSpPr>
        <p:spPr/>
        <p:txBody>
          <a:bodyPr/>
          <a:lstStyle/>
          <a:p>
            <a:fld id="{C11FBFAB-5E61-4A8C-898A-C3E3014B566F}" type="slidenum">
              <a:rPr lang="ja-JP" altLang="en-US" smtClean="0"/>
              <a:pPr/>
              <a:t>‹#›</a:t>
            </a:fld>
            <a:endParaRPr kumimoji="1" lang="ja-JP" altLang="en-US"/>
          </a:p>
        </p:txBody>
      </p:sp>
    </p:spTree>
    <p:extLst>
      <p:ext uri="{BB962C8B-B14F-4D97-AF65-F5344CB8AC3E}">
        <p14:creationId xmlns:p14="http://schemas.microsoft.com/office/powerpoint/2010/main" val="333220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1EC41-9885-B27E-58E0-F80E2B1437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3C135D-58D2-0DFA-CA9F-B367E0C2FA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CB5B9CA-738D-38B0-195B-DB5056305CE4}"/>
              </a:ext>
            </a:extLst>
          </p:cNvPr>
          <p:cNvSpPr>
            <a:spLocks noGrp="1"/>
          </p:cNvSpPr>
          <p:nvPr>
            <p:ph type="dt" sz="half" idx="10"/>
          </p:nvPr>
        </p:nvSpPr>
        <p:spPr/>
        <p:txBody>
          <a:bodyPr/>
          <a:lstStyle/>
          <a:p>
            <a:fld id="{307F55C5-AA2D-4052-AE74-07ED56D78AD8}"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DF2E6D0B-E5E7-BADE-EF4A-7CC76E7BF6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CDDD40-2AC3-6D16-1C6D-6C2477F37645}"/>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332448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954B3-A752-8A3F-8262-840739BCA9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F6C0FA-286E-C190-7C72-A8477B168D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EEDF94-C9CE-E2FC-C045-08CFC13C742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005D92-4329-D0BC-FFA2-40270A852B86}"/>
              </a:ext>
            </a:extLst>
          </p:cNvPr>
          <p:cNvSpPr>
            <a:spLocks noGrp="1"/>
          </p:cNvSpPr>
          <p:nvPr>
            <p:ph type="dt" sz="half" idx="10"/>
          </p:nvPr>
        </p:nvSpPr>
        <p:spPr/>
        <p:txBody>
          <a:bodyPr/>
          <a:lstStyle/>
          <a:p>
            <a:fld id="{8E697E38-26DA-43CB-BFB3-F5BAB1390E28}" type="datetime1">
              <a:rPr kumimoji="1" lang="ja-JP" altLang="en-US" smtClean="0"/>
              <a:t>2025/2/12</a:t>
            </a:fld>
            <a:endParaRPr kumimoji="1" lang="ja-JP" altLang="en-US"/>
          </a:p>
        </p:txBody>
      </p:sp>
      <p:sp>
        <p:nvSpPr>
          <p:cNvPr id="6" name="フッター プレースホルダー 5">
            <a:extLst>
              <a:ext uri="{FF2B5EF4-FFF2-40B4-BE49-F238E27FC236}">
                <a16:creationId xmlns:a16="http://schemas.microsoft.com/office/drawing/2014/main" id="{2D4336ED-7BFC-913F-52C0-7BB7F4F092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1AEA52-F903-02F9-6006-824541B4242F}"/>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235089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2F015-7FBB-AEA2-1F94-0285E76552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9EC484-911C-A282-E621-34D626CFA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5B5153E-E957-66AF-8449-1BCFC1DFA9E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0E45E1A-8F27-0649-A203-7A550791C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262C3C0-856C-9F59-803C-3C224C362A1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5E6A85-F866-AED6-2DFB-8AA0178389C9}"/>
              </a:ext>
            </a:extLst>
          </p:cNvPr>
          <p:cNvSpPr>
            <a:spLocks noGrp="1"/>
          </p:cNvSpPr>
          <p:nvPr>
            <p:ph type="dt" sz="half" idx="10"/>
          </p:nvPr>
        </p:nvSpPr>
        <p:spPr/>
        <p:txBody>
          <a:bodyPr/>
          <a:lstStyle/>
          <a:p>
            <a:fld id="{42359B0D-3272-4276-BE6C-73C0238A4B1E}" type="datetime1">
              <a:rPr kumimoji="1" lang="ja-JP" altLang="en-US" smtClean="0"/>
              <a:t>2025/2/12</a:t>
            </a:fld>
            <a:endParaRPr kumimoji="1" lang="ja-JP" altLang="en-US"/>
          </a:p>
        </p:txBody>
      </p:sp>
      <p:sp>
        <p:nvSpPr>
          <p:cNvPr id="8" name="フッター プレースホルダー 7">
            <a:extLst>
              <a:ext uri="{FF2B5EF4-FFF2-40B4-BE49-F238E27FC236}">
                <a16:creationId xmlns:a16="http://schemas.microsoft.com/office/drawing/2014/main" id="{621DD418-3E74-0B22-405D-01158B6496B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E041A23-A86C-C067-6B15-33AC28916384}"/>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18942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DBE9F-F88B-66DC-4890-A5B37E0781B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3D2E706-71C8-DD7E-F0F4-DC8E1F1FDDB7}"/>
              </a:ext>
            </a:extLst>
          </p:cNvPr>
          <p:cNvSpPr>
            <a:spLocks noGrp="1"/>
          </p:cNvSpPr>
          <p:nvPr>
            <p:ph type="dt" sz="half" idx="10"/>
          </p:nvPr>
        </p:nvSpPr>
        <p:spPr/>
        <p:txBody>
          <a:bodyPr/>
          <a:lstStyle/>
          <a:p>
            <a:fld id="{D1CCEC24-24E8-459C-BC27-0A869E7CD3A8}" type="datetime1">
              <a:rPr kumimoji="1" lang="ja-JP" altLang="en-US" smtClean="0"/>
              <a:t>2025/2/12</a:t>
            </a:fld>
            <a:endParaRPr kumimoji="1" lang="ja-JP" altLang="en-US"/>
          </a:p>
        </p:txBody>
      </p:sp>
      <p:sp>
        <p:nvSpPr>
          <p:cNvPr id="4" name="フッター プレースホルダー 3">
            <a:extLst>
              <a:ext uri="{FF2B5EF4-FFF2-40B4-BE49-F238E27FC236}">
                <a16:creationId xmlns:a16="http://schemas.microsoft.com/office/drawing/2014/main" id="{9E7D4893-ECDD-5858-E67F-71505DE88B4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EBF9826-0F4B-4F05-A81C-BC01F31A2E23}"/>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274303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AD6E8D7-2236-3702-0C4F-AD73B56231D3}"/>
              </a:ext>
            </a:extLst>
          </p:cNvPr>
          <p:cNvSpPr>
            <a:spLocks noGrp="1"/>
          </p:cNvSpPr>
          <p:nvPr>
            <p:ph type="dt" sz="half" idx="10"/>
          </p:nvPr>
        </p:nvSpPr>
        <p:spPr/>
        <p:txBody>
          <a:bodyPr/>
          <a:lstStyle/>
          <a:p>
            <a:fld id="{B15BD94C-4A9C-4E02-B6C8-71B556D597DD}" type="datetime1">
              <a:rPr kumimoji="1" lang="ja-JP" altLang="en-US" smtClean="0"/>
              <a:t>2025/2/12</a:t>
            </a:fld>
            <a:endParaRPr kumimoji="1" lang="ja-JP" altLang="en-US"/>
          </a:p>
        </p:txBody>
      </p:sp>
      <p:sp>
        <p:nvSpPr>
          <p:cNvPr id="3" name="フッター プレースホルダー 2">
            <a:extLst>
              <a:ext uri="{FF2B5EF4-FFF2-40B4-BE49-F238E27FC236}">
                <a16:creationId xmlns:a16="http://schemas.microsoft.com/office/drawing/2014/main" id="{D0768308-87F4-C0EA-9B79-69124645EB4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EB01AF-9F7C-CA35-EA8F-9CCA861B3CE5}"/>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931236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B1F46-609A-881A-93C8-E343099BC1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59DFC1-C476-C8A0-E254-3A3000C22D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A0140E8-637F-BA5E-0FCA-325762BDC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1FD58E-6FDE-7549-A341-8833EFA5BED9}"/>
              </a:ext>
            </a:extLst>
          </p:cNvPr>
          <p:cNvSpPr>
            <a:spLocks noGrp="1"/>
          </p:cNvSpPr>
          <p:nvPr>
            <p:ph type="dt" sz="half" idx="10"/>
          </p:nvPr>
        </p:nvSpPr>
        <p:spPr/>
        <p:txBody>
          <a:bodyPr/>
          <a:lstStyle/>
          <a:p>
            <a:fld id="{84370CBF-5D04-4908-9E06-E5053E7506D1}" type="datetime1">
              <a:rPr kumimoji="1" lang="ja-JP" altLang="en-US" smtClean="0"/>
              <a:t>2025/2/12</a:t>
            </a:fld>
            <a:endParaRPr kumimoji="1" lang="ja-JP" altLang="en-US"/>
          </a:p>
        </p:txBody>
      </p:sp>
      <p:sp>
        <p:nvSpPr>
          <p:cNvPr id="6" name="フッター プレースホルダー 5">
            <a:extLst>
              <a:ext uri="{FF2B5EF4-FFF2-40B4-BE49-F238E27FC236}">
                <a16:creationId xmlns:a16="http://schemas.microsoft.com/office/drawing/2014/main" id="{60E5DF7B-CFFF-4B4D-8000-FC23FF34321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848F4D-1B29-9E8C-A331-576A31B3D969}"/>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114408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65358-6524-0E5F-3065-1A1CCE2566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42D8669-A8BE-2BAB-2255-F74757086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29D9D98-57C7-79E7-08E2-743F87543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7DAA70-BE7E-3038-D6AF-9D6ED40B3282}"/>
              </a:ext>
            </a:extLst>
          </p:cNvPr>
          <p:cNvSpPr>
            <a:spLocks noGrp="1"/>
          </p:cNvSpPr>
          <p:nvPr>
            <p:ph type="dt" sz="half" idx="10"/>
          </p:nvPr>
        </p:nvSpPr>
        <p:spPr/>
        <p:txBody>
          <a:bodyPr/>
          <a:lstStyle/>
          <a:p>
            <a:fld id="{18D6BAF1-5E06-4E10-B7AD-AC59DB7C812D}" type="datetime1">
              <a:rPr kumimoji="1" lang="ja-JP" altLang="en-US" smtClean="0"/>
              <a:t>2025/2/12</a:t>
            </a:fld>
            <a:endParaRPr kumimoji="1" lang="ja-JP" altLang="en-US"/>
          </a:p>
        </p:txBody>
      </p:sp>
      <p:sp>
        <p:nvSpPr>
          <p:cNvPr id="6" name="フッター プレースホルダー 5">
            <a:extLst>
              <a:ext uri="{FF2B5EF4-FFF2-40B4-BE49-F238E27FC236}">
                <a16:creationId xmlns:a16="http://schemas.microsoft.com/office/drawing/2014/main" id="{619B9830-994B-BBA4-35DC-1080340064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D9FE81-69C2-5516-6D24-00D50D6F4DAA}"/>
              </a:ext>
            </a:extLst>
          </p:cNvPr>
          <p:cNvSpPr>
            <a:spLocks noGrp="1"/>
          </p:cNvSpPr>
          <p:nvPr>
            <p:ph type="sldNum" sz="quarter" idx="12"/>
          </p:nvPr>
        </p:nvSpPr>
        <p:spPr/>
        <p:txBody>
          <a:bodyPr/>
          <a:lstStyle/>
          <a:p>
            <a:fld id="{C11FBFAB-5E61-4A8C-898A-C3E3014B566F}" type="slidenum">
              <a:rPr kumimoji="1" lang="ja-JP" altLang="en-US" smtClean="0"/>
              <a:t>‹#›</a:t>
            </a:fld>
            <a:endParaRPr kumimoji="1" lang="ja-JP" altLang="en-US"/>
          </a:p>
        </p:txBody>
      </p:sp>
    </p:spTree>
    <p:extLst>
      <p:ext uri="{BB962C8B-B14F-4D97-AF65-F5344CB8AC3E}">
        <p14:creationId xmlns:p14="http://schemas.microsoft.com/office/powerpoint/2010/main" val="398757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E496B8-5827-6D0C-2D58-FF6EEA9FE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EEC97A-ABC8-89C3-8D7D-670CF5155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E3364F-05DC-8BDD-403B-333AD07BC8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C5184-BC1F-487D-AB9F-513BA7DE6564}" type="datetime1">
              <a:rPr kumimoji="1" lang="ja-JP" altLang="en-US" smtClean="0"/>
              <a:t>2025/2/12</a:t>
            </a:fld>
            <a:endParaRPr kumimoji="1" lang="ja-JP" altLang="en-US"/>
          </a:p>
        </p:txBody>
      </p:sp>
      <p:sp>
        <p:nvSpPr>
          <p:cNvPr id="5" name="フッター プレースホルダー 4">
            <a:extLst>
              <a:ext uri="{FF2B5EF4-FFF2-40B4-BE49-F238E27FC236}">
                <a16:creationId xmlns:a16="http://schemas.microsoft.com/office/drawing/2014/main" id="{1A9070DC-F6C6-C2F9-52ED-E534538D0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1AD500-FE20-624F-465D-554E6232DD8D}"/>
              </a:ext>
            </a:extLst>
          </p:cNvPr>
          <p:cNvSpPr>
            <a:spLocks noGrp="1"/>
          </p:cNvSpPr>
          <p:nvPr>
            <p:ph type="sldNum" sz="quarter" idx="4"/>
          </p:nvPr>
        </p:nvSpPr>
        <p:spPr>
          <a:xfrm>
            <a:off x="11244652" y="6356350"/>
            <a:ext cx="71463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FBFAB-5E61-4A8C-898A-C3E3014B566F}" type="slidenum">
              <a:rPr lang="ja-JP" altLang="en-US" smtClean="0"/>
              <a:pPr/>
              <a:t>‹#›</a:t>
            </a:fld>
            <a:r>
              <a:rPr lang="en-US" altLang="ja-JP"/>
              <a:t>/5</a:t>
            </a:r>
            <a:endParaRPr kumimoji="1" lang="ja-JP" altLang="en-US"/>
          </a:p>
        </p:txBody>
      </p:sp>
    </p:spTree>
    <p:extLst>
      <p:ext uri="{BB962C8B-B14F-4D97-AF65-F5344CB8AC3E}">
        <p14:creationId xmlns:p14="http://schemas.microsoft.com/office/powerpoint/2010/main" val="310033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8.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61.png"/><Relationship Id="rId4" Type="http://schemas.openxmlformats.org/officeDocument/2006/relationships/image" Target="../media/image42.png"/><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0.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0.png"/><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0.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4.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9.png"/><Relationship Id="rId5" Type="http://schemas.openxmlformats.org/officeDocument/2006/relationships/image" Target="../media/image2.png"/><Relationship Id="rId10" Type="http://schemas.openxmlformats.org/officeDocument/2006/relationships/image" Target="../media/image68.png"/><Relationship Id="rId4" Type="http://schemas.openxmlformats.org/officeDocument/2006/relationships/image" Target="../media/image1.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29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260.png"/></Relationships>
</file>

<file path=ppt/slides/_rels/slide26.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30.png"/></Relationships>
</file>

<file path=ppt/slides/_rels/slide27.xml.rels><?xml version="1.0" encoding="UTF-8" standalone="yes"?>
<Relationships xmlns="http://schemas.openxmlformats.org/package/2006/relationships"><Relationship Id="rId3" Type="http://schemas.openxmlformats.org/officeDocument/2006/relationships/image" Target="../media/image750.png"/><Relationship Id="rId7" Type="http://schemas.openxmlformats.org/officeDocument/2006/relationships/image" Target="../media/image7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0.png"/><Relationship Id="rId4" Type="http://schemas.openxmlformats.org/officeDocument/2006/relationships/image" Target="../media/image760.png"/></Relationships>
</file>

<file path=ppt/slides/_rels/slide28.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doi.org/10.1016/j.tcs.2021.10.025" TargetMode="External"/><Relationship Id="rId3" Type="http://schemas.openxmlformats.org/officeDocument/2006/relationships/hyperlink" Target="https://doi.org/10.1145/3498697" TargetMode="External"/><Relationship Id="rId7" Type="http://schemas.openxmlformats.org/officeDocument/2006/relationships/hyperlink" Target="https://doi.org/10.1006/inco.1996.0056" TargetMode="External"/><Relationship Id="rId2" Type="http://schemas.openxmlformats.org/officeDocument/2006/relationships/hyperlink" Target="http://arxiv.org/abs/2102.00329" TargetMode="External"/><Relationship Id="rId1" Type="http://schemas.openxmlformats.org/officeDocument/2006/relationships/slideLayout" Target="../slideLayouts/slideLayout2.xml"/><Relationship Id="rId6" Type="http://schemas.openxmlformats.org/officeDocument/2006/relationships/hyperlink" Target="https://doi.org/10.1145/3656399" TargetMode="External"/><Relationship Id="rId5" Type="http://schemas.openxmlformats.org/officeDocument/2006/relationships/hyperlink" Target="https://doi.org/10.1145/3649821" TargetMode="External"/><Relationship Id="rId4" Type="http://schemas.openxmlformats.org/officeDocument/2006/relationships/hyperlink" Target="https://doi.org/10.48550/arXiv.2409.1015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5.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png"/><Relationship Id="rId10" Type="http://schemas.openxmlformats.org/officeDocument/2006/relationships/image" Target="../media/image20.png"/><Relationship Id="rId4" Type="http://schemas.openxmlformats.org/officeDocument/2006/relationships/image" Target="../media/image1.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23D6B-F672-8063-7B0B-ED2049980D31}"/>
              </a:ext>
            </a:extLst>
          </p:cNvPr>
          <p:cNvSpPr>
            <a:spLocks noGrp="1"/>
          </p:cNvSpPr>
          <p:nvPr>
            <p:ph type="ctrTitle"/>
          </p:nvPr>
        </p:nvSpPr>
        <p:spPr>
          <a:xfrm>
            <a:off x="945396" y="685800"/>
            <a:ext cx="10301207" cy="2425700"/>
          </a:xfrm>
        </p:spPr>
        <p:txBody>
          <a:bodyPr>
            <a:normAutofit fontScale="90000"/>
          </a:bodyPr>
          <a:lstStyle/>
          <a:p>
            <a:r>
              <a:rPr lang="en-US" altLang="ja-JP" dirty="0">
                <a:latin typeface="+mn-lt"/>
              </a:rPr>
              <a:t>Concurrent Quantum Separation Logic for Fine-Grained Parallelism</a:t>
            </a:r>
            <a:endParaRPr kumimoji="1" lang="ja-JP" altLang="en-US" dirty="0">
              <a:latin typeface="+mn-lt"/>
            </a:endParaRPr>
          </a:p>
        </p:txBody>
      </p:sp>
      <p:sp>
        <p:nvSpPr>
          <p:cNvPr id="3" name="字幕 2">
            <a:extLst>
              <a:ext uri="{FF2B5EF4-FFF2-40B4-BE49-F238E27FC236}">
                <a16:creationId xmlns:a16="http://schemas.microsoft.com/office/drawing/2014/main" id="{92439170-8100-93FB-3A3D-DBB0C7BCD935}"/>
              </a:ext>
            </a:extLst>
          </p:cNvPr>
          <p:cNvSpPr>
            <a:spLocks noGrp="1"/>
          </p:cNvSpPr>
          <p:nvPr>
            <p:ph type="subTitle" idx="1"/>
          </p:nvPr>
        </p:nvSpPr>
        <p:spPr>
          <a:xfrm>
            <a:off x="1524000" y="3619500"/>
            <a:ext cx="9144000" cy="2552700"/>
          </a:xfrm>
        </p:spPr>
        <p:txBody>
          <a:bodyPr>
            <a:normAutofit/>
          </a:bodyPr>
          <a:lstStyle/>
          <a:p>
            <a:r>
              <a:rPr lang="en-US" altLang="ja-JP" sz="3200" dirty="0"/>
              <a:t>Yusuke </a:t>
            </a:r>
            <a:r>
              <a:rPr lang="en-US" altLang="ja-JP" sz="3200" dirty="0" err="1"/>
              <a:t>Matushita</a:t>
            </a:r>
            <a:r>
              <a:rPr lang="en-US" altLang="ja-JP" sz="3200" dirty="0"/>
              <a:t> (Kyoto University)</a:t>
            </a:r>
          </a:p>
          <a:p>
            <a:r>
              <a:rPr lang="en-US" altLang="ja-JP" sz="3200" dirty="0" err="1"/>
              <a:t>Kengo</a:t>
            </a:r>
            <a:r>
              <a:rPr lang="en-US" altLang="ja-JP" sz="3200" dirty="0"/>
              <a:t> Hirata (The University of Edinburgh)</a:t>
            </a:r>
          </a:p>
          <a:p>
            <a:r>
              <a:rPr lang="ja-JP" altLang="en-US" sz="3200" b="1" u="sng" dirty="0"/>
              <a:t>〇</a:t>
            </a:r>
            <a:r>
              <a:rPr lang="en-US" altLang="ja-JP" sz="3200" b="1" u="sng" dirty="0"/>
              <a:t>Ryo Wakizaka</a:t>
            </a:r>
            <a:r>
              <a:rPr lang="en-US" altLang="ja-JP" sz="3200" dirty="0"/>
              <a:t> (Kyoto University)</a:t>
            </a:r>
          </a:p>
          <a:p>
            <a:r>
              <a:rPr lang="en-US" altLang="ja-JP" sz="3200" dirty="0"/>
              <a:t>25</a:t>
            </a:r>
            <a:r>
              <a:rPr lang="en-US" altLang="ja-JP" sz="3200" baseline="30000" dirty="0"/>
              <a:t>th</a:t>
            </a:r>
            <a:r>
              <a:rPr lang="en-US" altLang="ja-JP" sz="3200" dirty="0"/>
              <a:t> January, 2025 @ PLanQC2025</a:t>
            </a:r>
          </a:p>
        </p:txBody>
      </p:sp>
      <p:sp>
        <p:nvSpPr>
          <p:cNvPr id="4" name="スライド番号プレースホルダー 3">
            <a:extLst>
              <a:ext uri="{FF2B5EF4-FFF2-40B4-BE49-F238E27FC236}">
                <a16:creationId xmlns:a16="http://schemas.microsoft.com/office/drawing/2014/main" id="{AC7D15FB-F45A-FE17-B86B-685214E01C6F}"/>
              </a:ext>
            </a:extLst>
          </p:cNvPr>
          <p:cNvSpPr>
            <a:spLocks noGrp="1"/>
          </p:cNvSpPr>
          <p:nvPr>
            <p:ph type="sldNum" sz="quarter" idx="12"/>
          </p:nvPr>
        </p:nvSpPr>
        <p:spPr/>
        <p:txBody>
          <a:bodyPr/>
          <a:lstStyle/>
          <a:p>
            <a:fld id="{C11FBFAB-5E61-4A8C-898A-C3E3014B566F}" type="slidenum">
              <a:rPr kumimoji="1" lang="ja-JP" altLang="en-US" smtClean="0"/>
              <a:t>1</a:t>
            </a:fld>
            <a:endParaRPr kumimoji="1" lang="ja-JP" altLang="en-US"/>
          </a:p>
        </p:txBody>
      </p:sp>
    </p:spTree>
    <p:extLst>
      <p:ext uri="{BB962C8B-B14F-4D97-AF65-F5344CB8AC3E}">
        <p14:creationId xmlns:p14="http://schemas.microsoft.com/office/powerpoint/2010/main" val="77702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2FD9C-3BAE-2D74-116F-92873E6843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EB37E3B-C348-4D89-6172-EE655CFF191B}"/>
              </a:ext>
            </a:extLst>
          </p:cNvPr>
          <p:cNvSpPr>
            <a:spLocks noGrp="1"/>
          </p:cNvSpPr>
          <p:nvPr>
            <p:ph type="title"/>
          </p:nvPr>
        </p:nvSpPr>
        <p:spPr/>
        <p:txBody>
          <a:bodyPr/>
          <a:lstStyle/>
          <a:p>
            <a:r>
              <a:rPr lang="en-US" altLang="ja-JP"/>
              <a:t>A Simple Example</a:t>
            </a:r>
            <a:endParaRPr kumimoji="1" lang="ja-JP" altLang="en-US"/>
          </a:p>
        </p:txBody>
      </p:sp>
      <p:sp>
        <p:nvSpPr>
          <p:cNvPr id="4" name="スライド番号プレースホルダー 3">
            <a:extLst>
              <a:ext uri="{FF2B5EF4-FFF2-40B4-BE49-F238E27FC236}">
                <a16:creationId xmlns:a16="http://schemas.microsoft.com/office/drawing/2014/main" id="{EC6DD17A-24E8-A0D6-ECEB-15E6121A8E47}"/>
              </a:ext>
            </a:extLst>
          </p:cNvPr>
          <p:cNvSpPr>
            <a:spLocks noGrp="1"/>
          </p:cNvSpPr>
          <p:nvPr>
            <p:ph type="sldNum" sz="quarter" idx="12"/>
          </p:nvPr>
        </p:nvSpPr>
        <p:spPr/>
        <p:txBody>
          <a:bodyPr/>
          <a:lstStyle/>
          <a:p>
            <a:fld id="{C11FBFAB-5E61-4A8C-898A-C3E3014B566F}" type="slidenum">
              <a:rPr lang="ja-JP" altLang="en-US" smtClean="0"/>
              <a:pPr/>
              <a:t>10</a:t>
            </a:fld>
            <a:endParaRPr kumimoji="1" lang="ja-JP" altLang="en-US"/>
          </a:p>
        </p:txBody>
      </p:sp>
      <p:sp>
        <p:nvSpPr>
          <p:cNvPr id="11" name="コンテンツ プレースホルダー 2">
            <a:extLst>
              <a:ext uri="{FF2B5EF4-FFF2-40B4-BE49-F238E27FC236}">
                <a16:creationId xmlns:a16="http://schemas.microsoft.com/office/drawing/2014/main" id="{A6E6098C-518C-7D2C-A590-57633F184E7E}"/>
              </a:ext>
            </a:extLst>
          </p:cNvPr>
          <p:cNvSpPr txBox="1">
            <a:spLocks/>
          </p:cNvSpPr>
          <p:nvPr/>
        </p:nvSpPr>
        <p:spPr>
          <a:xfrm>
            <a:off x="838200" y="1236133"/>
            <a:ext cx="10515600" cy="4940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600"/>
              </a:spcBef>
            </a:pPr>
            <a:endParaRPr lang="en-US" altLang="ja-JP" b="0" i="1" dirty="0">
              <a:latin typeface="Cambria Math" panose="02040503050406030204" pitchFamily="18" charset="0"/>
            </a:endParaRPr>
          </a:p>
          <a:p>
            <a:pPr>
              <a:spcBef>
                <a:spcPts val="600"/>
              </a:spcBef>
            </a:pPr>
            <a:endParaRPr lang="en-US" altLang="ja-JP" b="0" i="1" dirty="0">
              <a:latin typeface="Cambria Math" panose="02040503050406030204" pitchFamily="18" charset="0"/>
            </a:endParaRPr>
          </a:p>
        </p:txBody>
      </p:sp>
      <p:grpSp>
        <p:nvGrpSpPr>
          <p:cNvPr id="20" name="グループ化 19">
            <a:extLst>
              <a:ext uri="{FF2B5EF4-FFF2-40B4-BE49-F238E27FC236}">
                <a16:creationId xmlns:a16="http://schemas.microsoft.com/office/drawing/2014/main" id="{71B7C219-780C-82B1-13C4-019CAC531177}"/>
              </a:ext>
            </a:extLst>
          </p:cNvPr>
          <p:cNvGrpSpPr/>
          <p:nvPr/>
        </p:nvGrpSpPr>
        <p:grpSpPr>
          <a:xfrm>
            <a:off x="7234737" y="811738"/>
            <a:ext cx="3504292" cy="1054306"/>
            <a:chOff x="6722008" y="539838"/>
            <a:chExt cx="3504292" cy="1054306"/>
          </a:xfrm>
        </p:grpSpPr>
        <p:pic>
          <p:nvPicPr>
            <p:cNvPr id="16" name="図 15" descr="時計 が含まれている画像&#10;&#10;自動的に生成された説明">
              <a:extLst>
                <a:ext uri="{FF2B5EF4-FFF2-40B4-BE49-F238E27FC236}">
                  <a16:creationId xmlns:a16="http://schemas.microsoft.com/office/drawing/2014/main" id="{A015D435-A98C-A16B-2248-AACEB924D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9317" y="539838"/>
              <a:ext cx="1466983" cy="1033819"/>
            </a:xfrm>
            <a:prstGeom prst="rect">
              <a:avLst/>
            </a:prstGeom>
          </p:spPr>
        </p:pic>
        <p:pic>
          <p:nvPicPr>
            <p:cNvPr id="18" name="図 17" descr="時計 が含まれている画像&#10;&#10;自動的に生成された説明">
              <a:extLst>
                <a:ext uri="{FF2B5EF4-FFF2-40B4-BE49-F238E27FC236}">
                  <a16:creationId xmlns:a16="http://schemas.microsoft.com/office/drawing/2014/main" id="{277F9C68-4251-38A3-6F91-0C3FE8E5C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008" y="560325"/>
              <a:ext cx="1502666" cy="1033819"/>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A6EEC6C-0C47-AEB8-A46E-8E7035D39A6B}"/>
                    </a:ext>
                  </a:extLst>
                </p:cNvPr>
                <p:cNvSpPr txBox="1"/>
                <p:nvPr/>
              </p:nvSpPr>
              <p:spPr>
                <a:xfrm>
                  <a:off x="8358461" y="821995"/>
                  <a:ext cx="26449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EA6EEC6C-0C47-AEB8-A46E-8E7035D39A6B}"/>
                    </a:ext>
                  </a:extLst>
                </p:cNvPr>
                <p:cNvSpPr txBox="1">
                  <a:spLocks noRot="1" noChangeAspect="1" noMove="1" noResize="1" noEditPoints="1" noAdjustHandles="1" noChangeArrowheads="1" noChangeShapeType="1" noTextEdit="1"/>
                </p:cNvSpPr>
                <p:nvPr/>
              </p:nvSpPr>
              <p:spPr>
                <a:xfrm>
                  <a:off x="8358461" y="821995"/>
                  <a:ext cx="264496" cy="369332"/>
                </a:xfrm>
                <a:prstGeom prst="rect">
                  <a:avLst/>
                </a:prstGeom>
                <a:blipFill>
                  <a:blip r:embed="rId6"/>
                  <a:stretch>
                    <a:fillRect l="-38636" r="-40909" b="-3442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0EBA2D7-0A68-E47F-BC2E-4D0C59ECECA9}"/>
                  </a:ext>
                </a:extLst>
              </p:cNvPr>
              <p:cNvSpPr txBox="1"/>
              <p:nvPr/>
            </p:nvSpPr>
            <p:spPr>
              <a:xfrm>
                <a:off x="1760092" y="1281269"/>
                <a:ext cx="4215705" cy="584775"/>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𝐶</m:t>
                          </m:r>
                        </m:e>
                        <m:sub>
                          <m:r>
                            <a:rPr lang="en-US" altLang="ja-JP" sz="3200" b="0" i="1" smtClean="0">
                              <a:latin typeface="Cambria Math" panose="02040503050406030204" pitchFamily="18" charset="0"/>
                            </a:rPr>
                            <m:t>0</m:t>
                          </m:r>
                        </m:sub>
                      </m:sSub>
                      <m:r>
                        <a:rPr lang="en-US" altLang="ja-JP" sz="3200" b="0" i="1" smtClean="0">
                          <a:latin typeface="Cambria Math" panose="02040503050406030204" pitchFamily="18" charset="0"/>
                        </a:rPr>
                        <m:t>𝑋</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𝑦</m:t>
                          </m:r>
                        </m:e>
                      </m:d>
                      <m:r>
                        <a:rPr lang="en-US" altLang="ja-JP" sz="3200" b="0" i="1" smtClean="0">
                          <a:latin typeface="Cambria Math" panose="02040503050406030204" pitchFamily="18" charset="0"/>
                        </a:rPr>
                        <m:t>  ||  </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𝐶</m:t>
                          </m:r>
                        </m:e>
                        <m:sub>
                          <m:r>
                            <a:rPr lang="en-US" altLang="ja-JP" sz="3200" b="0" i="1" dirty="0" smtClean="0">
                              <a:latin typeface="Cambria Math" panose="02040503050406030204" pitchFamily="18" charset="0"/>
                            </a:rPr>
                            <m:t>1</m:t>
                          </m:r>
                        </m:sub>
                      </m:sSub>
                      <m:r>
                        <a:rPr lang="en-US" altLang="ja-JP" sz="3200" b="0" i="1" dirty="0" smtClean="0">
                          <a:latin typeface="Cambria Math" panose="02040503050406030204" pitchFamily="18" charset="0"/>
                        </a:rPr>
                        <m:t>𝐻</m:t>
                      </m:r>
                      <m:d>
                        <m:dPr>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𝑥</m:t>
                          </m:r>
                          <m:r>
                            <a:rPr lang="en-US" altLang="ja-JP" sz="3200" b="0" i="1" dirty="0" smtClean="0">
                              <a:latin typeface="Cambria Math" panose="02040503050406030204" pitchFamily="18" charset="0"/>
                            </a:rPr>
                            <m:t>,</m:t>
                          </m:r>
                          <m:r>
                            <a:rPr lang="en-US" altLang="ja-JP" sz="3200" b="0" i="1" dirty="0" smtClean="0">
                              <a:latin typeface="Cambria Math" panose="02040503050406030204" pitchFamily="18" charset="0"/>
                            </a:rPr>
                            <m:t>𝑦</m:t>
                          </m:r>
                        </m:e>
                      </m:d>
                    </m:oMath>
                  </m:oMathPara>
                </a14:m>
                <a:endParaRPr kumimoji="1" lang="ja-JP" altLang="en-US" sz="3200"/>
              </a:p>
            </p:txBody>
          </p:sp>
        </mc:Choice>
        <mc:Fallback xmlns="">
          <p:sp>
            <p:nvSpPr>
              <p:cNvPr id="21" name="テキスト ボックス 20">
                <a:extLst>
                  <a:ext uri="{FF2B5EF4-FFF2-40B4-BE49-F238E27FC236}">
                    <a16:creationId xmlns:a16="http://schemas.microsoft.com/office/drawing/2014/main" id="{70EBA2D7-0A68-E47F-BC2E-4D0C59ECECA9}"/>
                  </a:ext>
                </a:extLst>
              </p:cNvPr>
              <p:cNvSpPr txBox="1">
                <a:spLocks noRot="1" noChangeAspect="1" noMove="1" noResize="1" noEditPoints="1" noAdjustHandles="1" noChangeArrowheads="1" noChangeShapeType="1" noTextEdit="1"/>
              </p:cNvSpPr>
              <p:nvPr/>
            </p:nvSpPr>
            <p:spPr>
              <a:xfrm>
                <a:off x="1760092" y="1281269"/>
                <a:ext cx="4215705" cy="584775"/>
              </a:xfrm>
              <a:prstGeom prst="rect">
                <a:avLst/>
              </a:prstGeom>
              <a:blipFill>
                <a:blip r:embed="rId7"/>
                <a:stretch>
                  <a:fillRect/>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84BECF4C-7C7E-2A3E-3DAE-EC48D6C48473}"/>
                  </a:ext>
                </a:extLst>
              </p:cNvPr>
              <p:cNvSpPr/>
              <p:nvPr/>
            </p:nvSpPr>
            <p:spPr>
              <a:xfrm>
                <a:off x="2161053" y="2085104"/>
                <a:ext cx="7869892" cy="23118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altLang="ja-JP" sz="2800" b="1" u="sng" dirty="0">
                    <a:solidFill>
                      <a:schemeClr val="tx1"/>
                    </a:solidFill>
                  </a:rPr>
                  <a:t>Our Goal:  Prove this</a:t>
                </a:r>
                <a:endParaRPr lang="en-US" altLang="ja-JP" sz="2400" b="1" i="1" u="sng" dirty="0">
                  <a:solidFill>
                    <a:schemeClr val="tx1"/>
                  </a:solidFill>
                  <a:latin typeface="Cambria Math" panose="02040503050406030204" pitchFamily="18" charset="0"/>
                </a:endParaRPr>
              </a:p>
              <a:p>
                <a:pPr algn="ctr"/>
                <a14:m>
                  <m:oMath xmlns:m="http://schemas.openxmlformats.org/officeDocument/2006/math">
                    <m:d>
                      <m:dPr>
                        <m:begChr m:val="{"/>
                        <m:endChr m:val="}"/>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 </m:t>
                        </m:r>
                        <m:r>
                          <a:rPr lang="en-US" altLang="ja-JP" sz="2800" b="0" i="1" smtClean="0">
                            <a:solidFill>
                              <a:schemeClr val="accent1"/>
                            </a:solidFill>
                            <a:latin typeface="Cambria Math" panose="02040503050406030204" pitchFamily="18" charset="0"/>
                          </a:rPr>
                          <m:t>(</m:t>
                        </m:r>
                        <m:r>
                          <a:rPr lang="en-US" altLang="ja-JP" sz="2800" i="1">
                            <a:solidFill>
                              <a:schemeClr val="accent1"/>
                            </a:solidFill>
                            <a:latin typeface="Cambria Math" panose="02040503050406030204" pitchFamily="18" charset="0"/>
                          </a:rPr>
                          <m:t>𝑥</m:t>
                        </m:r>
                        <m:r>
                          <a:rPr lang="en-US" altLang="ja-JP" sz="2800" b="0" i="1" smtClean="0">
                            <a:solidFill>
                              <a:schemeClr val="accent1"/>
                            </a:solidFill>
                            <a:latin typeface="Cambria Math" panose="02040503050406030204" pitchFamily="18" charset="0"/>
                          </a:rPr>
                          <m:t>,</m:t>
                        </m:r>
                        <m:r>
                          <a:rPr lang="en-US" altLang="ja-JP" sz="2800" b="0" i="1" smtClean="0">
                            <a:solidFill>
                              <a:schemeClr val="accent1"/>
                            </a:solidFill>
                            <a:latin typeface="Cambria Math" panose="02040503050406030204" pitchFamily="18" charset="0"/>
                          </a:rPr>
                          <m:t>𝑦</m:t>
                        </m:r>
                        <m:r>
                          <a:rPr lang="en-US" altLang="ja-JP" sz="2800" b="0" i="1" smtClean="0">
                            <a:solidFill>
                              <a:schemeClr val="accent1"/>
                            </a:solidFill>
                            <a:latin typeface="Cambria Math" panose="02040503050406030204" pitchFamily="18" charset="0"/>
                          </a:rPr>
                          <m:t>)↦</m:t>
                        </m:r>
                        <m:d>
                          <m:dPr>
                            <m:endChr m:val="⟩"/>
                            <m:ctrlPr>
                              <a:rPr lang="en-US" altLang="ja-JP" sz="2800" i="1">
                                <a:solidFill>
                                  <a:schemeClr val="accent1"/>
                                </a:solidFill>
                                <a:latin typeface="Cambria Math" panose="02040503050406030204" pitchFamily="18" charset="0"/>
                              </a:rPr>
                            </m:ctrlPr>
                          </m:dPr>
                          <m:e>
                            <m:r>
                              <a:rPr lang="en-US" altLang="ja-JP" sz="2800" i="1">
                                <a:solidFill>
                                  <a:schemeClr val="accent1"/>
                                </a:solidFill>
                                <a:latin typeface="Cambria Math" panose="02040503050406030204" pitchFamily="18" charset="0"/>
                              </a:rPr>
                              <m:t>𝛼</m:t>
                            </m:r>
                          </m:e>
                          <m:e>
                            <m:r>
                              <a:rPr lang="en-US" altLang="ja-JP" sz="2800" i="1">
                                <a:solidFill>
                                  <a:schemeClr val="accent1"/>
                                </a:solidFill>
                                <a:latin typeface="Cambria Math" panose="02040503050406030204" pitchFamily="18" charset="0"/>
                              </a:rPr>
                              <m:t>0</m:t>
                            </m:r>
                          </m:e>
                        </m:d>
                        <m:r>
                          <a:rPr lang="en-US" altLang="ja-JP" sz="2800" b="0" i="1" smtClean="0">
                            <a:solidFill>
                              <a:schemeClr val="accent1"/>
                            </a:solidFill>
                            <a:latin typeface="Cambria Math" panose="02040503050406030204" pitchFamily="18" charset="0"/>
                          </a:rPr>
                          <m:t>|</m:t>
                        </m:r>
                        <m:sSub>
                          <m:sSubPr>
                            <m:ctrlPr>
                              <a:rPr lang="en-US" altLang="ja-JP" sz="2800" b="0" i="1" smtClean="0">
                                <a:solidFill>
                                  <a:schemeClr val="accent1"/>
                                </a:solidFill>
                                <a:latin typeface="Cambria Math" panose="02040503050406030204" pitchFamily="18" charset="0"/>
                              </a:rPr>
                            </m:ctrlPr>
                          </m:sSubPr>
                          <m:e>
                            <m:r>
                              <a:rPr lang="en-US" altLang="ja-JP" sz="2800" b="0" i="1" smtClean="0">
                                <a:solidFill>
                                  <a:schemeClr val="accent1"/>
                                </a:solidFill>
                                <a:latin typeface="Cambria Math" panose="02040503050406030204" pitchFamily="18" charset="0"/>
                              </a:rPr>
                              <m:t>𝜙</m:t>
                            </m:r>
                          </m:e>
                          <m:sub>
                            <m:r>
                              <a:rPr lang="en-US" altLang="ja-JP" sz="2800" b="0" i="1" smtClean="0">
                                <a:solidFill>
                                  <a:schemeClr val="accent1"/>
                                </a:solidFill>
                                <a:latin typeface="Cambria Math" panose="02040503050406030204" pitchFamily="18" charset="0"/>
                              </a:rPr>
                              <m:t>0</m:t>
                            </m:r>
                          </m:sub>
                        </m:sSub>
                        <m:r>
                          <a:rPr lang="en-US" altLang="ja-JP" sz="2800" b="0" i="1" smtClean="0">
                            <a:solidFill>
                              <a:schemeClr val="accent1"/>
                            </a:solidFill>
                            <a:latin typeface="Cambria Math" panose="02040503050406030204" pitchFamily="18" charset="0"/>
                          </a:rPr>
                          <m:t>⟩</m:t>
                        </m:r>
                        <m:r>
                          <a:rPr lang="en-US" altLang="ja-JP" sz="2800" i="1">
                            <a:solidFill>
                              <a:schemeClr val="accent1"/>
                            </a:solidFill>
                            <a:latin typeface="Cambria Math" panose="02040503050406030204" pitchFamily="18" charset="0"/>
                          </a:rPr>
                          <m:t>+</m:t>
                        </m:r>
                        <m:r>
                          <a:rPr lang="en-US" altLang="ja-JP" sz="2800" i="1">
                            <a:solidFill>
                              <a:schemeClr val="accent1"/>
                            </a:solidFill>
                            <a:latin typeface="Cambria Math" panose="02040503050406030204" pitchFamily="18" charset="0"/>
                          </a:rPr>
                          <m:t>𝛽</m:t>
                        </m:r>
                        <m:r>
                          <a:rPr lang="en-US" altLang="ja-JP" sz="2800" i="1">
                            <a:solidFill>
                              <a:schemeClr val="accent1"/>
                            </a:solidFill>
                            <a:latin typeface="Cambria Math" panose="02040503050406030204" pitchFamily="18" charset="0"/>
                          </a:rPr>
                          <m:t>|1⟩|</m:t>
                        </m:r>
                        <m:sSub>
                          <m:sSubPr>
                            <m:ctrlPr>
                              <a:rPr lang="en-US" altLang="ja-JP" sz="2800" i="1">
                                <a:solidFill>
                                  <a:schemeClr val="accent1"/>
                                </a:solidFill>
                                <a:latin typeface="Cambria Math" panose="02040503050406030204" pitchFamily="18" charset="0"/>
                              </a:rPr>
                            </m:ctrlPr>
                          </m:sSubPr>
                          <m:e>
                            <m:r>
                              <a:rPr lang="en-US" altLang="ja-JP" sz="2800" i="1">
                                <a:solidFill>
                                  <a:schemeClr val="accent1"/>
                                </a:solidFill>
                                <a:latin typeface="Cambria Math" panose="02040503050406030204" pitchFamily="18" charset="0"/>
                              </a:rPr>
                              <m:t>𝜙</m:t>
                            </m:r>
                          </m:e>
                          <m:sub>
                            <m:r>
                              <a:rPr lang="en-US" altLang="ja-JP" sz="2800" b="0" i="1" smtClean="0">
                                <a:solidFill>
                                  <a:schemeClr val="accent1"/>
                                </a:solidFill>
                                <a:latin typeface="Cambria Math" panose="02040503050406030204" pitchFamily="18" charset="0"/>
                              </a:rPr>
                              <m:t>1</m:t>
                            </m:r>
                          </m:sub>
                        </m:sSub>
                        <m:r>
                          <a:rPr lang="en-US" altLang="ja-JP" sz="2800" i="1">
                            <a:solidFill>
                              <a:schemeClr val="accent1"/>
                            </a:solidFill>
                            <a:latin typeface="Cambria Math" panose="02040503050406030204" pitchFamily="18" charset="0"/>
                          </a:rPr>
                          <m:t>⟩)</m:t>
                        </m:r>
                        <m:r>
                          <a:rPr lang="en-US" altLang="ja-JP" sz="2800" i="1" smtClean="0">
                            <a:solidFill>
                              <a:schemeClr val="tx1"/>
                            </a:solidFill>
                            <a:latin typeface="Cambria Math" panose="02040503050406030204" pitchFamily="18" charset="0"/>
                          </a:rPr>
                          <m:t> </m:t>
                        </m:r>
                        <m:r>
                          <a:rPr lang="en-US" altLang="ja-JP" sz="2800" b="0" i="1" smtClean="0">
                            <a:solidFill>
                              <a:schemeClr val="tx1"/>
                            </a:solidFill>
                            <a:latin typeface="Cambria Math" panose="02040503050406030204" pitchFamily="18" charset="0"/>
                          </a:rPr>
                          <m:t>∗</m:t>
                        </m:r>
                        <m:r>
                          <a:rPr lang="en-US" altLang="ja-JP" sz="2800" b="0" i="1" smtClean="0">
                            <a:solidFill>
                              <a:schemeClr val="accent2">
                                <a:lumMod val="75000"/>
                              </a:schemeClr>
                            </a:solidFill>
                            <a:latin typeface="Cambria Math" panose="02040503050406030204" pitchFamily="18" charset="0"/>
                          </a:rPr>
                          <m:t>[</m:t>
                        </m:r>
                        <m:r>
                          <a:rPr lang="en-US" altLang="ja-JP" sz="2800" b="0" i="1" smtClean="0">
                            <a:solidFill>
                              <a:schemeClr val="accent2">
                                <a:lumMod val="75000"/>
                              </a:schemeClr>
                            </a:solidFill>
                            <a:latin typeface="Cambria Math" panose="02040503050406030204" pitchFamily="18" charset="0"/>
                          </a:rPr>
                          <m:t>𝑦</m:t>
                        </m:r>
                        <m:r>
                          <a:rPr lang="en-US" altLang="ja-JP" sz="2800" b="0" i="1" smtClean="0">
                            <a:solidFill>
                              <a:schemeClr val="accent2">
                                <a:lumMod val="75000"/>
                              </a:schemeClr>
                            </a:solidFill>
                            <a:latin typeface="Cambria Math" panose="02040503050406030204" pitchFamily="18" charset="0"/>
                          </a:rPr>
                          <m:t>] </m:t>
                        </m:r>
                      </m:e>
                    </m:d>
                  </m:oMath>
                </a14:m>
                <a:r>
                  <a:rPr lang="en-US" altLang="ja-JP" sz="2800" b="0" i="1" dirty="0">
                    <a:solidFill>
                      <a:schemeClr val="tx1"/>
                    </a:solidFill>
                    <a:latin typeface="Cambria Math" panose="02040503050406030204" pitchFamily="18" charset="0"/>
                  </a:rPr>
                  <a:t> </a:t>
                </a:r>
              </a:p>
              <a:p>
                <a:pPr marL="0" indent="0" algn="ctr">
                  <a:buNone/>
                </a:pPr>
                <a14:m>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𝐶</m:t>
                        </m:r>
                      </m:e>
                      <m:sub>
                        <m:r>
                          <a:rPr lang="en-US" altLang="ja-JP" sz="2800" b="0" i="1" smtClean="0">
                            <a:solidFill>
                              <a:schemeClr val="tx1"/>
                            </a:solidFill>
                            <a:latin typeface="Cambria Math" panose="02040503050406030204" pitchFamily="18" charset="0"/>
                          </a:rPr>
                          <m:t>0</m:t>
                        </m:r>
                      </m:sub>
                    </m:sSub>
                    <m:r>
                      <a:rPr lang="en-US" altLang="ja-JP" sz="2800" b="0" i="1" smtClean="0">
                        <a:solidFill>
                          <a:schemeClr val="tx1"/>
                        </a:solidFill>
                        <a:latin typeface="Cambria Math" panose="02040503050406030204" pitchFamily="18" charset="0"/>
                      </a:rPr>
                      <m:t>𝑋</m:t>
                    </m:r>
                    <m:d>
                      <m:dPr>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𝑥</m:t>
                        </m:r>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𝑦</m:t>
                        </m:r>
                      </m:e>
                    </m:d>
                    <m:r>
                      <a:rPr lang="en-US" altLang="ja-JP" sz="2800" b="0" i="1" smtClean="0">
                        <a:solidFill>
                          <a:schemeClr val="tx1"/>
                        </a:solidFill>
                        <a:latin typeface="Cambria Math" panose="02040503050406030204" pitchFamily="18" charset="0"/>
                      </a:rPr>
                      <m:t>  ||  </m:t>
                    </m:r>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𝐶</m:t>
                        </m:r>
                      </m:e>
                      <m:sub>
                        <m:r>
                          <a:rPr lang="en-US" altLang="ja-JP" sz="2800" b="0" i="1" smtClean="0">
                            <a:solidFill>
                              <a:schemeClr val="tx1"/>
                            </a:solidFill>
                            <a:latin typeface="Cambria Math" panose="02040503050406030204" pitchFamily="18" charset="0"/>
                          </a:rPr>
                          <m:t>1</m:t>
                        </m:r>
                      </m:sub>
                    </m:sSub>
                    <m:r>
                      <a:rPr lang="en-US" altLang="ja-JP" sz="2800" b="0" i="1" smtClean="0">
                        <a:solidFill>
                          <a:schemeClr val="tx1"/>
                        </a:solidFill>
                        <a:latin typeface="Cambria Math" panose="02040503050406030204" pitchFamily="18" charset="0"/>
                      </a:rPr>
                      <m:t>𝐻</m:t>
                    </m:r>
                    <m:d>
                      <m:dPr>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𝑥</m:t>
                        </m:r>
                        <m:r>
                          <a:rPr lang="en-US" altLang="ja-JP" sz="2800" b="0" i="1" smtClean="0">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𝑦</m:t>
                        </m:r>
                      </m:e>
                    </m:d>
                  </m:oMath>
                </a14:m>
                <a:r>
                  <a:rPr lang="en-US" altLang="ja-JP" sz="2800" b="0" i="1" dirty="0">
                    <a:solidFill>
                      <a:schemeClr val="tx1"/>
                    </a:solidFill>
                    <a:latin typeface="Cambria Math" panose="02040503050406030204" pitchFamily="18" charset="0"/>
                  </a:rPr>
                  <a:t> </a:t>
                </a:r>
              </a:p>
              <a:p>
                <a:pPr marL="0" indent="0" algn="ctr">
                  <a:buNone/>
                </a:pPr>
                <a14:m>
                  <m:oMath xmlns:m="http://schemas.openxmlformats.org/officeDocument/2006/math">
                    <m:r>
                      <a:rPr lang="en-US" altLang="ja-JP" sz="2800" b="0" i="1" smtClean="0">
                        <a:solidFill>
                          <a:schemeClr val="tx1"/>
                        </a:solidFill>
                        <a:latin typeface="Cambria Math" panose="02040503050406030204" pitchFamily="18" charset="0"/>
                      </a:rPr>
                      <m:t> </m:t>
                    </m:r>
                    <m:d>
                      <m:dPr>
                        <m:begChr m:val="{"/>
                        <m:endChr m:val="}"/>
                        <m:ctrlPr>
                          <a:rPr lang="en-US" altLang="ja-JP" sz="2800" b="0" i="1" smtClean="0">
                            <a:solidFill>
                              <a:schemeClr val="tx1"/>
                            </a:solidFill>
                            <a:latin typeface="Cambria Math" panose="02040503050406030204" pitchFamily="18" charset="0"/>
                          </a:rPr>
                        </m:ctrlPr>
                      </m:dPr>
                      <m:e>
                        <m:r>
                          <a:rPr lang="en-US" altLang="ja-JP" sz="2800" b="0" i="1" smtClean="0">
                            <a:solidFill>
                              <a:schemeClr val="tx1"/>
                            </a:solidFill>
                            <a:latin typeface="Cambria Math" panose="02040503050406030204" pitchFamily="18" charset="0"/>
                          </a:rPr>
                          <m:t> </m:t>
                        </m:r>
                        <m:d>
                          <m:dPr>
                            <m:ctrlPr>
                              <a:rPr lang="en-US" altLang="ja-JP" sz="2800" b="0" i="1" smtClean="0">
                                <a:solidFill>
                                  <a:schemeClr val="accent1"/>
                                </a:solidFill>
                                <a:latin typeface="Cambria Math" panose="02040503050406030204" pitchFamily="18" charset="0"/>
                              </a:rPr>
                            </m:ctrlPr>
                          </m:dPr>
                          <m:e>
                            <m:r>
                              <a:rPr lang="en-US" altLang="ja-JP" sz="2800" b="0" i="1" smtClean="0">
                                <a:solidFill>
                                  <a:schemeClr val="accent1"/>
                                </a:solidFill>
                                <a:latin typeface="Cambria Math" panose="02040503050406030204" pitchFamily="18" charset="0"/>
                              </a:rPr>
                              <m:t>𝑥</m:t>
                            </m:r>
                            <m:r>
                              <a:rPr lang="en-US" altLang="ja-JP" sz="2800" b="0" i="1" smtClean="0">
                                <a:solidFill>
                                  <a:schemeClr val="accent1"/>
                                </a:solidFill>
                                <a:latin typeface="Cambria Math" panose="02040503050406030204" pitchFamily="18" charset="0"/>
                              </a:rPr>
                              <m:t>,</m:t>
                            </m:r>
                            <m:r>
                              <a:rPr lang="en-US" altLang="ja-JP" sz="2800" b="0" i="1" smtClean="0">
                                <a:solidFill>
                                  <a:schemeClr val="accent1"/>
                                </a:solidFill>
                                <a:latin typeface="Cambria Math" panose="02040503050406030204" pitchFamily="18" charset="0"/>
                              </a:rPr>
                              <m:t>𝑦</m:t>
                            </m:r>
                          </m:e>
                        </m:d>
                        <m:r>
                          <a:rPr lang="en-US" altLang="ja-JP" sz="2800" b="0" i="1" smtClean="0">
                            <a:solidFill>
                              <a:schemeClr val="accent1"/>
                            </a:solidFill>
                            <a:latin typeface="Cambria Math" panose="02040503050406030204" pitchFamily="18" charset="0"/>
                          </a:rPr>
                          <m:t>↦</m:t>
                        </m:r>
                        <m:d>
                          <m:dPr>
                            <m:endChr m:val="⟩"/>
                            <m:ctrlPr>
                              <a:rPr lang="en-US" altLang="ja-JP" sz="2800" b="0" i="1" smtClean="0">
                                <a:solidFill>
                                  <a:schemeClr val="accent1"/>
                                </a:solidFill>
                                <a:latin typeface="Cambria Math" panose="02040503050406030204" pitchFamily="18" charset="0"/>
                              </a:rPr>
                            </m:ctrlPr>
                          </m:dPr>
                          <m:e>
                            <m:r>
                              <a:rPr lang="en-US" altLang="ja-JP" sz="2800" b="0" i="1" smtClean="0">
                                <a:solidFill>
                                  <a:schemeClr val="accent1"/>
                                </a:solidFill>
                                <a:latin typeface="Cambria Math" panose="02040503050406030204" pitchFamily="18" charset="0"/>
                              </a:rPr>
                              <m:t>𝛼</m:t>
                            </m:r>
                          </m:e>
                          <m:e>
                            <m:r>
                              <a:rPr lang="en-US" altLang="ja-JP" sz="2800" b="0" i="1" smtClean="0">
                                <a:solidFill>
                                  <a:schemeClr val="accent1"/>
                                </a:solidFill>
                                <a:latin typeface="Cambria Math" panose="02040503050406030204" pitchFamily="18" charset="0"/>
                              </a:rPr>
                              <m:t>0</m:t>
                            </m:r>
                          </m:e>
                        </m:d>
                        <m:r>
                          <a:rPr lang="en-US" altLang="ja-JP" sz="2800" b="0" i="1" smtClean="0">
                            <a:solidFill>
                              <a:schemeClr val="accent1"/>
                            </a:solidFill>
                            <a:latin typeface="Cambria Math" panose="02040503050406030204" pitchFamily="18" charset="0"/>
                          </a:rPr>
                          <m:t>⊗</m:t>
                        </m:r>
                        <m:r>
                          <a:rPr lang="en-US" altLang="ja-JP" sz="2800" b="0" i="1" smtClean="0">
                            <a:solidFill>
                              <a:schemeClr val="accent1"/>
                            </a:solidFill>
                            <a:latin typeface="Cambria Math" panose="02040503050406030204" pitchFamily="18" charset="0"/>
                          </a:rPr>
                          <m:t>𝑋</m:t>
                        </m:r>
                        <m:d>
                          <m:dPr>
                            <m:begChr m:val="|"/>
                            <m:endChr m:val="⟩"/>
                            <m:ctrlPr>
                              <a:rPr lang="en-US" altLang="ja-JP" sz="2800" b="0" i="1" smtClean="0">
                                <a:solidFill>
                                  <a:schemeClr val="accent1"/>
                                </a:solidFill>
                                <a:latin typeface="Cambria Math" panose="02040503050406030204" pitchFamily="18" charset="0"/>
                              </a:rPr>
                            </m:ctrlPr>
                          </m:dPr>
                          <m:e>
                            <m:sSub>
                              <m:sSubPr>
                                <m:ctrlPr>
                                  <a:rPr lang="en-US" altLang="ja-JP" sz="2800" b="0" i="1" smtClean="0">
                                    <a:solidFill>
                                      <a:schemeClr val="accent1"/>
                                    </a:solidFill>
                                    <a:latin typeface="Cambria Math" panose="02040503050406030204" pitchFamily="18" charset="0"/>
                                  </a:rPr>
                                </m:ctrlPr>
                              </m:sSubPr>
                              <m:e>
                                <m:r>
                                  <a:rPr lang="en-US" altLang="ja-JP" sz="2800" b="0" i="1" smtClean="0">
                                    <a:solidFill>
                                      <a:schemeClr val="accent1"/>
                                    </a:solidFill>
                                    <a:latin typeface="Cambria Math" panose="02040503050406030204" pitchFamily="18" charset="0"/>
                                  </a:rPr>
                                  <m:t>𝜙</m:t>
                                </m:r>
                              </m:e>
                              <m:sub>
                                <m:r>
                                  <a:rPr lang="en-US" altLang="ja-JP" sz="2800" b="0" i="1" smtClean="0">
                                    <a:solidFill>
                                      <a:schemeClr val="accent1"/>
                                    </a:solidFill>
                                    <a:latin typeface="Cambria Math" panose="02040503050406030204" pitchFamily="18" charset="0"/>
                                  </a:rPr>
                                  <m:t>0</m:t>
                                </m:r>
                              </m:sub>
                            </m:sSub>
                          </m:e>
                        </m:d>
                        <m:r>
                          <a:rPr lang="en-US" altLang="ja-JP" sz="2800" b="0" i="1" smtClean="0">
                            <a:solidFill>
                              <a:schemeClr val="accent1"/>
                            </a:solidFill>
                            <a:latin typeface="Cambria Math" panose="02040503050406030204" pitchFamily="18" charset="0"/>
                          </a:rPr>
                          <m:t>+</m:t>
                        </m:r>
                        <m:r>
                          <a:rPr lang="en-US" altLang="ja-JP" sz="2800" b="0" i="1" smtClean="0">
                            <a:solidFill>
                              <a:schemeClr val="accent1"/>
                            </a:solidFill>
                            <a:latin typeface="Cambria Math" panose="02040503050406030204" pitchFamily="18" charset="0"/>
                          </a:rPr>
                          <m:t>𝛽</m:t>
                        </m:r>
                        <m:d>
                          <m:dPr>
                            <m:begChr m:val="|"/>
                            <m:endChr m:val="⟩"/>
                            <m:ctrlPr>
                              <a:rPr lang="en-US" altLang="ja-JP" sz="2800" b="0" i="1" smtClean="0">
                                <a:solidFill>
                                  <a:schemeClr val="accent1"/>
                                </a:solidFill>
                                <a:latin typeface="Cambria Math" panose="02040503050406030204" pitchFamily="18" charset="0"/>
                              </a:rPr>
                            </m:ctrlPr>
                          </m:dPr>
                          <m:e>
                            <m:r>
                              <a:rPr lang="en-US" altLang="ja-JP" sz="2800" b="0" i="1" smtClean="0">
                                <a:solidFill>
                                  <a:schemeClr val="accent1"/>
                                </a:solidFill>
                                <a:latin typeface="Cambria Math" panose="02040503050406030204" pitchFamily="18" charset="0"/>
                              </a:rPr>
                              <m:t>1</m:t>
                            </m:r>
                          </m:e>
                        </m:d>
                        <m:r>
                          <a:rPr lang="en-US" altLang="ja-JP" sz="2800" b="0" i="1" smtClean="0">
                            <a:solidFill>
                              <a:schemeClr val="accent1"/>
                            </a:solidFill>
                            <a:latin typeface="Cambria Math" panose="02040503050406030204" pitchFamily="18" charset="0"/>
                          </a:rPr>
                          <m:t>⊗</m:t>
                        </m:r>
                        <m:r>
                          <a:rPr lang="en-US" altLang="ja-JP" sz="2800" b="0" i="1" smtClean="0">
                            <a:solidFill>
                              <a:schemeClr val="accent1"/>
                            </a:solidFill>
                            <a:latin typeface="Cambria Math" panose="02040503050406030204" pitchFamily="18" charset="0"/>
                          </a:rPr>
                          <m:t>𝐻</m:t>
                        </m:r>
                        <m:d>
                          <m:dPr>
                            <m:begChr m:val="|"/>
                            <m:endChr m:val="⟩"/>
                            <m:ctrlPr>
                              <a:rPr lang="en-US" altLang="ja-JP" sz="2800" b="0" i="1" smtClean="0">
                                <a:solidFill>
                                  <a:schemeClr val="accent1"/>
                                </a:solidFill>
                                <a:latin typeface="Cambria Math" panose="02040503050406030204" pitchFamily="18" charset="0"/>
                              </a:rPr>
                            </m:ctrlPr>
                          </m:dPr>
                          <m:e>
                            <m:sSub>
                              <m:sSubPr>
                                <m:ctrlPr>
                                  <a:rPr lang="en-US" altLang="ja-JP" sz="2800" b="0" i="1" smtClean="0">
                                    <a:solidFill>
                                      <a:schemeClr val="accent1"/>
                                    </a:solidFill>
                                    <a:latin typeface="Cambria Math" panose="02040503050406030204" pitchFamily="18" charset="0"/>
                                  </a:rPr>
                                </m:ctrlPr>
                              </m:sSubPr>
                              <m:e>
                                <m:r>
                                  <a:rPr lang="en-US" altLang="ja-JP" sz="2800" b="0" i="1" smtClean="0">
                                    <a:solidFill>
                                      <a:schemeClr val="accent1"/>
                                    </a:solidFill>
                                    <a:latin typeface="Cambria Math" panose="02040503050406030204" pitchFamily="18" charset="0"/>
                                  </a:rPr>
                                  <m:t>𝜙</m:t>
                                </m:r>
                              </m:e>
                              <m:sub>
                                <m:r>
                                  <a:rPr lang="en-US" altLang="ja-JP" sz="2800" b="0" i="1" smtClean="0">
                                    <a:solidFill>
                                      <a:schemeClr val="accent1"/>
                                    </a:solidFill>
                                    <a:latin typeface="Cambria Math" panose="02040503050406030204" pitchFamily="18" charset="0"/>
                                  </a:rPr>
                                  <m:t>1</m:t>
                                </m:r>
                              </m:sub>
                            </m:sSub>
                          </m:e>
                        </m:d>
                        <m:r>
                          <a:rPr lang="en-US" altLang="ja-JP" sz="2800" b="0" i="1" smtClean="0">
                            <a:solidFill>
                              <a:schemeClr val="accent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m:t>
                        </m:r>
                        <m:r>
                          <a:rPr lang="en-US" altLang="ja-JP" sz="2800" b="0" i="1" smtClean="0">
                            <a:solidFill>
                              <a:schemeClr val="accent2">
                                <a:lumMod val="75000"/>
                              </a:schemeClr>
                            </a:solidFill>
                            <a:latin typeface="Cambria Math" panose="02040503050406030204" pitchFamily="18" charset="0"/>
                          </a:rPr>
                          <m:t>[</m:t>
                        </m:r>
                        <m:r>
                          <a:rPr lang="en-US" altLang="ja-JP" sz="2800" b="0" i="1" smtClean="0">
                            <a:solidFill>
                              <a:schemeClr val="accent2">
                                <a:lumMod val="75000"/>
                              </a:schemeClr>
                            </a:solidFill>
                            <a:latin typeface="Cambria Math" panose="02040503050406030204" pitchFamily="18" charset="0"/>
                          </a:rPr>
                          <m:t>𝑦</m:t>
                        </m:r>
                        <m:r>
                          <a:rPr lang="en-US" altLang="ja-JP" sz="2800" b="0" i="1" smtClean="0">
                            <a:solidFill>
                              <a:schemeClr val="accent2">
                                <a:lumMod val="75000"/>
                              </a:schemeClr>
                            </a:solidFill>
                            <a:latin typeface="Cambria Math" panose="02040503050406030204" pitchFamily="18" charset="0"/>
                          </a:rPr>
                          <m:t>] </m:t>
                        </m:r>
                      </m:e>
                    </m:d>
                  </m:oMath>
                </a14:m>
                <a:r>
                  <a:rPr lang="en-US" altLang="ja-JP" sz="2800" dirty="0">
                    <a:solidFill>
                      <a:schemeClr val="tx1"/>
                    </a:solidFill>
                  </a:rPr>
                  <a:t> </a:t>
                </a:r>
              </a:p>
              <a:p>
                <a:pPr marL="0" indent="0" algn="ctr">
                  <a:spcAft>
                    <a:spcPts val="1200"/>
                  </a:spcAft>
                  <a:buNone/>
                </a:pPr>
                <a:endParaRPr lang="en-US" altLang="ja-JP" sz="100" dirty="0">
                  <a:solidFill>
                    <a:schemeClr val="tx1"/>
                  </a:solidFill>
                </a:endParaRPr>
              </a:p>
            </p:txBody>
          </p:sp>
        </mc:Choice>
        <mc:Fallback xmlns="">
          <p:sp>
            <p:nvSpPr>
              <p:cNvPr id="22" name="正方形/長方形 21">
                <a:extLst>
                  <a:ext uri="{FF2B5EF4-FFF2-40B4-BE49-F238E27FC236}">
                    <a16:creationId xmlns:a16="http://schemas.microsoft.com/office/drawing/2014/main" id="{84BECF4C-7C7E-2A3E-3DAE-EC48D6C48473}"/>
                  </a:ext>
                </a:extLst>
              </p:cNvPr>
              <p:cNvSpPr>
                <a:spLocks noRot="1" noChangeAspect="1" noMove="1" noResize="1" noEditPoints="1" noAdjustHandles="1" noChangeArrowheads="1" noChangeShapeType="1" noTextEdit="1"/>
              </p:cNvSpPr>
              <p:nvPr/>
            </p:nvSpPr>
            <p:spPr>
              <a:xfrm>
                <a:off x="2161053" y="2085104"/>
                <a:ext cx="7869892" cy="2311844"/>
              </a:xfrm>
              <a:prstGeom prst="rect">
                <a:avLst/>
              </a:prstGeom>
              <a:blipFill>
                <a:blip r:embed="rId8"/>
                <a:stretch>
                  <a:fillRect/>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8474841-3D17-D629-2FD3-BAE32509D3D4}"/>
                  </a:ext>
                </a:extLst>
              </p:cNvPr>
              <p:cNvSpPr>
                <a:spLocks noGrp="1"/>
              </p:cNvSpPr>
              <p:nvPr>
                <p:ph idx="1"/>
              </p:nvPr>
            </p:nvSpPr>
            <p:spPr>
              <a:xfrm>
                <a:off x="840796" y="4388118"/>
                <a:ext cx="10515600" cy="2004402"/>
              </a:xfrm>
            </p:spPr>
            <p:txBody>
              <a:bodyPr>
                <a:normAutofit/>
              </a:bodyPr>
              <a:lstStyle/>
              <a:p>
                <a:pPr>
                  <a:spcBef>
                    <a:spcPts val="600"/>
                  </a:spcBef>
                </a:pPr>
                <a:r>
                  <a:rPr lang="en-US" altLang="ja-JP" b="1" i="1" dirty="0">
                    <a:solidFill>
                      <a:schemeClr val="accent1">
                        <a:lumMod val="75000"/>
                      </a:schemeClr>
                    </a:solidFill>
                  </a:rPr>
                  <a:t>Quantum points-to token</a:t>
                </a:r>
                <a:r>
                  <a:rPr lang="en-US" altLang="ja-JP" b="1" dirty="0">
                    <a:solidFill>
                      <a:schemeClr val="accent1">
                        <a:lumMod val="75000"/>
                      </a:schemeClr>
                    </a:solidFill>
                  </a:rPr>
                  <a:t> </a:t>
                </a:r>
                <a14:m>
                  <m:oMath xmlns:m="http://schemas.openxmlformats.org/officeDocument/2006/math">
                    <m:acc>
                      <m:accPr>
                        <m:chr m:val="̅"/>
                        <m:ctrlPr>
                          <a:rPr kumimoji="1" lang="en-US" altLang="ja-JP" b="0" i="1" smtClean="0">
                            <a:solidFill>
                              <a:schemeClr val="accent1">
                                <a:lumMod val="75000"/>
                              </a:schemeClr>
                            </a:solidFill>
                            <a:latin typeface="Cambria Math" panose="02040503050406030204" pitchFamily="18" charset="0"/>
                          </a:rPr>
                        </m:ctrlPr>
                      </m:accPr>
                      <m:e>
                        <m:r>
                          <a:rPr kumimoji="1" lang="en-US" altLang="ja-JP" b="0" i="1" smtClean="0">
                            <a:solidFill>
                              <a:schemeClr val="accent1">
                                <a:lumMod val="75000"/>
                              </a:schemeClr>
                            </a:solidFill>
                            <a:latin typeface="Cambria Math" panose="02040503050406030204" pitchFamily="18" charset="0"/>
                          </a:rPr>
                          <m:t>𝑥</m:t>
                        </m:r>
                      </m:e>
                    </m:acc>
                    <m:r>
                      <a:rPr lang="en-US" altLang="ja-JP" b="0" i="1" smtClean="0">
                        <a:solidFill>
                          <a:schemeClr val="accent1">
                            <a:lumMod val="75000"/>
                          </a:schemeClr>
                        </a:solidFill>
                        <a:latin typeface="Cambria Math" panose="02040503050406030204" pitchFamily="18" charset="0"/>
                      </a:rPr>
                      <m:t>↦</m:t>
                    </m:r>
                    <m:d>
                      <m:dPr>
                        <m:begChr m:val="|"/>
                        <m:endChr m:val="⟩"/>
                        <m:ctrlPr>
                          <a:rPr lang="en-US" altLang="ja-JP" b="0" i="1" smtClean="0">
                            <a:solidFill>
                              <a:schemeClr val="accent1">
                                <a:lumMod val="75000"/>
                              </a:schemeClr>
                            </a:solidFill>
                            <a:latin typeface="Cambria Math" panose="02040503050406030204" pitchFamily="18" charset="0"/>
                          </a:rPr>
                        </m:ctrlPr>
                      </m:dPr>
                      <m:e>
                        <m:r>
                          <a:rPr lang="en-US" altLang="ja-JP" b="0" i="1" smtClean="0">
                            <a:solidFill>
                              <a:schemeClr val="accent1">
                                <a:lumMod val="75000"/>
                              </a:schemeClr>
                            </a:solidFill>
                            <a:latin typeface="Cambria Math" panose="02040503050406030204" pitchFamily="18" charset="0"/>
                          </a:rPr>
                          <m:t>𝜓</m:t>
                        </m:r>
                      </m:e>
                    </m:d>
                  </m:oMath>
                </a14:m>
                <a:r>
                  <a:rPr lang="en-US" altLang="ja-JP" dirty="0"/>
                  <a:t>: the state vector of</a:t>
                </a:r>
                <a14:m>
                  <m:oMath xmlns:m="http://schemas.openxmlformats.org/officeDocument/2006/math">
                    <m:r>
                      <a:rPr lang="en-US" altLang="ja-JP" i="1">
                        <a:latin typeface="Cambria Math" panose="02040503050406030204" pitchFamily="18" charset="0"/>
                      </a:rPr>
                      <m:t> </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oMath>
                </a14:m>
                <a:r>
                  <a:rPr lang="en-US" altLang="ja-JP" dirty="0"/>
                  <a:t> is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oMath>
                </a14:m>
                <a:endParaRPr lang="en-US" altLang="ja-JP" dirty="0"/>
              </a:p>
              <a:p>
                <a:pPr>
                  <a:spcBef>
                    <a:spcPts val="600"/>
                  </a:spcBef>
                </a:pPr>
                <a:r>
                  <a:rPr lang="en-US" altLang="ja-JP" dirty="0"/>
                  <a:t>Separation </a:t>
                </a:r>
                <a14:m>
                  <m:oMath xmlns:m="http://schemas.openxmlformats.org/officeDocument/2006/math">
                    <m:r>
                      <a:rPr lang="en-US" altLang="ja-JP" i="1" dirty="0" smtClean="0">
                        <a:solidFill>
                          <a:schemeClr val="tx1"/>
                        </a:solidFill>
                        <a:latin typeface="Cambria Math" panose="02040503050406030204" pitchFamily="18" charset="0"/>
                      </a:rPr>
                      <m:t>∗</m:t>
                    </m:r>
                    <m:r>
                      <a:rPr lang="en-US" altLang="ja-JP" i="1" dirty="0">
                        <a:latin typeface="Cambria Math" panose="02040503050406030204" pitchFamily="18" charset="0"/>
                      </a:rPr>
                      <m:t> </m:t>
                    </m:r>
                  </m:oMath>
                </a14:m>
                <a:r>
                  <a:rPr lang="en-US" altLang="ja-JP" dirty="0"/>
                  <a:t>means </a:t>
                </a:r>
                <a:r>
                  <a:rPr lang="en-US" altLang="ja-JP" dirty="0">
                    <a:solidFill>
                      <a:schemeClr val="accent1">
                        <a:lumMod val="75000"/>
                      </a:schemeClr>
                    </a:solidFill>
                  </a:rPr>
                  <a:t>disentangled</a:t>
                </a:r>
                <a:r>
                  <a:rPr lang="en-US" altLang="ja-JP" dirty="0"/>
                  <a:t> qubit states:</a:t>
                </a:r>
                <a:br>
                  <a:rPr lang="en-US" altLang="ja-JP" dirty="0"/>
                </a:br>
                <a14:m>
                  <m:oMath xmlns:m="http://schemas.openxmlformats.org/officeDocument/2006/math">
                    <m:acc>
                      <m:accPr>
                        <m:chr m:val="̅"/>
                        <m:ctrlPr>
                          <a:rPr lang="en-US" altLang="ja-JP" b="0"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𝑥</m:t>
                        </m:r>
                      </m:e>
                    </m:acc>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r>
                      <a:rPr lang="en-US" altLang="ja-JP" b="0" i="1" smtClean="0">
                        <a:latin typeface="Cambria Math" panose="02040503050406030204" pitchFamily="18" charset="0"/>
                      </a:rPr>
                      <m:t> ∗ </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𝑦</m:t>
                        </m:r>
                      </m:e>
                    </m:acc>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𝜙</m:t>
                        </m:r>
                      </m:e>
                    </m:d>
                    <m:r>
                      <a:rPr lang="en-US" altLang="ja-JP" b="0" i="0" smtClean="0">
                        <a:latin typeface="Cambria Math" panose="02040503050406030204" pitchFamily="18" charset="0"/>
                      </a:rPr>
                      <m:t> </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r>
                              <a:rPr lang="en-US" altLang="ja-JP" b="0" i="1" smtClean="0">
                                <a:latin typeface="Cambria Math" panose="02040503050406030204" pitchFamily="18" charset="0"/>
                              </a:rPr>
                              <m:t>,</m:t>
                            </m:r>
                          </m:e>
                        </m:acc>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𝜙</m:t>
                        </m:r>
                      </m:e>
                    </m:d>
                  </m:oMath>
                </a14:m>
                <a:endParaRPr lang="en-US" altLang="ja-JP" dirty="0"/>
              </a:p>
              <a:p>
                <a:pPr>
                  <a:spcBef>
                    <a:spcPts val="600"/>
                  </a:spcBef>
                </a:pPr>
                <a:r>
                  <a:rPr lang="en-US" altLang="ja-JP" b="1" i="1" dirty="0">
                    <a:solidFill>
                      <a:schemeClr val="accent2">
                        <a:lumMod val="75000"/>
                      </a:schemeClr>
                    </a:solidFill>
                  </a:rPr>
                  <a:t>Qubit token</a:t>
                </a:r>
                <a:r>
                  <a:rPr lang="en-US" altLang="ja-JP" b="1" dirty="0"/>
                  <a:t> </a:t>
                </a:r>
                <a14:m>
                  <m:oMath xmlns:m="http://schemas.openxmlformats.org/officeDocument/2006/math">
                    <m:d>
                      <m:dPr>
                        <m:begChr m:val="["/>
                        <m:endChr m:val="]"/>
                        <m:ctrlPr>
                          <a:rPr lang="en-US" altLang="ja-JP" i="1" smtClean="0">
                            <a:solidFill>
                              <a:schemeClr val="accent2">
                                <a:lumMod val="75000"/>
                              </a:schemeClr>
                            </a:solidFill>
                            <a:latin typeface="Cambria Math" panose="02040503050406030204" pitchFamily="18" charset="0"/>
                          </a:rPr>
                        </m:ctrlPr>
                      </m:dPr>
                      <m:e>
                        <m:r>
                          <a:rPr lang="en-US" altLang="ja-JP" i="1">
                            <a:solidFill>
                              <a:schemeClr val="accent2">
                                <a:lumMod val="75000"/>
                              </a:schemeClr>
                            </a:solidFill>
                            <a:latin typeface="Cambria Math" panose="02040503050406030204" pitchFamily="18" charset="0"/>
                          </a:rPr>
                          <m:t>𝑥</m:t>
                        </m:r>
                      </m:e>
                    </m:d>
                  </m:oMath>
                </a14:m>
                <a:r>
                  <a:rPr lang="en-US" altLang="ja-JP" dirty="0"/>
                  <a:t> (new!): Qubit </a:t>
                </a:r>
                <a14:m>
                  <m:oMath xmlns:m="http://schemas.openxmlformats.org/officeDocument/2006/math">
                    <m:r>
                      <a:rPr lang="en-US" altLang="ja-JP" b="0" i="1" smtClean="0">
                        <a:latin typeface="Cambria Math" panose="02040503050406030204" pitchFamily="18" charset="0"/>
                      </a:rPr>
                      <m:t>𝑥</m:t>
                    </m:r>
                  </m:oMath>
                </a14:m>
                <a:r>
                  <a:rPr lang="en-US" altLang="ja-JP" dirty="0"/>
                  <a:t> is alive, but its state is unknown</a:t>
                </a:r>
                <a:endParaRPr kumimoji="1" lang="en-US" altLang="ja-JP" i="1" dirty="0">
                  <a:solidFill>
                    <a:schemeClr val="accent2">
                      <a:lumMod val="75000"/>
                    </a:schemeClr>
                  </a:solidFill>
                </a:endParaRPr>
              </a:p>
            </p:txBody>
          </p:sp>
        </mc:Choice>
        <mc:Fallback xmlns="">
          <p:sp>
            <p:nvSpPr>
              <p:cNvPr id="3" name="コンテンツ プレースホルダー 2">
                <a:extLst>
                  <a:ext uri="{FF2B5EF4-FFF2-40B4-BE49-F238E27FC236}">
                    <a16:creationId xmlns:a16="http://schemas.microsoft.com/office/drawing/2014/main" id="{E8474841-3D17-D629-2FD3-BAE32509D3D4}"/>
                  </a:ext>
                </a:extLst>
              </p:cNvPr>
              <p:cNvSpPr>
                <a:spLocks noGrp="1" noRot="1" noChangeAspect="1" noMove="1" noResize="1" noEditPoints="1" noAdjustHandles="1" noChangeArrowheads="1" noChangeShapeType="1" noTextEdit="1"/>
              </p:cNvSpPr>
              <p:nvPr>
                <p:ph idx="1"/>
              </p:nvPr>
            </p:nvSpPr>
            <p:spPr>
              <a:xfrm>
                <a:off x="840796" y="4388118"/>
                <a:ext cx="10515600" cy="2004402"/>
              </a:xfrm>
              <a:blipFill>
                <a:blip r:embed="rId9"/>
                <a:stretch>
                  <a:fillRect l="-1043" t="-516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F9E8B45-0711-33B2-93F0-94F212C30ADB}"/>
              </a:ext>
            </a:extLst>
          </p:cNvPr>
          <p:cNvSpPr txBox="1"/>
          <p:nvPr/>
        </p:nvSpPr>
        <p:spPr>
          <a:xfrm>
            <a:off x="552060" y="3724734"/>
            <a:ext cx="1895134" cy="461665"/>
          </a:xfrm>
          <a:prstGeom prst="rect">
            <a:avLst/>
          </a:prstGeom>
          <a:noFill/>
        </p:spPr>
        <p:txBody>
          <a:bodyPr wrap="none" rtlCol="0">
            <a:spAutoFit/>
          </a:bodyPr>
          <a:lstStyle/>
          <a:p>
            <a:r>
              <a:rPr kumimoji="1" lang="en-US" altLang="ja-JP" sz="2400" dirty="0">
                <a:solidFill>
                  <a:schemeClr val="accent6">
                    <a:lumMod val="50000"/>
                  </a:schemeClr>
                </a:solidFill>
              </a:rPr>
              <a:t>Postcondition</a:t>
            </a:r>
            <a:endParaRPr kumimoji="1" lang="ja-JP" altLang="en-US" sz="2400" dirty="0">
              <a:solidFill>
                <a:schemeClr val="accent6">
                  <a:lumMod val="50000"/>
                </a:schemeClr>
              </a:solidFill>
            </a:endParaRPr>
          </a:p>
        </p:txBody>
      </p:sp>
      <p:sp>
        <p:nvSpPr>
          <p:cNvPr id="6" name="テキスト ボックス 5">
            <a:extLst>
              <a:ext uri="{FF2B5EF4-FFF2-40B4-BE49-F238E27FC236}">
                <a16:creationId xmlns:a16="http://schemas.microsoft.com/office/drawing/2014/main" id="{3E9DF094-152A-C1D5-B911-DE90F00F34A7}"/>
              </a:ext>
            </a:extLst>
          </p:cNvPr>
          <p:cNvSpPr txBox="1"/>
          <p:nvPr/>
        </p:nvSpPr>
        <p:spPr>
          <a:xfrm>
            <a:off x="1267924" y="2886005"/>
            <a:ext cx="1781065" cy="461665"/>
          </a:xfrm>
          <a:prstGeom prst="rect">
            <a:avLst/>
          </a:prstGeom>
          <a:noFill/>
        </p:spPr>
        <p:txBody>
          <a:bodyPr wrap="none" rtlCol="0">
            <a:spAutoFit/>
          </a:bodyPr>
          <a:lstStyle/>
          <a:p>
            <a:r>
              <a:rPr kumimoji="1" lang="en-US" altLang="ja-JP" sz="2400" dirty="0">
                <a:solidFill>
                  <a:schemeClr val="accent6">
                    <a:lumMod val="50000"/>
                  </a:schemeClr>
                </a:solidFill>
              </a:rPr>
              <a:t>Precondition</a:t>
            </a:r>
            <a:endParaRPr kumimoji="1" lang="ja-JP" altLang="en-US" sz="2400" dirty="0">
              <a:solidFill>
                <a:schemeClr val="accent6">
                  <a:lumMod val="50000"/>
                </a:schemeClr>
              </a:solidFill>
            </a:endParaRPr>
          </a:p>
        </p:txBody>
      </p:sp>
    </p:spTree>
    <p:extLst>
      <p:ext uri="{BB962C8B-B14F-4D97-AF65-F5344CB8AC3E}">
        <p14:creationId xmlns:p14="http://schemas.microsoft.com/office/powerpoint/2010/main" val="24531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build="p"/>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4CE31-57FE-92FD-7B44-31E2A8FD0C6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2F8631B1-9AD6-2F25-3AD8-E1AC250A8FBF}"/>
                  </a:ext>
                </a:extLst>
              </p:cNvPr>
              <p:cNvSpPr>
                <a:spLocks noGrp="1"/>
              </p:cNvSpPr>
              <p:nvPr>
                <p:ph type="title"/>
              </p:nvPr>
            </p:nvSpPr>
            <p:spPr/>
            <p:txBody>
              <a:bodyPr>
                <a:normAutofit/>
              </a:bodyPr>
              <a:lstStyle/>
              <a:p>
                <a:r>
                  <a:rPr kumimoji="1" lang="en-US" altLang="ja-JP" dirty="0"/>
                  <a:t>Proof for </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𝑪</m:t>
                        </m:r>
                      </m:e>
                      <m:sub>
                        <m:r>
                          <a:rPr kumimoji="1" lang="en-US" altLang="ja-JP" b="1" i="1" smtClean="0">
                            <a:latin typeface="Cambria Math" panose="02040503050406030204" pitchFamily="18" charset="0"/>
                          </a:rPr>
                          <m:t>𝟎</m:t>
                        </m:r>
                      </m:sub>
                    </m:sSub>
                    <m:r>
                      <a:rPr kumimoji="1" lang="en-US" altLang="ja-JP" b="1" i="1" smtClean="0">
                        <a:latin typeface="Cambria Math" panose="02040503050406030204" pitchFamily="18" charset="0"/>
                      </a:rPr>
                      <m:t>𝑿</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𝒚</m:t>
                        </m:r>
                      </m:e>
                    </m:d>
                    <m:r>
                      <a:rPr kumimoji="1" lang="en-US" altLang="ja-JP" b="1" i="1" smtClean="0">
                        <a:latin typeface="Cambria Math" panose="02040503050406030204" pitchFamily="18" charset="0"/>
                      </a:rPr>
                      <m:t> ||</m:t>
                    </m:r>
                  </m:oMath>
                </a14:m>
                <a:r>
                  <a:rPr kumimoji="1" lang="en-US" altLang="ja-JP" dirty="0"/>
                  <a:t> </a:t>
                </a:r>
                <a14:m>
                  <m:oMath xmlns:m="http://schemas.openxmlformats.org/officeDocument/2006/math">
                    <m:sSub>
                      <m:sSubPr>
                        <m:ctrlPr>
                          <a:rPr kumimoji="1" lang="en-US" altLang="ja-JP" b="1" i="1" dirty="0" smtClean="0">
                            <a:latin typeface="Cambria Math" panose="02040503050406030204" pitchFamily="18" charset="0"/>
                          </a:rPr>
                        </m:ctrlPr>
                      </m:sSubPr>
                      <m:e>
                        <m:r>
                          <a:rPr kumimoji="1" lang="en-US" altLang="ja-JP" b="1" i="1" dirty="0" smtClean="0">
                            <a:latin typeface="Cambria Math" panose="02040503050406030204" pitchFamily="18" charset="0"/>
                          </a:rPr>
                          <m:t>𝑪</m:t>
                        </m:r>
                      </m:e>
                      <m:sub>
                        <m:r>
                          <a:rPr kumimoji="1" lang="en-US" altLang="ja-JP" b="1" i="1" dirty="0" smtClean="0">
                            <a:latin typeface="Cambria Math" panose="02040503050406030204" pitchFamily="18" charset="0"/>
                          </a:rPr>
                          <m:t>𝟏</m:t>
                        </m:r>
                      </m:sub>
                    </m:sSub>
                    <m:r>
                      <a:rPr kumimoji="1" lang="en-US" altLang="ja-JP" b="1" i="1" dirty="0" smtClean="0">
                        <a:latin typeface="Cambria Math" panose="02040503050406030204" pitchFamily="18" charset="0"/>
                      </a:rPr>
                      <m:t>𝑯</m:t>
                    </m:r>
                    <m:d>
                      <m:dPr>
                        <m:ctrlPr>
                          <a:rPr kumimoji="1" lang="en-US" altLang="ja-JP" b="1" i="1" dirty="0" smtClean="0">
                            <a:latin typeface="Cambria Math" panose="02040503050406030204" pitchFamily="18" charset="0"/>
                          </a:rPr>
                        </m:ctrlPr>
                      </m:dPr>
                      <m:e>
                        <m:r>
                          <a:rPr kumimoji="1" lang="en-US" altLang="ja-JP" b="1" i="1" dirty="0" smtClean="0">
                            <a:latin typeface="Cambria Math" panose="02040503050406030204" pitchFamily="18" charset="0"/>
                          </a:rPr>
                          <m:t>𝒙</m:t>
                        </m:r>
                        <m:r>
                          <a:rPr kumimoji="1" lang="en-US" altLang="ja-JP" b="1" i="1" dirty="0" smtClean="0">
                            <a:latin typeface="Cambria Math" panose="02040503050406030204" pitchFamily="18" charset="0"/>
                          </a:rPr>
                          <m:t>,</m:t>
                        </m:r>
                        <m:r>
                          <a:rPr kumimoji="1" lang="en-US" altLang="ja-JP" b="1" i="1" dirty="0" smtClean="0">
                            <a:latin typeface="Cambria Math" panose="02040503050406030204" pitchFamily="18" charset="0"/>
                          </a:rPr>
                          <m:t>𝒚</m:t>
                        </m:r>
                      </m:e>
                    </m:d>
                  </m:oMath>
                </a14:m>
                <a:endParaRPr kumimoji="1" lang="ja-JP" altLang="en-US" dirty="0"/>
              </a:p>
            </p:txBody>
          </p:sp>
        </mc:Choice>
        <mc:Fallback xmlns="">
          <p:sp>
            <p:nvSpPr>
              <p:cNvPr id="2" name="タイトル 1">
                <a:extLst>
                  <a:ext uri="{FF2B5EF4-FFF2-40B4-BE49-F238E27FC236}">
                    <a16:creationId xmlns:a16="http://schemas.microsoft.com/office/drawing/2014/main" id="{2F8631B1-9AD6-2F25-3AD8-E1AC250A8FBF}"/>
                  </a:ext>
                </a:extLst>
              </p:cNvPr>
              <p:cNvSpPr>
                <a:spLocks noGrp="1" noRot="1" noChangeAspect="1" noMove="1" noResize="1" noEditPoints="1" noAdjustHandles="1" noChangeArrowheads="1" noChangeShapeType="1" noTextEdit="1"/>
              </p:cNvSpPr>
              <p:nvPr>
                <p:ph type="title"/>
              </p:nvPr>
            </p:nvSpPr>
            <p:spPr>
              <a:blipFill>
                <a:blip r:embed="rId3"/>
                <a:stretch>
                  <a:fillRect l="-2188" t="-8609" b="-19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2B2FADF-62EB-AF53-F3A3-95C5DB015154}"/>
                  </a:ext>
                </a:extLst>
              </p:cNvPr>
              <p:cNvSpPr>
                <a:spLocks noGrp="1"/>
              </p:cNvSpPr>
              <p:nvPr>
                <p:ph idx="1"/>
              </p:nvPr>
            </p:nvSpPr>
            <p:spPr>
              <a:xfrm>
                <a:off x="838200" y="1359244"/>
                <a:ext cx="6557149" cy="4771733"/>
              </a:xfrm>
            </p:spPr>
            <p:txBody>
              <a:bodyPr>
                <a:normAutofit lnSpcReduction="10000"/>
              </a:bodyPr>
              <a:lstStyle/>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𝜙</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𝜙</m:t>
                                    </m:r>
                                  </m:e>
                                  <m:sub>
                                    <m:r>
                                      <a:rPr lang="en-US" altLang="ja-JP" sz="2400" b="0" i="1" smtClean="0">
                                        <a:latin typeface="Cambria Math" panose="02040503050406030204" pitchFamily="18" charset="0"/>
                                      </a:rPr>
                                      <m:t>1</m:t>
                                    </m:r>
                                  </m:sub>
                                </m:sSub>
                              </m:e>
                            </m:d>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m:t>
                        </m:r>
                      </m:e>
                    </m:d>
                  </m:oMath>
                </a14:m>
                <a:r>
                  <a:rPr kumimoji="1" lang="en-US" altLang="ja-JP" sz="2400" b="0" dirty="0"/>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 </m:t>
                        </m:r>
                        <m:r>
                          <a:rPr kumimoji="1" lang="en-US" altLang="ja-JP" sz="2400" b="0" i="1" smtClean="0">
                            <a:solidFill>
                              <a:schemeClr val="bg1"/>
                            </a:solidFill>
                            <a:latin typeface="Cambria Math" panose="02040503050406030204" pitchFamily="18" charset="0"/>
                          </a:rPr>
                          <m:t>𝑥</m:t>
                        </m:r>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0</m:t>
                            </m:r>
                          </m:e>
                        </m:d>
                        <m:r>
                          <a:rPr kumimoji="1" lang="en-US" altLang="ja-JP" sz="2400" b="0" i="1" smtClean="0">
                            <a:solidFill>
                              <a:schemeClr val="bg1"/>
                            </a:solidFill>
                            <a:latin typeface="Cambria Math" panose="02040503050406030204" pitchFamily="18" charset="0"/>
                          </a:rPr>
                          <m:t>∗</m:t>
                        </m:r>
                        <m:r>
                          <a:rPr kumimoji="1" lang="en-US" altLang="ja-JP" sz="2400" b="0" i="1" smtClean="0">
                            <a:solidFill>
                              <a:schemeClr val="bg1"/>
                            </a:solidFill>
                            <a:latin typeface="Cambria Math" panose="02040503050406030204" pitchFamily="18" charset="0"/>
                          </a:rPr>
                          <m:t>𝑦</m:t>
                        </m:r>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a:rPr kumimoji="1" lang="en-US" altLang="ja-JP" sz="2400" b="0" i="1" smtClean="0">
                                    <a:solidFill>
                                      <a:schemeClr val="bg1"/>
                                    </a:solidFill>
                                    <a:latin typeface="Cambria Math" panose="02040503050406030204" pitchFamily="18" charset="0"/>
                                  </a:rPr>
                                  <m:t>𝜙</m:t>
                                </m:r>
                              </m:e>
                              <m:sub>
                                <m:r>
                                  <a:rPr kumimoji="1" lang="en-US" altLang="ja-JP" sz="2400" b="0" i="1" smtClean="0">
                                    <a:solidFill>
                                      <a:schemeClr val="bg1"/>
                                    </a:solidFill>
                                    <a:latin typeface="Cambria Math" panose="02040503050406030204" pitchFamily="18" charset="0"/>
                                  </a:rPr>
                                  <m:t>0</m:t>
                                </m:r>
                              </m:sub>
                            </m:sSub>
                          </m:e>
                        </m:d>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𝑦</m:t>
                            </m:r>
                          </m:e>
                        </m:d>
                        <m:r>
                          <a:rPr kumimoji="1" lang="en-US" altLang="ja-JP" sz="2400" b="0" i="1" smtClean="0">
                            <a:solidFill>
                              <a:schemeClr val="bg1"/>
                            </a:solidFill>
                            <a:latin typeface="Cambria Math" panose="02040503050406030204" pitchFamily="18" charset="0"/>
                          </a:rPr>
                          <m:t> </m:t>
                        </m:r>
                      </m:e>
                    </m:d>
                  </m:oMath>
                </a14:m>
                <a:r>
                  <a:rPr kumimoji="1" lang="en-US" altLang="ja-JP" sz="2400" b="0" i="1" dirty="0">
                    <a:solidFill>
                      <a:schemeClr val="bg1"/>
                    </a:solidFill>
                    <a:latin typeface="Cambria Math" panose="02040503050406030204" pitchFamily="18" charset="0"/>
                  </a:rPr>
                  <a:t> </a:t>
                </a:r>
              </a:p>
              <a:p>
                <a:pPr marL="0" indent="0">
                  <a:buNone/>
                </a:pPr>
                <a:r>
                  <a:rPr kumimoji="1" lang="ja-JP" altLang="en-US" sz="2400" b="0" dirty="0">
                    <a:solidFill>
                      <a:schemeClr val="bg1"/>
                    </a:solidFill>
                  </a:rPr>
                  <a:t>　</a:t>
                </a:r>
                <a14:m>
                  <m:oMath xmlns:m="http://schemas.openxmlformats.org/officeDocument/2006/math">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 </m:t>
                        </m:r>
                        <m:r>
                          <a:rPr kumimoji="1" lang="en-US" altLang="ja-JP" sz="2400" b="0" i="1" smtClean="0">
                            <a:solidFill>
                              <a:schemeClr val="bg1"/>
                            </a:solidFill>
                            <a:latin typeface="Cambria Math" panose="02040503050406030204" pitchFamily="18" charset="0"/>
                          </a:rPr>
                          <m:t>𝑥</m:t>
                        </m:r>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1</m:t>
                            </m:r>
                          </m:e>
                        </m:d>
                        <m:r>
                          <a:rPr kumimoji="1" lang="en-US" altLang="ja-JP" sz="2400" b="0" i="1" smtClean="0">
                            <a:solidFill>
                              <a:schemeClr val="bg1"/>
                            </a:solidFill>
                            <a:latin typeface="Cambria Math" panose="02040503050406030204" pitchFamily="18" charset="0"/>
                          </a:rPr>
                          <m:t>∗</m:t>
                        </m:r>
                        <m:r>
                          <a:rPr kumimoji="1" lang="en-US" altLang="ja-JP" sz="2400" b="0" i="1" smtClean="0">
                            <a:solidFill>
                              <a:schemeClr val="bg1"/>
                            </a:solidFill>
                            <a:latin typeface="Cambria Math" panose="02040503050406030204" pitchFamily="18" charset="0"/>
                          </a:rPr>
                          <m:t>𝑦</m:t>
                        </m:r>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a:rPr kumimoji="1" lang="en-US" altLang="ja-JP" sz="2400" b="0" i="1" smtClean="0">
                                    <a:solidFill>
                                      <a:schemeClr val="bg1"/>
                                    </a:solidFill>
                                    <a:latin typeface="Cambria Math" panose="02040503050406030204" pitchFamily="18" charset="0"/>
                                  </a:rPr>
                                  <m:t>𝜙</m:t>
                                </m:r>
                              </m:e>
                              <m:sub>
                                <m:r>
                                  <a:rPr kumimoji="1" lang="en-US" altLang="ja-JP" sz="2400" b="0" i="1" smtClean="0">
                                    <a:solidFill>
                                      <a:schemeClr val="bg1"/>
                                    </a:solidFill>
                                    <a:latin typeface="Cambria Math" panose="02040503050406030204" pitchFamily="18" charset="0"/>
                                  </a:rPr>
                                  <m:t>1</m:t>
                                </m:r>
                              </m:sub>
                            </m:sSub>
                          </m:e>
                        </m:d>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𝑦</m:t>
                            </m:r>
                          </m:e>
                        </m:d>
                        <m:r>
                          <a:rPr kumimoji="1" lang="en-US" altLang="ja-JP" sz="2400" b="0" i="1" smtClean="0">
                            <a:solidFill>
                              <a:schemeClr val="bg1"/>
                            </a:solidFill>
                            <a:latin typeface="Cambria Math" panose="02040503050406030204" pitchFamily="18" charset="0"/>
                          </a:rPr>
                          <m:t> </m:t>
                        </m:r>
                      </m:e>
                    </m:d>
                  </m:oMath>
                </a14:m>
                <a:r>
                  <a:rPr kumimoji="1" lang="en-US" altLang="ja-JP" sz="2400" b="0" i="1" dirty="0">
                    <a:solidFill>
                      <a:schemeClr val="bg1"/>
                    </a:solidFill>
                    <a:latin typeface="Cambria Math" panose="02040503050406030204" pitchFamily="18" charset="0"/>
                  </a:rPr>
                  <a:t> </a:t>
                </a:r>
              </a:p>
              <a:p>
                <a:pPr marL="0" indent="0">
                  <a:buNone/>
                </a:pPr>
                <a:r>
                  <a:rPr kumimoji="1" lang="ja-JP" altLang="en-US" sz="2400" b="0" dirty="0">
                    <a:solidFill>
                      <a:schemeClr val="bg1"/>
                    </a:solidFill>
                  </a:rPr>
                  <a:t>　　</a:t>
                </a:r>
                <a14:m>
                  <m:oMath xmlns:m="http://schemas.openxmlformats.org/officeDocument/2006/math">
                    <m:sSup>
                      <m:sSupPr>
                        <m:ctrlPr>
                          <a:rPr kumimoji="1" lang="en-US" altLang="ja-JP" sz="2400" b="0" i="1" smtClean="0">
                            <a:solidFill>
                              <a:schemeClr val="bg1"/>
                            </a:solidFill>
                            <a:latin typeface="Cambria Math" panose="02040503050406030204" pitchFamily="18" charset="0"/>
                          </a:rPr>
                        </m:ctrlPr>
                      </m:sSupPr>
                      <m:e>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𝑦</m:t>
                            </m:r>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sSub>
                                  <m:sSubPr>
                                    <m:ctrlPr>
                                      <a:rPr lang="en-US" altLang="ja-JP" sz="2400" b="0" i="1" smtClean="0">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𝜙</m:t>
                                    </m:r>
                                  </m:e>
                                  <m:sub>
                                    <m:r>
                                      <a:rPr lang="en-US" altLang="ja-JP" sz="2400" b="0" i="1" smtClean="0">
                                        <a:solidFill>
                                          <a:schemeClr val="bg1"/>
                                        </a:solidFill>
                                        <a:latin typeface="Cambria Math" panose="02040503050406030204" pitchFamily="18" charset="0"/>
                                      </a:rPr>
                                      <m:t>0</m:t>
                                    </m:r>
                                  </m:sub>
                                </m:sSub>
                              </m:e>
                            </m:d>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𝑦</m:t>
                                </m:r>
                              </m:e>
                            </m:d>
                            <m:r>
                              <a:rPr lang="en-US" altLang="ja-JP" sz="2400" b="0" i="1" smtClean="0">
                                <a:solidFill>
                                  <a:schemeClr val="bg1"/>
                                </a:solidFill>
                                <a:latin typeface="Cambria Math" panose="02040503050406030204" pitchFamily="18" charset="0"/>
                              </a:rPr>
                              <m:t> </m:t>
                            </m:r>
                          </m:e>
                        </m:d>
                      </m:e>
                      <m:sup>
                        <m:r>
                          <a:rPr kumimoji="1" lang="en-US" altLang="ja-JP" sz="2400" b="0" i="1" smtClean="0">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𝑥</m:t>
                        </m:r>
                        <m:r>
                          <a:rPr lang="en-US" altLang="ja-JP" sz="2400" i="1">
                            <a:solidFill>
                              <a:schemeClr val="bg1"/>
                            </a:solidFill>
                            <a:latin typeface="Cambria Math" panose="02040503050406030204" pitchFamily="18" charset="0"/>
                          </a:rPr>
                          <m:t>↦|0⟩</m:t>
                        </m:r>
                      </m:sup>
                    </m:sSup>
                  </m:oMath>
                </a14:m>
                <a:endParaRPr lang="en-US" altLang="ja-JP" sz="2400" dirty="0">
                  <a:solidFill>
                    <a:schemeClr val="bg1"/>
                  </a:solidFill>
                </a:endParaRPr>
              </a:p>
              <a:p>
                <a:pPr marL="0" indent="0">
                  <a:buNone/>
                </a:pPr>
                <a:r>
                  <a:rPr kumimoji="1" lang="ja-JP" altLang="en-US" sz="2400" b="0" dirty="0">
                    <a:solidFill>
                      <a:schemeClr val="bg1"/>
                    </a:solidFill>
                  </a:rPr>
                  <a:t>　　</a:t>
                </a:r>
                <a14:m>
                  <m:oMath xmlns:m="http://schemas.openxmlformats.org/officeDocument/2006/math">
                    <m:sSup>
                      <m:sSupPr>
                        <m:ctrlPr>
                          <a:rPr kumimoji="1" lang="en-US" altLang="ja-JP" sz="2400" b="0" i="1" smtClean="0">
                            <a:solidFill>
                              <a:schemeClr val="bg1"/>
                            </a:solidFill>
                            <a:latin typeface="Cambria Math" panose="02040503050406030204" pitchFamily="18" charset="0"/>
                          </a:rPr>
                        </m:ctrlPr>
                      </m:sSupPr>
                      <m:e>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𝑦</m:t>
                            </m:r>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sSub>
                                  <m:sSubPr>
                                    <m:ctrlPr>
                                      <a:rPr lang="en-US" altLang="ja-JP" sz="2400" b="0" i="1" smtClean="0">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𝜙</m:t>
                                    </m:r>
                                  </m:e>
                                  <m:sub>
                                    <m:r>
                                      <a:rPr lang="en-US" altLang="ja-JP" sz="2400" b="0" i="1" smtClean="0">
                                        <a:solidFill>
                                          <a:schemeClr val="bg1"/>
                                        </a:solidFill>
                                        <a:latin typeface="Cambria Math" panose="02040503050406030204" pitchFamily="18" charset="0"/>
                                      </a:rPr>
                                      <m:t>1</m:t>
                                    </m:r>
                                  </m:sub>
                                </m:sSub>
                              </m:e>
                            </m:d>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𝑦</m:t>
                                </m:r>
                              </m:e>
                            </m:d>
                            <m:r>
                              <a:rPr lang="en-US" altLang="ja-JP" sz="2400" b="0" i="1" smtClean="0">
                                <a:solidFill>
                                  <a:schemeClr val="bg1"/>
                                </a:solidFill>
                                <a:latin typeface="Cambria Math" panose="02040503050406030204" pitchFamily="18" charset="0"/>
                              </a:rPr>
                              <m:t> </m:t>
                            </m:r>
                          </m:e>
                        </m:d>
                      </m:e>
                      <m:sup>
                        <m:r>
                          <a:rPr kumimoji="1" lang="en-US" altLang="ja-JP" sz="2400" b="0" i="1" smtClean="0">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𝑥</m:t>
                        </m:r>
                        <m:r>
                          <a:rPr lang="en-US" altLang="ja-JP" sz="2400" i="1">
                            <a:solidFill>
                              <a:schemeClr val="bg1"/>
                            </a:solidFill>
                            <a:latin typeface="Cambria Math" panose="02040503050406030204" pitchFamily="18" charset="0"/>
                          </a:rPr>
                          <m:t>↦|1⟩</m:t>
                        </m:r>
                      </m:sup>
                    </m:sSup>
                  </m:oMath>
                </a14:m>
                <a:endParaRPr kumimoji="1" lang="en-US" altLang="ja-JP" sz="2400" b="0" i="1" dirty="0">
                  <a:solidFill>
                    <a:schemeClr val="bg1"/>
                  </a:solidFill>
                  <a:latin typeface="Cambria Math" panose="02040503050406030204" pitchFamily="18" charset="0"/>
                </a:endParaRPr>
              </a:p>
              <a:p>
                <a:pPr marL="0" indent="0">
                  <a:buNone/>
                </a:pPr>
                <a:r>
                  <a:rPr kumimoji="1" lang="ja-JP" altLang="en-US" sz="2400" b="0" dirty="0">
                    <a:solidFill>
                      <a:schemeClr val="bg1"/>
                    </a:solidFill>
                  </a:rPr>
                  <a:t>　</a:t>
                </a:r>
                <a:r>
                  <a:rPr kumimoji="1" lang="ja-JP" altLang="en-US" sz="2400" b="0" dirty="0"/>
                  <a:t>　　</a:t>
                </a:r>
                <a:r>
                  <a:rPr kumimoji="1" lang="en-US" altLang="ja-JP" sz="2400" b="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𝑋</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𝐻</m:t>
                    </m:r>
                    <m:d>
                      <m:dPr>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oMath>
                </a14:m>
                <a:endParaRPr kumimoji="1" lang="en-US" altLang="ja-JP" sz="2400" b="0" i="1" dirty="0">
                  <a:latin typeface="Cambria Math" panose="02040503050406030204" pitchFamily="18" charset="0"/>
                </a:endParaRPr>
              </a:p>
              <a:p>
                <a:pPr marL="0" indent="0">
                  <a:buNone/>
                </a:pPr>
                <a:r>
                  <a:rPr kumimoji="1" lang="ja-JP" altLang="en-US" sz="2400" b="0" dirty="0">
                    <a:solidFill>
                      <a:schemeClr val="bg1"/>
                    </a:solidFill>
                  </a:rPr>
                  <a:t>　　</a:t>
                </a:r>
                <a14:m>
                  <m:oMath xmlns:m="http://schemas.openxmlformats.org/officeDocument/2006/math">
                    <m:sSup>
                      <m:sSupPr>
                        <m:ctrlPr>
                          <a:rPr lang="en-US" altLang="ja-JP" sz="2400" i="1">
                            <a:solidFill>
                              <a:schemeClr val="bg1"/>
                            </a:solidFill>
                            <a:latin typeface="Cambria Math" panose="02040503050406030204" pitchFamily="18" charset="0"/>
                          </a:rPr>
                        </m:ctrlPr>
                      </m:sSupPr>
                      <m:e>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𝑦</m:t>
                            </m:r>
                            <m:r>
                              <a:rPr lang="en-US" altLang="ja-JP" sz="2400" i="1">
                                <a:solidFill>
                                  <a:schemeClr val="bg1"/>
                                </a:solidFill>
                                <a:latin typeface="Cambria Math" panose="02040503050406030204" pitchFamily="18" charset="0"/>
                              </a:rPr>
                              <m:t>↦</m:t>
                            </m:r>
                            <m:r>
                              <a:rPr lang="en-US" altLang="ja-JP" sz="2400" b="0" i="1" smtClean="0">
                                <a:solidFill>
                                  <a:schemeClr val="bg1"/>
                                </a:solidFill>
                                <a:latin typeface="Cambria Math" panose="02040503050406030204" pitchFamily="18" charset="0"/>
                              </a:rPr>
                              <m:t>𝑋</m:t>
                            </m:r>
                            <m:d>
                              <m:dPr>
                                <m:begChr m:val="|"/>
                                <m:endChr m:val="⟩"/>
                                <m:ctrlPr>
                                  <a:rPr lang="en-US" altLang="ja-JP" sz="2400" i="1">
                                    <a:solidFill>
                                      <a:schemeClr val="bg1"/>
                                    </a:solidFill>
                                    <a:latin typeface="Cambria Math" panose="02040503050406030204" pitchFamily="18" charset="0"/>
                                  </a:rPr>
                                </m:ctrlPr>
                              </m:dPr>
                              <m:e>
                                <m:sSub>
                                  <m:sSubPr>
                                    <m:ctrlPr>
                                      <a:rPr lang="en-US" altLang="ja-JP" sz="2400" b="0" i="1" smtClean="0">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𝜙</m:t>
                                    </m:r>
                                  </m:e>
                                  <m:sub>
                                    <m:r>
                                      <a:rPr lang="en-US" altLang="ja-JP" sz="2400" b="0" i="1" smtClean="0">
                                        <a:solidFill>
                                          <a:schemeClr val="bg1"/>
                                        </a:solidFill>
                                        <a:latin typeface="Cambria Math" panose="02040503050406030204" pitchFamily="18" charset="0"/>
                                      </a:rPr>
                                      <m:t>0</m:t>
                                    </m:r>
                                  </m:sub>
                                </m:sSub>
                              </m:e>
                            </m:d>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𝑦</m:t>
                                </m:r>
                              </m:e>
                            </m:d>
                            <m:r>
                              <a:rPr lang="en-US" altLang="ja-JP" sz="2400" i="1">
                                <a:solidFill>
                                  <a:schemeClr val="bg1"/>
                                </a:solidFill>
                                <a:latin typeface="Cambria Math" panose="02040503050406030204" pitchFamily="18" charset="0"/>
                              </a:rPr>
                              <m:t> </m:t>
                            </m:r>
                          </m:e>
                        </m:d>
                      </m:e>
                      <m:sup>
                        <m:r>
                          <a:rPr lang="en-US" altLang="ja-JP" sz="2400" i="1">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𝑥</m:t>
                        </m:r>
                        <m:r>
                          <a:rPr lang="en-US" altLang="ja-JP" sz="2400" i="1">
                            <a:solidFill>
                              <a:schemeClr val="bg1"/>
                            </a:solidFill>
                            <a:latin typeface="Cambria Math" panose="02040503050406030204" pitchFamily="18" charset="0"/>
                          </a:rPr>
                          <m:t>↦|0⟩</m:t>
                        </m:r>
                      </m:sup>
                    </m:sSup>
                  </m:oMath>
                </a14:m>
                <a:endParaRPr kumimoji="1" lang="en-US" altLang="ja-JP" sz="2400" b="0" i="1" dirty="0">
                  <a:solidFill>
                    <a:schemeClr val="bg1"/>
                  </a:solidFill>
                  <a:latin typeface="Cambria Math" panose="02040503050406030204" pitchFamily="18" charset="0"/>
                </a:endParaRPr>
              </a:p>
              <a:p>
                <a:pPr marL="0" indent="0">
                  <a:buNone/>
                </a:pPr>
                <a:r>
                  <a:rPr kumimoji="1" lang="ja-JP" altLang="en-US" sz="2400" b="0" dirty="0">
                    <a:solidFill>
                      <a:schemeClr val="bg1"/>
                    </a:solidFill>
                  </a:rPr>
                  <a:t>　　</a:t>
                </a:r>
                <a14:m>
                  <m:oMath xmlns:m="http://schemas.openxmlformats.org/officeDocument/2006/math">
                    <m:sSup>
                      <m:sSupPr>
                        <m:ctrlPr>
                          <a:rPr lang="en-US" altLang="ja-JP" sz="2400" i="1">
                            <a:solidFill>
                              <a:schemeClr val="bg1"/>
                            </a:solidFill>
                            <a:latin typeface="Cambria Math" panose="02040503050406030204" pitchFamily="18" charset="0"/>
                          </a:rPr>
                        </m:ctrlPr>
                      </m:sSupPr>
                      <m:e>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𝑦</m:t>
                            </m:r>
                            <m:r>
                              <a:rPr lang="en-US" altLang="ja-JP" sz="2400" i="1">
                                <a:solidFill>
                                  <a:schemeClr val="bg1"/>
                                </a:solidFill>
                                <a:latin typeface="Cambria Math" panose="02040503050406030204" pitchFamily="18" charset="0"/>
                              </a:rPr>
                              <m:t>↦</m:t>
                            </m:r>
                            <m:r>
                              <a:rPr lang="en-US" altLang="ja-JP" sz="2400" b="0" i="1" smtClean="0">
                                <a:solidFill>
                                  <a:schemeClr val="bg1"/>
                                </a:solidFill>
                                <a:latin typeface="Cambria Math" panose="02040503050406030204" pitchFamily="18" charset="0"/>
                              </a:rPr>
                              <m:t>𝐻</m:t>
                            </m:r>
                            <m:d>
                              <m:dPr>
                                <m:begChr m:val="|"/>
                                <m:endChr m:val="⟩"/>
                                <m:ctrlPr>
                                  <a:rPr lang="en-US" altLang="ja-JP" sz="2400" i="1">
                                    <a:solidFill>
                                      <a:schemeClr val="bg1"/>
                                    </a:solidFill>
                                    <a:latin typeface="Cambria Math" panose="02040503050406030204" pitchFamily="18" charset="0"/>
                                  </a:rPr>
                                </m:ctrlPr>
                              </m:dPr>
                              <m:e>
                                <m:sSub>
                                  <m:sSubPr>
                                    <m:ctrlPr>
                                      <a:rPr lang="en-US" altLang="ja-JP" sz="2400" b="0" i="1" smtClean="0">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𝜙</m:t>
                                    </m:r>
                                  </m:e>
                                  <m:sub>
                                    <m:r>
                                      <a:rPr lang="en-US" altLang="ja-JP" sz="2400" b="0" i="1" smtClean="0">
                                        <a:solidFill>
                                          <a:schemeClr val="bg1"/>
                                        </a:solidFill>
                                        <a:latin typeface="Cambria Math" panose="02040503050406030204" pitchFamily="18" charset="0"/>
                                      </a:rPr>
                                      <m:t>1</m:t>
                                    </m:r>
                                  </m:sub>
                                </m:sSub>
                              </m:e>
                            </m:d>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𝑦</m:t>
                                </m:r>
                              </m:e>
                            </m:d>
                            <m:r>
                              <a:rPr lang="en-US" altLang="ja-JP" sz="2400" i="1">
                                <a:solidFill>
                                  <a:schemeClr val="bg1"/>
                                </a:solidFill>
                                <a:latin typeface="Cambria Math" panose="02040503050406030204" pitchFamily="18" charset="0"/>
                              </a:rPr>
                              <m:t> </m:t>
                            </m:r>
                          </m:e>
                        </m:d>
                      </m:e>
                      <m:sup>
                        <m:r>
                          <a:rPr lang="en-US" altLang="ja-JP" sz="2400" i="1">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𝑥</m:t>
                        </m:r>
                        <m:r>
                          <a:rPr lang="en-US" altLang="ja-JP" sz="2400" i="1">
                            <a:solidFill>
                              <a:schemeClr val="bg1"/>
                            </a:solidFill>
                            <a:latin typeface="Cambria Math" panose="02040503050406030204" pitchFamily="18" charset="0"/>
                          </a:rPr>
                          <m:t>↦|1⟩</m:t>
                        </m:r>
                      </m:sup>
                    </m:sSup>
                  </m:oMath>
                </a14:m>
                <a:endParaRPr kumimoji="1" lang="en-US" altLang="ja-JP" sz="2400" b="0" i="1" dirty="0">
                  <a:solidFill>
                    <a:schemeClr val="bg1"/>
                  </a:solidFill>
                  <a:latin typeface="Cambria Math" panose="02040503050406030204" pitchFamily="18" charset="0"/>
                </a:endParaRPr>
              </a:p>
              <a:p>
                <a:pPr marL="0" indent="0">
                  <a:buNone/>
                </a:pPr>
                <a:r>
                  <a:rPr kumimoji="1" lang="ja-JP" altLang="en-US" sz="2400" b="0" dirty="0">
                    <a:solidFill>
                      <a:schemeClr val="bg1"/>
                    </a:solidFill>
                  </a:rPr>
                  <a:t>　</a:t>
                </a:r>
                <a14:m>
                  <m:oMath xmlns:m="http://schemas.openxmlformats.org/officeDocument/2006/math">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 </m:t>
                        </m:r>
                        <m:r>
                          <a:rPr kumimoji="1" lang="en-US" altLang="ja-JP" sz="2400" b="0" i="1" smtClean="0">
                            <a:solidFill>
                              <a:schemeClr val="bg1"/>
                            </a:solidFill>
                            <a:latin typeface="Cambria Math" panose="02040503050406030204" pitchFamily="18" charset="0"/>
                          </a:rPr>
                          <m:t>𝑥</m:t>
                        </m:r>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0</m:t>
                            </m:r>
                          </m:e>
                        </m:d>
                        <m:r>
                          <a:rPr kumimoji="1" lang="en-US" altLang="ja-JP" sz="2400" b="0" i="1" smtClean="0">
                            <a:solidFill>
                              <a:schemeClr val="bg1"/>
                            </a:solidFill>
                            <a:latin typeface="Cambria Math" panose="02040503050406030204" pitchFamily="18" charset="0"/>
                          </a:rPr>
                          <m:t>∗</m:t>
                        </m:r>
                        <m:r>
                          <a:rPr kumimoji="1" lang="en-US" altLang="ja-JP" sz="2400" b="0" i="1" smtClean="0">
                            <a:solidFill>
                              <a:schemeClr val="bg1"/>
                            </a:solidFill>
                            <a:latin typeface="Cambria Math" panose="02040503050406030204" pitchFamily="18" charset="0"/>
                          </a:rPr>
                          <m:t>𝑦</m:t>
                        </m:r>
                        <m:r>
                          <a:rPr kumimoji="1" lang="en-US" altLang="ja-JP" sz="2400" b="0" i="1" smtClean="0">
                            <a:solidFill>
                              <a:schemeClr val="bg1"/>
                            </a:solidFill>
                            <a:latin typeface="Cambria Math" panose="02040503050406030204" pitchFamily="18" charset="0"/>
                          </a:rPr>
                          <m:t>↦</m:t>
                        </m:r>
                        <m:r>
                          <a:rPr kumimoji="1" lang="en-US" altLang="ja-JP" sz="2400" b="0" i="1" smtClean="0">
                            <a:solidFill>
                              <a:schemeClr val="bg1"/>
                            </a:solidFill>
                            <a:latin typeface="Cambria Math" panose="02040503050406030204" pitchFamily="18" charset="0"/>
                          </a:rPr>
                          <m:t>𝑋</m:t>
                        </m:r>
                        <m:d>
                          <m:dPr>
                            <m:begChr m:val="|"/>
                            <m:endChr m:val="⟩"/>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a:rPr kumimoji="1" lang="en-US" altLang="ja-JP" sz="2400" b="0" i="1" smtClean="0">
                                    <a:solidFill>
                                      <a:schemeClr val="bg1"/>
                                    </a:solidFill>
                                    <a:latin typeface="Cambria Math" panose="02040503050406030204" pitchFamily="18" charset="0"/>
                                  </a:rPr>
                                  <m:t>𝜙</m:t>
                                </m:r>
                              </m:e>
                              <m:sub>
                                <m:r>
                                  <a:rPr kumimoji="1" lang="en-US" altLang="ja-JP" sz="2400" b="0" i="1" smtClean="0">
                                    <a:solidFill>
                                      <a:schemeClr val="bg1"/>
                                    </a:solidFill>
                                    <a:latin typeface="Cambria Math" panose="02040503050406030204" pitchFamily="18" charset="0"/>
                                  </a:rPr>
                                  <m:t>0</m:t>
                                </m:r>
                              </m:sub>
                            </m:sSub>
                          </m:e>
                        </m:d>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𝑦</m:t>
                            </m:r>
                          </m:e>
                        </m:d>
                        <m:r>
                          <a:rPr kumimoji="1" lang="en-US" altLang="ja-JP" sz="2400" b="0" i="1" smtClean="0">
                            <a:solidFill>
                              <a:schemeClr val="bg1"/>
                            </a:solidFill>
                            <a:latin typeface="Cambria Math" panose="02040503050406030204" pitchFamily="18" charset="0"/>
                          </a:rPr>
                          <m:t> </m:t>
                        </m:r>
                      </m:e>
                    </m:d>
                  </m:oMath>
                </a14:m>
                <a:r>
                  <a:rPr kumimoji="1" lang="en-US" altLang="ja-JP" sz="2400" b="0" i="1" dirty="0">
                    <a:solidFill>
                      <a:schemeClr val="bg1"/>
                    </a:solidFill>
                    <a:latin typeface="Cambria Math" panose="02040503050406030204" pitchFamily="18" charset="0"/>
                  </a:rPr>
                  <a:t> </a:t>
                </a:r>
              </a:p>
              <a:p>
                <a:pPr marL="0" indent="0">
                  <a:buNone/>
                </a:pPr>
                <a:r>
                  <a:rPr kumimoji="1" lang="ja-JP" altLang="en-US" sz="2400" b="0" dirty="0">
                    <a:solidFill>
                      <a:schemeClr val="bg1"/>
                    </a:solidFill>
                  </a:rPr>
                  <a:t>　</a:t>
                </a:r>
                <a14:m>
                  <m:oMath xmlns:m="http://schemas.openxmlformats.org/officeDocument/2006/math">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 </m:t>
                        </m:r>
                        <m:r>
                          <a:rPr kumimoji="1" lang="en-US" altLang="ja-JP" sz="2400" b="0" i="1" smtClean="0">
                            <a:solidFill>
                              <a:schemeClr val="bg1"/>
                            </a:solidFill>
                            <a:latin typeface="Cambria Math" panose="02040503050406030204" pitchFamily="18" charset="0"/>
                          </a:rPr>
                          <m:t>𝑥</m:t>
                        </m:r>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1</m:t>
                            </m:r>
                          </m:e>
                        </m:d>
                        <m:r>
                          <a:rPr kumimoji="1" lang="en-US" altLang="ja-JP" sz="2400" b="0" i="1" smtClean="0">
                            <a:solidFill>
                              <a:schemeClr val="bg1"/>
                            </a:solidFill>
                            <a:latin typeface="Cambria Math" panose="02040503050406030204" pitchFamily="18" charset="0"/>
                          </a:rPr>
                          <m:t>∗</m:t>
                        </m:r>
                        <m:r>
                          <a:rPr kumimoji="1" lang="en-US" altLang="ja-JP" sz="2400" b="0" i="1" smtClean="0">
                            <a:solidFill>
                              <a:schemeClr val="bg1"/>
                            </a:solidFill>
                            <a:latin typeface="Cambria Math" panose="02040503050406030204" pitchFamily="18" charset="0"/>
                          </a:rPr>
                          <m:t>𝑦</m:t>
                        </m:r>
                        <m:r>
                          <a:rPr kumimoji="1" lang="en-US" altLang="ja-JP" sz="2400" b="0" i="1" smtClean="0">
                            <a:solidFill>
                              <a:schemeClr val="bg1"/>
                            </a:solidFill>
                            <a:latin typeface="Cambria Math" panose="02040503050406030204" pitchFamily="18" charset="0"/>
                          </a:rPr>
                          <m:t>↦</m:t>
                        </m:r>
                        <m:r>
                          <a:rPr kumimoji="1" lang="en-US" altLang="ja-JP" sz="2400" b="0" i="1" smtClean="0">
                            <a:solidFill>
                              <a:schemeClr val="bg1"/>
                            </a:solidFill>
                            <a:latin typeface="Cambria Math" panose="02040503050406030204" pitchFamily="18" charset="0"/>
                          </a:rPr>
                          <m:t>𝐻</m:t>
                        </m:r>
                        <m:d>
                          <m:dPr>
                            <m:begChr m:val="|"/>
                            <m:endChr m:val="⟩"/>
                            <m:ctrlPr>
                              <a:rPr kumimoji="1" lang="en-US" altLang="ja-JP" sz="2400" b="0" i="1" smtClean="0">
                                <a:solidFill>
                                  <a:schemeClr val="bg1"/>
                                </a:solidFill>
                                <a:latin typeface="Cambria Math" panose="02040503050406030204" pitchFamily="18" charset="0"/>
                              </a:rPr>
                            </m:ctrlPr>
                          </m:dPr>
                          <m:e>
                            <m:sSub>
                              <m:sSubPr>
                                <m:ctrlPr>
                                  <a:rPr kumimoji="1" lang="en-US" altLang="ja-JP" sz="2400" b="0" i="1" smtClean="0">
                                    <a:solidFill>
                                      <a:schemeClr val="bg1"/>
                                    </a:solidFill>
                                    <a:latin typeface="Cambria Math" panose="02040503050406030204" pitchFamily="18" charset="0"/>
                                  </a:rPr>
                                </m:ctrlPr>
                              </m:sSubPr>
                              <m:e>
                                <m:r>
                                  <a:rPr kumimoji="1" lang="en-US" altLang="ja-JP" sz="2400" b="0" i="1" smtClean="0">
                                    <a:solidFill>
                                      <a:schemeClr val="bg1"/>
                                    </a:solidFill>
                                    <a:latin typeface="Cambria Math" panose="02040503050406030204" pitchFamily="18" charset="0"/>
                                  </a:rPr>
                                  <m:t>𝜙</m:t>
                                </m:r>
                              </m:e>
                              <m:sub>
                                <m:r>
                                  <a:rPr kumimoji="1" lang="en-US" altLang="ja-JP" sz="2400" b="0" i="1" smtClean="0">
                                    <a:solidFill>
                                      <a:schemeClr val="bg1"/>
                                    </a:solidFill>
                                    <a:latin typeface="Cambria Math" panose="02040503050406030204" pitchFamily="18" charset="0"/>
                                  </a:rPr>
                                  <m:t>1</m:t>
                                </m:r>
                              </m:sub>
                            </m:sSub>
                          </m:e>
                        </m:d>
                        <m:r>
                          <a:rPr kumimoji="1" lang="en-US" altLang="ja-JP" sz="2400" b="0" i="1" smtClean="0">
                            <a:solidFill>
                              <a:schemeClr val="bg1"/>
                            </a:solidFill>
                            <a:latin typeface="Cambria Math" panose="02040503050406030204" pitchFamily="18" charset="0"/>
                          </a:rPr>
                          <m:t>∗</m:t>
                        </m:r>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𝑦</m:t>
                            </m:r>
                          </m:e>
                        </m:d>
                        <m:r>
                          <a:rPr kumimoji="1" lang="en-US" altLang="ja-JP" sz="2400" b="0" i="1" smtClean="0">
                            <a:solidFill>
                              <a:schemeClr val="bg1"/>
                            </a:solidFill>
                            <a:latin typeface="Cambria Math" panose="02040503050406030204" pitchFamily="18" charset="0"/>
                          </a:rPr>
                          <m:t> </m:t>
                        </m:r>
                      </m:e>
                    </m:d>
                  </m:oMath>
                </a14:m>
                <a:r>
                  <a:rPr kumimoji="1" lang="en-US" altLang="ja-JP" sz="2400" b="0" i="1" dirty="0">
                    <a:solidFill>
                      <a:schemeClr val="bg1"/>
                    </a:solidFill>
                    <a:latin typeface="Cambria Math" panose="02040503050406030204" pitchFamily="18" charset="0"/>
                  </a:rPr>
                  <a:t> </a:t>
                </a:r>
              </a:p>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𝛼</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𝑋</m:t>
                            </m:r>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𝜙</m:t>
                                    </m:r>
                                  </m:e>
                                  <m:sub>
                                    <m:r>
                                      <a:rPr lang="en-US" altLang="ja-JP" sz="2400" b="0" i="1" smtClean="0">
                                        <a:latin typeface="Cambria Math" panose="02040503050406030204" pitchFamily="18" charset="0"/>
                                      </a:rPr>
                                      <m:t>0</m:t>
                                    </m:r>
                                  </m:sub>
                                </m:sSub>
                              </m:e>
                            </m:d>
                            <m:r>
                              <a:rPr lang="en-US" altLang="ja-JP" sz="2400" i="1">
                                <a:latin typeface="Cambria Math" panose="02040503050406030204" pitchFamily="18" charset="0"/>
                              </a:rPr>
                              <m:t>+</m:t>
                            </m:r>
                            <m:r>
                              <a:rPr lang="en-US" altLang="ja-JP" sz="2400" i="1">
                                <a:latin typeface="Cambria Math" panose="02040503050406030204" pitchFamily="18" charset="0"/>
                              </a:rPr>
                              <m:t>𝛽</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𝐻</m:t>
                            </m:r>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𝜙</m:t>
                                    </m:r>
                                  </m:e>
                                  <m:sub>
                                    <m:r>
                                      <a:rPr lang="en-US" altLang="ja-JP" sz="2400" b="0" i="1" smtClean="0">
                                        <a:latin typeface="Cambria Math" panose="02040503050406030204" pitchFamily="18" charset="0"/>
                                      </a:rPr>
                                      <m:t>1</m:t>
                                    </m:r>
                                  </m:sub>
                                </m:sSub>
                              </m:e>
                            </m:d>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m:t>
                        </m:r>
                      </m:e>
                    </m:d>
                  </m:oMath>
                </a14:m>
                <a:r>
                  <a:rPr kumimoji="1" lang="en-US" altLang="ja-JP" sz="2400" b="0" i="1" dirty="0">
                    <a:latin typeface="Cambria Math" panose="02040503050406030204" pitchFamily="18" charset="0"/>
                  </a:rPr>
                  <a:t> </a:t>
                </a:r>
              </a:p>
            </p:txBody>
          </p:sp>
        </mc:Choice>
        <mc:Fallback xmlns="">
          <p:sp>
            <p:nvSpPr>
              <p:cNvPr id="3" name="コンテンツ プレースホルダー 2">
                <a:extLst>
                  <a:ext uri="{FF2B5EF4-FFF2-40B4-BE49-F238E27FC236}">
                    <a16:creationId xmlns:a16="http://schemas.microsoft.com/office/drawing/2014/main" id="{12B2FADF-62EB-AF53-F3A3-95C5DB015154}"/>
                  </a:ext>
                </a:extLst>
              </p:cNvPr>
              <p:cNvSpPr>
                <a:spLocks noGrp="1" noRot="1" noChangeAspect="1" noMove="1" noResize="1" noEditPoints="1" noAdjustHandles="1" noChangeArrowheads="1" noChangeShapeType="1" noTextEdit="1"/>
              </p:cNvSpPr>
              <p:nvPr>
                <p:ph idx="1"/>
              </p:nvPr>
            </p:nvSpPr>
            <p:spPr>
              <a:xfrm>
                <a:off x="838200" y="1359244"/>
                <a:ext cx="6557149" cy="4771733"/>
              </a:xfrm>
              <a:blipFill>
                <a:blip r:embed="rId4"/>
                <a:stretch>
                  <a:fillRect t="-51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26FDC21-A209-E133-5383-DA40ED316003}"/>
              </a:ext>
            </a:extLst>
          </p:cNvPr>
          <p:cNvSpPr>
            <a:spLocks noGrp="1"/>
          </p:cNvSpPr>
          <p:nvPr>
            <p:ph type="sldNum" sz="quarter" idx="12"/>
          </p:nvPr>
        </p:nvSpPr>
        <p:spPr/>
        <p:txBody>
          <a:bodyPr/>
          <a:lstStyle/>
          <a:p>
            <a:fld id="{C11FBFAB-5E61-4A8C-898A-C3E3014B566F}" type="slidenum">
              <a:rPr lang="ja-JP" altLang="en-US" smtClean="0"/>
              <a:pPr/>
              <a:t>11</a:t>
            </a:fld>
            <a:endParaRPr kumimoji="1" lang="ja-JP" altLang="en-US"/>
          </a:p>
        </p:txBody>
      </p:sp>
      <p:cxnSp>
        <p:nvCxnSpPr>
          <p:cNvPr id="6" name="直線矢印コネクタ 5">
            <a:extLst>
              <a:ext uri="{FF2B5EF4-FFF2-40B4-BE49-F238E27FC236}">
                <a16:creationId xmlns:a16="http://schemas.microsoft.com/office/drawing/2014/main" id="{F02786D8-7F66-D996-4648-753754E02C39}"/>
              </a:ext>
            </a:extLst>
          </p:cNvPr>
          <p:cNvCxnSpPr/>
          <p:nvPr/>
        </p:nvCxnSpPr>
        <p:spPr>
          <a:xfrm flipH="1">
            <a:off x="2387600" y="1866900"/>
            <a:ext cx="292100" cy="1397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D9B455A7-5710-C79E-A6F5-FB6162FECA0B}"/>
              </a:ext>
            </a:extLst>
          </p:cNvPr>
          <p:cNvCxnSpPr>
            <a:cxnSpLocks/>
          </p:cNvCxnSpPr>
          <p:nvPr/>
        </p:nvCxnSpPr>
        <p:spPr>
          <a:xfrm>
            <a:off x="3200400" y="1866900"/>
            <a:ext cx="812800" cy="13970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20BC7E9-CB0F-9956-E929-7568A9B86F40}"/>
                  </a:ext>
                </a:extLst>
              </p:cNvPr>
              <p:cNvSpPr txBox="1"/>
              <p:nvPr/>
            </p:nvSpPr>
            <p:spPr>
              <a:xfrm>
                <a:off x="5142421" y="1878905"/>
                <a:ext cx="6220357" cy="3108543"/>
              </a:xfrm>
              <a:prstGeom prst="rect">
                <a:avLst/>
              </a:prstGeom>
              <a:noFill/>
            </p:spPr>
            <p:txBody>
              <a:bodyPr wrap="none" rtlCol="0">
                <a:spAutoFit/>
              </a:bodyPr>
              <a:lstStyle/>
              <a:p>
                <a:r>
                  <a:rPr lang="en-US" altLang="ja-JP" sz="2800" dirty="0">
                    <a:solidFill>
                      <a:schemeClr val="accent1">
                        <a:lumMod val="75000"/>
                      </a:schemeClr>
                    </a:solidFill>
                  </a:rPr>
                  <a:t>Quantum resources (propositions) can be</a:t>
                </a:r>
                <a:br>
                  <a:rPr lang="en-US" altLang="ja-JP" sz="2800" dirty="0">
                    <a:solidFill>
                      <a:schemeClr val="accent1">
                        <a:lumMod val="75000"/>
                      </a:schemeClr>
                    </a:solidFill>
                  </a:rPr>
                </a:br>
                <a:r>
                  <a:rPr lang="en-US" altLang="ja-JP" sz="2800" dirty="0">
                    <a:solidFill>
                      <a:schemeClr val="accent1">
                        <a:lumMod val="75000"/>
                      </a:schemeClr>
                    </a:solidFill>
                  </a:rPr>
                  <a:t>distributed to processes by separation *</a:t>
                </a:r>
                <a:br>
                  <a:rPr lang="en-US" altLang="ja-JP" sz="2800" dirty="0">
                    <a:solidFill>
                      <a:schemeClr val="accent1">
                        <a:lumMod val="75000"/>
                      </a:schemeClr>
                    </a:solidFill>
                  </a:rPr>
                </a:br>
                <a:r>
                  <a:rPr lang="en-US" altLang="ja-JP" sz="2800" dirty="0">
                    <a:solidFill>
                      <a:schemeClr val="accent1">
                        <a:lumMod val="75000"/>
                      </a:schemeClr>
                    </a:solidFill>
                  </a:rPr>
                  <a:t>  </a:t>
                </a:r>
                <a14:m>
                  <m:oMath xmlns:m="http://schemas.openxmlformats.org/officeDocument/2006/math">
                    <m:r>
                      <a:rPr lang="en-US" altLang="ja-JP" sz="2800" b="0" i="1" smtClean="0">
                        <a:solidFill>
                          <a:schemeClr val="accent1">
                            <a:lumMod val="75000"/>
                          </a:schemeClr>
                        </a:solidFill>
                        <a:latin typeface="Cambria Math" panose="02040503050406030204" pitchFamily="18" charset="0"/>
                      </a:rPr>
                      <m:t>⇒</m:t>
                    </m:r>
                  </m:oMath>
                </a14:m>
                <a:r>
                  <a:rPr kumimoji="1" lang="en-US" altLang="ja-JP" sz="2800" dirty="0">
                    <a:solidFill>
                      <a:schemeClr val="accent1">
                        <a:lumMod val="75000"/>
                      </a:schemeClr>
                    </a:solidFill>
                  </a:rPr>
                  <a:t> How?</a:t>
                </a:r>
                <a:br>
                  <a:rPr kumimoji="1" lang="en-US" altLang="ja-JP" sz="2800" dirty="0">
                    <a:solidFill>
                      <a:schemeClr val="accent1">
                        <a:lumMod val="75000"/>
                      </a:schemeClr>
                    </a:solidFill>
                  </a:rPr>
                </a:br>
                <a:br>
                  <a:rPr kumimoji="1" lang="en-US" altLang="ja-JP" sz="2800" dirty="0">
                    <a:solidFill>
                      <a:schemeClr val="accent1">
                        <a:lumMod val="75000"/>
                      </a:schemeClr>
                    </a:solidFill>
                  </a:rPr>
                </a:br>
                <a:r>
                  <a:rPr kumimoji="1" lang="en-US" altLang="ja-JP" sz="2800" dirty="0">
                    <a:solidFill>
                      <a:schemeClr val="accent1">
                        <a:lumMod val="75000"/>
                      </a:schemeClr>
                    </a:solidFill>
                  </a:rPr>
                  <a:t>Remark:</a:t>
                </a:r>
              </a:p>
              <a:p>
                <a:pPr marL="457200" indent="-457200">
                  <a:buFont typeface="Arial" panose="020B0604020202020204" pitchFamily="34" charset="0"/>
                  <a:buChar char="•"/>
                </a:pPr>
                <a14:m>
                  <m:oMath xmlns:m="http://schemas.openxmlformats.org/officeDocument/2006/math">
                    <m:r>
                      <a:rPr kumimoji="1" lang="en-US" altLang="ja-JP" sz="2800" b="0" i="1" smtClean="0">
                        <a:solidFill>
                          <a:schemeClr val="accent1">
                            <a:lumMod val="75000"/>
                          </a:schemeClr>
                        </a:solidFill>
                        <a:latin typeface="Cambria Math" panose="02040503050406030204" pitchFamily="18" charset="0"/>
                      </a:rPr>
                      <m:t>𝑦</m:t>
                    </m:r>
                    <m:r>
                      <a:rPr kumimoji="1" lang="en-US" altLang="ja-JP" sz="2800" b="0" i="1" smtClean="0">
                        <a:solidFill>
                          <a:schemeClr val="accent1">
                            <a:lumMod val="75000"/>
                          </a:schemeClr>
                        </a:solidFill>
                        <a:latin typeface="Cambria Math" panose="02040503050406030204" pitchFamily="18" charset="0"/>
                      </a:rPr>
                      <m:t>↦</m:t>
                    </m:r>
                    <m:d>
                      <m:dPr>
                        <m:begChr m:val="|"/>
                        <m:endChr m:val="⟩"/>
                        <m:ctrlPr>
                          <a:rPr kumimoji="1" lang="en-US" altLang="ja-JP" sz="2800" b="0" i="1" smtClean="0">
                            <a:solidFill>
                              <a:schemeClr val="accent1">
                                <a:lumMod val="75000"/>
                              </a:schemeClr>
                            </a:solidFill>
                            <a:latin typeface="Cambria Math" panose="02040503050406030204" pitchFamily="18" charset="0"/>
                          </a:rPr>
                        </m:ctrlPr>
                      </m:dPr>
                      <m:e>
                        <m:r>
                          <a:rPr kumimoji="1" lang="en-US" altLang="ja-JP" sz="2800" b="0" i="1" smtClean="0">
                            <a:solidFill>
                              <a:schemeClr val="accent1">
                                <a:lumMod val="75000"/>
                              </a:schemeClr>
                            </a:solidFill>
                            <a:latin typeface="Cambria Math" panose="02040503050406030204" pitchFamily="18" charset="0"/>
                          </a:rPr>
                          <m:t>𝜓</m:t>
                        </m:r>
                      </m:e>
                    </m:d>
                    <m:r>
                      <a:rPr kumimoji="1" lang="en-US" altLang="ja-JP" sz="2800" b="0" i="1" smtClean="0">
                        <a:solidFill>
                          <a:schemeClr val="accent1">
                            <a:lumMod val="75000"/>
                          </a:schemeClr>
                        </a:solidFill>
                        <a:latin typeface="Cambria Math" panose="02040503050406030204" pitchFamily="18" charset="0"/>
                      </a:rPr>
                      <m:t>∗</m:t>
                    </m:r>
                    <m:r>
                      <a:rPr kumimoji="1" lang="en-US" altLang="ja-JP" sz="2800" b="0" i="1" smtClean="0">
                        <a:solidFill>
                          <a:schemeClr val="accent1">
                            <a:lumMod val="75000"/>
                          </a:schemeClr>
                        </a:solidFill>
                        <a:latin typeface="Cambria Math" panose="02040503050406030204" pitchFamily="18" charset="0"/>
                      </a:rPr>
                      <m:t>𝑦</m:t>
                    </m:r>
                    <m:r>
                      <a:rPr kumimoji="1" lang="en-US" altLang="ja-JP" sz="2800" b="0" i="1" smtClean="0">
                        <a:solidFill>
                          <a:schemeClr val="accent1">
                            <a:lumMod val="75000"/>
                          </a:schemeClr>
                        </a:solidFill>
                        <a:latin typeface="Cambria Math" panose="02040503050406030204" pitchFamily="18" charset="0"/>
                      </a:rPr>
                      <m:t>↦</m:t>
                    </m:r>
                    <m:d>
                      <m:dPr>
                        <m:begChr m:val="|"/>
                        <m:endChr m:val="⟩"/>
                        <m:ctrlPr>
                          <a:rPr kumimoji="1" lang="en-US" altLang="ja-JP" sz="2800" b="0" i="1" smtClean="0">
                            <a:solidFill>
                              <a:schemeClr val="accent1">
                                <a:lumMod val="75000"/>
                              </a:schemeClr>
                            </a:solidFill>
                            <a:latin typeface="Cambria Math" panose="02040503050406030204" pitchFamily="18" charset="0"/>
                          </a:rPr>
                        </m:ctrlPr>
                      </m:dPr>
                      <m:e>
                        <m:r>
                          <a:rPr kumimoji="1" lang="en-US" altLang="ja-JP" sz="2800" b="0" i="1" smtClean="0">
                            <a:solidFill>
                              <a:schemeClr val="accent1">
                                <a:lumMod val="75000"/>
                              </a:schemeClr>
                            </a:solidFill>
                            <a:latin typeface="Cambria Math" panose="02040503050406030204" pitchFamily="18" charset="0"/>
                          </a:rPr>
                          <m:t>𝜓</m:t>
                        </m:r>
                      </m:e>
                    </m:d>
                  </m:oMath>
                </a14:m>
                <a:r>
                  <a:rPr kumimoji="1" lang="en-US" altLang="ja-JP" sz="2800" dirty="0">
                    <a:solidFill>
                      <a:schemeClr val="accent1">
                        <a:lumMod val="75000"/>
                      </a:schemeClr>
                    </a:solidFill>
                  </a:rPr>
                  <a:t> is not allowed</a:t>
                </a:r>
              </a:p>
              <a:p>
                <a:pPr marL="457200" indent="-457200">
                  <a:buFont typeface="Arial" panose="020B0604020202020204" pitchFamily="34" charset="0"/>
                  <a:buChar char="•"/>
                </a:pPr>
                <a14:m>
                  <m:oMath xmlns:m="http://schemas.openxmlformats.org/officeDocument/2006/math">
                    <m:r>
                      <a:rPr kumimoji="1" lang="en-US" altLang="ja-JP" sz="2800" b="0" i="1" smtClean="0">
                        <a:solidFill>
                          <a:schemeClr val="accent1">
                            <a:lumMod val="75000"/>
                          </a:schemeClr>
                        </a:solidFill>
                        <a:latin typeface="Cambria Math" panose="02040503050406030204" pitchFamily="18" charset="0"/>
                      </a:rPr>
                      <m:t>𝑥</m:t>
                    </m:r>
                  </m:oMath>
                </a14:m>
                <a:r>
                  <a:rPr kumimoji="1" lang="en-US" altLang="ja-JP" sz="2800" dirty="0">
                    <a:solidFill>
                      <a:schemeClr val="accent1">
                        <a:lumMod val="75000"/>
                      </a:schemeClr>
                    </a:solidFill>
                  </a:rPr>
                  <a:t> and </a:t>
                </a:r>
                <a14:m>
                  <m:oMath xmlns:m="http://schemas.openxmlformats.org/officeDocument/2006/math">
                    <m:r>
                      <a:rPr kumimoji="1" lang="en-US" altLang="ja-JP" sz="2800" b="0" i="1" smtClean="0">
                        <a:solidFill>
                          <a:schemeClr val="accent1">
                            <a:lumMod val="75000"/>
                          </a:schemeClr>
                        </a:solidFill>
                        <a:latin typeface="Cambria Math" panose="02040503050406030204" pitchFamily="18" charset="0"/>
                      </a:rPr>
                      <m:t>𝑦</m:t>
                    </m:r>
                  </m:oMath>
                </a14:m>
                <a:r>
                  <a:rPr kumimoji="1" lang="en-US" altLang="ja-JP" sz="2800" dirty="0">
                    <a:solidFill>
                      <a:schemeClr val="accent1">
                        <a:lumMod val="75000"/>
                      </a:schemeClr>
                    </a:solidFill>
                  </a:rPr>
                  <a:t> may not be separable</a:t>
                </a:r>
              </a:p>
            </p:txBody>
          </p:sp>
        </mc:Choice>
        <mc:Fallback xmlns="">
          <p:sp>
            <p:nvSpPr>
              <p:cNvPr id="14" name="テキスト ボックス 13">
                <a:extLst>
                  <a:ext uri="{FF2B5EF4-FFF2-40B4-BE49-F238E27FC236}">
                    <a16:creationId xmlns:a16="http://schemas.microsoft.com/office/drawing/2014/main" id="{620BC7E9-CB0F-9956-E929-7568A9B86F40}"/>
                  </a:ext>
                </a:extLst>
              </p:cNvPr>
              <p:cNvSpPr txBox="1">
                <a:spLocks noRot="1" noChangeAspect="1" noMove="1" noResize="1" noEditPoints="1" noAdjustHandles="1" noChangeArrowheads="1" noChangeShapeType="1" noTextEdit="1"/>
              </p:cNvSpPr>
              <p:nvPr/>
            </p:nvSpPr>
            <p:spPr>
              <a:xfrm>
                <a:off x="5142421" y="1878905"/>
                <a:ext cx="6220357" cy="3108543"/>
              </a:xfrm>
              <a:prstGeom prst="rect">
                <a:avLst/>
              </a:prstGeom>
              <a:blipFill>
                <a:blip r:embed="rId5"/>
                <a:stretch>
                  <a:fillRect l="-2059" t="-1765" r="-980" b="-47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BE36C84-DCF3-45DD-4F98-6A56AA910F27}"/>
                  </a:ext>
                </a:extLst>
              </p:cNvPr>
              <p:cNvSpPr txBox="1"/>
              <p:nvPr/>
            </p:nvSpPr>
            <p:spPr>
              <a:xfrm>
                <a:off x="2781300" y="2330646"/>
                <a:ext cx="51167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1" i="1" smtClean="0">
                          <a:solidFill>
                            <a:schemeClr val="accent1">
                              <a:lumMod val="75000"/>
                            </a:schemeClr>
                          </a:solidFill>
                          <a:latin typeface="Cambria Math" panose="02040503050406030204" pitchFamily="18" charset="0"/>
                        </a:rPr>
                        <m:t>∗</m:t>
                      </m:r>
                    </m:oMath>
                  </m:oMathPara>
                </a14:m>
                <a:endParaRPr kumimoji="1" lang="ja-JP" altLang="en-US" b="1" dirty="0">
                  <a:solidFill>
                    <a:schemeClr val="accent1">
                      <a:lumMod val="75000"/>
                    </a:schemeClr>
                  </a:solidFill>
                </a:endParaRPr>
              </a:p>
            </p:txBody>
          </p:sp>
        </mc:Choice>
        <mc:Fallback xmlns="">
          <p:sp>
            <p:nvSpPr>
              <p:cNvPr id="15" name="テキスト ボックス 14">
                <a:extLst>
                  <a:ext uri="{FF2B5EF4-FFF2-40B4-BE49-F238E27FC236}">
                    <a16:creationId xmlns:a16="http://schemas.microsoft.com/office/drawing/2014/main" id="{FBE36C84-DCF3-45DD-4F98-6A56AA910F27}"/>
                  </a:ext>
                </a:extLst>
              </p:cNvPr>
              <p:cNvSpPr txBox="1">
                <a:spLocks noRot="1" noChangeAspect="1" noMove="1" noResize="1" noEditPoints="1" noAdjustHandles="1" noChangeArrowheads="1" noChangeShapeType="1" noTextEdit="1"/>
              </p:cNvSpPr>
              <p:nvPr/>
            </p:nvSpPr>
            <p:spPr>
              <a:xfrm>
                <a:off x="2781300" y="2330646"/>
                <a:ext cx="511679" cy="64633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1610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0261B-67FD-98DF-B8BD-59EBB93A0C7D}"/>
              </a:ext>
            </a:extLst>
          </p:cNvPr>
          <p:cNvSpPr>
            <a:spLocks noGrp="1"/>
          </p:cNvSpPr>
          <p:nvPr>
            <p:ph type="title"/>
          </p:nvPr>
        </p:nvSpPr>
        <p:spPr/>
        <p:txBody>
          <a:bodyPr/>
          <a:lstStyle/>
          <a:p>
            <a:r>
              <a:rPr kumimoji="1" lang="en-US" altLang="ja-JP"/>
              <a:t>Our Key Observation</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FAC5517-942B-1715-C9E2-887BD859455F}"/>
                  </a:ext>
                </a:extLst>
              </p:cNvPr>
              <p:cNvSpPr>
                <a:spLocks noGrp="1"/>
              </p:cNvSpPr>
              <p:nvPr>
                <p:ph idx="1"/>
              </p:nvPr>
            </p:nvSpPr>
            <p:spPr>
              <a:xfrm>
                <a:off x="838200" y="1359244"/>
                <a:ext cx="10515600" cy="4997106"/>
              </a:xfrm>
            </p:spPr>
            <p:txBody>
              <a:bodyPr>
                <a:normAutofit/>
              </a:bodyPr>
              <a:lstStyle/>
              <a:p>
                <a:r>
                  <a:rPr lang="en-US" altLang="ja-JP" dirty="0"/>
                  <a:t>Both processes can write to y simultaneously </a:t>
                </a:r>
                <a:r>
                  <a:rPr kumimoji="1" lang="en-US" altLang="ja-JP" dirty="0"/>
                  <a:t>due to </a:t>
                </a:r>
                <a:r>
                  <a:rPr kumimoji="1" lang="en-US" altLang="ja-JP" dirty="0">
                    <a:solidFill>
                      <a:schemeClr val="accent1">
                        <a:lumMod val="75000"/>
                      </a:schemeClr>
                    </a:solidFill>
                  </a:rPr>
                  <a:t>superposition</a:t>
                </a:r>
              </a:p>
              <a:p>
                <a:pPr lvl="1"/>
                <a:r>
                  <a:rPr lang="en-US" altLang="ja-JP" dirty="0"/>
                  <a:t>If </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𝛼</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𝛽</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oMath>
                </a14:m>
                <a:r>
                  <a:rPr kumimoji="1" lang="en-US" altLang="ja-JP" dirty="0"/>
                  <a:t>for </a:t>
                </a:r>
                <a14:m>
                  <m:oMath xmlns:m="http://schemas.openxmlformats.org/officeDocument/2006/math">
                    <m:r>
                      <a:rPr lang="en-US" altLang="ja-JP" i="1">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rPr>
                      <m:t>𝛽</m:t>
                    </m:r>
                    <m:r>
                      <a:rPr lang="en-US" altLang="ja-JP" b="0" i="1" smtClean="0">
                        <a:latin typeface="Cambria Math" panose="02040503050406030204" pitchFamily="18" charset="0"/>
                      </a:rPr>
                      <m:t>≠0</m:t>
                    </m:r>
                  </m:oMath>
                </a14:m>
                <a:r>
                  <a:rPr kumimoji="1" lang="en-US" altLang="ja-JP" dirty="0"/>
                  <a:t>, then both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𝑋</m:t>
                    </m:r>
                  </m:oMath>
                </a14:m>
                <a:r>
                  <a:rPr kumimoji="1" lang="en-US" altLang="ja-JP" dirty="0"/>
                  <a:t> and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𝐻</m:t>
                    </m:r>
                  </m:oMath>
                </a14:m>
                <a:r>
                  <a:rPr kumimoji="1" lang="en-US" altLang="ja-JP" dirty="0"/>
                  <a:t> update </a:t>
                </a:r>
                <a14:m>
                  <m:oMath xmlns:m="http://schemas.openxmlformats.org/officeDocument/2006/math">
                    <m:r>
                      <a:rPr kumimoji="1" lang="en-US" altLang="ja-JP" b="0" i="1" smtClean="0">
                        <a:latin typeface="Cambria Math" panose="02040503050406030204" pitchFamily="18" charset="0"/>
                      </a:rPr>
                      <m:t>𝑦</m:t>
                    </m:r>
                  </m:oMath>
                </a14:m>
                <a:endParaRPr kumimoji="1" lang="en-US" altLang="ja-JP" dirty="0"/>
              </a:p>
              <a:p>
                <a:r>
                  <a:rPr lang="en-US" altLang="ja-JP" dirty="0"/>
                  <a:t>How to </a:t>
                </a:r>
                <a:r>
                  <a:rPr lang="en-US" altLang="ja-JP" dirty="0">
                    <a:solidFill>
                      <a:schemeClr val="accent1">
                        <a:lumMod val="75000"/>
                      </a:schemeClr>
                    </a:solidFill>
                  </a:rPr>
                  <a:t>distribute “write permission”</a:t>
                </a:r>
                <a:r>
                  <a:rPr lang="en-US" altLang="ja-JP" dirty="0"/>
                  <a:t> on </a:t>
                </a:r>
                <a14:m>
                  <m:oMath xmlns:m="http://schemas.openxmlformats.org/officeDocument/2006/math">
                    <m:r>
                      <a:rPr lang="en-US" altLang="ja-JP" b="0" i="1" smtClean="0">
                        <a:latin typeface="Cambria Math" panose="02040503050406030204" pitchFamily="18" charset="0"/>
                      </a:rPr>
                      <m:t>𝑦</m:t>
                    </m:r>
                  </m:oMath>
                </a14:m>
                <a:r>
                  <a:rPr lang="en-US" altLang="ja-JP" dirty="0"/>
                  <a:t> to both processes?</a:t>
                </a:r>
                <a:endParaRPr kumimoji="1" lang="en-US" altLang="ja-JP" dirty="0"/>
              </a:p>
              <a:p>
                <a:r>
                  <a:rPr lang="en-US" altLang="ja-JP" b="1" u="sng" dirty="0">
                    <a:solidFill>
                      <a:schemeClr val="accent2">
                        <a:lumMod val="75000"/>
                      </a:schemeClr>
                    </a:solidFill>
                  </a:rPr>
                  <a:t>Our idea:</a:t>
                </a:r>
                <a:r>
                  <a:rPr lang="en-US" altLang="ja-JP" b="1" dirty="0">
                    <a:solidFill>
                      <a:schemeClr val="accent2">
                        <a:lumMod val="75000"/>
                      </a:schemeClr>
                    </a:solidFill>
                  </a:rPr>
                  <a:t>   Quantum case analysis over the bases</a:t>
                </a:r>
                <a:r>
                  <a:rPr lang="en-US" altLang="ja-JP" dirty="0"/>
                  <a:t> of a qubit </a:t>
                </a:r>
                <a14:m>
                  <m:oMath xmlns:m="http://schemas.openxmlformats.org/officeDocument/2006/math">
                    <m:r>
                      <a:rPr lang="en-US" altLang="ja-JP" b="0" i="1" smtClean="0">
                        <a:latin typeface="Cambria Math" panose="02040503050406030204" pitchFamily="18" charset="0"/>
                      </a:rPr>
                      <m:t>𝑥</m:t>
                    </m:r>
                  </m:oMath>
                </a14:m>
                <a:endParaRPr kumimoji="1" lang="en-US" altLang="ja-JP" dirty="0"/>
              </a:p>
              <a:p>
                <a:endParaRPr lang="en-US" altLang="ja-JP" dirty="0"/>
              </a:p>
              <a:p>
                <a:endParaRPr kumimoji="1" lang="en-US" altLang="ja-JP" dirty="0"/>
              </a:p>
              <a:p>
                <a:pPr marL="0" indent="0">
                  <a:buNone/>
                </a:pPr>
                <a:endParaRPr kumimoji="1" lang="en-US" altLang="ja-JP" dirty="0"/>
              </a:p>
              <a:p>
                <a:pPr>
                  <a:spcBef>
                    <a:spcPts val="1800"/>
                  </a:spcBef>
                </a:pPr>
                <a:r>
                  <a:rPr lang="en-US" altLang="ja-JP" dirty="0"/>
                  <a:t>After the case analysis, only one process writes to the qubit</a:t>
                </a:r>
                <a:br>
                  <a:rPr lang="en-US" altLang="ja-JP" dirty="0"/>
                </a:br>
                <a14:m>
                  <m:oMath xmlns:m="http://schemas.openxmlformats.org/officeDocument/2006/math">
                    <m:r>
                      <a:rPr lang="en-US" altLang="ja-JP" b="0" i="1" smtClean="0">
                        <a:latin typeface="Cambria Math" panose="02040503050406030204" pitchFamily="18" charset="0"/>
                      </a:rPr>
                      <m:t>⇒</m:t>
                    </m:r>
                  </m:oMath>
                </a14:m>
                <a:r>
                  <a:rPr kumimoji="1" lang="ja-JP" altLang="en-US" dirty="0"/>
                  <a:t> </a:t>
                </a:r>
                <a:r>
                  <a:rPr kumimoji="1" lang="en-US" altLang="ja-JP" dirty="0"/>
                  <a:t>The </a:t>
                </a:r>
                <a:r>
                  <a:rPr lang="en-US" altLang="ja-JP" dirty="0"/>
                  <a:t>a</a:t>
                </a:r>
                <a:r>
                  <a:rPr kumimoji="1" lang="en-US" altLang="ja-JP" dirty="0"/>
                  <a:t>pparent write-write race is eliminated!</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6FAC5517-942B-1715-C9E2-887BD859455F}"/>
                  </a:ext>
                </a:extLst>
              </p:cNvPr>
              <p:cNvSpPr>
                <a:spLocks noGrp="1" noRot="1" noChangeAspect="1" noMove="1" noResize="1" noEditPoints="1" noAdjustHandles="1" noChangeArrowheads="1" noChangeShapeType="1" noTextEdit="1"/>
              </p:cNvSpPr>
              <p:nvPr>
                <p:ph idx="1"/>
              </p:nvPr>
            </p:nvSpPr>
            <p:spPr>
              <a:xfrm>
                <a:off x="838200" y="1359244"/>
                <a:ext cx="10515600" cy="4997106"/>
              </a:xfrm>
              <a:blipFill>
                <a:blip r:embed="rId3"/>
                <a:stretch>
                  <a:fillRect l="-1043" t="-2073"/>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C6D5678F-243C-2D35-5209-DF760D14DF23}"/>
              </a:ext>
            </a:extLst>
          </p:cNvPr>
          <p:cNvSpPr>
            <a:spLocks noGrp="1"/>
          </p:cNvSpPr>
          <p:nvPr>
            <p:ph type="sldNum" sz="quarter" idx="12"/>
          </p:nvPr>
        </p:nvSpPr>
        <p:spPr/>
        <p:txBody>
          <a:bodyPr/>
          <a:lstStyle/>
          <a:p>
            <a:fld id="{C11FBFAB-5E61-4A8C-898A-C3E3014B566F}" type="slidenum">
              <a:rPr lang="ja-JP" altLang="en-US" smtClean="0"/>
              <a:pPr/>
              <a:t>12</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812DD0-6FAB-5CDD-282B-F965E9C91243}"/>
                  </a:ext>
                </a:extLst>
              </p:cNvPr>
              <p:cNvSpPr txBox="1"/>
              <p:nvPr/>
            </p:nvSpPr>
            <p:spPr>
              <a:xfrm>
                <a:off x="6792540" y="429838"/>
                <a:ext cx="4036170" cy="584775"/>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𝐶</m:t>
                          </m:r>
                        </m:e>
                        <m:sub>
                          <m:r>
                            <a:rPr lang="en-US" altLang="ja-JP" sz="3200" b="0" i="1" smtClean="0">
                              <a:latin typeface="Cambria Math" panose="02040503050406030204" pitchFamily="18" charset="0"/>
                            </a:rPr>
                            <m:t>0</m:t>
                          </m:r>
                        </m:sub>
                      </m:sSub>
                      <m:r>
                        <a:rPr lang="en-US" altLang="ja-JP" sz="3200" b="0" i="1" smtClean="0">
                          <a:latin typeface="Cambria Math" panose="02040503050406030204" pitchFamily="18" charset="0"/>
                        </a:rPr>
                        <m:t>𝑋</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𝑦</m:t>
                          </m:r>
                        </m:e>
                      </m:d>
                      <m:r>
                        <a:rPr lang="en-US" altLang="ja-JP" sz="3200" b="0" i="1" smtClean="0">
                          <a:latin typeface="Cambria Math" panose="02040503050406030204" pitchFamily="18" charset="0"/>
                        </a:rPr>
                        <m:t> || </m:t>
                      </m:r>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𝐶</m:t>
                          </m:r>
                        </m:e>
                        <m:sub>
                          <m:r>
                            <a:rPr lang="en-US" altLang="ja-JP" sz="3200" b="0" i="1" dirty="0" smtClean="0">
                              <a:latin typeface="Cambria Math" panose="02040503050406030204" pitchFamily="18" charset="0"/>
                            </a:rPr>
                            <m:t>1</m:t>
                          </m:r>
                        </m:sub>
                      </m:sSub>
                      <m:r>
                        <a:rPr lang="en-US" altLang="ja-JP" sz="3200" b="0" i="1" dirty="0" smtClean="0">
                          <a:latin typeface="Cambria Math" panose="02040503050406030204" pitchFamily="18" charset="0"/>
                        </a:rPr>
                        <m:t>𝐻</m:t>
                      </m:r>
                      <m:d>
                        <m:dPr>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𝑥</m:t>
                          </m:r>
                          <m:r>
                            <a:rPr lang="en-US" altLang="ja-JP" sz="3200" b="0" i="1" dirty="0" smtClean="0">
                              <a:latin typeface="Cambria Math" panose="02040503050406030204" pitchFamily="18" charset="0"/>
                            </a:rPr>
                            <m:t>,</m:t>
                          </m:r>
                          <m:r>
                            <a:rPr lang="en-US" altLang="ja-JP" sz="3200" b="0" i="1" dirty="0" smtClean="0">
                              <a:latin typeface="Cambria Math" panose="02040503050406030204" pitchFamily="18" charset="0"/>
                            </a:rPr>
                            <m:t>𝑦</m:t>
                          </m:r>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58812DD0-6FAB-5CDD-282B-F965E9C91243}"/>
                  </a:ext>
                </a:extLst>
              </p:cNvPr>
              <p:cNvSpPr txBox="1">
                <a:spLocks noRot="1" noChangeAspect="1" noMove="1" noResize="1" noEditPoints="1" noAdjustHandles="1" noChangeArrowheads="1" noChangeShapeType="1" noTextEdit="1"/>
              </p:cNvSpPr>
              <p:nvPr/>
            </p:nvSpPr>
            <p:spPr>
              <a:xfrm>
                <a:off x="6792540" y="429838"/>
                <a:ext cx="4036170" cy="584775"/>
              </a:xfrm>
              <a:prstGeom prst="rect">
                <a:avLst/>
              </a:prstGeom>
              <a:blipFill>
                <a:blip r:embed="rId4"/>
                <a:stretch>
                  <a:fillRect/>
                </a:stretch>
              </a:blipFill>
              <a:ln w="19050">
                <a:noFill/>
              </a:ln>
            </p:spPr>
            <p:txBody>
              <a:bodyPr/>
              <a:lstStyle/>
              <a:p>
                <a:r>
                  <a:rPr lang="en-US">
                    <a:noFill/>
                  </a:rPr>
                  <a:t> </a:t>
                </a:r>
              </a:p>
            </p:txBody>
          </p:sp>
        </mc:Fallback>
      </mc:AlternateContent>
      <p:cxnSp>
        <p:nvCxnSpPr>
          <p:cNvPr id="6" name="直線コネクタ 5">
            <a:extLst>
              <a:ext uri="{FF2B5EF4-FFF2-40B4-BE49-F238E27FC236}">
                <a16:creationId xmlns:a16="http://schemas.microsoft.com/office/drawing/2014/main" id="{E5FAE7C5-C045-4751-0095-51ECB268D7BB}"/>
              </a:ext>
            </a:extLst>
          </p:cNvPr>
          <p:cNvCxnSpPr>
            <a:cxnSpLocks/>
          </p:cNvCxnSpPr>
          <p:nvPr/>
        </p:nvCxnSpPr>
        <p:spPr>
          <a:xfrm>
            <a:off x="6096000" y="3362325"/>
            <a:ext cx="0" cy="1476375"/>
          </a:xfrm>
          <a:prstGeom prst="line">
            <a:avLst/>
          </a:prstGeom>
          <a:ln w="19050">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2F03129-C671-A13D-C6AE-17401577B344}"/>
                  </a:ext>
                </a:extLst>
              </p:cNvPr>
              <p:cNvSpPr txBox="1"/>
              <p:nvPr/>
            </p:nvSpPr>
            <p:spPr>
              <a:xfrm>
                <a:off x="2480110" y="3438360"/>
                <a:ext cx="1421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32F03129-C671-A13D-C6AE-17401577B344}"/>
                  </a:ext>
                </a:extLst>
              </p:cNvPr>
              <p:cNvSpPr txBox="1">
                <a:spLocks noRot="1" noChangeAspect="1" noMove="1" noResize="1" noEditPoints="1" noAdjustHandles="1" noChangeArrowheads="1" noChangeShapeType="1" noTextEdit="1"/>
              </p:cNvSpPr>
              <p:nvPr/>
            </p:nvSpPr>
            <p:spPr>
              <a:xfrm>
                <a:off x="2480110" y="3438360"/>
                <a:ext cx="1421671"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54CCFE7-D881-E978-9E6B-883BD4430AEA}"/>
                  </a:ext>
                </a:extLst>
              </p:cNvPr>
              <p:cNvSpPr txBox="1"/>
              <p:nvPr/>
            </p:nvSpPr>
            <p:spPr>
              <a:xfrm>
                <a:off x="8290219" y="3438360"/>
                <a:ext cx="14216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1</m:t>
                          </m:r>
                        </m:e>
                      </m:d>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754CCFE7-D881-E978-9E6B-883BD4430AEA}"/>
                  </a:ext>
                </a:extLst>
              </p:cNvPr>
              <p:cNvSpPr txBox="1">
                <a:spLocks noRot="1" noChangeAspect="1" noMove="1" noResize="1" noEditPoints="1" noAdjustHandles="1" noChangeArrowheads="1" noChangeShapeType="1" noTextEdit="1"/>
              </p:cNvSpPr>
              <p:nvPr/>
            </p:nvSpPr>
            <p:spPr>
              <a:xfrm>
                <a:off x="8290219" y="3438360"/>
                <a:ext cx="1421671"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363095C-9AEE-E543-786C-A4B1FFED4838}"/>
                  </a:ext>
                </a:extLst>
              </p:cNvPr>
              <p:cNvSpPr txBox="1"/>
              <p:nvPr/>
            </p:nvSpPr>
            <p:spPr>
              <a:xfrm>
                <a:off x="1413086" y="4198184"/>
                <a:ext cx="3555717" cy="523220"/>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𝐶</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𝑋</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r>
                        <a:rPr lang="en-US" altLang="ja-JP" sz="2800" b="0" i="1" smtClean="0">
                          <a:latin typeface="Cambria Math" panose="02040503050406030204" pitchFamily="18" charset="0"/>
                        </a:rPr>
                        <m:t> || </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𝐶</m:t>
                          </m:r>
                        </m:e>
                        <m:sub>
                          <m:r>
                            <a:rPr lang="en-US" altLang="ja-JP" sz="2800" b="0" i="1" dirty="0" smtClean="0">
                              <a:latin typeface="Cambria Math" panose="02040503050406030204" pitchFamily="18" charset="0"/>
                            </a:rPr>
                            <m:t>1</m:t>
                          </m:r>
                        </m:sub>
                      </m:sSub>
                      <m:r>
                        <a:rPr lang="en-US" altLang="ja-JP" sz="2800" b="0" i="1" dirty="0" smtClean="0">
                          <a:latin typeface="Cambria Math" panose="02040503050406030204" pitchFamily="18" charset="0"/>
                        </a:rPr>
                        <m:t>𝐻</m:t>
                      </m:r>
                      <m:d>
                        <m:dPr>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𝑥</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𝑦</m:t>
                          </m:r>
                        </m:e>
                      </m:d>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9363095C-9AEE-E543-786C-A4B1FFED4838}"/>
                  </a:ext>
                </a:extLst>
              </p:cNvPr>
              <p:cNvSpPr txBox="1">
                <a:spLocks noRot="1" noChangeAspect="1" noMove="1" noResize="1" noEditPoints="1" noAdjustHandles="1" noChangeArrowheads="1" noChangeShapeType="1" noTextEdit="1"/>
              </p:cNvSpPr>
              <p:nvPr/>
            </p:nvSpPr>
            <p:spPr>
              <a:xfrm>
                <a:off x="1413086" y="4198184"/>
                <a:ext cx="3555717" cy="523220"/>
              </a:xfrm>
              <a:prstGeom prst="rect">
                <a:avLst/>
              </a:prstGeom>
              <a:blipFill>
                <a:blip r:embed="rId7"/>
                <a:stretch>
                  <a:fillRect/>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2AC8106-F598-29AB-2DE4-196FFDEEC659}"/>
                  </a:ext>
                </a:extLst>
              </p:cNvPr>
              <p:cNvSpPr txBox="1"/>
              <p:nvPr/>
            </p:nvSpPr>
            <p:spPr>
              <a:xfrm>
                <a:off x="7223197" y="4198184"/>
                <a:ext cx="3555717" cy="523220"/>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𝐶</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𝑋</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r>
                        <a:rPr lang="en-US" altLang="ja-JP" sz="2800" b="0" i="1" smtClean="0">
                          <a:latin typeface="Cambria Math" panose="02040503050406030204" pitchFamily="18" charset="0"/>
                        </a:rPr>
                        <m:t> || </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𝐶</m:t>
                          </m:r>
                        </m:e>
                        <m:sub>
                          <m:r>
                            <a:rPr lang="en-US" altLang="ja-JP" sz="2800" b="0" i="1" dirty="0" smtClean="0">
                              <a:latin typeface="Cambria Math" panose="02040503050406030204" pitchFamily="18" charset="0"/>
                            </a:rPr>
                            <m:t>1</m:t>
                          </m:r>
                        </m:sub>
                      </m:sSub>
                      <m:r>
                        <a:rPr lang="en-US" altLang="ja-JP" sz="2800" b="0" i="1" dirty="0" smtClean="0">
                          <a:latin typeface="Cambria Math" panose="02040503050406030204" pitchFamily="18" charset="0"/>
                        </a:rPr>
                        <m:t>𝐻</m:t>
                      </m:r>
                      <m:d>
                        <m:dPr>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𝑥</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𝑦</m:t>
                          </m:r>
                        </m:e>
                      </m:d>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A2AC8106-F598-29AB-2DE4-196FFDEEC659}"/>
                  </a:ext>
                </a:extLst>
              </p:cNvPr>
              <p:cNvSpPr txBox="1">
                <a:spLocks noRot="1" noChangeAspect="1" noMove="1" noResize="1" noEditPoints="1" noAdjustHandles="1" noChangeArrowheads="1" noChangeShapeType="1" noTextEdit="1"/>
              </p:cNvSpPr>
              <p:nvPr/>
            </p:nvSpPr>
            <p:spPr>
              <a:xfrm>
                <a:off x="7223197" y="4198184"/>
                <a:ext cx="3555717" cy="523220"/>
              </a:xfrm>
              <a:prstGeom prst="rect">
                <a:avLst/>
              </a:prstGeom>
              <a:blipFill>
                <a:blip r:embed="rId8"/>
                <a:stretch>
                  <a:fillRect/>
                </a:stretch>
              </a:blipFill>
              <a:ln w="19050">
                <a:noFill/>
              </a:ln>
            </p:spPr>
            <p:txBody>
              <a:bodyPr/>
              <a:lstStyle/>
              <a:p>
                <a:r>
                  <a:rPr lang="en-US">
                    <a:noFill/>
                  </a:rPr>
                  <a:t> </a:t>
                </a:r>
              </a:p>
            </p:txBody>
          </p:sp>
        </mc:Fallback>
      </mc:AlternateContent>
      <p:cxnSp>
        <p:nvCxnSpPr>
          <p:cNvPr id="15" name="直線コネクタ 14">
            <a:extLst>
              <a:ext uri="{FF2B5EF4-FFF2-40B4-BE49-F238E27FC236}">
                <a16:creationId xmlns:a16="http://schemas.microsoft.com/office/drawing/2014/main" id="{A0B45AB5-55F3-5C42-495E-4CBB7B8701C8}"/>
              </a:ext>
            </a:extLst>
          </p:cNvPr>
          <p:cNvCxnSpPr>
            <a:cxnSpLocks/>
          </p:cNvCxnSpPr>
          <p:nvPr/>
        </p:nvCxnSpPr>
        <p:spPr>
          <a:xfrm>
            <a:off x="3352800" y="4721404"/>
            <a:ext cx="142875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07C5E25-F843-7FF4-753C-26B174884004}"/>
              </a:ext>
            </a:extLst>
          </p:cNvPr>
          <p:cNvSpPr txBox="1"/>
          <p:nvPr/>
        </p:nvSpPr>
        <p:spPr>
          <a:xfrm>
            <a:off x="5110312" y="3568079"/>
            <a:ext cx="1971374" cy="707886"/>
          </a:xfrm>
          <a:prstGeom prst="rect">
            <a:avLst/>
          </a:prstGeom>
          <a:solidFill>
            <a:schemeClr val="bg1"/>
          </a:solidFill>
        </p:spPr>
        <p:txBody>
          <a:bodyPr wrap="none" rtlCol="0">
            <a:spAutoFit/>
          </a:bodyPr>
          <a:lstStyle/>
          <a:p>
            <a:r>
              <a:rPr kumimoji="1" lang="en-US" altLang="ja-JP" sz="2000">
                <a:solidFill>
                  <a:schemeClr val="accent1">
                    <a:lumMod val="75000"/>
                  </a:schemeClr>
                </a:solidFill>
              </a:rPr>
              <a:t>Write permission</a:t>
            </a:r>
            <a:br>
              <a:rPr kumimoji="1" lang="en-US" altLang="ja-JP" sz="2000">
                <a:solidFill>
                  <a:schemeClr val="accent1">
                    <a:lumMod val="75000"/>
                  </a:schemeClr>
                </a:solidFill>
              </a:rPr>
            </a:br>
            <a:r>
              <a:rPr kumimoji="1" lang="en-US" altLang="ja-JP" sz="2000">
                <a:solidFill>
                  <a:schemeClr val="accent1">
                    <a:lumMod val="75000"/>
                  </a:schemeClr>
                </a:solidFill>
              </a:rPr>
              <a:t>is not required</a:t>
            </a:r>
            <a:endParaRPr kumimoji="1" lang="ja-JP" altLang="en-US" sz="2000">
              <a:solidFill>
                <a:schemeClr val="accent1">
                  <a:lumMod val="75000"/>
                </a:schemeClr>
              </a:solidFill>
            </a:endParaRPr>
          </a:p>
        </p:txBody>
      </p:sp>
      <p:cxnSp>
        <p:nvCxnSpPr>
          <p:cNvPr id="20" name="直線矢印コネクタ 19">
            <a:extLst>
              <a:ext uri="{FF2B5EF4-FFF2-40B4-BE49-F238E27FC236}">
                <a16:creationId xmlns:a16="http://schemas.microsoft.com/office/drawing/2014/main" id="{0A98CA6A-54F3-155F-504A-E5A9808E694B}"/>
              </a:ext>
            </a:extLst>
          </p:cNvPr>
          <p:cNvCxnSpPr>
            <a:cxnSpLocks/>
            <a:stCxn id="18" idx="1"/>
          </p:cNvCxnSpPr>
          <p:nvPr/>
        </p:nvCxnSpPr>
        <p:spPr>
          <a:xfrm flipH="1">
            <a:off x="4638675" y="3922022"/>
            <a:ext cx="471637" cy="304385"/>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1" name="直線矢印コネクタ 20">
            <a:extLst>
              <a:ext uri="{FF2B5EF4-FFF2-40B4-BE49-F238E27FC236}">
                <a16:creationId xmlns:a16="http://schemas.microsoft.com/office/drawing/2014/main" id="{45321766-359F-D533-95F0-AC457D50EF41}"/>
              </a:ext>
            </a:extLst>
          </p:cNvPr>
          <p:cNvCxnSpPr>
            <a:cxnSpLocks/>
            <a:stCxn id="18" idx="3"/>
          </p:cNvCxnSpPr>
          <p:nvPr/>
        </p:nvCxnSpPr>
        <p:spPr>
          <a:xfrm>
            <a:off x="7081686" y="3922022"/>
            <a:ext cx="439885" cy="353943"/>
          </a:xfrm>
          <a:prstGeom prst="straightConnector1">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cxnSp>
        <p:nvCxnSpPr>
          <p:cNvPr id="27" name="直線コネクタ 26">
            <a:extLst>
              <a:ext uri="{FF2B5EF4-FFF2-40B4-BE49-F238E27FC236}">
                <a16:creationId xmlns:a16="http://schemas.microsoft.com/office/drawing/2014/main" id="{970B7E69-DDC8-4BF6-DA02-40F6C1085842}"/>
              </a:ext>
            </a:extLst>
          </p:cNvPr>
          <p:cNvCxnSpPr>
            <a:cxnSpLocks/>
          </p:cNvCxnSpPr>
          <p:nvPr/>
        </p:nvCxnSpPr>
        <p:spPr>
          <a:xfrm>
            <a:off x="7381875" y="4721404"/>
            <a:ext cx="142875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16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8DAE4-CE79-7BAF-D07F-C1A4A1D196C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5D7E22-2C93-A8B9-08BF-C4B1E442C422}"/>
              </a:ext>
            </a:extLst>
          </p:cNvPr>
          <p:cNvSpPr>
            <a:spLocks noGrp="1"/>
          </p:cNvSpPr>
          <p:nvPr>
            <p:ph type="title"/>
          </p:nvPr>
        </p:nvSpPr>
        <p:spPr/>
        <p:txBody>
          <a:bodyPr/>
          <a:lstStyle/>
          <a:p>
            <a:r>
              <a:rPr kumimoji="1" lang="en-US" altLang="ja-JP"/>
              <a:t>Linear Combination Rule</a:t>
            </a:r>
            <a:endParaRPr kumimoji="1" lang="ja-JP" altLang="en-US"/>
          </a:p>
        </p:txBody>
      </p:sp>
      <p:sp>
        <p:nvSpPr>
          <p:cNvPr id="3" name="コンテンツ プレースホルダー 2">
            <a:extLst>
              <a:ext uri="{FF2B5EF4-FFF2-40B4-BE49-F238E27FC236}">
                <a16:creationId xmlns:a16="http://schemas.microsoft.com/office/drawing/2014/main" id="{02E063CA-FB88-4F25-297E-3BF66BC932FB}"/>
              </a:ext>
            </a:extLst>
          </p:cNvPr>
          <p:cNvSpPr>
            <a:spLocks noGrp="1"/>
          </p:cNvSpPr>
          <p:nvPr>
            <p:ph idx="1"/>
          </p:nvPr>
        </p:nvSpPr>
        <p:spPr>
          <a:xfrm>
            <a:off x="838200" y="1236133"/>
            <a:ext cx="10515600" cy="4940832"/>
          </a:xfrm>
        </p:spPr>
        <p:txBody>
          <a:bodyPr/>
          <a:lstStyle/>
          <a:p>
            <a:pPr marL="0" indent="0">
              <a:buNone/>
            </a:pPr>
            <a:r>
              <a:rPr lang="en-US" altLang="ja-JP" dirty="0"/>
              <a:t>This idea can be formalized as </a:t>
            </a:r>
            <a:r>
              <a:rPr kumimoji="1" lang="en-US" altLang="ja-JP" b="1" dirty="0">
                <a:solidFill>
                  <a:schemeClr val="accent2">
                    <a:lumMod val="75000"/>
                  </a:schemeClr>
                </a:solidFill>
              </a:rPr>
              <a:t>linear combination of Hoare triples</a:t>
            </a:r>
          </a:p>
          <a:p>
            <a:endParaRPr lang="en-US" altLang="ja-JP" dirty="0"/>
          </a:p>
          <a:p>
            <a:pPr marL="0" indent="0">
              <a:spcBef>
                <a:spcPts val="2400"/>
              </a:spcBef>
              <a:buNone/>
            </a:pPr>
            <a:endParaRPr kumimoji="1" lang="en-US" altLang="ja-JP" dirty="0"/>
          </a:p>
        </p:txBody>
      </p:sp>
      <p:sp>
        <p:nvSpPr>
          <p:cNvPr id="4" name="スライド番号プレースホルダー 3">
            <a:extLst>
              <a:ext uri="{FF2B5EF4-FFF2-40B4-BE49-F238E27FC236}">
                <a16:creationId xmlns:a16="http://schemas.microsoft.com/office/drawing/2014/main" id="{8117B1E3-2826-3D9F-8DD4-E0E2A6EFD43E}"/>
              </a:ext>
            </a:extLst>
          </p:cNvPr>
          <p:cNvSpPr>
            <a:spLocks noGrp="1"/>
          </p:cNvSpPr>
          <p:nvPr>
            <p:ph type="sldNum" sz="quarter" idx="12"/>
          </p:nvPr>
        </p:nvSpPr>
        <p:spPr/>
        <p:txBody>
          <a:bodyPr/>
          <a:lstStyle/>
          <a:p>
            <a:fld id="{C11FBFAB-5E61-4A8C-898A-C3E3014B566F}" type="slidenum">
              <a:rPr lang="ja-JP" altLang="en-US" smtClean="0"/>
              <a:pPr/>
              <a:t>13</a:t>
            </a:fld>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448F936-0761-C701-196E-9B737E4CA051}"/>
                  </a:ext>
                </a:extLst>
              </p:cNvPr>
              <p:cNvSpPr txBox="1"/>
              <p:nvPr/>
            </p:nvSpPr>
            <p:spPr>
              <a:xfrm>
                <a:off x="1544817" y="1976230"/>
                <a:ext cx="9102364" cy="1452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dirty="0" smtClean="0">
                              <a:latin typeface="Cambria Math" panose="02040503050406030204" pitchFamily="18" charset="0"/>
                              <a:ea typeface="游ゴシック Medium" panose="020B0500000000000000" pitchFamily="50" charset="-128"/>
                            </a:rPr>
                          </m:ctrlPr>
                        </m:fPr>
                        <m:num>
                          <m:eqArr>
                            <m:eqArrPr>
                              <m:ctrlPr>
                                <a:rPr kumimoji="1" lang="en-US" altLang="ja-JP" sz="2800" b="0" i="1" dirty="0" smtClean="0">
                                  <a:latin typeface="Cambria Math" panose="02040503050406030204" pitchFamily="18" charset="0"/>
                                  <a:ea typeface="游ゴシック Medium" panose="020B0500000000000000" pitchFamily="50" charset="-128"/>
                                </a:rPr>
                              </m:ctrlPr>
                            </m:eqArrPr>
                            <m:e>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acc>
                                    <m:accPr>
                                      <m:chr m:val="̅"/>
                                      <m:ctrlPr>
                                        <a:rPr kumimoji="1" lang="en-US" altLang="ja-JP" sz="2800" b="0" i="1" dirty="0" smtClean="0">
                                          <a:latin typeface="Cambria Math" panose="02040503050406030204" pitchFamily="18" charset="0"/>
                                          <a:ea typeface="游ゴシック Medium" panose="020B0500000000000000" pitchFamily="50" charset="-128"/>
                                        </a:rPr>
                                      </m:ctrlPr>
                                    </m:accPr>
                                    <m:e>
                                      <m:r>
                                        <a:rPr kumimoji="1" lang="en-US" altLang="ja-JP" sz="2800" b="0" i="1" dirty="0" smtClean="0">
                                          <a:latin typeface="Cambria Math" panose="02040503050406030204" pitchFamily="18" charset="0"/>
                                          <a:ea typeface="游ゴシック Medium" panose="020B0500000000000000" pitchFamily="50" charset="-128"/>
                                        </a:rPr>
                                        <m:t>𝑥</m:t>
                                      </m:r>
                                    </m:e>
                                  </m:acc>
                                  <m:r>
                                    <a:rPr kumimoji="1" lang="en-US" altLang="ja-JP" sz="2800" b="0" i="1" dirty="0" smtClean="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b="0" i="1" dirty="0" smtClean="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𝑃</m:t>
                                  </m:r>
                                  <m:r>
                                    <a:rPr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i="1" dirty="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begChr m:val="|"/>
                                      <m:endChr m:val="⟩"/>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𝜙</m:t>
                                      </m:r>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e>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b="0" i="1" dirty="0" smtClean="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𝑃</m:t>
                                  </m:r>
                                  <m:r>
                                    <a:rPr lang="en-US" altLang="ja-JP" sz="2800" i="1" dirty="0">
                                      <a:latin typeface="Cambria Math" panose="02040503050406030204" pitchFamily="18" charset="0"/>
                                      <a:ea typeface="游ゴシック Medium" panose="020B0500000000000000" pitchFamily="50" charset="-128"/>
                                    </a:rPr>
                                    <m:t> </m:t>
                                  </m:r>
                                </m:e>
                              </m:d>
                              <m:r>
                                <a:rPr lang="en-US" altLang="ja-JP" sz="2800" i="1" dirty="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𝑒</m:t>
                              </m:r>
                              <m:r>
                                <a:rPr lang="en-US" altLang="ja-JP" sz="2800" b="0" i="1" dirty="0" smtClean="0">
                                  <a:latin typeface="Cambria Math" panose="02040503050406030204" pitchFamily="18" charset="0"/>
                                  <a:ea typeface="游ゴシック Medium" panose="020B0500000000000000" pitchFamily="50" charset="-128"/>
                                </a:rPr>
                                <m:t>  </m:t>
                              </m:r>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i="1" dirty="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begChr m:val="|"/>
                                      <m:endChr m:val="⟩"/>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sSup>
                                        <m:sSupPr>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sSup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𝜙</m:t>
                                          </m:r>
                                        </m:e>
                                        <m:sup>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sup>
                                      </m:sSup>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eqArr>
                        </m:num>
                        <m:den>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𝛼</m:t>
                                  </m:r>
                                  <m:d>
                                    <m:dPr>
                                      <m:begChr m:val="|"/>
                                      <m:endChr m:val="⟩"/>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𝛽</m:t>
                                  </m:r>
                                  <m:d>
                                    <m:dPr>
                                      <m:begChr m:val="|"/>
                                      <m:endChr m:val="⟩"/>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sSup>
                                        <m:sSupPr>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sSup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e>
                                        <m:sup>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sup>
                                      </m:sSup>
                                    </m:e>
                                  </m:d>
                                </m:e>
                              </m:d>
                              <m:r>
                                <a:rPr lang="en-US" altLang="ja-JP" sz="2800" b="0" i="1" dirty="0" smtClean="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𝑃</m:t>
                              </m:r>
                              <m:r>
                                <a:rPr lang="en-US" altLang="ja-JP" sz="2800" b="0" i="1" dirty="0" smtClean="0">
                                  <a:latin typeface="Cambria Math" panose="02040503050406030204" pitchFamily="18" charset="0"/>
                                  <a:ea typeface="游ゴシック Medium" panose="020B0500000000000000" pitchFamily="50" charset="-128"/>
                                </a:rPr>
                                <m:t> </m:t>
                              </m:r>
                            </m:e>
                          </m:d>
                          <m:r>
                            <a:rPr lang="en-US" altLang="ja-JP" sz="2800" b="0" i="1"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d>
                            <m:dPr>
                              <m:begChr m:val="{"/>
                              <m:endChr m:val="}"/>
                              <m:ctrlPr>
                                <a:rPr lang="en-US" altLang="ja-JP" sz="2800" i="1">
                                  <a:latin typeface="Cambria Math" panose="02040503050406030204" pitchFamily="18" charset="0"/>
                                  <a:ea typeface="游ゴシック Medium" panose="020B0500000000000000" pitchFamily="50" charset="-128"/>
                                </a:rPr>
                              </m:ctrlPr>
                            </m:dPr>
                            <m:e>
                              <m:r>
                                <a:rPr lang="en-US" altLang="ja-JP" sz="2800" i="1">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𝛼</m:t>
                                  </m:r>
                                  <m:d>
                                    <m:dPr>
                                      <m:begChr m:val="|"/>
                                      <m:endChr m:val="⟩"/>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𝜙</m:t>
                                      </m:r>
                                    </m:e>
                                  </m:d>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𝛽</m:t>
                                  </m:r>
                                  <m:d>
                                    <m:dPr>
                                      <m:begChr m:val="|"/>
                                      <m:endChr m:val="⟩"/>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sSup>
                                        <m:sSupPr>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sSup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𝜙</m:t>
                                          </m:r>
                                        </m:e>
                                        <m:sup>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sup>
                                      </m:sSup>
                                    </m:e>
                                  </m:d>
                                </m:e>
                              </m:d>
                              <m:r>
                                <a:rPr lang="en-US" altLang="ja-JP" sz="2800" i="1" dirty="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den>
                      </m:f>
                    </m:oMath>
                  </m:oMathPara>
                </a14:m>
                <a:endParaRPr kumimoji="1" lang="en-US" altLang="ja-JP" sz="2800" dirty="0">
                  <a:latin typeface="游ゴシック Medium" panose="020B0500000000000000" pitchFamily="50" charset="-128"/>
                  <a:ea typeface="游ゴシック Medium" panose="020B0500000000000000" pitchFamily="50" charset="-128"/>
                </a:endParaRPr>
              </a:p>
            </p:txBody>
          </p:sp>
        </mc:Choice>
        <mc:Fallback xmlns="">
          <p:sp>
            <p:nvSpPr>
              <p:cNvPr id="7" name="テキスト ボックス 6">
                <a:extLst>
                  <a:ext uri="{FF2B5EF4-FFF2-40B4-BE49-F238E27FC236}">
                    <a16:creationId xmlns:a16="http://schemas.microsoft.com/office/drawing/2014/main" id="{A448F936-0761-C701-196E-9B737E4CA051}"/>
                  </a:ext>
                </a:extLst>
              </p:cNvPr>
              <p:cNvSpPr txBox="1">
                <a:spLocks noRot="1" noChangeAspect="1" noMove="1" noResize="1" noEditPoints="1" noAdjustHandles="1" noChangeArrowheads="1" noChangeShapeType="1" noTextEdit="1"/>
              </p:cNvSpPr>
              <p:nvPr/>
            </p:nvSpPr>
            <p:spPr>
              <a:xfrm>
                <a:off x="1544817" y="1976230"/>
                <a:ext cx="9102364" cy="145277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05085E5-BFF2-A239-D7B2-7238EB936B6E}"/>
                  </a:ext>
                </a:extLst>
              </p:cNvPr>
              <p:cNvSpPr/>
              <p:nvPr/>
            </p:nvSpPr>
            <p:spPr>
              <a:xfrm>
                <a:off x="838199" y="3861343"/>
                <a:ext cx="10515600" cy="1622808"/>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accent2">
                        <a:lumMod val="75000"/>
                      </a:schemeClr>
                    </a:solidFill>
                  </a:rPr>
                  <a:t>Now Our Subgoals:</a:t>
                </a:r>
                <a:endParaRPr lang="en-US" altLang="ja-JP" sz="2400" b="1" i="1" dirty="0">
                  <a:solidFill>
                    <a:schemeClr val="accent2">
                      <a:lumMod val="75000"/>
                    </a:schemeClr>
                  </a:solidFill>
                  <a:latin typeface="Cambria Math" panose="02040503050406030204" pitchFamily="18" charset="0"/>
                </a:endParaRPr>
              </a:p>
              <a:p>
                <a:pPr marL="0" lvl="1" algn="ctr">
                  <a:spcBef>
                    <a:spcPts val="600"/>
                  </a:spcBef>
                </a:pPr>
                <a14:m>
                  <m:oMath xmlns:m="http://schemas.openxmlformats.org/officeDocument/2006/math">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r>
                          <a:rPr lang="en-US" altLang="ja-JP" sz="2400" b="0" i="1" smtClean="0">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0</m:t>
                            </m:r>
                          </m:e>
                        </m:d>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0</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𝑋</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𝐻</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d>
                          <m:dPr>
                            <m:ctrlPr>
                              <a:rPr lang="en-US" altLang="ja-JP" sz="2400" b="0" i="1" smtClean="0">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0</m:t>
                            </m:r>
                          </m:e>
                        </m:d>
                        <m:r>
                          <a:rPr lang="en-US" altLang="ja-JP" sz="2400" b="0" i="1" smtClean="0">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𝑋</m:t>
                        </m:r>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0</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oMath>
                </a14:m>
                <a:r>
                  <a:rPr lang="en-US" altLang="ja-JP" sz="2400" dirty="0">
                    <a:solidFill>
                      <a:schemeClr val="tx1"/>
                    </a:solidFill>
                  </a:rPr>
                  <a:t> </a:t>
                </a:r>
              </a:p>
              <a:p>
                <a:pPr marL="0" lvl="1" algn="ctr">
                  <a:spcBef>
                    <a:spcPts val="600"/>
                  </a:spcBef>
                  <a:spcAft>
                    <a:spcPts val="1200"/>
                  </a:spcAft>
                </a:pPr>
                <a14:m>
                  <m:oMath xmlns:m="http://schemas.openxmlformats.org/officeDocument/2006/math">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r>
                          <a:rPr lang="en-US" altLang="ja-JP" sz="2400" b="0" i="1" smtClean="0">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m:t>
                            </m:r>
                          </m:e>
                        </m:d>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1</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𝑋</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𝐻</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d>
                          <m:dPr>
                            <m:ctrlPr>
                              <a:rPr lang="en-US" altLang="ja-JP" sz="2400" b="0" i="1" smtClean="0">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m:t>
                            </m:r>
                          </m:e>
                        </m:d>
                        <m:r>
                          <a:rPr lang="en-US" altLang="ja-JP" sz="2400" b="0" i="1" smtClean="0">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𝐻</m:t>
                        </m:r>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1</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oMath>
                </a14:m>
                <a:r>
                  <a:rPr lang="ja-JP" altLang="en-US" sz="2000" dirty="0">
                    <a:solidFill>
                      <a:schemeClr val="tx1"/>
                    </a:solidFill>
                  </a:rPr>
                  <a:t> </a:t>
                </a:r>
              </a:p>
              <a:p>
                <a:pPr algn="ctr">
                  <a:spcAft>
                    <a:spcPts val="1200"/>
                  </a:spcAft>
                  <a:buNone/>
                </a:pPr>
                <a:endParaRPr lang="en-US" altLang="ja-JP" sz="100" dirty="0">
                  <a:solidFill>
                    <a:schemeClr val="tx1"/>
                  </a:solidFill>
                </a:endParaRPr>
              </a:p>
            </p:txBody>
          </p:sp>
        </mc:Choice>
        <mc:Fallback xmlns="">
          <p:sp>
            <p:nvSpPr>
              <p:cNvPr id="5" name="正方形/長方形 4">
                <a:extLst>
                  <a:ext uri="{FF2B5EF4-FFF2-40B4-BE49-F238E27FC236}">
                    <a16:creationId xmlns:a16="http://schemas.microsoft.com/office/drawing/2014/main" id="{905085E5-BFF2-A239-D7B2-7238EB936B6E}"/>
                  </a:ext>
                </a:extLst>
              </p:cNvPr>
              <p:cNvSpPr>
                <a:spLocks noRot="1" noChangeAspect="1" noMove="1" noResize="1" noEditPoints="1" noAdjustHandles="1" noChangeArrowheads="1" noChangeShapeType="1" noTextEdit="1"/>
              </p:cNvSpPr>
              <p:nvPr/>
            </p:nvSpPr>
            <p:spPr>
              <a:xfrm>
                <a:off x="838199" y="3861343"/>
                <a:ext cx="10515600" cy="1622808"/>
              </a:xfrm>
              <a:prstGeom prst="rect">
                <a:avLst/>
              </a:prstGeom>
              <a:blipFill>
                <a:blip r:embed="rId4"/>
                <a:stretch>
                  <a:fillRect t="-1115"/>
                </a:stretch>
              </a:blipFill>
              <a:ln>
                <a:solidFill>
                  <a:schemeClr val="accent2">
                    <a:lumMod val="75000"/>
                  </a:schemeClr>
                </a:solidFill>
              </a:ln>
            </p:spPr>
            <p:txBody>
              <a:bodyPr/>
              <a:lstStyle/>
              <a:p>
                <a:r>
                  <a:rPr lang="ja-JP" altLang="en-US">
                    <a:noFill/>
                  </a:rPr>
                  <a:t> </a:t>
                </a:r>
              </a:p>
            </p:txBody>
          </p:sp>
        </mc:Fallback>
      </mc:AlternateContent>
    </p:spTree>
    <p:extLst>
      <p:ext uri="{BB962C8B-B14F-4D97-AF65-F5344CB8AC3E}">
        <p14:creationId xmlns:p14="http://schemas.microsoft.com/office/powerpoint/2010/main" val="252486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3E0F897-12E6-C609-9BD9-7B42B3116475}"/>
                  </a:ext>
                </a:extLst>
              </p:cNvPr>
              <p:cNvSpPr>
                <a:spLocks noGrp="1"/>
              </p:cNvSpPr>
              <p:nvPr>
                <p:ph type="title"/>
              </p:nvPr>
            </p:nvSpPr>
            <p:spPr/>
            <p:txBody>
              <a:bodyPr>
                <a:normAutofit/>
              </a:bodyPr>
              <a:lstStyle/>
              <a:p>
                <a:r>
                  <a:rPr kumimoji="1" lang="en-US" altLang="ja-JP" dirty="0"/>
                  <a:t>Proof for </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𝑪</m:t>
                        </m:r>
                      </m:e>
                      <m:sub>
                        <m:r>
                          <a:rPr kumimoji="1" lang="en-US" altLang="ja-JP" b="1" i="1" smtClean="0">
                            <a:latin typeface="Cambria Math" panose="02040503050406030204" pitchFamily="18" charset="0"/>
                          </a:rPr>
                          <m:t>𝟎</m:t>
                        </m:r>
                      </m:sub>
                    </m:sSub>
                    <m:r>
                      <a:rPr kumimoji="1" lang="en-US" altLang="ja-JP" b="1" i="1" smtClean="0">
                        <a:latin typeface="Cambria Math" panose="02040503050406030204" pitchFamily="18" charset="0"/>
                      </a:rPr>
                      <m:t>𝑿</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𝒚</m:t>
                        </m:r>
                      </m:e>
                    </m:d>
                    <m:r>
                      <a:rPr kumimoji="1" lang="en-US" altLang="ja-JP" b="1" i="1" smtClean="0">
                        <a:latin typeface="Cambria Math" panose="02040503050406030204" pitchFamily="18" charset="0"/>
                      </a:rPr>
                      <m:t> ||</m:t>
                    </m:r>
                  </m:oMath>
                </a14:m>
                <a:r>
                  <a:rPr kumimoji="1" lang="en-US" altLang="ja-JP" dirty="0"/>
                  <a:t> </a:t>
                </a:r>
                <a14:m>
                  <m:oMath xmlns:m="http://schemas.openxmlformats.org/officeDocument/2006/math">
                    <m:sSub>
                      <m:sSubPr>
                        <m:ctrlPr>
                          <a:rPr kumimoji="1" lang="en-US" altLang="ja-JP" b="1" i="1" dirty="0" smtClean="0">
                            <a:latin typeface="Cambria Math" panose="02040503050406030204" pitchFamily="18" charset="0"/>
                          </a:rPr>
                        </m:ctrlPr>
                      </m:sSubPr>
                      <m:e>
                        <m:r>
                          <a:rPr kumimoji="1" lang="en-US" altLang="ja-JP" b="1" i="1" dirty="0" smtClean="0">
                            <a:latin typeface="Cambria Math" panose="02040503050406030204" pitchFamily="18" charset="0"/>
                          </a:rPr>
                          <m:t>𝑪</m:t>
                        </m:r>
                      </m:e>
                      <m:sub>
                        <m:r>
                          <a:rPr kumimoji="1" lang="en-US" altLang="ja-JP" b="1" i="1" dirty="0" smtClean="0">
                            <a:latin typeface="Cambria Math" panose="02040503050406030204" pitchFamily="18" charset="0"/>
                          </a:rPr>
                          <m:t>𝟏</m:t>
                        </m:r>
                      </m:sub>
                    </m:sSub>
                    <m:r>
                      <a:rPr kumimoji="1" lang="en-US" altLang="ja-JP" b="1" i="1" dirty="0" smtClean="0">
                        <a:latin typeface="Cambria Math" panose="02040503050406030204" pitchFamily="18" charset="0"/>
                      </a:rPr>
                      <m:t>𝑯</m:t>
                    </m:r>
                    <m:d>
                      <m:dPr>
                        <m:ctrlPr>
                          <a:rPr kumimoji="1" lang="en-US" altLang="ja-JP" b="1" i="1" dirty="0" smtClean="0">
                            <a:latin typeface="Cambria Math" panose="02040503050406030204" pitchFamily="18" charset="0"/>
                          </a:rPr>
                        </m:ctrlPr>
                      </m:dPr>
                      <m:e>
                        <m:r>
                          <a:rPr kumimoji="1" lang="en-US" altLang="ja-JP" b="1" i="1" dirty="0" smtClean="0">
                            <a:latin typeface="Cambria Math" panose="02040503050406030204" pitchFamily="18" charset="0"/>
                          </a:rPr>
                          <m:t>𝒙</m:t>
                        </m:r>
                        <m:r>
                          <a:rPr kumimoji="1" lang="en-US" altLang="ja-JP" b="1" i="1" dirty="0" smtClean="0">
                            <a:latin typeface="Cambria Math" panose="02040503050406030204" pitchFamily="18" charset="0"/>
                          </a:rPr>
                          <m:t>,</m:t>
                        </m:r>
                        <m:r>
                          <a:rPr kumimoji="1" lang="en-US" altLang="ja-JP" b="1" i="1" dirty="0" smtClean="0">
                            <a:latin typeface="Cambria Math" panose="02040503050406030204" pitchFamily="18" charset="0"/>
                          </a:rPr>
                          <m:t>𝒚</m:t>
                        </m:r>
                      </m:e>
                    </m:d>
                  </m:oMath>
                </a14:m>
                <a:endParaRPr kumimoji="1" lang="ja-JP" altLang="en-US" dirty="0"/>
              </a:p>
            </p:txBody>
          </p:sp>
        </mc:Choice>
        <mc:Fallback xmlns="">
          <p:sp>
            <p:nvSpPr>
              <p:cNvPr id="2" name="タイトル 1">
                <a:extLst>
                  <a:ext uri="{FF2B5EF4-FFF2-40B4-BE49-F238E27FC236}">
                    <a16:creationId xmlns:a16="http://schemas.microsoft.com/office/drawing/2014/main" id="{13E0F897-12E6-C609-9BD9-7B42B3116475}"/>
                  </a:ext>
                </a:extLst>
              </p:cNvPr>
              <p:cNvSpPr>
                <a:spLocks noGrp="1" noRot="1" noChangeAspect="1" noMove="1" noResize="1" noEditPoints="1" noAdjustHandles="1" noChangeArrowheads="1" noChangeShapeType="1" noTextEdit="1"/>
              </p:cNvSpPr>
              <p:nvPr>
                <p:ph type="title"/>
              </p:nvPr>
            </p:nvSpPr>
            <p:spPr>
              <a:blipFill>
                <a:blip r:embed="rId3"/>
                <a:stretch>
                  <a:fillRect l="-2188" t="-8609" b="-19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6CAC10-D28A-1156-6EA0-C9AAA9A8BBBD}"/>
                  </a:ext>
                </a:extLst>
              </p:cNvPr>
              <p:cNvSpPr>
                <a:spLocks noGrp="1"/>
              </p:cNvSpPr>
              <p:nvPr>
                <p:ph idx="1"/>
              </p:nvPr>
            </p:nvSpPr>
            <p:spPr>
              <a:xfrm>
                <a:off x="838200" y="1359244"/>
                <a:ext cx="6557149" cy="4771733"/>
              </a:xfrm>
            </p:spPr>
            <p:txBody>
              <a:bodyPr>
                <a:normAutofit lnSpcReduction="10000"/>
              </a:bodyPr>
              <a:lstStyle/>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𝜙</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𝜙</m:t>
                                    </m:r>
                                  </m:e>
                                  <m:sub>
                                    <m:r>
                                      <a:rPr lang="en-US" altLang="ja-JP" sz="2400" b="0" i="1" smtClean="0">
                                        <a:latin typeface="Cambria Math" panose="02040503050406030204" pitchFamily="18" charset="0"/>
                                      </a:rPr>
                                      <m:t>1</m:t>
                                    </m:r>
                                  </m:sub>
                                </m:sSub>
                              </m:e>
                            </m:d>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m:t>
                        </m:r>
                      </m:e>
                    </m:d>
                  </m:oMath>
                </a14:m>
                <a:r>
                  <a:rPr kumimoji="1" lang="en-US" altLang="ja-JP" sz="2400" b="0" dirty="0"/>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𝑦</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sSub>
                              <m:sSubPr>
                                <m:ctrlPr>
                                  <a:rPr kumimoji="1" lang="en-US" altLang="ja-JP" sz="2400" b="0" i="1" smtClean="0">
                                    <a:solidFill>
                                      <a:schemeClr val="accent1"/>
                                    </a:solidFill>
                                    <a:latin typeface="Cambria Math" panose="02040503050406030204" pitchFamily="18" charset="0"/>
                                  </a:rPr>
                                </m:ctrlPr>
                              </m:sSubPr>
                              <m:e>
                                <m:r>
                                  <a:rPr kumimoji="1" lang="en-US" altLang="ja-JP" sz="2400" b="0" i="1" smtClean="0">
                                    <a:solidFill>
                                      <a:schemeClr val="accent1"/>
                                    </a:solidFill>
                                    <a:latin typeface="Cambria Math" panose="02040503050406030204" pitchFamily="18" charset="0"/>
                                  </a:rPr>
                                  <m:t>𝜙</m:t>
                                </m:r>
                              </m:e>
                              <m:sub>
                                <m:r>
                                  <a:rPr kumimoji="1" lang="en-US" altLang="ja-JP" sz="2400" b="0" i="1" smtClean="0">
                                    <a:solidFill>
                                      <a:schemeClr val="accent1"/>
                                    </a:solidFill>
                                    <a:latin typeface="Cambria Math" panose="02040503050406030204" pitchFamily="18" charset="0"/>
                                  </a:rPr>
                                  <m:t>0</m:t>
                                </m:r>
                              </m:sub>
                            </m:sSub>
                          </m:e>
                        </m:d>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𝑦</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𝑦</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𝜙</m:t>
                                </m:r>
                              </m:e>
                              <m:sub>
                                <m:r>
                                  <a:rPr kumimoji="1" lang="en-US" altLang="ja-JP" sz="2400" b="0" i="1" smtClean="0">
                                    <a:solidFill>
                                      <a:schemeClr val="accent2">
                                        <a:lumMod val="75000"/>
                                      </a:schemeClr>
                                    </a:solidFill>
                                    <a:latin typeface="Cambria Math" panose="02040503050406030204" pitchFamily="18" charset="0"/>
                                  </a:rPr>
                                  <m:t>1</m:t>
                                </m:r>
                              </m:sub>
                            </m:sSub>
                          </m:e>
                        </m:d>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𝑦</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solidFill>
                      <a:schemeClr val="bg1"/>
                    </a:solidFill>
                  </a:rPr>
                  <a:t>　　</a:t>
                </a:r>
                <a14:m>
                  <m:oMath xmlns:m="http://schemas.openxmlformats.org/officeDocument/2006/math">
                    <m:sSup>
                      <m:sSupPr>
                        <m:ctrlPr>
                          <a:rPr kumimoji="1" lang="en-US" altLang="ja-JP" sz="2400" b="0" i="1" smtClean="0">
                            <a:solidFill>
                              <a:schemeClr val="bg1"/>
                            </a:solidFill>
                            <a:latin typeface="Cambria Math" panose="02040503050406030204" pitchFamily="18" charset="0"/>
                          </a:rPr>
                        </m:ctrlPr>
                      </m:sSupPr>
                      <m:e>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𝑦</m:t>
                            </m:r>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sSub>
                                  <m:sSubPr>
                                    <m:ctrlPr>
                                      <a:rPr lang="en-US" altLang="ja-JP" sz="2400" b="0" i="1" smtClean="0">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𝜙</m:t>
                                    </m:r>
                                  </m:e>
                                  <m:sub>
                                    <m:r>
                                      <a:rPr lang="en-US" altLang="ja-JP" sz="2400" b="0" i="1" smtClean="0">
                                        <a:solidFill>
                                          <a:schemeClr val="bg1"/>
                                        </a:solidFill>
                                        <a:latin typeface="Cambria Math" panose="02040503050406030204" pitchFamily="18" charset="0"/>
                                      </a:rPr>
                                      <m:t>0</m:t>
                                    </m:r>
                                  </m:sub>
                                </m:sSub>
                              </m:e>
                            </m:d>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𝑦</m:t>
                                </m:r>
                              </m:e>
                            </m:d>
                            <m:r>
                              <a:rPr lang="en-US" altLang="ja-JP" sz="2400" b="0" i="1" smtClean="0">
                                <a:solidFill>
                                  <a:schemeClr val="bg1"/>
                                </a:solidFill>
                                <a:latin typeface="Cambria Math" panose="02040503050406030204" pitchFamily="18" charset="0"/>
                              </a:rPr>
                              <m:t> </m:t>
                            </m:r>
                          </m:e>
                        </m:d>
                      </m:e>
                      <m:sup>
                        <m:r>
                          <a:rPr kumimoji="1" lang="en-US" altLang="ja-JP" sz="2400" b="0" i="1" smtClean="0">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𝑥</m:t>
                        </m:r>
                        <m:r>
                          <a:rPr lang="en-US" altLang="ja-JP" sz="2400" i="1">
                            <a:solidFill>
                              <a:schemeClr val="bg1"/>
                            </a:solidFill>
                            <a:latin typeface="Cambria Math" panose="02040503050406030204" pitchFamily="18" charset="0"/>
                          </a:rPr>
                          <m:t>↦|0⟩</m:t>
                        </m:r>
                      </m:sup>
                    </m:sSup>
                  </m:oMath>
                </a14:m>
                <a:endParaRPr lang="en-US" altLang="ja-JP" sz="2400" dirty="0">
                  <a:solidFill>
                    <a:schemeClr val="bg1"/>
                  </a:solidFill>
                </a:endParaRPr>
              </a:p>
              <a:p>
                <a:pPr marL="0" indent="0">
                  <a:buNone/>
                </a:pPr>
                <a:r>
                  <a:rPr kumimoji="1" lang="ja-JP" altLang="en-US" sz="2400" b="0" dirty="0">
                    <a:solidFill>
                      <a:schemeClr val="bg1"/>
                    </a:solidFill>
                  </a:rPr>
                  <a:t>　　</a:t>
                </a:r>
                <a14:m>
                  <m:oMath xmlns:m="http://schemas.openxmlformats.org/officeDocument/2006/math">
                    <m:sSup>
                      <m:sSupPr>
                        <m:ctrlPr>
                          <a:rPr kumimoji="1" lang="en-US" altLang="ja-JP" sz="2400" b="0" i="1" smtClean="0">
                            <a:solidFill>
                              <a:schemeClr val="bg1"/>
                            </a:solidFill>
                            <a:latin typeface="Cambria Math" panose="02040503050406030204" pitchFamily="18" charset="0"/>
                          </a:rPr>
                        </m:ctrlPr>
                      </m:sSupPr>
                      <m:e>
                        <m:d>
                          <m:dPr>
                            <m:begChr m:val="{"/>
                            <m:endChr m:val="}"/>
                            <m:ctrlPr>
                              <a:rPr kumimoji="1" lang="en-US" altLang="ja-JP" sz="2400" b="0" i="1" smtClean="0">
                                <a:solidFill>
                                  <a:schemeClr val="bg1"/>
                                </a:solidFill>
                                <a:latin typeface="Cambria Math" panose="02040503050406030204" pitchFamily="18" charset="0"/>
                              </a:rPr>
                            </m:ctrlPr>
                          </m:dPr>
                          <m:e>
                            <m:r>
                              <a:rPr kumimoji="1" lang="en-US" altLang="ja-JP" sz="2400" b="0" i="1" smtClean="0">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𝑦</m:t>
                            </m:r>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sSub>
                                  <m:sSubPr>
                                    <m:ctrlPr>
                                      <a:rPr lang="en-US" altLang="ja-JP" sz="2400" b="0" i="1" smtClean="0">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𝜙</m:t>
                                    </m:r>
                                  </m:e>
                                  <m:sub>
                                    <m:r>
                                      <a:rPr lang="en-US" altLang="ja-JP" sz="2400" b="0" i="1" smtClean="0">
                                        <a:solidFill>
                                          <a:schemeClr val="bg1"/>
                                        </a:solidFill>
                                        <a:latin typeface="Cambria Math" panose="02040503050406030204" pitchFamily="18" charset="0"/>
                                      </a:rPr>
                                      <m:t>1</m:t>
                                    </m:r>
                                  </m:sub>
                                </m:sSub>
                              </m:e>
                            </m:d>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𝑦</m:t>
                                </m:r>
                              </m:e>
                            </m:d>
                            <m:r>
                              <a:rPr lang="en-US" altLang="ja-JP" sz="2400" b="0" i="1" smtClean="0">
                                <a:solidFill>
                                  <a:schemeClr val="bg1"/>
                                </a:solidFill>
                                <a:latin typeface="Cambria Math" panose="02040503050406030204" pitchFamily="18" charset="0"/>
                              </a:rPr>
                              <m:t> </m:t>
                            </m:r>
                          </m:e>
                        </m:d>
                      </m:e>
                      <m:sup>
                        <m:r>
                          <a:rPr kumimoji="1" lang="en-US" altLang="ja-JP" sz="2400" b="0" i="1" smtClean="0">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𝑥</m:t>
                        </m:r>
                        <m:r>
                          <a:rPr lang="en-US" altLang="ja-JP" sz="2400" i="1">
                            <a:solidFill>
                              <a:schemeClr val="bg1"/>
                            </a:solidFill>
                            <a:latin typeface="Cambria Math" panose="02040503050406030204" pitchFamily="18" charset="0"/>
                          </a:rPr>
                          <m:t>↦|1⟩</m:t>
                        </m:r>
                      </m:sup>
                    </m:sSup>
                  </m:oMath>
                </a14:m>
                <a:endParaRPr kumimoji="1" lang="en-US" altLang="ja-JP" sz="2400" b="0" i="1" dirty="0">
                  <a:solidFill>
                    <a:schemeClr val="bg1"/>
                  </a:solidFill>
                  <a:latin typeface="Cambria Math" panose="02040503050406030204" pitchFamily="18" charset="0"/>
                </a:endParaRPr>
              </a:p>
              <a:p>
                <a:pPr marL="0" indent="0">
                  <a:buNone/>
                </a:pPr>
                <a:r>
                  <a:rPr kumimoji="1" lang="ja-JP" altLang="en-US" sz="2400" b="0" dirty="0"/>
                  <a:t>　　　</a:t>
                </a:r>
                <a:r>
                  <a:rPr kumimoji="1" lang="en-US" altLang="ja-JP" sz="2400" b="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𝑋</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𝐻</m:t>
                    </m:r>
                    <m:d>
                      <m:dPr>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oMath>
                </a14:m>
                <a:endParaRPr kumimoji="1" lang="en-US" altLang="ja-JP" sz="2400" b="0" i="1" dirty="0">
                  <a:latin typeface="Cambria Math" panose="02040503050406030204" pitchFamily="18" charset="0"/>
                </a:endParaRPr>
              </a:p>
              <a:p>
                <a:pPr marL="0" indent="0">
                  <a:buNone/>
                </a:pPr>
                <a:r>
                  <a:rPr kumimoji="1" lang="ja-JP" altLang="en-US" sz="2400" b="0" dirty="0">
                    <a:solidFill>
                      <a:schemeClr val="bg1"/>
                    </a:solidFill>
                  </a:rPr>
                  <a:t>　　</a:t>
                </a:r>
                <a14:m>
                  <m:oMath xmlns:m="http://schemas.openxmlformats.org/officeDocument/2006/math">
                    <m:sSup>
                      <m:sSupPr>
                        <m:ctrlPr>
                          <a:rPr lang="en-US" altLang="ja-JP" sz="2400" i="1">
                            <a:solidFill>
                              <a:schemeClr val="bg1"/>
                            </a:solidFill>
                            <a:latin typeface="Cambria Math" panose="02040503050406030204" pitchFamily="18" charset="0"/>
                          </a:rPr>
                        </m:ctrlPr>
                      </m:sSupPr>
                      <m:e>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𝑦</m:t>
                            </m:r>
                            <m:r>
                              <a:rPr lang="en-US" altLang="ja-JP" sz="2400" i="1">
                                <a:solidFill>
                                  <a:schemeClr val="bg1"/>
                                </a:solidFill>
                                <a:latin typeface="Cambria Math" panose="02040503050406030204" pitchFamily="18" charset="0"/>
                              </a:rPr>
                              <m:t>↦</m:t>
                            </m:r>
                            <m:r>
                              <a:rPr lang="en-US" altLang="ja-JP" sz="2400" b="0" i="1" smtClean="0">
                                <a:solidFill>
                                  <a:schemeClr val="bg1"/>
                                </a:solidFill>
                                <a:latin typeface="Cambria Math" panose="02040503050406030204" pitchFamily="18" charset="0"/>
                              </a:rPr>
                              <m:t>𝑋</m:t>
                            </m:r>
                            <m:d>
                              <m:dPr>
                                <m:begChr m:val="|"/>
                                <m:endChr m:val="⟩"/>
                                <m:ctrlPr>
                                  <a:rPr lang="en-US" altLang="ja-JP" sz="2400" i="1">
                                    <a:solidFill>
                                      <a:schemeClr val="bg1"/>
                                    </a:solidFill>
                                    <a:latin typeface="Cambria Math" panose="02040503050406030204" pitchFamily="18" charset="0"/>
                                  </a:rPr>
                                </m:ctrlPr>
                              </m:dPr>
                              <m:e>
                                <m:sSub>
                                  <m:sSubPr>
                                    <m:ctrlPr>
                                      <a:rPr lang="en-US" altLang="ja-JP" sz="2400" b="0" i="1" smtClean="0">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𝜙</m:t>
                                    </m:r>
                                  </m:e>
                                  <m:sub>
                                    <m:r>
                                      <a:rPr lang="en-US" altLang="ja-JP" sz="2400" b="0" i="1" smtClean="0">
                                        <a:solidFill>
                                          <a:schemeClr val="bg1"/>
                                        </a:solidFill>
                                        <a:latin typeface="Cambria Math" panose="02040503050406030204" pitchFamily="18" charset="0"/>
                                      </a:rPr>
                                      <m:t>0</m:t>
                                    </m:r>
                                  </m:sub>
                                </m:sSub>
                              </m:e>
                            </m:d>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𝑦</m:t>
                                </m:r>
                              </m:e>
                            </m:d>
                            <m:r>
                              <a:rPr lang="en-US" altLang="ja-JP" sz="2400" i="1">
                                <a:solidFill>
                                  <a:schemeClr val="bg1"/>
                                </a:solidFill>
                                <a:latin typeface="Cambria Math" panose="02040503050406030204" pitchFamily="18" charset="0"/>
                              </a:rPr>
                              <m:t> </m:t>
                            </m:r>
                          </m:e>
                        </m:d>
                      </m:e>
                      <m:sup>
                        <m:r>
                          <a:rPr lang="en-US" altLang="ja-JP" sz="2400" i="1">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𝑥</m:t>
                        </m:r>
                        <m:r>
                          <a:rPr lang="en-US" altLang="ja-JP" sz="2400" i="1">
                            <a:solidFill>
                              <a:schemeClr val="bg1"/>
                            </a:solidFill>
                            <a:latin typeface="Cambria Math" panose="02040503050406030204" pitchFamily="18" charset="0"/>
                          </a:rPr>
                          <m:t>↦|0⟩</m:t>
                        </m:r>
                      </m:sup>
                    </m:sSup>
                  </m:oMath>
                </a14:m>
                <a:endParaRPr kumimoji="1" lang="en-US" altLang="ja-JP" sz="2400" b="0" i="1" dirty="0">
                  <a:solidFill>
                    <a:schemeClr val="bg1"/>
                  </a:solidFill>
                  <a:latin typeface="Cambria Math" panose="02040503050406030204" pitchFamily="18" charset="0"/>
                </a:endParaRPr>
              </a:p>
              <a:p>
                <a:pPr marL="0" indent="0">
                  <a:buNone/>
                </a:pPr>
                <a:r>
                  <a:rPr kumimoji="1" lang="ja-JP" altLang="en-US" sz="2400" b="0" dirty="0">
                    <a:solidFill>
                      <a:schemeClr val="bg1"/>
                    </a:solidFill>
                  </a:rPr>
                  <a:t>　　</a:t>
                </a:r>
                <a14:m>
                  <m:oMath xmlns:m="http://schemas.openxmlformats.org/officeDocument/2006/math">
                    <m:sSup>
                      <m:sSupPr>
                        <m:ctrlPr>
                          <a:rPr lang="en-US" altLang="ja-JP" sz="2400" i="1">
                            <a:solidFill>
                              <a:schemeClr val="bg1"/>
                            </a:solidFill>
                            <a:latin typeface="Cambria Math" panose="02040503050406030204" pitchFamily="18" charset="0"/>
                          </a:rPr>
                        </m:ctrlPr>
                      </m:sSupPr>
                      <m:e>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𝑦</m:t>
                            </m:r>
                            <m:r>
                              <a:rPr lang="en-US" altLang="ja-JP" sz="2400" i="1">
                                <a:solidFill>
                                  <a:schemeClr val="bg1"/>
                                </a:solidFill>
                                <a:latin typeface="Cambria Math" panose="02040503050406030204" pitchFamily="18" charset="0"/>
                              </a:rPr>
                              <m:t>↦</m:t>
                            </m:r>
                            <m:r>
                              <a:rPr lang="en-US" altLang="ja-JP" sz="2400" b="0" i="1" smtClean="0">
                                <a:solidFill>
                                  <a:schemeClr val="bg1"/>
                                </a:solidFill>
                                <a:latin typeface="Cambria Math" panose="02040503050406030204" pitchFamily="18" charset="0"/>
                              </a:rPr>
                              <m:t>𝐻</m:t>
                            </m:r>
                            <m:d>
                              <m:dPr>
                                <m:begChr m:val="|"/>
                                <m:endChr m:val="⟩"/>
                                <m:ctrlPr>
                                  <a:rPr lang="en-US" altLang="ja-JP" sz="2400" i="1">
                                    <a:solidFill>
                                      <a:schemeClr val="bg1"/>
                                    </a:solidFill>
                                    <a:latin typeface="Cambria Math" panose="02040503050406030204" pitchFamily="18" charset="0"/>
                                  </a:rPr>
                                </m:ctrlPr>
                              </m:dPr>
                              <m:e>
                                <m:sSub>
                                  <m:sSubPr>
                                    <m:ctrlPr>
                                      <a:rPr lang="en-US" altLang="ja-JP" sz="2400" b="0" i="1" smtClean="0">
                                        <a:solidFill>
                                          <a:schemeClr val="bg1"/>
                                        </a:solidFill>
                                        <a:latin typeface="Cambria Math" panose="02040503050406030204" pitchFamily="18" charset="0"/>
                                      </a:rPr>
                                    </m:ctrlPr>
                                  </m:sSubPr>
                                  <m:e>
                                    <m:r>
                                      <a:rPr lang="en-US" altLang="ja-JP" sz="2400" i="1">
                                        <a:solidFill>
                                          <a:schemeClr val="bg1"/>
                                        </a:solidFill>
                                        <a:latin typeface="Cambria Math" panose="02040503050406030204" pitchFamily="18" charset="0"/>
                                      </a:rPr>
                                      <m:t>𝜙</m:t>
                                    </m:r>
                                  </m:e>
                                  <m:sub>
                                    <m:r>
                                      <a:rPr lang="en-US" altLang="ja-JP" sz="2400" b="0" i="1" smtClean="0">
                                        <a:solidFill>
                                          <a:schemeClr val="bg1"/>
                                        </a:solidFill>
                                        <a:latin typeface="Cambria Math" panose="02040503050406030204" pitchFamily="18" charset="0"/>
                                      </a:rPr>
                                      <m:t>1</m:t>
                                    </m:r>
                                  </m:sub>
                                </m:sSub>
                              </m:e>
                            </m:d>
                            <m:r>
                              <a:rPr lang="en-US" altLang="ja-JP" sz="2400" i="1">
                                <a:solidFill>
                                  <a:schemeClr val="bg1"/>
                                </a:solidFill>
                                <a:latin typeface="Cambria Math" panose="02040503050406030204" pitchFamily="18" charset="0"/>
                              </a:rPr>
                              <m:t>∗</m:t>
                            </m:r>
                            <m:d>
                              <m:dPr>
                                <m:begChr m:val="["/>
                                <m:endChr m:val="]"/>
                                <m:ctrlPr>
                                  <a:rPr lang="en-US" altLang="ja-JP" sz="2400" i="1">
                                    <a:solidFill>
                                      <a:schemeClr val="bg1"/>
                                    </a:solidFill>
                                    <a:latin typeface="Cambria Math" panose="02040503050406030204" pitchFamily="18" charset="0"/>
                                  </a:rPr>
                                </m:ctrlPr>
                              </m:dPr>
                              <m:e>
                                <m:r>
                                  <a:rPr lang="en-US" altLang="ja-JP" sz="2400" i="1">
                                    <a:solidFill>
                                      <a:schemeClr val="bg1"/>
                                    </a:solidFill>
                                    <a:latin typeface="Cambria Math" panose="02040503050406030204" pitchFamily="18" charset="0"/>
                                  </a:rPr>
                                  <m:t>𝑦</m:t>
                                </m:r>
                              </m:e>
                            </m:d>
                            <m:r>
                              <a:rPr lang="en-US" altLang="ja-JP" sz="2400" i="1">
                                <a:solidFill>
                                  <a:schemeClr val="bg1"/>
                                </a:solidFill>
                                <a:latin typeface="Cambria Math" panose="02040503050406030204" pitchFamily="18" charset="0"/>
                              </a:rPr>
                              <m:t> </m:t>
                            </m:r>
                          </m:e>
                        </m:d>
                      </m:e>
                      <m:sup>
                        <m:r>
                          <a:rPr lang="en-US" altLang="ja-JP" sz="2400" i="1">
                            <a:solidFill>
                              <a:schemeClr val="bg1"/>
                            </a:solidFill>
                            <a:latin typeface="Cambria Math" panose="02040503050406030204" pitchFamily="18" charset="0"/>
                          </a:rPr>
                          <m:t> </m:t>
                        </m:r>
                        <m:r>
                          <a:rPr lang="en-US" altLang="ja-JP" sz="2400" i="1">
                            <a:solidFill>
                              <a:schemeClr val="bg1"/>
                            </a:solidFill>
                            <a:latin typeface="Cambria Math" panose="02040503050406030204" pitchFamily="18" charset="0"/>
                          </a:rPr>
                          <m:t>𝑥</m:t>
                        </m:r>
                        <m:r>
                          <a:rPr lang="en-US" altLang="ja-JP" sz="2400" i="1">
                            <a:solidFill>
                              <a:schemeClr val="bg1"/>
                            </a:solidFill>
                            <a:latin typeface="Cambria Math" panose="02040503050406030204" pitchFamily="18" charset="0"/>
                          </a:rPr>
                          <m:t>↦|1⟩</m:t>
                        </m:r>
                      </m:sup>
                    </m:sSup>
                  </m:oMath>
                </a14:m>
                <a:endParaRPr kumimoji="1" lang="en-US" altLang="ja-JP" sz="2400" b="0" i="1" dirty="0">
                  <a:solidFill>
                    <a:schemeClr val="bg1"/>
                  </a:solidFill>
                  <a:latin typeface="Cambria Math" panose="02040503050406030204" pitchFamily="18" charset="0"/>
                </a:endParaRP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𝑦</m:t>
                        </m:r>
                        <m:r>
                          <a:rPr kumimoji="1" lang="en-US" altLang="ja-JP" sz="2400" b="0" i="1" smtClean="0">
                            <a:solidFill>
                              <a:schemeClr val="accent1"/>
                            </a:solidFill>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𝑋</m:t>
                        </m:r>
                        <m:d>
                          <m:dPr>
                            <m:begChr m:val="|"/>
                            <m:endChr m:val="⟩"/>
                            <m:ctrlPr>
                              <a:rPr kumimoji="1" lang="en-US" altLang="ja-JP" sz="2400" b="0" i="1" smtClean="0">
                                <a:solidFill>
                                  <a:schemeClr val="accent1"/>
                                </a:solidFill>
                                <a:latin typeface="Cambria Math" panose="02040503050406030204" pitchFamily="18" charset="0"/>
                              </a:rPr>
                            </m:ctrlPr>
                          </m:dPr>
                          <m:e>
                            <m:sSub>
                              <m:sSubPr>
                                <m:ctrlPr>
                                  <a:rPr kumimoji="1" lang="en-US" altLang="ja-JP" sz="2400" b="0" i="1" smtClean="0">
                                    <a:solidFill>
                                      <a:schemeClr val="accent1"/>
                                    </a:solidFill>
                                    <a:latin typeface="Cambria Math" panose="02040503050406030204" pitchFamily="18" charset="0"/>
                                  </a:rPr>
                                </m:ctrlPr>
                              </m:sSubPr>
                              <m:e>
                                <m:r>
                                  <a:rPr kumimoji="1" lang="en-US" altLang="ja-JP" sz="2400" b="0" i="1" smtClean="0">
                                    <a:solidFill>
                                      <a:schemeClr val="accent1"/>
                                    </a:solidFill>
                                    <a:latin typeface="Cambria Math" panose="02040503050406030204" pitchFamily="18" charset="0"/>
                                  </a:rPr>
                                  <m:t>𝜙</m:t>
                                </m:r>
                              </m:e>
                              <m:sub>
                                <m:r>
                                  <a:rPr kumimoji="1" lang="en-US" altLang="ja-JP" sz="2400" b="0" i="1" smtClean="0">
                                    <a:solidFill>
                                      <a:schemeClr val="accent1"/>
                                    </a:solidFill>
                                    <a:latin typeface="Cambria Math" panose="02040503050406030204" pitchFamily="18" charset="0"/>
                                  </a:rPr>
                                  <m:t>0</m:t>
                                </m:r>
                              </m:sub>
                            </m:sSub>
                          </m:e>
                        </m:d>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𝑦</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𝑦</m:t>
                        </m:r>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𝐻</m:t>
                        </m:r>
                        <m:d>
                          <m:dPr>
                            <m:begChr m:val="|"/>
                            <m:endChr m:val="⟩"/>
                            <m:ctrlPr>
                              <a:rPr kumimoji="1" lang="en-US" altLang="ja-JP" sz="2400" b="0" i="1" smtClean="0">
                                <a:solidFill>
                                  <a:schemeClr val="accent2">
                                    <a:lumMod val="75000"/>
                                  </a:schemeClr>
                                </a:solidFill>
                                <a:latin typeface="Cambria Math" panose="02040503050406030204" pitchFamily="18" charset="0"/>
                              </a:rPr>
                            </m:ctrlPr>
                          </m:dPr>
                          <m:e>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𝜙</m:t>
                                </m:r>
                              </m:e>
                              <m:sub>
                                <m:r>
                                  <a:rPr kumimoji="1" lang="en-US" altLang="ja-JP" sz="2400" b="0" i="1" smtClean="0">
                                    <a:solidFill>
                                      <a:schemeClr val="accent2">
                                        <a:lumMod val="75000"/>
                                      </a:schemeClr>
                                    </a:solidFill>
                                    <a:latin typeface="Cambria Math" panose="02040503050406030204" pitchFamily="18" charset="0"/>
                                  </a:rPr>
                                  <m:t>1</m:t>
                                </m:r>
                              </m:sub>
                            </m:sSub>
                          </m:e>
                        </m:d>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𝑦</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𝛼</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𝑋</m:t>
                            </m:r>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𝜙</m:t>
                                    </m:r>
                                  </m:e>
                                  <m:sub>
                                    <m:r>
                                      <a:rPr lang="en-US" altLang="ja-JP" sz="2400" b="0" i="1" smtClean="0">
                                        <a:latin typeface="Cambria Math" panose="02040503050406030204" pitchFamily="18" charset="0"/>
                                      </a:rPr>
                                      <m:t>0</m:t>
                                    </m:r>
                                  </m:sub>
                                </m:sSub>
                              </m:e>
                            </m:d>
                            <m:r>
                              <a:rPr lang="en-US" altLang="ja-JP" sz="2400" i="1">
                                <a:latin typeface="Cambria Math" panose="02040503050406030204" pitchFamily="18" charset="0"/>
                              </a:rPr>
                              <m:t>+</m:t>
                            </m:r>
                            <m:r>
                              <a:rPr lang="en-US" altLang="ja-JP" sz="2400" i="1">
                                <a:latin typeface="Cambria Math" panose="02040503050406030204" pitchFamily="18" charset="0"/>
                              </a:rPr>
                              <m:t>𝛽</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𝐻</m:t>
                            </m:r>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𝜙</m:t>
                                    </m:r>
                                  </m:e>
                                  <m:sub>
                                    <m:r>
                                      <a:rPr lang="en-US" altLang="ja-JP" sz="2400" b="0" i="1" smtClean="0">
                                        <a:latin typeface="Cambria Math" panose="02040503050406030204" pitchFamily="18" charset="0"/>
                                      </a:rPr>
                                      <m:t>1</m:t>
                                    </m:r>
                                  </m:sub>
                                </m:sSub>
                              </m:e>
                            </m:d>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m:t>
                        </m:r>
                      </m:e>
                    </m:d>
                  </m:oMath>
                </a14:m>
                <a:r>
                  <a:rPr kumimoji="1" lang="en-US" altLang="ja-JP" sz="2400" b="0" i="1" dirty="0">
                    <a:latin typeface="Cambria Math" panose="02040503050406030204" pitchFamily="18" charset="0"/>
                  </a:rPr>
                  <a:t> </a:t>
                </a:r>
              </a:p>
            </p:txBody>
          </p:sp>
        </mc:Choice>
        <mc:Fallback xmlns="">
          <p:sp>
            <p:nvSpPr>
              <p:cNvPr id="3" name="コンテンツ プレースホルダー 2">
                <a:extLst>
                  <a:ext uri="{FF2B5EF4-FFF2-40B4-BE49-F238E27FC236}">
                    <a16:creationId xmlns:a16="http://schemas.microsoft.com/office/drawing/2014/main" id="{C96CAC10-D28A-1156-6EA0-C9AAA9A8BBBD}"/>
                  </a:ext>
                </a:extLst>
              </p:cNvPr>
              <p:cNvSpPr>
                <a:spLocks noGrp="1" noRot="1" noChangeAspect="1" noMove="1" noResize="1" noEditPoints="1" noAdjustHandles="1" noChangeArrowheads="1" noChangeShapeType="1" noTextEdit="1"/>
              </p:cNvSpPr>
              <p:nvPr>
                <p:ph idx="1"/>
              </p:nvPr>
            </p:nvSpPr>
            <p:spPr>
              <a:xfrm>
                <a:off x="838200" y="1359244"/>
                <a:ext cx="6557149" cy="4771733"/>
              </a:xfrm>
              <a:blipFill>
                <a:blip r:embed="rId4"/>
                <a:stretch>
                  <a:fillRect t="-51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A51FED-A46E-AC12-8EC9-CE5EBBB2B234}"/>
              </a:ext>
            </a:extLst>
          </p:cNvPr>
          <p:cNvSpPr>
            <a:spLocks noGrp="1"/>
          </p:cNvSpPr>
          <p:nvPr>
            <p:ph type="sldNum" sz="quarter" idx="12"/>
          </p:nvPr>
        </p:nvSpPr>
        <p:spPr/>
        <p:txBody>
          <a:bodyPr/>
          <a:lstStyle/>
          <a:p>
            <a:fld id="{C11FBFAB-5E61-4A8C-898A-C3E3014B566F}" type="slidenum">
              <a:rPr lang="ja-JP" altLang="en-US" smtClean="0"/>
              <a:pPr/>
              <a:t>14</a:t>
            </a:fld>
            <a:endParaRPr kumimoji="1" lang="ja-JP" altLang="en-US"/>
          </a:p>
        </p:txBody>
      </p:sp>
      <p:sp>
        <p:nvSpPr>
          <p:cNvPr id="7" name="コンテンツ プレースホルダー 2">
            <a:extLst>
              <a:ext uri="{FF2B5EF4-FFF2-40B4-BE49-F238E27FC236}">
                <a16:creationId xmlns:a16="http://schemas.microsoft.com/office/drawing/2014/main" id="{8CA430EC-0C3B-E9A9-7455-AFED5B72A55C}"/>
              </a:ext>
            </a:extLst>
          </p:cNvPr>
          <p:cNvSpPr txBox="1">
            <a:spLocks/>
          </p:cNvSpPr>
          <p:nvPr/>
        </p:nvSpPr>
        <p:spPr>
          <a:xfrm>
            <a:off x="7399867" y="1270093"/>
            <a:ext cx="3522134" cy="2340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400" i="1">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C727A6-C5B3-4293-A06F-D3A66CF6A150}"/>
                  </a:ext>
                </a:extLst>
              </p:cNvPr>
              <p:cNvSpPr txBox="1"/>
              <p:nvPr/>
            </p:nvSpPr>
            <p:spPr>
              <a:xfrm>
                <a:off x="7607191" y="5587907"/>
                <a:ext cx="3397490" cy="707886"/>
              </a:xfrm>
              <a:prstGeom prst="rect">
                <a:avLst/>
              </a:prstGeom>
              <a:noFill/>
            </p:spPr>
            <p:txBody>
              <a:bodyPr wrap="square">
                <a:spAutoFit/>
              </a:bodyPr>
              <a:lstStyle/>
              <a:p>
                <a:pPr>
                  <a:tabLst>
                    <a:tab pos="900113" algn="l"/>
                  </a:tabLst>
                </a:pPr>
                <a:r>
                  <a:rPr lang="en-US" altLang="ja-JP" sz="2000" b="0">
                    <a:solidFill>
                      <a:schemeClr val="accent1">
                        <a:lumMod val="75000"/>
                      </a:schemeClr>
                    </a:solidFill>
                    <a:ea typeface="游ゴシック Medium" panose="020B0500000000000000" pitchFamily="50" charset="-128"/>
                  </a:rPr>
                  <a:t>  </a:t>
                </a:r>
                <a14:m>
                  <m:oMath xmlns:m="http://schemas.openxmlformats.org/officeDocument/2006/math">
                    <m:d>
                      <m:dPr>
                        <m:begChr m:val="{"/>
                        <m:endChr m:val="}"/>
                        <m:ctrlP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𝑃</m:t>
                            </m:r>
                          </m:e>
                          <m:sub>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1</m:t>
                            </m:r>
                          </m:sub>
                        </m:sSub>
                      </m:e>
                    </m:d>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 </m:t>
                    </m:r>
                    <m:d>
                      <m:dPr>
                        <m:begChr m:val="{"/>
                        <m:endChr m:val="}"/>
                        <m:ctrlP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sSubPr>
                          <m:e>
                            <m: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𝑃</m:t>
                            </m:r>
                          </m:e>
                          <m:sub>
                            <m: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2</m:t>
                            </m:r>
                          </m:sub>
                        </m:sSub>
                      </m:e>
                    </m:d>
                    <m: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i="1">
                        <a:latin typeface="Cambria Math" panose="02040503050406030204" pitchFamily="18" charset="0"/>
                        <a:ea typeface="游ゴシック Medium" panose="020B0500000000000000" pitchFamily="50" charset="-128"/>
                      </a:rPr>
                      <m:t>𝑒</m:t>
                    </m:r>
                    <m:r>
                      <a:rPr lang="en-US" altLang="ja-JP" sz="2000" b="0" i="0" smtClean="0">
                        <a:latin typeface="Cambria Math" panose="02040503050406030204" pitchFamily="18" charset="0"/>
                        <a:ea typeface="游ゴシック Medium" panose="020B0500000000000000" pitchFamily="50" charset="-128"/>
                      </a:rPr>
                      <m:t> </m:t>
                    </m:r>
                    <m:d>
                      <m:dPr>
                        <m:begChr m:val="{"/>
                        <m:endChr m:val="}"/>
                        <m:ctrlP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sSubPr>
                          <m:e>
                            <m: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𝑄</m:t>
                            </m:r>
                          </m:e>
                          <m:sub>
                            <m: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1</m:t>
                            </m:r>
                          </m:sub>
                        </m:sSub>
                      </m:e>
                    </m:d>
                    <m: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 </m:t>
                    </m:r>
                    <m:d>
                      <m:dPr>
                        <m:begChr m:val="{"/>
                        <m:endChr m:val="}"/>
                        <m:ctrlP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sSubPr>
                          <m:e>
                            <m: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𝑄</m:t>
                            </m:r>
                          </m:e>
                          <m:sub>
                            <m: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2</m:t>
                            </m:r>
                          </m:sub>
                        </m:sSub>
                      </m:e>
                    </m:d>
                    <m: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b="0" i="1" smtClean="0">
                        <a:solidFill>
                          <a:schemeClr val="tx1"/>
                        </a:solidFill>
                        <a:latin typeface="Cambria Math" panose="02040503050406030204" pitchFamily="18" charset="0"/>
                        <a:ea typeface="游ゴシック Medium" panose="020B0500000000000000" pitchFamily="50" charset="-128"/>
                      </a:rPr>
                      <m:t>≝</m:t>
                    </m:r>
                  </m:oMath>
                </a14:m>
                <a:endParaRPr lang="en-US" altLang="ja-JP" sz="2000" b="0" i="1">
                  <a:solidFill>
                    <a:schemeClr val="tx1"/>
                  </a:solidFill>
                  <a:latin typeface="Cambria Math" panose="02040503050406030204" pitchFamily="18" charset="0"/>
                  <a:ea typeface="游ゴシック Medium" panose="020B0500000000000000" pitchFamily="50" charset="-128"/>
                </a:endParaRPr>
              </a:p>
              <a:p>
                <a:pPr>
                  <a:tabLst>
                    <a:tab pos="900113" algn="l"/>
                  </a:tabLst>
                </a:pPr>
                <a:r>
                  <a:rPr lang="en-US" altLang="ja-JP" sz="2000">
                    <a:solidFill>
                      <a:schemeClr val="accent1">
                        <a:lumMod val="75000"/>
                      </a:schemeClr>
                    </a:solidFill>
                    <a:ea typeface="游ゴシック Medium" panose="020B0500000000000000" pitchFamily="50" charset="-128"/>
                  </a:rPr>
                  <a:t> </a:t>
                </a:r>
                <a14:m>
                  <m:oMath xmlns:m="http://schemas.openxmlformats.org/officeDocument/2006/math">
                    <m:r>
                      <a:rPr lang="en-US" altLang="ja-JP" sz="2000" b="0" i="0" smtClean="0">
                        <a:solidFill>
                          <a:schemeClr val="accent1">
                            <a:lumMod val="75000"/>
                          </a:schemeClr>
                        </a:solidFill>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𝑃</m:t>
                            </m:r>
                          </m:e>
                          <m:sub>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1</m:t>
                            </m:r>
                          </m:sub>
                        </m:sSub>
                      </m:e>
                    </m:d>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i="1">
                        <a:latin typeface="Cambria Math" panose="02040503050406030204" pitchFamily="18" charset="0"/>
                        <a:ea typeface="游ゴシック Medium" panose="020B0500000000000000" pitchFamily="50" charset="-128"/>
                      </a:rPr>
                      <m:t>𝑒</m:t>
                    </m:r>
                    <m:r>
                      <a:rPr lang="en-US" altLang="ja-JP" sz="2000">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𝑄</m:t>
                            </m:r>
                          </m:e>
                          <m:sub>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1</m:t>
                            </m:r>
                          </m:sub>
                        </m:sSub>
                      </m:e>
                    </m:d>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 </m:t>
                    </m:r>
                    <m:r>
                      <a:rPr lang="en-US" altLang="ja-JP" sz="2000" b="0" i="1" smtClean="0">
                        <a:solidFill>
                          <a:schemeClr val="tx1"/>
                        </a:solidFill>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𝑃</m:t>
                            </m:r>
                          </m:e>
                          <m:sub>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2</m:t>
                            </m:r>
                          </m:sub>
                        </m:sSub>
                      </m:e>
                    </m:d>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i="1">
                        <a:latin typeface="Cambria Math" panose="02040503050406030204" pitchFamily="18" charset="0"/>
                        <a:ea typeface="游ゴシック Medium" panose="020B0500000000000000" pitchFamily="50" charset="-128"/>
                      </a:rPr>
                      <m:t>𝑒</m:t>
                    </m:r>
                    <m:r>
                      <a:rPr lang="en-US" altLang="ja-JP" sz="2000">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𝑄</m:t>
                            </m:r>
                          </m:e>
                          <m:sub>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2</m:t>
                            </m:r>
                          </m:sub>
                        </m:sSub>
                      </m:e>
                    </m:d>
                  </m:oMath>
                </a14:m>
                <a:endParaRPr lang="ja-JP" altLang="en-US" sz="2000"/>
              </a:p>
            </p:txBody>
          </p:sp>
        </mc:Choice>
        <mc:Fallback xmlns="">
          <p:sp>
            <p:nvSpPr>
              <p:cNvPr id="8" name="テキスト ボックス 7">
                <a:extLst>
                  <a:ext uri="{FF2B5EF4-FFF2-40B4-BE49-F238E27FC236}">
                    <a16:creationId xmlns:a16="http://schemas.microsoft.com/office/drawing/2014/main" id="{02C727A6-C5B3-4293-A06F-D3A66CF6A150}"/>
                  </a:ext>
                </a:extLst>
              </p:cNvPr>
              <p:cNvSpPr txBox="1">
                <a:spLocks noRot="1" noChangeAspect="1" noMove="1" noResize="1" noEditPoints="1" noAdjustHandles="1" noChangeArrowheads="1" noChangeShapeType="1" noTextEdit="1"/>
              </p:cNvSpPr>
              <p:nvPr/>
            </p:nvSpPr>
            <p:spPr>
              <a:xfrm>
                <a:off x="7607191" y="5587907"/>
                <a:ext cx="3397490" cy="707886"/>
              </a:xfrm>
              <a:prstGeom prst="rect">
                <a:avLst/>
              </a:prstGeom>
              <a:blipFill>
                <a:blip r:embed="rId5"/>
                <a:stretch>
                  <a:fillRect b="-4310"/>
                </a:stretch>
              </a:blipFill>
            </p:spPr>
            <p:txBody>
              <a:bodyPr/>
              <a:lstStyle/>
              <a:p>
                <a:r>
                  <a:rPr lang="en-US">
                    <a:noFill/>
                  </a:rPr>
                  <a:t> </a:t>
                </a:r>
              </a:p>
            </p:txBody>
          </p:sp>
        </mc:Fallback>
      </mc:AlternateContent>
      <p:cxnSp>
        <p:nvCxnSpPr>
          <p:cNvPr id="5" name="直線矢印コネクタ 4">
            <a:extLst>
              <a:ext uri="{FF2B5EF4-FFF2-40B4-BE49-F238E27FC236}">
                <a16:creationId xmlns:a16="http://schemas.microsoft.com/office/drawing/2014/main" id="{8E98FD02-BB2B-E4EB-468D-09A755745D37}"/>
              </a:ext>
            </a:extLst>
          </p:cNvPr>
          <p:cNvCxnSpPr>
            <a:cxnSpLocks/>
          </p:cNvCxnSpPr>
          <p:nvPr/>
        </p:nvCxnSpPr>
        <p:spPr>
          <a:xfrm flipH="1">
            <a:off x="2400300" y="2679700"/>
            <a:ext cx="165100" cy="749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603D4E38-D7C2-DC86-55A5-17BBDDFE38C7}"/>
              </a:ext>
            </a:extLst>
          </p:cNvPr>
          <p:cNvCxnSpPr>
            <a:cxnSpLocks/>
          </p:cNvCxnSpPr>
          <p:nvPr/>
        </p:nvCxnSpPr>
        <p:spPr>
          <a:xfrm>
            <a:off x="3447510" y="2731184"/>
            <a:ext cx="438796" cy="6463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1731940-F4D9-A307-F9A0-68FC76F0A0BE}"/>
                  </a:ext>
                </a:extLst>
              </p:cNvPr>
              <p:cNvSpPr txBox="1"/>
              <p:nvPr/>
            </p:nvSpPr>
            <p:spPr>
              <a:xfrm>
                <a:off x="2684203" y="2731184"/>
                <a:ext cx="511679"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600" b="1" i="1" smtClean="0">
                          <a:solidFill>
                            <a:schemeClr val="accent1">
                              <a:lumMod val="75000"/>
                            </a:schemeClr>
                          </a:solidFill>
                          <a:latin typeface="Cambria Math" panose="02040503050406030204" pitchFamily="18" charset="0"/>
                        </a:rPr>
                        <m:t>∗</m:t>
                      </m:r>
                    </m:oMath>
                  </m:oMathPara>
                </a14:m>
                <a:endParaRPr kumimoji="1" lang="ja-JP" altLang="en-US" b="1" dirty="0">
                  <a:solidFill>
                    <a:schemeClr val="accent1">
                      <a:lumMod val="75000"/>
                    </a:schemeClr>
                  </a:solidFill>
                </a:endParaRPr>
              </a:p>
            </p:txBody>
          </p:sp>
        </mc:Choice>
        <mc:Fallback xmlns="">
          <p:sp>
            <p:nvSpPr>
              <p:cNvPr id="12" name="テキスト ボックス 11">
                <a:extLst>
                  <a:ext uri="{FF2B5EF4-FFF2-40B4-BE49-F238E27FC236}">
                    <a16:creationId xmlns:a16="http://schemas.microsoft.com/office/drawing/2014/main" id="{D1731940-F4D9-A307-F9A0-68FC76F0A0BE}"/>
                  </a:ext>
                </a:extLst>
              </p:cNvPr>
              <p:cNvSpPr txBox="1">
                <a:spLocks noRot="1" noChangeAspect="1" noMove="1" noResize="1" noEditPoints="1" noAdjustHandles="1" noChangeArrowheads="1" noChangeShapeType="1" noTextEdit="1"/>
              </p:cNvSpPr>
              <p:nvPr/>
            </p:nvSpPr>
            <p:spPr>
              <a:xfrm>
                <a:off x="2684203" y="2731184"/>
                <a:ext cx="511679" cy="64633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コンテンツ プレースホルダー 2">
                <a:extLst>
                  <a:ext uri="{FF2B5EF4-FFF2-40B4-BE49-F238E27FC236}">
                    <a16:creationId xmlns:a16="http://schemas.microsoft.com/office/drawing/2014/main" id="{97E91AB9-A315-216E-D82B-8536C90EE027}"/>
                  </a:ext>
                </a:extLst>
              </p:cNvPr>
              <p:cNvSpPr txBox="1">
                <a:spLocks/>
              </p:cNvSpPr>
              <p:nvPr/>
            </p:nvSpPr>
            <p:spPr>
              <a:xfrm>
                <a:off x="5689600" y="1930401"/>
                <a:ext cx="5555052" cy="3162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en-US" altLang="ja-JP" sz="2800" b="0" dirty="0">
                    <a:solidFill>
                      <a:schemeClr val="accent1">
                        <a:lumMod val="75000"/>
                      </a:schemeClr>
                    </a:solidFill>
                  </a:rPr>
                  <a:t>Give </a:t>
                </a:r>
                <a14:m>
                  <m:oMath xmlns:m="http://schemas.openxmlformats.org/officeDocument/2006/math">
                    <m:r>
                      <a:rPr kumimoji="1" lang="en-US" altLang="ja-JP" sz="2800" b="0" i="1" smtClean="0">
                        <a:solidFill>
                          <a:schemeClr val="accent1">
                            <a:lumMod val="75000"/>
                          </a:schemeClr>
                        </a:solidFill>
                        <a:latin typeface="Cambria Math" panose="02040503050406030204" pitchFamily="18" charset="0"/>
                      </a:rPr>
                      <m:t>𝑦</m:t>
                    </m:r>
                    <m:r>
                      <a:rPr kumimoji="1" lang="en-US" altLang="ja-JP" sz="2800" b="0" i="1" smtClean="0">
                        <a:solidFill>
                          <a:schemeClr val="accent1">
                            <a:lumMod val="75000"/>
                          </a:schemeClr>
                        </a:solidFill>
                        <a:latin typeface="Cambria Math" panose="02040503050406030204" pitchFamily="18" charset="0"/>
                      </a:rPr>
                      <m:t>↦</m:t>
                    </m:r>
                    <m:d>
                      <m:dPr>
                        <m:begChr m:val="|"/>
                        <m:endChr m:val="⟩"/>
                        <m:ctrlPr>
                          <a:rPr kumimoji="1" lang="en-US" altLang="ja-JP" sz="2800" b="0" i="1" smtClean="0">
                            <a:solidFill>
                              <a:schemeClr val="accent1">
                                <a:lumMod val="75000"/>
                              </a:schemeClr>
                            </a:solidFill>
                            <a:latin typeface="Cambria Math" panose="02040503050406030204" pitchFamily="18" charset="0"/>
                          </a:rPr>
                        </m:ctrlPr>
                      </m:dPr>
                      <m:e>
                        <m:sSub>
                          <m:sSubPr>
                            <m:ctrlPr>
                              <a:rPr kumimoji="1" lang="en-US" altLang="ja-JP" sz="2800" b="0" i="1" smtClean="0">
                                <a:solidFill>
                                  <a:schemeClr val="accent1">
                                    <a:lumMod val="75000"/>
                                  </a:schemeClr>
                                </a:solidFill>
                                <a:latin typeface="Cambria Math" panose="02040503050406030204" pitchFamily="18" charset="0"/>
                              </a:rPr>
                            </m:ctrlPr>
                          </m:sSubPr>
                          <m:e>
                            <m:r>
                              <a:rPr kumimoji="1" lang="en-US" altLang="ja-JP" sz="2800" b="0" i="1" smtClean="0">
                                <a:solidFill>
                                  <a:schemeClr val="accent1">
                                    <a:lumMod val="75000"/>
                                  </a:schemeClr>
                                </a:solidFill>
                                <a:latin typeface="Cambria Math" panose="02040503050406030204" pitchFamily="18" charset="0"/>
                              </a:rPr>
                              <m:t>𝜙</m:t>
                            </m:r>
                          </m:e>
                          <m:sub>
                            <m:r>
                              <a:rPr kumimoji="1" lang="en-US" altLang="ja-JP" sz="2800" b="0" i="1" smtClean="0">
                                <a:solidFill>
                                  <a:schemeClr val="accent1">
                                    <a:lumMod val="75000"/>
                                  </a:schemeClr>
                                </a:solidFill>
                                <a:latin typeface="Cambria Math" panose="02040503050406030204" pitchFamily="18" charset="0"/>
                              </a:rPr>
                              <m:t>𝑖</m:t>
                            </m:r>
                          </m:sub>
                        </m:sSub>
                      </m:e>
                    </m:d>
                  </m:oMath>
                </a14:m>
                <a:r>
                  <a:rPr lang="en-US" altLang="ja-JP" sz="2800" b="0" i="1" dirty="0">
                    <a:solidFill>
                      <a:schemeClr val="accent1">
                        <a:lumMod val="75000"/>
                      </a:schemeClr>
                    </a:solidFill>
                    <a:latin typeface="Cambria Math" panose="02040503050406030204" pitchFamily="18" charset="0"/>
                  </a:rPr>
                  <a:t> </a:t>
                </a:r>
                <a:r>
                  <a:rPr lang="en-US" altLang="ja-JP" sz="2800" b="0" dirty="0">
                    <a:solidFill>
                      <a:schemeClr val="accent1">
                        <a:lumMod val="75000"/>
                      </a:schemeClr>
                    </a:solidFill>
                  </a:rPr>
                  <a:t>to </a:t>
                </a:r>
                <a14:m>
                  <m:oMath xmlns:m="http://schemas.openxmlformats.org/officeDocument/2006/math">
                    <m:r>
                      <a:rPr lang="en-US" altLang="ja-JP" b="0" i="1" smtClean="0">
                        <a:solidFill>
                          <a:schemeClr val="accent1">
                            <a:lumMod val="75000"/>
                          </a:schemeClr>
                        </a:solidFill>
                        <a:latin typeface="Cambria Math" panose="02040503050406030204" pitchFamily="18" charset="0"/>
                      </a:rPr>
                      <m:t>𝑖</m:t>
                    </m:r>
                  </m:oMath>
                </a14:m>
                <a:r>
                  <a:rPr lang="en-US" altLang="ja-JP" sz="2800" b="0" i="1" dirty="0">
                    <a:solidFill>
                      <a:schemeClr val="accent1">
                        <a:lumMod val="75000"/>
                      </a:schemeClr>
                    </a:solidFill>
                  </a:rPr>
                  <a:t>-</a:t>
                </a:r>
                <a:r>
                  <a:rPr lang="en-US" altLang="ja-JP" sz="2800" b="0" dirty="0" err="1">
                    <a:solidFill>
                      <a:schemeClr val="accent1">
                        <a:lumMod val="75000"/>
                      </a:schemeClr>
                    </a:solidFill>
                  </a:rPr>
                  <a:t>th</a:t>
                </a:r>
                <a:r>
                  <a:rPr lang="en-US" altLang="ja-JP" sz="2800" b="0" dirty="0">
                    <a:solidFill>
                      <a:schemeClr val="accent1">
                        <a:lumMod val="75000"/>
                      </a:schemeClr>
                    </a:solidFill>
                  </a:rPr>
                  <a:t> process</a:t>
                </a:r>
              </a:p>
              <a:p>
                <a:pPr>
                  <a:spcAft>
                    <a:spcPts val="1200"/>
                  </a:spcAft>
                </a:pPr>
                <a14:m>
                  <m:oMath xmlns:m="http://schemas.openxmlformats.org/officeDocument/2006/math">
                    <m:r>
                      <a:rPr lang="en-US" altLang="ja-JP" sz="2800" b="0" i="1" smtClean="0">
                        <a:solidFill>
                          <a:schemeClr val="accent1">
                            <a:lumMod val="75000"/>
                          </a:schemeClr>
                        </a:solidFill>
                        <a:latin typeface="Cambria Math" panose="02040503050406030204" pitchFamily="18" charset="0"/>
                      </a:rPr>
                      <m:t>𝑥</m:t>
                    </m:r>
                  </m:oMath>
                </a14:m>
                <a:r>
                  <a:rPr lang="en-US" altLang="ja-JP" sz="2800" dirty="0">
                    <a:solidFill>
                      <a:schemeClr val="accent1">
                        <a:lumMod val="75000"/>
                      </a:schemeClr>
                    </a:solidFill>
                  </a:rPr>
                  <a:t> is required by both processes</a:t>
                </a:r>
                <a:br>
                  <a:rPr lang="en-US" altLang="ja-JP" sz="2800" dirty="0">
                    <a:solidFill>
                      <a:schemeClr val="accent1">
                        <a:lumMod val="75000"/>
                      </a:schemeClr>
                    </a:solidFill>
                  </a:rPr>
                </a:br>
                <a:r>
                  <a:rPr lang="en-US" altLang="ja-JP" sz="2800" dirty="0">
                    <a:solidFill>
                      <a:schemeClr val="accent1">
                        <a:lumMod val="75000"/>
                      </a:schemeClr>
                    </a:solidFill>
                  </a:rPr>
                  <a:t>as “read-only” qubits</a:t>
                </a:r>
              </a:p>
              <a:p>
                <a:pPr marL="0" indent="0">
                  <a:buNone/>
                </a:pPr>
                <a:r>
                  <a:rPr lang="en-US" altLang="ja-JP" dirty="0">
                    <a:solidFill>
                      <a:schemeClr val="accent1">
                        <a:lumMod val="75000"/>
                      </a:schemeClr>
                    </a:solidFill>
                  </a:rPr>
                  <a:t>Remark:</a:t>
                </a:r>
                <a:endParaRPr lang="en-US" altLang="ja-JP" sz="2800" dirty="0">
                  <a:solidFill>
                    <a:schemeClr val="accent1">
                      <a:lumMod val="75000"/>
                    </a:schemeClr>
                  </a:solidFill>
                </a:endParaRPr>
              </a:p>
              <a:p>
                <a14:m>
                  <m:oMath xmlns:m="http://schemas.openxmlformats.org/officeDocument/2006/math">
                    <m:r>
                      <a:rPr kumimoji="1" lang="en-US" altLang="ja-JP" sz="2800" b="0" i="1" smtClean="0">
                        <a:solidFill>
                          <a:schemeClr val="accent1">
                            <a:lumMod val="75000"/>
                          </a:schemeClr>
                        </a:solidFill>
                        <a:latin typeface="Cambria Math" panose="02040503050406030204" pitchFamily="18" charset="0"/>
                      </a:rPr>
                      <m:t>𝑥</m:t>
                    </m:r>
                    <m:r>
                      <a:rPr kumimoji="1" lang="en-US" altLang="ja-JP" sz="2800" b="0" i="1" smtClean="0">
                        <a:solidFill>
                          <a:schemeClr val="accent1">
                            <a:lumMod val="75000"/>
                          </a:schemeClr>
                        </a:solidFill>
                        <a:latin typeface="Cambria Math" panose="02040503050406030204" pitchFamily="18" charset="0"/>
                      </a:rPr>
                      <m:t>↦</m:t>
                    </m:r>
                    <m:d>
                      <m:dPr>
                        <m:begChr m:val="|"/>
                        <m:endChr m:val="⟩"/>
                        <m:ctrlPr>
                          <a:rPr kumimoji="1" lang="en-US" altLang="ja-JP" sz="2800" b="0" i="1" smtClean="0">
                            <a:solidFill>
                              <a:schemeClr val="accent1">
                                <a:lumMod val="75000"/>
                              </a:schemeClr>
                            </a:solidFill>
                            <a:latin typeface="Cambria Math" panose="02040503050406030204" pitchFamily="18" charset="0"/>
                          </a:rPr>
                        </m:ctrlPr>
                      </m:dPr>
                      <m:e>
                        <m:r>
                          <a:rPr kumimoji="1" lang="en-US" altLang="ja-JP" sz="2800" b="0" i="1" smtClean="0">
                            <a:solidFill>
                              <a:schemeClr val="accent1">
                                <a:lumMod val="75000"/>
                              </a:schemeClr>
                            </a:solidFill>
                            <a:latin typeface="Cambria Math" panose="02040503050406030204" pitchFamily="18" charset="0"/>
                          </a:rPr>
                          <m:t>𝜓</m:t>
                        </m:r>
                      </m:e>
                    </m:d>
                    <m:r>
                      <a:rPr kumimoji="1" lang="en-US" altLang="ja-JP" sz="2800" b="0" i="1" smtClean="0">
                        <a:solidFill>
                          <a:schemeClr val="accent1">
                            <a:lumMod val="75000"/>
                          </a:schemeClr>
                        </a:solidFill>
                        <a:latin typeface="Cambria Math" panose="02040503050406030204" pitchFamily="18" charset="0"/>
                      </a:rPr>
                      <m:t>∗</m:t>
                    </m:r>
                    <m:r>
                      <a:rPr kumimoji="1" lang="en-US" altLang="ja-JP" sz="2800" b="0" i="1" smtClean="0">
                        <a:solidFill>
                          <a:schemeClr val="accent1">
                            <a:lumMod val="75000"/>
                          </a:schemeClr>
                        </a:solidFill>
                        <a:latin typeface="Cambria Math" panose="02040503050406030204" pitchFamily="18" charset="0"/>
                      </a:rPr>
                      <m:t>𝑥</m:t>
                    </m:r>
                    <m:r>
                      <a:rPr kumimoji="1" lang="en-US" altLang="ja-JP" sz="2800" b="0" i="1" smtClean="0">
                        <a:solidFill>
                          <a:schemeClr val="accent1">
                            <a:lumMod val="75000"/>
                          </a:schemeClr>
                        </a:solidFill>
                        <a:latin typeface="Cambria Math" panose="02040503050406030204" pitchFamily="18" charset="0"/>
                      </a:rPr>
                      <m:t>↦</m:t>
                    </m:r>
                    <m:d>
                      <m:dPr>
                        <m:begChr m:val="|"/>
                        <m:endChr m:val="⟩"/>
                        <m:ctrlPr>
                          <a:rPr kumimoji="1" lang="en-US" altLang="ja-JP" sz="2800" b="0" i="1" smtClean="0">
                            <a:solidFill>
                              <a:schemeClr val="accent1">
                                <a:lumMod val="75000"/>
                              </a:schemeClr>
                            </a:solidFill>
                            <a:latin typeface="Cambria Math" panose="02040503050406030204" pitchFamily="18" charset="0"/>
                          </a:rPr>
                        </m:ctrlPr>
                      </m:dPr>
                      <m:e>
                        <m:r>
                          <a:rPr kumimoji="1" lang="en-US" altLang="ja-JP" sz="2800" b="0" i="1" smtClean="0">
                            <a:solidFill>
                              <a:schemeClr val="accent1">
                                <a:lumMod val="75000"/>
                              </a:schemeClr>
                            </a:solidFill>
                            <a:latin typeface="Cambria Math" panose="02040503050406030204" pitchFamily="18" charset="0"/>
                          </a:rPr>
                          <m:t>𝜓</m:t>
                        </m:r>
                      </m:e>
                    </m:d>
                  </m:oMath>
                </a14:m>
                <a:r>
                  <a:rPr kumimoji="1" lang="en-US" altLang="ja-JP" sz="2800" dirty="0">
                    <a:solidFill>
                      <a:schemeClr val="accent1">
                        <a:lumMod val="75000"/>
                      </a:schemeClr>
                    </a:solidFill>
                  </a:rPr>
                  <a:t> is not allowed</a:t>
                </a:r>
              </a:p>
            </p:txBody>
          </p:sp>
        </mc:Choice>
        <mc:Fallback xmlns="">
          <p:sp>
            <p:nvSpPr>
              <p:cNvPr id="19" name="コンテンツ プレースホルダー 2">
                <a:extLst>
                  <a:ext uri="{FF2B5EF4-FFF2-40B4-BE49-F238E27FC236}">
                    <a16:creationId xmlns:a16="http://schemas.microsoft.com/office/drawing/2014/main" id="{97E91AB9-A315-216E-D82B-8536C90EE027}"/>
                  </a:ext>
                </a:extLst>
              </p:cNvPr>
              <p:cNvSpPr txBox="1">
                <a:spLocks noRot="1" noChangeAspect="1" noMove="1" noResize="1" noEditPoints="1" noAdjustHandles="1" noChangeArrowheads="1" noChangeShapeType="1" noTextEdit="1"/>
              </p:cNvSpPr>
              <p:nvPr/>
            </p:nvSpPr>
            <p:spPr>
              <a:xfrm>
                <a:off x="5689600" y="1930401"/>
                <a:ext cx="5555052" cy="3162300"/>
              </a:xfrm>
              <a:prstGeom prst="rect">
                <a:avLst/>
              </a:prstGeom>
              <a:blipFill>
                <a:blip r:embed="rId7"/>
                <a:stretch>
                  <a:fillRect l="-2193" t="-32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2F1C4A2-8E99-C914-55D3-8B32E658C8FE}"/>
                  </a:ext>
                </a:extLst>
              </p:cNvPr>
              <p:cNvSpPr txBox="1"/>
              <p:nvPr/>
            </p:nvSpPr>
            <p:spPr>
              <a:xfrm>
                <a:off x="904439" y="2731184"/>
                <a:ext cx="142962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1">
                              <a:lumMod val="75000"/>
                            </a:schemeClr>
                          </a:solidFill>
                          <a:latin typeface="Cambria Math" panose="02040503050406030204" pitchFamily="18" charset="0"/>
                        </a:rPr>
                        <m:t>𝑦</m:t>
                      </m:r>
                      <m:r>
                        <a:rPr kumimoji="1" lang="en-US" altLang="ja-JP" sz="2400" b="0" i="1" smtClean="0">
                          <a:solidFill>
                            <a:schemeClr val="accent1">
                              <a:lumMod val="75000"/>
                            </a:schemeClr>
                          </a:solidFill>
                          <a:latin typeface="Cambria Math" panose="02040503050406030204" pitchFamily="18" charset="0"/>
                        </a:rPr>
                        <m:t>↦</m:t>
                      </m:r>
                      <m:d>
                        <m:dPr>
                          <m:begChr m:val="|"/>
                          <m:endChr m:val="⟩"/>
                          <m:ctrlPr>
                            <a:rPr kumimoji="1" lang="en-US" altLang="ja-JP" sz="2400" b="0" i="1" smtClean="0">
                              <a:solidFill>
                                <a:schemeClr val="accent1">
                                  <a:lumMod val="75000"/>
                                </a:schemeClr>
                              </a:solidFill>
                              <a:latin typeface="Cambria Math" panose="02040503050406030204" pitchFamily="18" charset="0"/>
                            </a:rPr>
                          </m:ctrlPr>
                        </m:dPr>
                        <m:e>
                          <m:sSub>
                            <m:sSubPr>
                              <m:ctrlPr>
                                <a:rPr kumimoji="1" lang="en-US" altLang="ja-JP" sz="2400" b="0" i="1" smtClean="0">
                                  <a:solidFill>
                                    <a:schemeClr val="accent1">
                                      <a:lumMod val="75000"/>
                                    </a:schemeClr>
                                  </a:solidFill>
                                  <a:latin typeface="Cambria Math" panose="02040503050406030204" pitchFamily="18" charset="0"/>
                                </a:rPr>
                              </m:ctrlPr>
                            </m:sSubPr>
                            <m:e>
                              <m:r>
                                <a:rPr kumimoji="1" lang="en-US" altLang="ja-JP" sz="2400" b="0" i="1" smtClean="0">
                                  <a:solidFill>
                                    <a:schemeClr val="accent1">
                                      <a:lumMod val="75000"/>
                                    </a:schemeClr>
                                  </a:solidFill>
                                  <a:latin typeface="Cambria Math" panose="02040503050406030204" pitchFamily="18" charset="0"/>
                                </a:rPr>
                                <m:t>𝜙</m:t>
                              </m:r>
                            </m:e>
                            <m:sub>
                              <m:r>
                                <a:rPr kumimoji="1" lang="en-US" altLang="ja-JP" sz="2400" b="0" i="1" smtClean="0">
                                  <a:solidFill>
                                    <a:schemeClr val="accent1">
                                      <a:lumMod val="75000"/>
                                    </a:schemeClr>
                                  </a:solidFill>
                                  <a:latin typeface="Cambria Math" panose="02040503050406030204" pitchFamily="18" charset="0"/>
                                </a:rPr>
                                <m:t>0</m:t>
                              </m:r>
                            </m:sub>
                          </m:sSub>
                        </m:e>
                      </m:d>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22F1C4A2-8E99-C914-55D3-8B32E658C8FE}"/>
                  </a:ext>
                </a:extLst>
              </p:cNvPr>
              <p:cNvSpPr txBox="1">
                <a:spLocks noRot="1" noChangeAspect="1" noMove="1" noResize="1" noEditPoints="1" noAdjustHandles="1" noChangeArrowheads="1" noChangeShapeType="1" noTextEdit="1"/>
              </p:cNvSpPr>
              <p:nvPr/>
            </p:nvSpPr>
            <p:spPr>
              <a:xfrm>
                <a:off x="904439" y="2731184"/>
                <a:ext cx="1429622" cy="461665"/>
              </a:xfrm>
              <a:prstGeom prst="rect">
                <a:avLst/>
              </a:prstGeom>
              <a:blipFill>
                <a:blip r:embed="rId8"/>
                <a:stretch>
                  <a:fillRect b="-17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A5DADA2-3390-E323-3EF9-1B97A143C4EF}"/>
                  </a:ext>
                </a:extLst>
              </p:cNvPr>
              <p:cNvSpPr txBox="1"/>
              <p:nvPr/>
            </p:nvSpPr>
            <p:spPr>
              <a:xfrm>
                <a:off x="3886306" y="2731184"/>
                <a:ext cx="6451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1">
                              <a:lumMod val="75000"/>
                            </a:schemeClr>
                          </a:solidFill>
                          <a:latin typeface="Cambria Math" panose="02040503050406030204" pitchFamily="18" charset="0"/>
                        </a:rPr>
                        <m:t>[</m:t>
                      </m:r>
                      <m:r>
                        <a:rPr kumimoji="1" lang="en-US" altLang="ja-JP" sz="2400" b="0" i="1" smtClean="0">
                          <a:solidFill>
                            <a:schemeClr val="accent1">
                              <a:lumMod val="75000"/>
                            </a:schemeClr>
                          </a:solidFill>
                          <a:latin typeface="Cambria Math" panose="02040503050406030204" pitchFamily="18" charset="0"/>
                        </a:rPr>
                        <m:t>𝑦</m:t>
                      </m:r>
                      <m:r>
                        <a:rPr kumimoji="1" lang="en-US" altLang="ja-JP" sz="2400" b="0" i="1" smtClean="0">
                          <a:solidFill>
                            <a:schemeClr val="accent1">
                              <a:lumMod val="75000"/>
                            </a:schemeClr>
                          </a:solidFill>
                          <a:latin typeface="Cambria Math" panose="02040503050406030204" pitchFamily="18" charset="0"/>
                        </a:rPr>
                        <m:t>]</m:t>
                      </m:r>
                    </m:oMath>
                  </m:oMathPara>
                </a14:m>
                <a:endParaRPr kumimoji="1" lang="ja-JP" altLang="en-US" sz="2400" dirty="0"/>
              </a:p>
            </p:txBody>
          </p:sp>
        </mc:Choice>
        <mc:Fallback xmlns="">
          <p:sp>
            <p:nvSpPr>
              <p:cNvPr id="21" name="テキスト ボックス 20">
                <a:extLst>
                  <a:ext uri="{FF2B5EF4-FFF2-40B4-BE49-F238E27FC236}">
                    <a16:creationId xmlns:a16="http://schemas.microsoft.com/office/drawing/2014/main" id="{2A5DADA2-3390-E323-3EF9-1B97A143C4EF}"/>
                  </a:ext>
                </a:extLst>
              </p:cNvPr>
              <p:cNvSpPr txBox="1">
                <a:spLocks noRot="1" noChangeAspect="1" noMove="1" noResize="1" noEditPoints="1" noAdjustHandles="1" noChangeArrowheads="1" noChangeShapeType="1" noTextEdit="1"/>
              </p:cNvSpPr>
              <p:nvPr/>
            </p:nvSpPr>
            <p:spPr>
              <a:xfrm>
                <a:off x="3886306" y="2731184"/>
                <a:ext cx="645177" cy="461665"/>
              </a:xfrm>
              <a:prstGeom prst="rect">
                <a:avLst/>
              </a:prstGeom>
              <a:blipFill>
                <a:blip r:embed="rId9"/>
                <a:stretch>
                  <a:fillRect l="-2857" r="-2857" b="-171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362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0ACE9-CD31-72FF-F837-AB3A8E5AB39D}"/>
              </a:ext>
            </a:extLst>
          </p:cNvPr>
          <p:cNvSpPr>
            <a:spLocks noGrp="1"/>
          </p:cNvSpPr>
          <p:nvPr>
            <p:ph type="title"/>
          </p:nvPr>
        </p:nvSpPr>
        <p:spPr/>
        <p:txBody>
          <a:bodyPr>
            <a:normAutofit/>
          </a:bodyPr>
          <a:lstStyle/>
          <a:p>
            <a:r>
              <a:rPr kumimoji="1" lang="en-US" altLang="ja-JP"/>
              <a:t>Resource Sharing via </a:t>
            </a:r>
            <a:r>
              <a:rPr lang="en-US" altLang="ja-JP"/>
              <a:t>Invariants</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39A9B27-0221-CB12-4C3E-D6DA0738121A}"/>
                  </a:ext>
                </a:extLst>
              </p:cNvPr>
              <p:cNvSpPr>
                <a:spLocks noGrp="1"/>
              </p:cNvSpPr>
              <p:nvPr>
                <p:ph idx="1"/>
              </p:nvPr>
            </p:nvSpPr>
            <p:spPr>
              <a:xfrm>
                <a:off x="9762353" y="1879815"/>
                <a:ext cx="2005895" cy="672365"/>
              </a:xfrm>
            </p:spPr>
            <p:txBody>
              <a:bodyPr anchor="ctr">
                <a:normAutofit lnSpcReduction="10000"/>
              </a:bodyPr>
              <a:lstStyle/>
              <a:p>
                <a:pPr marL="0" indent="0" algn="ctr">
                  <a:lnSpc>
                    <a:spcPct val="100000"/>
                  </a:lnSpc>
                  <a:buNone/>
                </a:pPr>
                <a:r>
                  <a:rPr kumimoji="1" lang="en-US" altLang="ja-JP" sz="2000" b="0"/>
                  <a:t>Share </a:t>
                </a:r>
                <a14:m>
                  <m:oMath xmlns:m="http://schemas.openxmlformats.org/officeDocument/2006/math">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0</m:t>
                        </m:r>
                      </m:e>
                    </m:d>
                  </m:oMath>
                </a14:m>
                <a:br>
                  <a:rPr kumimoji="1" lang="en-US" altLang="ja-JP" sz="2000" b="0"/>
                </a:br>
                <a:r>
                  <a:rPr kumimoji="1" lang="en-US" altLang="ja-JP" sz="2000"/>
                  <a:t>via the </a:t>
                </a:r>
                <a:r>
                  <a:rPr kumimoji="1" lang="en-US" altLang="ja-JP" sz="2000" b="1">
                    <a:solidFill>
                      <a:schemeClr val="accent2">
                        <a:lumMod val="75000"/>
                      </a:schemeClr>
                    </a:solidFill>
                  </a:rPr>
                  <a:t>invariant</a:t>
                </a:r>
              </a:p>
            </p:txBody>
          </p:sp>
        </mc:Choice>
        <mc:Fallback xmlns="">
          <p:sp>
            <p:nvSpPr>
              <p:cNvPr id="3" name="コンテンツ プレースホルダー 2">
                <a:extLst>
                  <a:ext uri="{FF2B5EF4-FFF2-40B4-BE49-F238E27FC236}">
                    <a16:creationId xmlns:a16="http://schemas.microsoft.com/office/drawing/2014/main" id="{539A9B27-0221-CB12-4C3E-D6DA0738121A}"/>
                  </a:ext>
                </a:extLst>
              </p:cNvPr>
              <p:cNvSpPr>
                <a:spLocks noGrp="1" noRot="1" noChangeAspect="1" noMove="1" noResize="1" noEditPoints="1" noAdjustHandles="1" noChangeArrowheads="1" noChangeShapeType="1" noTextEdit="1"/>
              </p:cNvSpPr>
              <p:nvPr>
                <p:ph idx="1"/>
              </p:nvPr>
            </p:nvSpPr>
            <p:spPr>
              <a:xfrm>
                <a:off x="9762353" y="1879815"/>
                <a:ext cx="2005895" cy="672365"/>
              </a:xfrm>
              <a:blipFill>
                <a:blip r:embed="rId3"/>
                <a:stretch>
                  <a:fillRect l="-304" t="-6306" r="-304" b="-13514"/>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A112017E-2F3D-7F7A-4593-494BCC82AD0E}"/>
              </a:ext>
            </a:extLst>
          </p:cNvPr>
          <p:cNvSpPr>
            <a:spLocks noGrp="1"/>
          </p:cNvSpPr>
          <p:nvPr>
            <p:ph type="sldNum" sz="quarter" idx="12"/>
          </p:nvPr>
        </p:nvSpPr>
        <p:spPr/>
        <p:txBody>
          <a:bodyPr/>
          <a:lstStyle/>
          <a:p>
            <a:fld id="{C11FBFAB-5E61-4A8C-898A-C3E3014B566F}" type="slidenum">
              <a:rPr lang="ja-JP" altLang="en-US" smtClean="0"/>
              <a:pPr/>
              <a:t>15</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5418F28-77FA-EA68-CE7F-72FFBECD3E02}"/>
                  </a:ext>
                </a:extLst>
              </p:cNvPr>
              <p:cNvSpPr txBox="1"/>
              <p:nvPr/>
            </p:nvSpPr>
            <p:spPr>
              <a:xfrm>
                <a:off x="1445155" y="4501884"/>
                <a:ext cx="4974503" cy="10020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dirty="0" smtClean="0">
                              <a:latin typeface="Cambria Math" panose="02040503050406030204" pitchFamily="18" charset="0"/>
                              <a:ea typeface="游ゴシック Medium" panose="020B0500000000000000" pitchFamily="50" charset="-128"/>
                            </a:rPr>
                          </m:ctrlPr>
                        </m:fPr>
                        <m:num>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is</m:t>
                          </m:r>
                          <m:r>
                            <a:rPr kumimoji="1" lang="en-US" altLang="ja-JP" sz="2800" b="0" i="0"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atomic</m:t>
                          </m:r>
                          <m:r>
                            <a:rPr kumimoji="1" lang="en-US" altLang="ja-JP" sz="2800" b="0" i="0"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𝑃</m:t>
                              </m:r>
                              <m:r>
                                <a:rPr kumimoji="1" lang="en-US" altLang="ja-JP" sz="2800" b="0" i="1" dirty="0" smtClean="0">
                                  <a:latin typeface="Cambria Math" panose="02040503050406030204" pitchFamily="18" charset="0"/>
                                  <a:ea typeface="游ゴシック Medium" panose="020B0500000000000000" pitchFamily="50" charset="-128"/>
                                </a:rPr>
                                <m:t>∗</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𝑄</m:t>
                              </m:r>
                              <m:r>
                                <a:rPr kumimoji="1" lang="en-US" altLang="ja-JP" sz="2800" b="0" i="1" dirty="0" smtClean="0">
                                  <a:latin typeface="Cambria Math" panose="02040503050406030204" pitchFamily="18" charset="0"/>
                                  <a:ea typeface="游ゴシック Medium" panose="020B0500000000000000" pitchFamily="50" charset="-128"/>
                                </a:rPr>
                                <m:t>∗</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 </m:t>
                              </m:r>
                            </m:e>
                          </m:d>
                        </m:num>
                        <m:den>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𝑃</m:t>
                              </m:r>
                              <m:r>
                                <a:rPr kumimoji="1"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kumimoji="1" lang="en-US" altLang="ja-JP" sz="2800" b="0" i="1" smtClean="0">
                                  <a:latin typeface="Cambria Math" panose="02040503050406030204" pitchFamily="18" charset="0"/>
                                  <a:ea typeface="游ゴシック Medium" panose="020B0500000000000000" pitchFamily="50" charset="-128"/>
                                </a:rPr>
                              </m:ctrlPr>
                            </m:sSupPr>
                            <m:e>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𝑄</m:t>
                                  </m:r>
                                  <m:r>
                                    <a:rPr kumimoji="1" lang="en-US" altLang="ja-JP" sz="2800" b="0" i="1" dirty="0" smtClean="0">
                                      <a:latin typeface="Cambria Math" panose="02040503050406030204" pitchFamily="18" charset="0"/>
                                      <a:ea typeface="游ゴシック Medium" panose="020B0500000000000000" pitchFamily="50" charset="-128"/>
                                    </a:rPr>
                                    <m:t> </m:t>
                                  </m:r>
                                </m:e>
                              </m:d>
                            </m:e>
                            <m:sup>
                              <m:r>
                                <a:rPr kumimoji="1"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t>𝐼</m:t>
                              </m:r>
                            </m:sup>
                          </m:sSup>
                        </m:den>
                      </m:f>
                    </m:oMath>
                  </m:oMathPara>
                </a14:m>
                <a:endParaRPr kumimoji="1"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5" name="テキスト ボックス 4">
                <a:extLst>
                  <a:ext uri="{FF2B5EF4-FFF2-40B4-BE49-F238E27FC236}">
                    <a16:creationId xmlns:a16="http://schemas.microsoft.com/office/drawing/2014/main" id="{D5418F28-77FA-EA68-CE7F-72FFBECD3E02}"/>
                  </a:ext>
                </a:extLst>
              </p:cNvPr>
              <p:cNvSpPr txBox="1">
                <a:spLocks noRot="1" noChangeAspect="1" noMove="1" noResize="1" noEditPoints="1" noAdjustHandles="1" noChangeArrowheads="1" noChangeShapeType="1" noTextEdit="1"/>
              </p:cNvSpPr>
              <p:nvPr/>
            </p:nvSpPr>
            <p:spPr>
              <a:xfrm>
                <a:off x="1445155" y="4501884"/>
                <a:ext cx="4974503" cy="10020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8B75628-69BA-EF70-DC0E-0F8F0DAD5725}"/>
                  </a:ext>
                </a:extLst>
              </p:cNvPr>
              <p:cNvSpPr txBox="1"/>
              <p:nvPr/>
            </p:nvSpPr>
            <p:spPr>
              <a:xfrm>
                <a:off x="7019396" y="4477842"/>
                <a:ext cx="3259803" cy="102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dirty="0" smtClean="0">
                              <a:latin typeface="Cambria Math" panose="02040503050406030204" pitchFamily="18" charset="0"/>
                              <a:ea typeface="游ゴシック Medium" panose="020B0500000000000000" pitchFamily="50" charset="-128"/>
                            </a:rPr>
                          </m:ctrlPr>
                        </m:fPr>
                        <m:num>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𝑃</m:t>
                              </m:r>
                              <m:r>
                                <a:rPr kumimoji="1"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kumimoji="1"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𝑄</m:t>
                                  </m:r>
                                  <m:r>
                                    <a:rPr kumimoji="1" lang="en-US" altLang="ja-JP" sz="2800" b="0" i="1" dirty="0" smtClean="0">
                                      <a:latin typeface="Cambria Math" panose="02040503050406030204" pitchFamily="18" charset="0"/>
                                      <a:ea typeface="游ゴシック Medium" panose="020B0500000000000000" pitchFamily="50" charset="-128"/>
                                    </a:rPr>
                                    <m:t> </m:t>
                                  </m:r>
                                </m:e>
                              </m:d>
                            </m:e>
                            <m:sup>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𝐽</m:t>
                              </m:r>
                            </m:sup>
                          </m:sSup>
                        </m:num>
                        <m:den>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𝑃</m:t>
                              </m:r>
                              <m:r>
                                <a:rPr kumimoji="1" lang="en-US" altLang="ja-JP" sz="2800" b="0" i="1" dirty="0" smtClean="0">
                                  <a:latin typeface="Cambria Math" panose="02040503050406030204" pitchFamily="18" charset="0"/>
                                  <a:ea typeface="游ゴシック Medium" panose="020B0500000000000000" pitchFamily="50" charset="-128"/>
                                </a:rPr>
                                <m:t>∗</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b="0" i="1" dirty="0" smtClean="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m:t>
                                  </m:r>
                                  <m: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t>𝐼</m:t>
                                  </m:r>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 </m:t>
                                  </m:r>
                                </m:e>
                              </m:d>
                            </m:e>
                            <m:sup>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𝐽</m:t>
                              </m:r>
                            </m:sup>
                          </m:sSup>
                        </m:den>
                      </m:f>
                    </m:oMath>
                  </m:oMathPara>
                </a14:m>
                <a:endParaRPr kumimoji="1"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6" name="テキスト ボックス 5">
                <a:extLst>
                  <a:ext uri="{FF2B5EF4-FFF2-40B4-BE49-F238E27FC236}">
                    <a16:creationId xmlns:a16="http://schemas.microsoft.com/office/drawing/2014/main" id="{78B75628-69BA-EF70-DC0E-0F8F0DAD5725}"/>
                  </a:ext>
                </a:extLst>
              </p:cNvPr>
              <p:cNvSpPr txBox="1">
                <a:spLocks noRot="1" noChangeAspect="1" noMove="1" noResize="1" noEditPoints="1" noAdjustHandles="1" noChangeArrowheads="1" noChangeShapeType="1" noTextEdit="1"/>
              </p:cNvSpPr>
              <p:nvPr/>
            </p:nvSpPr>
            <p:spPr>
              <a:xfrm>
                <a:off x="7019396" y="4477842"/>
                <a:ext cx="3259803" cy="10213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D1DFF745-9D0F-B72A-7BAB-26022F01B53F}"/>
                  </a:ext>
                </a:extLst>
              </p:cNvPr>
              <p:cNvSpPr/>
              <p:nvPr/>
            </p:nvSpPr>
            <p:spPr>
              <a:xfrm>
                <a:off x="1790699" y="1240687"/>
                <a:ext cx="8610599" cy="539349"/>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𝑥</m:t>
                          </m:r>
                          <m: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𝑦</m:t>
                          </m:r>
                          <m:r>
                            <a:rPr lang="en-US" altLang="ja-JP" sz="2000" b="0" i="1" smtClean="0">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0</m:t>
                              </m:r>
                            </m:e>
                          </m:d>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0</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1</m:t>
                          </m:r>
                        </m:sub>
                      </m:sSub>
                      <m:r>
                        <a:rPr lang="en-US" altLang="ja-JP" sz="2000" b="0" i="1" smtClean="0">
                          <a:solidFill>
                            <a:schemeClr val="tx1"/>
                          </a:solidFill>
                          <a:latin typeface="Cambria Math" panose="02040503050406030204" pitchFamily="18" charset="0"/>
                        </a:rPr>
                        <m:t>𝐻</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d>
                        <m:dPr>
                          <m:begChr m:val="{"/>
                          <m:endChr m:val="}"/>
                          <m:ctrlPr>
                            <a:rPr lang="en-US" altLang="ja-JP" sz="2000" i="1">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𝑥</m:t>
                          </m:r>
                          <m: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𝑦</m:t>
                          </m:r>
                          <m:r>
                            <a:rPr lang="en-US" altLang="ja-JP" sz="2000" b="0" i="1" smtClean="0">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𝑋</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oMath>
                  </m:oMathPara>
                </a14:m>
                <a:endParaRPr kumimoji="1" lang="ja-JP" altLang="en-US" sz="2000"/>
              </a:p>
            </p:txBody>
          </p:sp>
        </mc:Choice>
        <mc:Fallback xmlns="">
          <p:sp>
            <p:nvSpPr>
              <p:cNvPr id="8" name="正方形/長方形 7">
                <a:extLst>
                  <a:ext uri="{FF2B5EF4-FFF2-40B4-BE49-F238E27FC236}">
                    <a16:creationId xmlns:a16="http://schemas.microsoft.com/office/drawing/2014/main" id="{D1DFF745-9D0F-B72A-7BAB-26022F01B53F}"/>
                  </a:ext>
                </a:extLst>
              </p:cNvPr>
              <p:cNvSpPr>
                <a:spLocks noRot="1" noChangeAspect="1" noMove="1" noResize="1" noEditPoints="1" noAdjustHandles="1" noChangeArrowheads="1" noChangeShapeType="1" noTextEdit="1"/>
              </p:cNvSpPr>
              <p:nvPr/>
            </p:nvSpPr>
            <p:spPr>
              <a:xfrm>
                <a:off x="1790699" y="1240687"/>
                <a:ext cx="8610599" cy="539349"/>
              </a:xfrm>
              <a:prstGeom prst="rect">
                <a:avLst/>
              </a:prstGeom>
              <a:blipFill>
                <a:blip r:embed="rId6"/>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519ED432-06D3-9D96-CC1D-1E3BABFCD791}"/>
                  </a:ext>
                </a:extLst>
              </p:cNvPr>
              <p:cNvSpPr/>
              <p:nvPr/>
            </p:nvSpPr>
            <p:spPr>
              <a:xfrm>
                <a:off x="1214207" y="2674267"/>
                <a:ext cx="4881792" cy="539349"/>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0</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p>
                        <m:sSupPr>
                          <m:ctrlPr>
                            <a:rPr lang="en-US" altLang="ja-JP" sz="2000" b="0" i="1" smtClean="0">
                              <a:solidFill>
                                <a:schemeClr val="tx1"/>
                              </a:solidFill>
                              <a:latin typeface="Cambria Math" panose="02040503050406030204" pitchFamily="18" charset="0"/>
                            </a:rPr>
                          </m:ctrlPr>
                        </m:sSupPr>
                        <m:e>
                          <m:d>
                            <m:dPr>
                              <m:begChr m:val="{"/>
                              <m:endChr m:val="}"/>
                              <m:ctrlPr>
                                <a:rPr lang="en-US" altLang="ja-JP" sz="2000" i="1">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𝑋</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b="0" i="1" smtClean="0">
                                  <a:solidFill>
                                    <a:schemeClr val="tx1"/>
                                  </a:solidFill>
                                  <a:latin typeface="Cambria Math" panose="02040503050406030204" pitchFamily="18" charset="0"/>
                                </a:rPr>
                                <m:t> </m:t>
                              </m:r>
                            </m:e>
                          </m:d>
                        </m:e>
                        <m:sup>
                          <m:r>
                            <a:rPr lang="en-US" altLang="ja-JP" sz="2000" b="0" i="1" smtClean="0">
                              <a:solidFill>
                                <a:schemeClr val="tx1"/>
                              </a:solidFill>
                              <a:latin typeface="Cambria Math" panose="02040503050406030204" pitchFamily="18" charset="0"/>
                            </a:rPr>
                            <m:t> </m:t>
                          </m:r>
                          <m:r>
                            <a:rPr lang="en-US" altLang="ja-JP" sz="2000" b="1" i="1" smtClean="0">
                              <a:solidFill>
                                <a:srgbClr val="FF0000"/>
                              </a:solidFill>
                              <a:latin typeface="Cambria Math" panose="02040503050406030204" pitchFamily="18" charset="0"/>
                            </a:rPr>
                            <m:t>𝒙</m:t>
                          </m:r>
                          <m:r>
                            <a:rPr lang="en-US" altLang="ja-JP" sz="2000" b="1" i="1" smtClean="0">
                              <a:solidFill>
                                <a:srgbClr val="FF0000"/>
                              </a:solidFill>
                              <a:latin typeface="Cambria Math" panose="02040503050406030204" pitchFamily="18" charset="0"/>
                            </a:rPr>
                            <m:t>↦</m:t>
                          </m:r>
                          <m:d>
                            <m:dPr>
                              <m:begChr m:val="|"/>
                              <m:endChr m:val="⟩"/>
                              <m:ctrlPr>
                                <a:rPr lang="en-US" altLang="ja-JP" sz="2000" b="1" i="1" smtClean="0">
                                  <a:solidFill>
                                    <a:srgbClr val="FF0000"/>
                                  </a:solidFill>
                                  <a:latin typeface="Cambria Math" panose="02040503050406030204" pitchFamily="18" charset="0"/>
                                </a:rPr>
                              </m:ctrlPr>
                            </m:dPr>
                            <m:e>
                              <m:r>
                                <a:rPr lang="en-US" altLang="ja-JP" sz="2000" b="1" i="1" smtClean="0">
                                  <a:solidFill>
                                    <a:srgbClr val="FF0000"/>
                                  </a:solidFill>
                                  <a:latin typeface="Cambria Math" panose="02040503050406030204" pitchFamily="18" charset="0"/>
                                </a:rPr>
                                <m:t>𝟎</m:t>
                              </m:r>
                            </m:e>
                          </m:d>
                        </m:sup>
                      </m:sSup>
                    </m:oMath>
                  </m:oMathPara>
                </a14:m>
                <a:endParaRPr kumimoji="1" lang="ja-JP" altLang="en-US" sz="2000"/>
              </a:p>
            </p:txBody>
          </p:sp>
        </mc:Choice>
        <mc:Fallback xmlns="">
          <p:sp>
            <p:nvSpPr>
              <p:cNvPr id="9" name="正方形/長方形 8">
                <a:extLst>
                  <a:ext uri="{FF2B5EF4-FFF2-40B4-BE49-F238E27FC236}">
                    <a16:creationId xmlns:a16="http://schemas.microsoft.com/office/drawing/2014/main" id="{519ED432-06D3-9D96-CC1D-1E3BABFCD791}"/>
                  </a:ext>
                </a:extLst>
              </p:cNvPr>
              <p:cNvSpPr>
                <a:spLocks noRot="1" noChangeAspect="1" noMove="1" noResize="1" noEditPoints="1" noAdjustHandles="1" noChangeArrowheads="1" noChangeShapeType="1" noTextEdit="1"/>
              </p:cNvSpPr>
              <p:nvPr/>
            </p:nvSpPr>
            <p:spPr>
              <a:xfrm>
                <a:off x="1214207" y="2674267"/>
                <a:ext cx="4881792" cy="539349"/>
              </a:xfrm>
              <a:prstGeom prst="rect">
                <a:avLst/>
              </a:prstGeom>
              <a:blipFill>
                <a:blip r:embed="rId7"/>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D26EF4EB-6D36-4B1C-D8DF-B73F15267674}"/>
                  </a:ext>
                </a:extLst>
              </p:cNvPr>
              <p:cNvSpPr/>
              <p:nvPr/>
            </p:nvSpPr>
            <p:spPr>
              <a:xfrm>
                <a:off x="7194794" y="2682737"/>
                <a:ext cx="3898414" cy="539349"/>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b="0" i="1" smtClean="0">
                              <a:solidFill>
                                <a:schemeClr val="tx1"/>
                              </a:solidFill>
                              <a:latin typeface="Cambria Math" panose="02040503050406030204" pitchFamily="18" charset="0"/>
                            </a:rPr>
                            <m:t>1</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 </m:t>
                      </m:r>
                      <m:sSup>
                        <m:sSupPr>
                          <m:ctrlPr>
                            <a:rPr lang="en-US" altLang="ja-JP" sz="2000" b="0" i="1" smtClean="0">
                              <a:solidFill>
                                <a:schemeClr val="tx1"/>
                              </a:solidFill>
                              <a:latin typeface="Cambria Math" panose="02040503050406030204" pitchFamily="18" charset="0"/>
                            </a:rPr>
                          </m:ctrlPr>
                        </m:sSupPr>
                        <m:e>
                          <m:d>
                            <m:dPr>
                              <m:begChr m:val="{"/>
                              <m:endChr m:val="}"/>
                              <m:ctrlPr>
                                <a:rPr lang="en-US" altLang="ja-JP" sz="2000" i="1">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e>
                        <m:sup>
                          <m:r>
                            <a:rPr lang="en-US" altLang="ja-JP" sz="2000" b="0" i="1" smtClean="0">
                              <a:solidFill>
                                <a:schemeClr val="tx1"/>
                              </a:solidFill>
                              <a:latin typeface="Cambria Math" panose="02040503050406030204" pitchFamily="18" charset="0"/>
                            </a:rPr>
                            <m:t> </m:t>
                          </m:r>
                          <m:r>
                            <a:rPr lang="en-US" altLang="ja-JP" sz="2000" b="1" i="1">
                              <a:solidFill>
                                <a:srgbClr val="FF0000"/>
                              </a:solidFill>
                              <a:latin typeface="Cambria Math" panose="02040503050406030204" pitchFamily="18" charset="0"/>
                            </a:rPr>
                            <m:t>𝒙</m:t>
                          </m:r>
                          <m:r>
                            <a:rPr lang="en-US" altLang="ja-JP" sz="2000" b="1" i="1">
                              <a:solidFill>
                                <a:srgbClr val="FF0000"/>
                              </a:solidFill>
                              <a:latin typeface="Cambria Math" panose="02040503050406030204" pitchFamily="18" charset="0"/>
                            </a:rPr>
                            <m:t>↦</m:t>
                          </m:r>
                          <m:d>
                            <m:dPr>
                              <m:begChr m:val="|"/>
                              <m:endChr m:val="⟩"/>
                              <m:ctrlPr>
                                <a:rPr lang="en-US" altLang="ja-JP" sz="2000" b="1" i="1">
                                  <a:solidFill>
                                    <a:srgbClr val="FF0000"/>
                                  </a:solidFill>
                                  <a:latin typeface="Cambria Math" panose="02040503050406030204" pitchFamily="18" charset="0"/>
                                </a:rPr>
                              </m:ctrlPr>
                            </m:dPr>
                            <m:e>
                              <m:r>
                                <a:rPr lang="en-US" altLang="ja-JP" sz="2000" b="1" i="1">
                                  <a:solidFill>
                                    <a:srgbClr val="FF0000"/>
                                  </a:solidFill>
                                  <a:latin typeface="Cambria Math" panose="02040503050406030204" pitchFamily="18" charset="0"/>
                                </a:rPr>
                                <m:t>𝟎</m:t>
                              </m:r>
                            </m:e>
                          </m:d>
                        </m:sup>
                      </m:sSup>
                    </m:oMath>
                  </m:oMathPara>
                </a14:m>
                <a:endParaRPr kumimoji="1" lang="ja-JP" altLang="en-US" sz="2400"/>
              </a:p>
            </p:txBody>
          </p:sp>
        </mc:Choice>
        <mc:Fallback xmlns="">
          <p:sp>
            <p:nvSpPr>
              <p:cNvPr id="10" name="正方形/長方形 9">
                <a:extLst>
                  <a:ext uri="{FF2B5EF4-FFF2-40B4-BE49-F238E27FC236}">
                    <a16:creationId xmlns:a16="http://schemas.microsoft.com/office/drawing/2014/main" id="{D26EF4EB-6D36-4B1C-D8DF-B73F15267674}"/>
                  </a:ext>
                </a:extLst>
              </p:cNvPr>
              <p:cNvSpPr>
                <a:spLocks noRot="1" noChangeAspect="1" noMove="1" noResize="1" noEditPoints="1" noAdjustHandles="1" noChangeArrowheads="1" noChangeShapeType="1" noTextEdit="1"/>
              </p:cNvSpPr>
              <p:nvPr/>
            </p:nvSpPr>
            <p:spPr>
              <a:xfrm>
                <a:off x="7194794" y="2682737"/>
                <a:ext cx="3898414" cy="539349"/>
              </a:xfrm>
              <a:prstGeom prst="rect">
                <a:avLst/>
              </a:prstGeom>
              <a:blipFill>
                <a:blip r:embed="rId8"/>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E6A21EF6-E02F-6B0D-5809-268C1A214A8F}"/>
                  </a:ext>
                </a:extLst>
              </p:cNvPr>
              <p:cNvSpPr/>
              <p:nvPr/>
            </p:nvSpPr>
            <p:spPr>
              <a:xfrm>
                <a:off x="2506209" y="1965651"/>
                <a:ext cx="7179578" cy="539349"/>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0</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1</m:t>
                          </m:r>
                        </m:sub>
                      </m:sSub>
                      <m:r>
                        <a:rPr lang="en-US" altLang="ja-JP" sz="2000" b="0" i="1" smtClean="0">
                          <a:solidFill>
                            <a:schemeClr val="tx1"/>
                          </a:solidFill>
                          <a:latin typeface="Cambria Math" panose="02040503050406030204" pitchFamily="18" charset="0"/>
                        </a:rPr>
                        <m:t>𝐻</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m:t>
                      </m:r>
                      <m:sSup>
                        <m:sSupPr>
                          <m:ctrlPr>
                            <a:rPr lang="en-US" altLang="ja-JP" sz="2000" b="0" i="1" smtClean="0">
                              <a:solidFill>
                                <a:schemeClr val="tx1"/>
                              </a:solidFill>
                              <a:latin typeface="Cambria Math" panose="02040503050406030204" pitchFamily="18" charset="0"/>
                            </a:rPr>
                          </m:ctrlPr>
                        </m:sSupPr>
                        <m:e>
                          <m:r>
                            <a:rPr lang="en-US" altLang="ja-JP" sz="2000" b="0" i="1" smtClean="0">
                              <a:solidFill>
                                <a:schemeClr val="tx1"/>
                              </a:solidFill>
                              <a:latin typeface="Cambria Math" panose="02040503050406030204" pitchFamily="18" charset="0"/>
                            </a:rPr>
                            <m:t> </m:t>
                          </m:r>
                          <m:d>
                            <m:dPr>
                              <m:begChr m:val="{"/>
                              <m:endChr m:val="}"/>
                              <m:ctrlPr>
                                <a:rPr lang="en-US" altLang="ja-JP" sz="2000" i="1">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𝑋</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e>
                        <m:sup>
                          <m:r>
                            <a:rPr lang="en-US" altLang="ja-JP" sz="2000" b="0" i="1" smtClean="0">
                              <a:solidFill>
                                <a:schemeClr val="tx1"/>
                              </a:solidFill>
                              <a:latin typeface="Cambria Math" panose="02040503050406030204" pitchFamily="18" charset="0"/>
                            </a:rPr>
                            <m:t> </m:t>
                          </m:r>
                          <m:r>
                            <a:rPr lang="en-US" altLang="ja-JP" sz="2000" b="1" i="1" smtClean="0">
                              <a:solidFill>
                                <a:srgbClr val="FF0000"/>
                              </a:solidFill>
                              <a:latin typeface="Cambria Math" panose="02040503050406030204" pitchFamily="18" charset="0"/>
                            </a:rPr>
                            <m:t>𝒙</m:t>
                          </m:r>
                          <m:r>
                            <a:rPr lang="en-US" altLang="ja-JP" sz="2000" b="1" i="1" smtClean="0">
                              <a:solidFill>
                                <a:srgbClr val="FF0000"/>
                              </a:solidFill>
                              <a:latin typeface="Cambria Math" panose="02040503050406030204" pitchFamily="18" charset="0"/>
                            </a:rPr>
                            <m:t>↦</m:t>
                          </m:r>
                          <m:d>
                            <m:dPr>
                              <m:begChr m:val="|"/>
                              <m:endChr m:val="⟩"/>
                              <m:ctrlPr>
                                <a:rPr lang="en-US" altLang="ja-JP" sz="2000" b="1" i="1" smtClean="0">
                                  <a:solidFill>
                                    <a:srgbClr val="FF0000"/>
                                  </a:solidFill>
                                  <a:latin typeface="Cambria Math" panose="02040503050406030204" pitchFamily="18" charset="0"/>
                                </a:rPr>
                              </m:ctrlPr>
                            </m:dPr>
                            <m:e>
                              <m:r>
                                <a:rPr lang="en-US" altLang="ja-JP" sz="2000" b="1" i="1" smtClean="0">
                                  <a:solidFill>
                                    <a:srgbClr val="FF0000"/>
                                  </a:solidFill>
                                  <a:latin typeface="Cambria Math" panose="02040503050406030204" pitchFamily="18" charset="0"/>
                                </a:rPr>
                                <m:t>𝟎</m:t>
                              </m:r>
                            </m:e>
                          </m:d>
                        </m:sup>
                      </m:sSup>
                    </m:oMath>
                  </m:oMathPara>
                </a14:m>
                <a:endParaRPr kumimoji="1" lang="ja-JP" altLang="en-US" sz="2000"/>
              </a:p>
            </p:txBody>
          </p:sp>
        </mc:Choice>
        <mc:Fallback xmlns="">
          <p:sp>
            <p:nvSpPr>
              <p:cNvPr id="11" name="正方形/長方形 10">
                <a:extLst>
                  <a:ext uri="{FF2B5EF4-FFF2-40B4-BE49-F238E27FC236}">
                    <a16:creationId xmlns:a16="http://schemas.microsoft.com/office/drawing/2014/main" id="{E6A21EF6-E02F-6B0D-5809-268C1A214A8F}"/>
                  </a:ext>
                </a:extLst>
              </p:cNvPr>
              <p:cNvSpPr>
                <a:spLocks noRot="1" noChangeAspect="1" noMove="1" noResize="1" noEditPoints="1" noAdjustHandles="1" noChangeArrowheads="1" noChangeShapeType="1" noTextEdit="1"/>
              </p:cNvSpPr>
              <p:nvPr/>
            </p:nvSpPr>
            <p:spPr>
              <a:xfrm>
                <a:off x="2506209" y="1965651"/>
                <a:ext cx="7179578" cy="539349"/>
              </a:xfrm>
              <a:prstGeom prst="rect">
                <a:avLst/>
              </a:prstGeom>
              <a:blipFill>
                <a:blip r:embed="rId9"/>
                <a:stretch>
                  <a:fillRect/>
                </a:stretch>
              </a:blipFill>
              <a:ln>
                <a:solidFill>
                  <a:schemeClr val="accent2">
                    <a:lumMod val="75000"/>
                  </a:schemeClr>
                </a:solidFill>
              </a:ln>
            </p:spPr>
            <p:txBody>
              <a:bodyPr/>
              <a:lstStyle/>
              <a:p>
                <a:r>
                  <a:rPr lang="en-US">
                    <a:noFill/>
                  </a:rPr>
                  <a:t> </a:t>
                </a:r>
              </a:p>
            </p:txBody>
          </p:sp>
        </mc:Fallback>
      </mc:AlternateContent>
      <p:cxnSp>
        <p:nvCxnSpPr>
          <p:cNvPr id="15" name="直線矢印コネクタ 14">
            <a:extLst>
              <a:ext uri="{FF2B5EF4-FFF2-40B4-BE49-F238E27FC236}">
                <a16:creationId xmlns:a16="http://schemas.microsoft.com/office/drawing/2014/main" id="{791CC518-4B9F-7482-376B-EC0413A5CD9C}"/>
              </a:ext>
            </a:extLst>
          </p:cNvPr>
          <p:cNvCxnSpPr>
            <a:cxnSpLocks/>
            <a:endCxn id="9" idx="0"/>
          </p:cNvCxnSpPr>
          <p:nvPr/>
        </p:nvCxnSpPr>
        <p:spPr>
          <a:xfrm flipH="1">
            <a:off x="3655103" y="2504800"/>
            <a:ext cx="311416" cy="16946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a:extLst>
              <a:ext uri="{FF2B5EF4-FFF2-40B4-BE49-F238E27FC236}">
                <a16:creationId xmlns:a16="http://schemas.microsoft.com/office/drawing/2014/main" id="{634F6F04-89D8-EBD1-071A-5192324A02D7}"/>
              </a:ext>
            </a:extLst>
          </p:cNvPr>
          <p:cNvCxnSpPr>
            <a:cxnSpLocks/>
          </p:cNvCxnSpPr>
          <p:nvPr/>
        </p:nvCxnSpPr>
        <p:spPr>
          <a:xfrm>
            <a:off x="8536895" y="2491875"/>
            <a:ext cx="409547" cy="19086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直線矢印コネクタ 18">
            <a:extLst>
              <a:ext uri="{FF2B5EF4-FFF2-40B4-BE49-F238E27FC236}">
                <a16:creationId xmlns:a16="http://schemas.microsoft.com/office/drawing/2014/main" id="{F781C307-1C72-6606-746C-02DB349627DC}"/>
              </a:ext>
            </a:extLst>
          </p:cNvPr>
          <p:cNvCxnSpPr>
            <a:cxnSpLocks/>
            <a:stCxn id="8" idx="2"/>
            <a:endCxn id="11" idx="0"/>
          </p:cNvCxnSpPr>
          <p:nvPr/>
        </p:nvCxnSpPr>
        <p:spPr>
          <a:xfrm flipH="1">
            <a:off x="6095998" y="1780036"/>
            <a:ext cx="1" cy="1856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DAF02881-9526-AB0A-6F39-9451992A10F4}"/>
                  </a:ext>
                </a:extLst>
              </p:cNvPr>
              <p:cNvSpPr/>
              <p:nvPr/>
            </p:nvSpPr>
            <p:spPr>
              <a:xfrm>
                <a:off x="422785" y="3494022"/>
                <a:ext cx="6227371" cy="667272"/>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b="0" i="1" smtClean="0">
                              <a:solidFill>
                                <a:srgbClr val="FF0000"/>
                              </a:solidFill>
                              <a:latin typeface="Cambria Math" panose="02040503050406030204" pitchFamily="18" charset="0"/>
                            </a:rPr>
                            <m:t>𝑥</m:t>
                          </m:r>
                          <m:r>
                            <a:rPr lang="en-US" altLang="ja-JP" sz="2000" b="0" i="1" smtClean="0">
                              <a:solidFill>
                                <a:srgbClr val="FF0000"/>
                              </a:solidFill>
                              <a:latin typeface="Cambria Math" panose="02040503050406030204" pitchFamily="18" charset="0"/>
                            </a:rPr>
                            <m:t>↦</m:t>
                          </m:r>
                          <m:d>
                            <m:dPr>
                              <m:begChr m:val="|"/>
                              <m:endChr m:val="⟩"/>
                              <m:ctrlPr>
                                <a:rPr lang="en-US" altLang="ja-JP" sz="2000" b="0" i="1" smtClean="0">
                                  <a:solidFill>
                                    <a:srgbClr val="FF0000"/>
                                  </a:solidFill>
                                  <a:latin typeface="Cambria Math" panose="02040503050406030204" pitchFamily="18" charset="0"/>
                                </a:rPr>
                              </m:ctrlPr>
                            </m:dPr>
                            <m:e>
                              <m:r>
                                <a:rPr lang="en-US" altLang="ja-JP" sz="2000" b="0" i="1" smtClean="0">
                                  <a:solidFill>
                                    <a:srgbClr val="FF0000"/>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r>
                            <a:rPr lang="en-US" altLang="ja-JP" sz="2000" i="1">
                              <a:solidFill>
                                <a:schemeClr val="tx1"/>
                              </a:solidFill>
                              <a:latin typeface="Cambria Math" panose="02040503050406030204" pitchFamily="18" charset="0"/>
                            </a:rPr>
                            <m:t>↦</m:t>
                          </m:r>
                          <m:d>
                            <m:dPr>
                              <m:begChr m:val="|"/>
                              <m:endChr m:val="⟩"/>
                              <m:ctrlPr>
                                <a:rPr lang="en-US" altLang="ja-JP" sz="2000" i="1">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𝐶</m:t>
                          </m:r>
                        </m:e>
                        <m:sub>
                          <m:r>
                            <a:rPr lang="en-US" altLang="ja-JP" sz="2000" i="1">
                              <a:solidFill>
                                <a:schemeClr val="tx1"/>
                              </a:solidFill>
                              <a:latin typeface="Cambria Math" panose="02040503050406030204" pitchFamily="18" charset="0"/>
                            </a:rPr>
                            <m:t>0</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i="1">
                          <a:solidFill>
                            <a:schemeClr val="tx1"/>
                          </a:solidFill>
                          <a:latin typeface="Cambria Math" panose="02040503050406030204" pitchFamily="18" charset="0"/>
                        </a:rPr>
                        <m:t> </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b="0" i="1" smtClean="0">
                              <a:solidFill>
                                <a:srgbClr val="FF0000"/>
                              </a:solidFill>
                              <a:latin typeface="Cambria Math" panose="02040503050406030204" pitchFamily="18" charset="0"/>
                            </a:rPr>
                            <m:t>𝑥</m:t>
                          </m:r>
                          <m:r>
                            <a:rPr lang="en-US" altLang="ja-JP" sz="2000" b="0" i="1" smtClean="0">
                              <a:solidFill>
                                <a:srgbClr val="FF0000"/>
                              </a:solidFill>
                              <a:latin typeface="Cambria Math" panose="02040503050406030204" pitchFamily="18" charset="0"/>
                            </a:rPr>
                            <m:t>↦</m:t>
                          </m:r>
                          <m:d>
                            <m:dPr>
                              <m:begChr m:val="|"/>
                              <m:endChr m:val="⟩"/>
                              <m:ctrlPr>
                                <a:rPr lang="en-US" altLang="ja-JP" sz="2000" b="0" i="1" smtClean="0">
                                  <a:solidFill>
                                    <a:srgbClr val="FF0000"/>
                                  </a:solidFill>
                                  <a:latin typeface="Cambria Math" panose="02040503050406030204" pitchFamily="18" charset="0"/>
                                </a:rPr>
                              </m:ctrlPr>
                            </m:dPr>
                            <m:e>
                              <m:r>
                                <a:rPr lang="en-US" altLang="ja-JP" sz="2000" b="0" i="1" smtClean="0">
                                  <a:solidFill>
                                    <a:srgbClr val="FF0000"/>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𝑦</m:t>
                          </m:r>
                          <m: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𝑋</m:t>
                          </m:r>
                          <m:d>
                            <m:dPr>
                              <m:begChr m:val="|"/>
                              <m:endChr m:val="⟩"/>
                              <m:ctrlPr>
                                <a:rPr lang="en-US" altLang="ja-JP" sz="2000" b="0" i="1" smtClean="0">
                                  <a:solidFill>
                                    <a:schemeClr val="tx1"/>
                                  </a:solidFill>
                                  <a:latin typeface="Cambria Math" panose="02040503050406030204" pitchFamily="18" charset="0"/>
                                </a:rPr>
                              </m:ctrlPr>
                            </m:dPr>
                            <m:e>
                              <m:sSub>
                                <m:sSubPr>
                                  <m:ctrlPr>
                                    <a:rPr lang="en-US" altLang="ja-JP" sz="2000" b="0" i="1" smtClean="0">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𝜙</m:t>
                                  </m:r>
                                </m:e>
                                <m:sub>
                                  <m:r>
                                    <a:rPr lang="en-US" altLang="ja-JP" sz="2000" b="0" i="1" smtClean="0">
                                      <a:solidFill>
                                        <a:schemeClr val="tx1"/>
                                      </a:solidFill>
                                      <a:latin typeface="Cambria Math" panose="02040503050406030204" pitchFamily="18" charset="0"/>
                                    </a:rPr>
                                    <m:t>0</m:t>
                                  </m:r>
                                </m:sub>
                              </m:sSub>
                            </m:e>
                          </m:d>
                          <m:r>
                            <a:rPr lang="en-US" altLang="ja-JP" sz="2000" b="0" i="1" smtClean="0">
                              <a:solidFill>
                                <a:schemeClr val="tx1"/>
                              </a:solidFill>
                              <a:latin typeface="Cambria Math" panose="02040503050406030204" pitchFamily="18" charset="0"/>
                            </a:rPr>
                            <m:t> </m:t>
                          </m:r>
                        </m:e>
                      </m:d>
                    </m:oMath>
                  </m:oMathPara>
                </a14:m>
                <a:endParaRPr kumimoji="1" lang="ja-JP" altLang="en-US" sz="2000"/>
              </a:p>
            </p:txBody>
          </p:sp>
        </mc:Choice>
        <mc:Fallback xmlns="">
          <p:sp>
            <p:nvSpPr>
              <p:cNvPr id="23" name="正方形/長方形 22">
                <a:extLst>
                  <a:ext uri="{FF2B5EF4-FFF2-40B4-BE49-F238E27FC236}">
                    <a16:creationId xmlns:a16="http://schemas.microsoft.com/office/drawing/2014/main" id="{DAF02881-9526-AB0A-6F39-9451992A10F4}"/>
                  </a:ext>
                </a:extLst>
              </p:cNvPr>
              <p:cNvSpPr>
                <a:spLocks noRot="1" noChangeAspect="1" noMove="1" noResize="1" noEditPoints="1" noAdjustHandles="1" noChangeArrowheads="1" noChangeShapeType="1" noTextEdit="1"/>
              </p:cNvSpPr>
              <p:nvPr/>
            </p:nvSpPr>
            <p:spPr>
              <a:xfrm>
                <a:off x="422785" y="3494022"/>
                <a:ext cx="6227371" cy="667272"/>
              </a:xfrm>
              <a:prstGeom prst="rect">
                <a:avLst/>
              </a:prstGeom>
              <a:blipFill>
                <a:blip r:embed="rId10"/>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51624209-6EB4-D36A-E4A2-0C5C2F1D29B9}"/>
                  </a:ext>
                </a:extLst>
              </p:cNvPr>
              <p:cNvSpPr/>
              <p:nvPr/>
            </p:nvSpPr>
            <p:spPr>
              <a:xfrm>
                <a:off x="6920878" y="3494022"/>
                <a:ext cx="4795788" cy="667272"/>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00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b="0" i="1" smtClean="0">
                              <a:solidFill>
                                <a:srgbClr val="FF0000"/>
                              </a:solidFill>
                              <a:latin typeface="Cambria Math" panose="02040503050406030204" pitchFamily="18" charset="0"/>
                            </a:rPr>
                            <m:t>𝑥</m:t>
                          </m:r>
                          <m:r>
                            <a:rPr lang="en-US" altLang="ja-JP" sz="2000" b="0" i="1" smtClean="0">
                              <a:solidFill>
                                <a:srgbClr val="FF0000"/>
                              </a:solidFill>
                              <a:latin typeface="Cambria Math" panose="02040503050406030204" pitchFamily="18" charset="0"/>
                            </a:rPr>
                            <m:t>↦</m:t>
                          </m:r>
                          <m:d>
                            <m:dPr>
                              <m:begChr m:val="|"/>
                              <m:endChr m:val="⟩"/>
                              <m:ctrlPr>
                                <a:rPr lang="en-US" altLang="ja-JP" sz="2000" b="0" i="1" smtClean="0">
                                  <a:solidFill>
                                    <a:srgbClr val="FF0000"/>
                                  </a:solidFill>
                                  <a:latin typeface="Cambria Math" panose="02040503050406030204" pitchFamily="18" charset="0"/>
                                </a:rPr>
                              </m:ctrlPr>
                            </m:dPr>
                            <m:e>
                              <m:r>
                                <a:rPr lang="en-US" altLang="ja-JP" sz="2000" b="0" i="1" smtClean="0">
                                  <a:solidFill>
                                    <a:srgbClr val="FF0000"/>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r>
                        <a:rPr lang="en-US" altLang="ja-JP" sz="2000" i="1">
                          <a:solidFill>
                            <a:schemeClr val="tx1"/>
                          </a:solidFill>
                          <a:latin typeface="Cambria Math" panose="02040503050406030204" pitchFamily="18" charset="0"/>
                        </a:rPr>
                        <m:t> </m:t>
                      </m:r>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𝐶</m:t>
                          </m:r>
                        </m:e>
                        <m:sub>
                          <m:r>
                            <a:rPr lang="en-US" altLang="ja-JP" sz="2000" b="0" i="1" smtClean="0">
                              <a:solidFill>
                                <a:schemeClr val="tx1"/>
                              </a:solidFill>
                              <a:latin typeface="Cambria Math" panose="02040503050406030204" pitchFamily="18" charset="0"/>
                            </a:rPr>
                            <m:t>1</m:t>
                          </m:r>
                        </m:sub>
                      </m:sSub>
                      <m:r>
                        <a:rPr lang="en-US" altLang="ja-JP" sz="2000" i="1">
                          <a:solidFill>
                            <a:schemeClr val="tx1"/>
                          </a:solidFill>
                          <a:latin typeface="Cambria Math" panose="02040503050406030204" pitchFamily="18" charset="0"/>
                        </a:rPr>
                        <m:t>𝑋</m:t>
                      </m:r>
                      <m:d>
                        <m:dPr>
                          <m:ctrlPr>
                            <a:rPr lang="en-US" altLang="ja-JP" sz="2000" i="1">
                              <a:solidFill>
                                <a:schemeClr val="tx1"/>
                              </a:solidFill>
                              <a:latin typeface="Cambria Math" panose="02040503050406030204" pitchFamily="18" charset="0"/>
                            </a:rPr>
                          </m:ctrlPr>
                        </m:dPr>
                        <m:e>
                          <m:r>
                            <a:rPr lang="en-US" altLang="ja-JP" sz="2000" i="1">
                              <a:solidFill>
                                <a:schemeClr val="tx1"/>
                              </a:solidFill>
                              <a:latin typeface="Cambria Math" panose="02040503050406030204" pitchFamily="18" charset="0"/>
                            </a:rPr>
                            <m:t>𝑥</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r>
                        <a:rPr lang="en-US" altLang="ja-JP" sz="2000" i="1">
                          <a:solidFill>
                            <a:schemeClr val="tx1"/>
                          </a:solidFill>
                          <a:latin typeface="Cambria Math" panose="02040503050406030204" pitchFamily="18" charset="0"/>
                        </a:rPr>
                        <m:t> </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 </m:t>
                          </m:r>
                          <m:r>
                            <a:rPr lang="en-US" altLang="ja-JP" sz="2000" b="0" i="1" smtClean="0">
                              <a:solidFill>
                                <a:srgbClr val="FF0000"/>
                              </a:solidFill>
                              <a:latin typeface="Cambria Math" panose="02040503050406030204" pitchFamily="18" charset="0"/>
                            </a:rPr>
                            <m:t>𝑥</m:t>
                          </m:r>
                          <m:r>
                            <a:rPr lang="en-US" altLang="ja-JP" sz="2000" b="0" i="1" smtClean="0">
                              <a:solidFill>
                                <a:srgbClr val="FF0000"/>
                              </a:solidFill>
                              <a:latin typeface="Cambria Math" panose="02040503050406030204" pitchFamily="18" charset="0"/>
                            </a:rPr>
                            <m:t>↦</m:t>
                          </m:r>
                          <m:d>
                            <m:dPr>
                              <m:begChr m:val="|"/>
                              <m:endChr m:val="⟩"/>
                              <m:ctrlPr>
                                <a:rPr lang="en-US" altLang="ja-JP" sz="2000" b="0" i="1" smtClean="0">
                                  <a:solidFill>
                                    <a:srgbClr val="FF0000"/>
                                  </a:solidFill>
                                  <a:latin typeface="Cambria Math" panose="02040503050406030204" pitchFamily="18" charset="0"/>
                                </a:rPr>
                              </m:ctrlPr>
                            </m:dPr>
                            <m:e>
                              <m:r>
                                <a:rPr lang="en-US" altLang="ja-JP" sz="2000" b="0" i="1" smtClean="0">
                                  <a:solidFill>
                                    <a:srgbClr val="FF0000"/>
                                  </a:solidFill>
                                  <a:latin typeface="Cambria Math" panose="02040503050406030204" pitchFamily="18" charset="0"/>
                                </a:rPr>
                                <m:t>0</m:t>
                              </m:r>
                            </m:e>
                          </m:d>
                          <m:r>
                            <a:rPr lang="en-US" altLang="ja-JP" sz="2000" b="0" i="1" smtClean="0">
                              <a:solidFill>
                                <a:schemeClr val="tx1"/>
                              </a:solidFill>
                              <a:latin typeface="Cambria Math" panose="02040503050406030204" pitchFamily="18" charset="0"/>
                            </a:rPr>
                            <m:t>∗</m:t>
                          </m:r>
                          <m:d>
                            <m:dPr>
                              <m:begChr m:val="["/>
                              <m:endChr m:val="]"/>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𝑦</m:t>
                              </m:r>
                            </m:e>
                          </m:d>
                          <m:r>
                            <a:rPr lang="en-US" altLang="ja-JP" sz="2000" b="0" i="1" smtClean="0">
                              <a:solidFill>
                                <a:schemeClr val="tx1"/>
                              </a:solidFill>
                              <a:latin typeface="Cambria Math" panose="02040503050406030204" pitchFamily="18" charset="0"/>
                            </a:rPr>
                            <m:t> </m:t>
                          </m:r>
                        </m:e>
                      </m:d>
                    </m:oMath>
                  </m:oMathPara>
                </a14:m>
                <a:endParaRPr kumimoji="1" lang="ja-JP" altLang="en-US" sz="2400"/>
              </a:p>
            </p:txBody>
          </p:sp>
        </mc:Choice>
        <mc:Fallback xmlns="">
          <p:sp>
            <p:nvSpPr>
              <p:cNvPr id="26" name="正方形/長方形 25">
                <a:extLst>
                  <a:ext uri="{FF2B5EF4-FFF2-40B4-BE49-F238E27FC236}">
                    <a16:creationId xmlns:a16="http://schemas.microsoft.com/office/drawing/2014/main" id="{51624209-6EB4-D36A-E4A2-0C5C2F1D29B9}"/>
                  </a:ext>
                </a:extLst>
              </p:cNvPr>
              <p:cNvSpPr>
                <a:spLocks noRot="1" noChangeAspect="1" noMove="1" noResize="1" noEditPoints="1" noAdjustHandles="1" noChangeArrowheads="1" noChangeShapeType="1" noTextEdit="1"/>
              </p:cNvSpPr>
              <p:nvPr/>
            </p:nvSpPr>
            <p:spPr>
              <a:xfrm>
                <a:off x="6920878" y="3494022"/>
                <a:ext cx="4795788" cy="667272"/>
              </a:xfrm>
              <a:prstGeom prst="rect">
                <a:avLst/>
              </a:prstGeom>
              <a:blipFill>
                <a:blip r:embed="rId11"/>
                <a:stretch>
                  <a:fillRect/>
                </a:stretch>
              </a:blipFill>
              <a:ln>
                <a:solidFill>
                  <a:schemeClr val="accent2">
                    <a:lumMod val="75000"/>
                  </a:schemeClr>
                </a:solidFill>
              </a:ln>
            </p:spPr>
            <p:txBody>
              <a:bodyPr/>
              <a:lstStyle/>
              <a:p>
                <a:r>
                  <a:rPr lang="en-US">
                    <a:noFill/>
                  </a:rPr>
                  <a:t> </a:t>
                </a:r>
              </a:p>
            </p:txBody>
          </p:sp>
        </mc:Fallback>
      </mc:AlternateContent>
      <p:cxnSp>
        <p:nvCxnSpPr>
          <p:cNvPr id="33" name="直線矢印コネクタ 32">
            <a:extLst>
              <a:ext uri="{FF2B5EF4-FFF2-40B4-BE49-F238E27FC236}">
                <a16:creationId xmlns:a16="http://schemas.microsoft.com/office/drawing/2014/main" id="{BB566C86-44E3-BEC1-9160-86991DB2B81E}"/>
              </a:ext>
            </a:extLst>
          </p:cNvPr>
          <p:cNvCxnSpPr>
            <a:cxnSpLocks/>
          </p:cNvCxnSpPr>
          <p:nvPr/>
        </p:nvCxnSpPr>
        <p:spPr>
          <a:xfrm flipH="1">
            <a:off x="3565648" y="3213616"/>
            <a:ext cx="59475" cy="28040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6" name="直線矢印コネクタ 35">
            <a:extLst>
              <a:ext uri="{FF2B5EF4-FFF2-40B4-BE49-F238E27FC236}">
                <a16:creationId xmlns:a16="http://schemas.microsoft.com/office/drawing/2014/main" id="{40002955-7D13-A6D8-7B7A-B733B1F59FDE}"/>
              </a:ext>
            </a:extLst>
          </p:cNvPr>
          <p:cNvCxnSpPr>
            <a:cxnSpLocks/>
          </p:cNvCxnSpPr>
          <p:nvPr/>
        </p:nvCxnSpPr>
        <p:spPr>
          <a:xfrm>
            <a:off x="9158991" y="3222086"/>
            <a:ext cx="117603" cy="27193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1" name="四角形: 角を丸くする 40">
            <a:extLst>
              <a:ext uri="{FF2B5EF4-FFF2-40B4-BE49-F238E27FC236}">
                <a16:creationId xmlns:a16="http://schemas.microsoft.com/office/drawing/2014/main" id="{7823D9D4-552E-B23D-4BB9-70BFCC761B8A}"/>
              </a:ext>
            </a:extLst>
          </p:cNvPr>
          <p:cNvSpPr/>
          <p:nvPr/>
        </p:nvSpPr>
        <p:spPr>
          <a:xfrm>
            <a:off x="6787260" y="3409686"/>
            <a:ext cx="5020315" cy="832085"/>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599B232-CC99-B01B-A5B9-A98EE7A06EF4}"/>
                  </a:ext>
                </a:extLst>
              </p:cNvPr>
              <p:cNvSpPr txBox="1"/>
              <p:nvPr/>
            </p:nvSpPr>
            <p:spPr>
              <a:xfrm>
                <a:off x="4241458" y="5607039"/>
                <a:ext cx="3930691" cy="102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800" i="1" dirty="0" smtClean="0">
                              <a:latin typeface="Cambria Math" panose="02040503050406030204" pitchFamily="18" charset="0"/>
                              <a:ea typeface="游ゴシック Medium" panose="020B0500000000000000" pitchFamily="50" charset="-128"/>
                            </a:rPr>
                          </m:ctrlPr>
                        </m:fPr>
                        <m:num>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𝑃</m:t>
                              </m:r>
                            </m:e>
                          </m:d>
                          <m:r>
                            <a:rPr lang="en-US" altLang="ja-JP" sz="2800" b="0" i="1" smtClean="0">
                              <a:latin typeface="Cambria Math" panose="02040503050406030204" pitchFamily="18" charset="0"/>
                              <a:ea typeface="游ゴシック Medium" panose="020B0500000000000000" pitchFamily="50" charset="-128"/>
                            </a:rPr>
                            <m:t> </m:t>
                          </m:r>
                          <m:r>
                            <a:rPr lang="en-US" altLang="ja-JP" sz="2800" b="0" i="1" smtClean="0">
                              <a:latin typeface="Cambria Math" panose="02040503050406030204" pitchFamily="18" charset="0"/>
                              <a:ea typeface="游ゴシック Medium" panose="020B0500000000000000" pitchFamily="50" charset="-128"/>
                            </a:rPr>
                            <m:t>𝑒</m:t>
                          </m:r>
                          <m:r>
                            <a:rPr lang="en-US" altLang="ja-JP" sz="2800" b="0" i="1" smtClean="0">
                              <a:latin typeface="Cambria Math" panose="02040503050406030204" pitchFamily="18" charset="0"/>
                              <a:ea typeface="游ゴシック Medium" panose="020B0500000000000000" pitchFamily="50" charset="-128"/>
                            </a:rPr>
                            <m:t> </m:t>
                          </m:r>
                          <m:sSup>
                            <m:sSupPr>
                              <m:ctrlPr>
                                <a:rPr lang="en-US" altLang="ja-JP" sz="2800" b="0" i="1" smtClean="0">
                                  <a:latin typeface="Cambria Math" panose="02040503050406030204" pitchFamily="18" charset="0"/>
                                  <a:ea typeface="游ゴシック Medium" panose="020B0500000000000000" pitchFamily="50" charset="-128"/>
                                </a:rPr>
                              </m:ctrlPr>
                            </m:sSupPr>
                            <m:e>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𝑄</m:t>
                                  </m:r>
                                </m:e>
                              </m:d>
                            </m:e>
                            <m:sup>
                              <m:r>
                                <a:rPr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t>𝐼</m:t>
                              </m:r>
                            </m:sup>
                          </m:sSup>
                          <m:r>
                            <a:rPr lang="en-US" altLang="ja-JP" sz="2800" b="0" i="1" smtClean="0">
                              <a:latin typeface="Cambria Math" panose="02040503050406030204" pitchFamily="18" charset="0"/>
                              <a:ea typeface="游ゴシック Medium" panose="020B0500000000000000" pitchFamily="50" charset="-128"/>
                            </a:rPr>
                            <m:t>    </m:t>
                          </m:r>
                          <m:d>
                            <m:dPr>
                              <m:begChr m:val="{"/>
                              <m:endChr m:val="}"/>
                              <m:ctrlPr>
                                <a:rPr lang="en-US" altLang="ja-JP" sz="2800" b="0" i="1" smtClean="0">
                                  <a:latin typeface="Cambria Math" panose="02040503050406030204" pitchFamily="18" charset="0"/>
                                  <a:ea typeface="游ゴシック Medium" panose="020B0500000000000000" pitchFamily="50" charset="-128"/>
                                </a:rPr>
                              </m:ctrlPr>
                            </m:dPr>
                            <m:e>
                              <m:sSup>
                                <m:sSupPr>
                                  <m:ctrlPr>
                                    <a:rPr lang="en-US" altLang="ja-JP" sz="2800" b="0" i="1" smtClean="0">
                                      <a:latin typeface="Cambria Math" panose="02040503050406030204" pitchFamily="18" charset="0"/>
                                      <a:ea typeface="游ゴシック Medium" panose="020B0500000000000000" pitchFamily="50" charset="-128"/>
                                    </a:rPr>
                                  </m:ctrlPr>
                                </m:sSupPr>
                                <m:e>
                                  <m:r>
                                    <a:rPr lang="en-US" altLang="ja-JP" sz="2800" b="0" i="1" smtClean="0">
                                      <a:latin typeface="Cambria Math" panose="02040503050406030204" pitchFamily="18" charset="0"/>
                                      <a:ea typeface="游ゴシック Medium" panose="020B0500000000000000" pitchFamily="50" charset="-128"/>
                                    </a:rPr>
                                    <m:t>𝑃</m:t>
                                  </m:r>
                                </m:e>
                                <m:sup>
                                  <m:r>
                                    <a:rPr lang="en-US" altLang="ja-JP" sz="2800" b="0" i="1" smtClean="0">
                                      <a:latin typeface="Cambria Math" panose="02040503050406030204" pitchFamily="18" charset="0"/>
                                      <a:ea typeface="游ゴシック Medium" panose="020B0500000000000000" pitchFamily="50" charset="-128"/>
                                    </a:rPr>
                                    <m:t>′</m:t>
                                  </m:r>
                                </m:sup>
                              </m:sSup>
                            </m:e>
                          </m:d>
                          <m:r>
                            <a:rPr lang="en-US" altLang="ja-JP" sz="2800" b="0" i="1" smtClean="0">
                              <a:latin typeface="Cambria Math" panose="02040503050406030204" pitchFamily="18" charset="0"/>
                              <a:ea typeface="游ゴシック Medium" panose="020B0500000000000000" pitchFamily="50" charset="-128"/>
                            </a:rPr>
                            <m:t> </m:t>
                          </m:r>
                          <m:sSup>
                            <m:sSupPr>
                              <m:ctrlPr>
                                <a:rPr lang="en-US" altLang="ja-JP" sz="2800" b="0" i="1" smtClean="0">
                                  <a:latin typeface="Cambria Math" panose="02040503050406030204" pitchFamily="18" charset="0"/>
                                  <a:ea typeface="游ゴシック Medium" panose="020B0500000000000000" pitchFamily="50" charset="-128"/>
                                </a:rPr>
                              </m:ctrlPr>
                            </m:sSupPr>
                            <m:e>
                              <m:r>
                                <a:rPr lang="en-US" altLang="ja-JP" sz="2800" b="0" i="1" smtClean="0">
                                  <a:latin typeface="Cambria Math" panose="02040503050406030204" pitchFamily="18" charset="0"/>
                                  <a:ea typeface="游ゴシック Medium" panose="020B0500000000000000" pitchFamily="50" charset="-128"/>
                                </a:rPr>
                                <m:t>𝑒</m:t>
                              </m:r>
                            </m:e>
                            <m:sup>
                              <m:r>
                                <a:rPr lang="en-US" altLang="ja-JP" sz="2800" b="0" i="1" smtClean="0">
                                  <a:latin typeface="Cambria Math" panose="02040503050406030204" pitchFamily="18" charset="0"/>
                                  <a:ea typeface="游ゴシック Medium" panose="020B0500000000000000" pitchFamily="50" charset="-128"/>
                                </a:rPr>
                                <m:t>′</m:t>
                              </m:r>
                            </m:sup>
                          </m:sSup>
                          <m:r>
                            <a:rPr lang="en-US" altLang="ja-JP" sz="2800" b="0" i="1" smtClean="0">
                              <a:latin typeface="Cambria Math" panose="02040503050406030204" pitchFamily="18" charset="0"/>
                              <a:ea typeface="游ゴシック Medium" panose="020B0500000000000000" pitchFamily="50" charset="-128"/>
                            </a:rPr>
                            <m:t> </m:t>
                          </m:r>
                          <m:sSup>
                            <m:sSupPr>
                              <m:ctrlPr>
                                <a:rPr lang="en-US" altLang="ja-JP" sz="2800" b="0" i="1" smtClean="0">
                                  <a:latin typeface="Cambria Math" panose="02040503050406030204" pitchFamily="18" charset="0"/>
                                  <a:ea typeface="游ゴシック Medium" panose="020B0500000000000000" pitchFamily="50" charset="-128"/>
                                </a:rPr>
                              </m:ctrlPr>
                            </m:sSupPr>
                            <m:e>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𝑄</m:t>
                                  </m:r>
                                  <m:r>
                                    <a:rPr lang="en-US" altLang="ja-JP" sz="2800" b="0" i="1" smtClean="0">
                                      <a:latin typeface="Cambria Math" panose="02040503050406030204" pitchFamily="18" charset="0"/>
                                      <a:ea typeface="游ゴシック Medium" panose="020B0500000000000000" pitchFamily="50" charset="-128"/>
                                    </a:rPr>
                                    <m:t>′</m:t>
                                  </m:r>
                                </m:e>
                              </m:d>
                            </m:e>
                            <m:sup>
                              <m:r>
                                <a:rPr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t>𝐼</m:t>
                              </m:r>
                            </m:sup>
                          </m:sSup>
                        </m:num>
                        <m:den>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𝑃</m:t>
                              </m:r>
                              <m:r>
                                <a:rPr lang="en-US" altLang="ja-JP" sz="2800" b="0" i="1" smtClean="0">
                                  <a:latin typeface="Cambria Math" panose="02040503050406030204" pitchFamily="18" charset="0"/>
                                  <a:ea typeface="游ゴシック Medium" panose="020B0500000000000000" pitchFamily="50" charset="-128"/>
                                </a:rPr>
                                <m:t>∗</m:t>
                              </m:r>
                              <m:sSup>
                                <m:sSupPr>
                                  <m:ctrlPr>
                                    <a:rPr lang="en-US" altLang="ja-JP" sz="2800" b="0" i="1" smtClean="0">
                                      <a:latin typeface="Cambria Math" panose="02040503050406030204" pitchFamily="18" charset="0"/>
                                      <a:ea typeface="游ゴシック Medium" panose="020B0500000000000000" pitchFamily="50" charset="-128"/>
                                    </a:rPr>
                                  </m:ctrlPr>
                                </m:sSupPr>
                                <m:e>
                                  <m:r>
                                    <a:rPr lang="en-US" altLang="ja-JP" sz="2800" b="0" i="1" smtClean="0">
                                      <a:latin typeface="Cambria Math" panose="02040503050406030204" pitchFamily="18" charset="0"/>
                                      <a:ea typeface="游ゴシック Medium" panose="020B0500000000000000" pitchFamily="50" charset="-128"/>
                                    </a:rPr>
                                    <m:t>𝑃</m:t>
                                  </m:r>
                                </m:e>
                                <m:sup>
                                  <m:r>
                                    <a:rPr lang="en-US" altLang="ja-JP" sz="2800" b="0" i="1" smtClean="0">
                                      <a:latin typeface="Cambria Math" panose="02040503050406030204" pitchFamily="18" charset="0"/>
                                      <a:ea typeface="游ゴシック Medium" panose="020B0500000000000000" pitchFamily="50" charset="-128"/>
                                    </a:rPr>
                                    <m:t>′</m:t>
                                  </m:r>
                                </m:sup>
                              </m:sSup>
                            </m:e>
                          </m:d>
                          <m:r>
                            <a:rPr lang="en-US" altLang="ja-JP" sz="2800" i="1" dirty="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𝑒</m:t>
                          </m:r>
                          <m:r>
                            <a:rPr lang="en-US" altLang="ja-JP" sz="2800" b="0" i="1" dirty="0" smtClean="0">
                              <a:latin typeface="Cambria Math" panose="02040503050406030204" pitchFamily="18" charset="0"/>
                              <a:ea typeface="游ゴシック Medium" panose="020B0500000000000000" pitchFamily="50" charset="-128"/>
                            </a:rPr>
                            <m:t>∣∣</m:t>
                          </m:r>
                          <m:sSup>
                            <m:sSupPr>
                              <m:ctrlPr>
                                <a:rPr lang="en-US" altLang="ja-JP" sz="2800" b="0" i="1" dirty="0" smtClean="0">
                                  <a:latin typeface="Cambria Math" panose="02040503050406030204" pitchFamily="18" charset="0"/>
                                  <a:ea typeface="游ゴシック Medium" panose="020B0500000000000000" pitchFamily="50" charset="-128"/>
                                </a:rPr>
                              </m:ctrlPr>
                            </m:sSupPr>
                            <m:e>
                              <m:r>
                                <a:rPr lang="en-US" altLang="ja-JP" sz="2800" b="0" i="1" dirty="0" smtClean="0">
                                  <a:latin typeface="Cambria Math" panose="02040503050406030204" pitchFamily="18" charset="0"/>
                                  <a:ea typeface="游ゴシック Medium" panose="020B0500000000000000" pitchFamily="50" charset="-128"/>
                                </a:rPr>
                                <m:t>𝑒</m:t>
                              </m:r>
                            </m:e>
                            <m:sup>
                              <m:r>
                                <a:rPr lang="en-US" altLang="ja-JP" sz="2800" b="0" i="1" dirty="0" smtClean="0">
                                  <a:latin typeface="Cambria Math" panose="02040503050406030204" pitchFamily="18" charset="0"/>
                                  <a:ea typeface="游ゴシック Medium" panose="020B0500000000000000" pitchFamily="50" charset="-128"/>
                                </a:rPr>
                                <m:t>′</m:t>
                              </m:r>
                            </m:sup>
                          </m:sSup>
                          <m:r>
                            <a:rPr lang="en-US" altLang="ja-JP" sz="2800" b="0" i="1" dirty="0" smtClean="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b="0" i="1" dirty="0" smtClean="0">
                                      <a:latin typeface="Cambria Math" panose="02040503050406030204" pitchFamily="18" charset="0"/>
                                      <a:ea typeface="游ゴシック Medium" panose="020B0500000000000000" pitchFamily="50" charset="-128"/>
                                    </a:rPr>
                                  </m:ctrlPr>
                                </m:dPr>
                                <m:e>
                                  <m:r>
                                    <a:rPr lang="en-US" altLang="ja-JP" sz="2800" b="0" i="1" dirty="0" smtClean="0">
                                      <a:latin typeface="Cambria Math" panose="02040503050406030204" pitchFamily="18" charset="0"/>
                                      <a:ea typeface="游ゴシック Medium" panose="020B0500000000000000" pitchFamily="50" charset="-128"/>
                                    </a:rPr>
                                    <m:t>𝑄</m:t>
                                  </m:r>
                                  <m:r>
                                    <a:rPr lang="en-US" altLang="ja-JP" sz="2800" b="0" i="1" dirty="0" smtClean="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b="0" i="1" dirty="0" smtClean="0">
                                      <a:latin typeface="Cambria Math" panose="02040503050406030204" pitchFamily="18" charset="0"/>
                                      <a:ea typeface="游ゴシック Medium" panose="020B0500000000000000" pitchFamily="50" charset="-128"/>
                                    </a:rPr>
                                    <m:t>′</m:t>
                                  </m:r>
                                </m:e>
                              </m:d>
                            </m:e>
                            <m:sup>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𝐼</m:t>
                              </m:r>
                            </m:sup>
                          </m:sSup>
                        </m:den>
                      </m:f>
                    </m:oMath>
                  </m:oMathPara>
                </a14:m>
                <a:endParaRPr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42" name="テキスト ボックス 41">
                <a:extLst>
                  <a:ext uri="{FF2B5EF4-FFF2-40B4-BE49-F238E27FC236}">
                    <a16:creationId xmlns:a16="http://schemas.microsoft.com/office/drawing/2014/main" id="{B599B232-CC99-B01B-A5B9-A98EE7A06EF4}"/>
                  </a:ext>
                </a:extLst>
              </p:cNvPr>
              <p:cNvSpPr txBox="1">
                <a:spLocks noRot="1" noChangeAspect="1" noMove="1" noResize="1" noEditPoints="1" noAdjustHandles="1" noChangeArrowheads="1" noChangeShapeType="1" noTextEdit="1"/>
              </p:cNvSpPr>
              <p:nvPr/>
            </p:nvSpPr>
            <p:spPr>
              <a:xfrm>
                <a:off x="4241458" y="5607039"/>
                <a:ext cx="3930691" cy="102137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8812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9" grpId="0" animBg="1"/>
      <p:bldP spid="10" grpId="0" animBg="1"/>
      <p:bldP spid="11" grpId="0" animBg="1"/>
      <p:bldP spid="23" grpId="0" animBg="1"/>
      <p:bldP spid="26" grpId="0" animBg="1"/>
      <p:bldP spid="41" grpId="0" animBg="1"/>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8873D-8DE6-5709-C543-8FBAF46607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063809-B199-BC18-CA58-984C0BBA96DE}"/>
              </a:ext>
            </a:extLst>
          </p:cNvPr>
          <p:cNvSpPr>
            <a:spLocks noGrp="1"/>
          </p:cNvSpPr>
          <p:nvPr>
            <p:ph type="title"/>
          </p:nvPr>
        </p:nvSpPr>
        <p:spPr/>
        <p:txBody>
          <a:bodyPr/>
          <a:lstStyle/>
          <a:p>
            <a:r>
              <a:rPr kumimoji="1" lang="en-US" altLang="ja-JP"/>
              <a:t>Anti-Frame</a:t>
            </a:r>
            <a:r>
              <a:rPr kumimoji="1" lang="ja-JP" altLang="en-US"/>
              <a:t> </a:t>
            </a:r>
            <a:r>
              <a:rPr kumimoji="1" lang="en-US" altLang="ja-JP"/>
              <a:t>Rule by Atomicity</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18DA98A-0B7D-8549-76AB-841A02D0B231}"/>
                  </a:ext>
                </a:extLst>
              </p:cNvPr>
              <p:cNvSpPr>
                <a:spLocks noGrp="1"/>
              </p:cNvSpPr>
              <p:nvPr>
                <p:ph idx="1"/>
              </p:nvPr>
            </p:nvSpPr>
            <p:spPr>
              <a:xfrm>
                <a:off x="838200" y="4236560"/>
                <a:ext cx="10515600" cy="2041606"/>
              </a:xfrm>
            </p:spPr>
            <p:txBody>
              <a:bodyPr>
                <a:normAutofit/>
              </a:bodyPr>
              <a:lstStyle/>
              <a:p>
                <a:r>
                  <a:rPr lang="en-US" altLang="ja-JP" dirty="0"/>
                  <a:t>Qubit token </a:t>
                </a:r>
                <a14:m>
                  <m:oMath xmlns:m="http://schemas.openxmlformats.org/officeDocument/2006/math">
                    <m:d>
                      <m:dPr>
                        <m:begChr m:val="["/>
                        <m:endChr m:val="]"/>
                        <m:ctrlPr>
                          <a:rPr lang="en-US" altLang="ja-JP" i="1" smtClean="0">
                            <a:solidFill>
                              <a:schemeClr val="accent1">
                                <a:lumMod val="75000"/>
                              </a:schemeClr>
                            </a:solidFill>
                            <a:latin typeface="Cambria Math" panose="02040503050406030204" pitchFamily="18" charset="0"/>
                          </a:rPr>
                        </m:ctrlPr>
                      </m:dPr>
                      <m:e>
                        <m:r>
                          <a:rPr lang="en-US" altLang="ja-JP" i="1">
                            <a:solidFill>
                              <a:schemeClr val="accent1">
                                <a:lumMod val="75000"/>
                              </a:schemeClr>
                            </a:solidFill>
                            <a:latin typeface="Cambria Math" panose="02040503050406030204" pitchFamily="18" charset="0"/>
                          </a:rPr>
                          <m:t>𝑥</m:t>
                        </m:r>
                      </m:e>
                    </m:d>
                  </m:oMath>
                </a14:m>
                <a:r>
                  <a:rPr kumimoji="1" lang="en-US" altLang="ja-JP" b="0" dirty="0"/>
                  <a:t> allows atomic temporary writes to </a:t>
                </a:r>
                <a14:m>
                  <m:oMath xmlns:m="http://schemas.openxmlformats.org/officeDocument/2006/math">
                    <m:r>
                      <a:rPr lang="en-US" altLang="ja-JP" b="0" i="1" smtClean="0">
                        <a:latin typeface="Cambria Math" panose="02040503050406030204" pitchFamily="18" charset="0"/>
                      </a:rPr>
                      <m:t>𝑥</m:t>
                    </m:r>
                  </m:oMath>
                </a14:m>
                <a:endParaRPr kumimoji="1" lang="en-US" altLang="ja-JP" b="0" dirty="0"/>
              </a:p>
              <a:p>
                <a:pPr lvl="1"/>
                <a:r>
                  <a:rPr lang="en-US" altLang="ja-JP" dirty="0"/>
                  <a:t>e.g.,  </a:t>
                </a:r>
                <a14:m>
                  <m:oMath xmlns:m="http://schemas.openxmlformats.org/officeDocument/2006/math">
                    <m:r>
                      <a:rPr lang="en-US" altLang="ja-JP" b="0" i="1" smtClean="0">
                        <a:latin typeface="Cambria Math" panose="02040503050406030204" pitchFamily="18" charset="0"/>
                      </a:rPr>
                      <m:t>𝐼</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r>
                  <a:rPr kumimoji="1" lang="en-US" altLang="ja-JP" dirty="0"/>
                  <a:t>,  </a:t>
                </a:r>
                <a14:m>
                  <m:oMath xmlns:m="http://schemas.openxmlformats.org/officeDocument/2006/math">
                    <m:r>
                      <m:rPr>
                        <m:sty m:val="p"/>
                      </m:rPr>
                      <a:rPr kumimoji="1" lang="en-US" altLang="ja-JP" b="0" i="0" smtClean="0">
                        <a:latin typeface="Cambria Math" panose="02040503050406030204" pitchFamily="18" charset="0"/>
                      </a:rPr>
                      <m:t>atomic</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is</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unchanged</m:t>
                            </m:r>
                            <m:r>
                              <a:rPr kumimoji="1" lang="en-US" altLang="ja-JP" b="0" i="1" smtClean="0">
                                <a:latin typeface="Cambria Math" panose="02040503050406030204" pitchFamily="18" charset="0"/>
                              </a:rPr>
                              <m:t>…</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 </m:t>
                        </m:r>
                      </m:e>
                    </m:d>
                  </m:oMath>
                </a14:m>
                <a:endParaRPr kumimoji="1" lang="en-US" altLang="ja-JP" dirty="0"/>
              </a:p>
              <a:p>
                <a:r>
                  <a:rPr lang="en-US" altLang="ja-JP" dirty="0"/>
                  <a:t>O</a:t>
                </a:r>
                <a:r>
                  <a:rPr kumimoji="1" lang="en-US" altLang="ja-JP" b="0" dirty="0"/>
                  <a:t>ther </a:t>
                </a:r>
                <a:r>
                  <a:rPr kumimoji="1" lang="en-US" altLang="ja-JP" dirty="0"/>
                  <a:t>processes can freely access </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 </m:t>
                    </m:r>
                  </m:oMath>
                </a14:m>
                <a:r>
                  <a:rPr kumimoji="1" lang="en-US" altLang="ja-JP" dirty="0"/>
                  <a:t>with the points-to token </a:t>
                </a:r>
                <a14:m>
                  <m:oMath xmlns:m="http://schemas.openxmlformats.org/officeDocument/2006/math">
                    <m:r>
                      <a:rPr lang="en-US" altLang="ja-JP" i="1">
                        <a:latin typeface="Cambria Math" panose="02040503050406030204" pitchFamily="18" charset="0"/>
                        <a:ea typeface="游ゴシック Medium" panose="020B0500000000000000" pitchFamily="50" charset="-128"/>
                      </a:rPr>
                      <m:t>𝑥</m:t>
                    </m:r>
                    <m:r>
                      <a:rPr lang="en-US" altLang="ja-JP" i="1">
                        <a:latin typeface="Cambria Math" panose="02040503050406030204" pitchFamily="18" charset="0"/>
                        <a:ea typeface="游ゴシック Medium" panose="020B0500000000000000" pitchFamily="50" charset="-128"/>
                      </a:rPr>
                      <m:t>↦</m:t>
                    </m:r>
                    <m:d>
                      <m:dPr>
                        <m:begChr m:val="|"/>
                        <m:endChr m:val="⟩"/>
                        <m:ctrlPr>
                          <a:rPr lang="en-US" altLang="ja-JP" i="1">
                            <a:latin typeface="Cambria Math" panose="02040503050406030204" pitchFamily="18" charset="0"/>
                            <a:ea typeface="游ゴシック Medium" panose="020B0500000000000000" pitchFamily="50" charset="-128"/>
                          </a:rPr>
                        </m:ctrlPr>
                      </m:dPr>
                      <m:e>
                        <m:r>
                          <a:rPr lang="en-US" altLang="ja-JP" i="1">
                            <a:latin typeface="Cambria Math" panose="02040503050406030204" pitchFamily="18" charset="0"/>
                            <a:ea typeface="游ゴシック Medium" panose="020B0500000000000000" pitchFamily="50" charset="-128"/>
                          </a:rPr>
                          <m:t>𝜓</m:t>
                        </m:r>
                      </m:e>
                    </m:d>
                  </m:oMath>
                </a14:m>
                <a:endParaRPr kumimoji="1" lang="en-US" altLang="ja-JP" dirty="0"/>
              </a:p>
              <a:p>
                <a:pPr lvl="1"/>
                <a:r>
                  <a:rPr lang="en-US" altLang="ja-JP" dirty="0"/>
                  <a:t>Technically, qubit tokens can be used for </a:t>
                </a:r>
                <a:r>
                  <a:rPr lang="en-US" altLang="ja-JP" i="1" dirty="0">
                    <a:solidFill>
                      <a:schemeClr val="accent2">
                        <a:lumMod val="75000"/>
                      </a:schemeClr>
                    </a:solidFill>
                  </a:rPr>
                  <a:t>dirty qubits</a:t>
                </a:r>
              </a:p>
            </p:txBody>
          </p:sp>
        </mc:Choice>
        <mc:Fallback xmlns="">
          <p:sp>
            <p:nvSpPr>
              <p:cNvPr id="3" name="コンテンツ プレースホルダー 2">
                <a:extLst>
                  <a:ext uri="{FF2B5EF4-FFF2-40B4-BE49-F238E27FC236}">
                    <a16:creationId xmlns:a16="http://schemas.microsoft.com/office/drawing/2014/main" id="{118DA98A-0B7D-8549-76AB-841A02D0B231}"/>
                  </a:ext>
                </a:extLst>
              </p:cNvPr>
              <p:cNvSpPr>
                <a:spLocks noGrp="1" noRot="1" noChangeAspect="1" noMove="1" noResize="1" noEditPoints="1" noAdjustHandles="1" noChangeArrowheads="1" noChangeShapeType="1" noTextEdit="1"/>
              </p:cNvSpPr>
              <p:nvPr>
                <p:ph idx="1"/>
              </p:nvPr>
            </p:nvSpPr>
            <p:spPr>
              <a:xfrm>
                <a:off x="838200" y="4236560"/>
                <a:ext cx="10515600" cy="2041606"/>
              </a:xfrm>
              <a:blipFill>
                <a:blip r:embed="rId3"/>
                <a:stretch>
                  <a:fillRect l="-1043" t="-507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63F0A5F-72EA-9402-1E61-C22A59D4632F}"/>
              </a:ext>
            </a:extLst>
          </p:cNvPr>
          <p:cNvSpPr>
            <a:spLocks noGrp="1"/>
          </p:cNvSpPr>
          <p:nvPr>
            <p:ph type="sldNum" sz="quarter" idx="12"/>
          </p:nvPr>
        </p:nvSpPr>
        <p:spPr/>
        <p:txBody>
          <a:bodyPr/>
          <a:lstStyle/>
          <a:p>
            <a:fld id="{C11FBFAB-5E61-4A8C-898A-C3E3014B566F}" type="slidenum">
              <a:rPr lang="ja-JP" altLang="en-US" smtClean="0"/>
              <a:pPr/>
              <a:t>16</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D97BECE-6CDD-88AA-CE4E-F0A40333A544}"/>
                  </a:ext>
                </a:extLst>
              </p:cNvPr>
              <p:cNvSpPr txBox="1"/>
              <p:nvPr/>
            </p:nvSpPr>
            <p:spPr>
              <a:xfrm>
                <a:off x="848360" y="2408804"/>
                <a:ext cx="7747955" cy="1389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800" i="1" dirty="0" smtClean="0">
                              <a:latin typeface="Cambria Math" panose="02040503050406030204" pitchFamily="18" charset="0"/>
                              <a:ea typeface="游ゴシック Medium" panose="020B0500000000000000" pitchFamily="50" charset="-128"/>
                            </a:rPr>
                          </m:ctrlPr>
                        </m:fPr>
                        <m:num>
                          <m:eqArr>
                            <m:eqArrPr>
                              <m:ctrlPr>
                                <a:rPr lang="en-US" altLang="ja-JP" sz="2800" i="1">
                                  <a:latin typeface="Cambria Math" panose="02040503050406030204" pitchFamily="18" charset="0"/>
                                  <a:ea typeface="游ゴシック Medium" panose="020B0500000000000000" pitchFamily="50" charset="-128"/>
                                </a:rPr>
                              </m:ctrlPr>
                            </m:eqArrPr>
                            <m:e>
                              <m:r>
                                <a:rPr lang="en-US" altLang="ja-JP" sz="2800" i="1">
                                  <a:latin typeface="Cambria Math" panose="02040503050406030204" pitchFamily="18" charset="0"/>
                                  <a:ea typeface="游ゴシック Medium" panose="020B0500000000000000" pitchFamily="50" charset="-128"/>
                                </a:rPr>
                                <m:t>𝑒</m:t>
                              </m:r>
                              <m:r>
                                <a:rPr lang="en-US" altLang="ja-JP" sz="2800" i="1">
                                  <a:latin typeface="Cambria Math" panose="02040503050406030204" pitchFamily="18" charset="0"/>
                                  <a:ea typeface="游ゴシック Medium" panose="020B0500000000000000" pitchFamily="50" charset="-128"/>
                                </a:rPr>
                                <m:t> </m:t>
                              </m:r>
                              <m:r>
                                <m:rPr>
                                  <m:sty m:val="p"/>
                                </m:rPr>
                                <a:rPr lang="en-US" altLang="ja-JP" sz="2800">
                                  <a:latin typeface="Cambria Math" panose="02040503050406030204" pitchFamily="18" charset="0"/>
                                  <a:ea typeface="游ゴシック Medium" panose="020B0500000000000000" pitchFamily="50" charset="-128"/>
                                </a:rPr>
                                <m:t>is</m:t>
                              </m:r>
                              <m:r>
                                <a:rPr lang="en-US" altLang="ja-JP" sz="2800">
                                  <a:latin typeface="Cambria Math" panose="02040503050406030204" pitchFamily="18" charset="0"/>
                                  <a:ea typeface="游ゴシック Medium" panose="020B0500000000000000" pitchFamily="50" charset="-128"/>
                                </a:rPr>
                                <m:t> </m:t>
                              </m:r>
                              <m:r>
                                <m:rPr>
                                  <m:sty m:val="p"/>
                                </m:rPr>
                                <a:rPr lang="en-US" altLang="ja-JP" sz="2800">
                                  <a:latin typeface="Cambria Math" panose="02040503050406030204" pitchFamily="18" charset="0"/>
                                  <a:ea typeface="游ゴシック Medium" panose="020B0500000000000000" pitchFamily="50" charset="-128"/>
                                </a:rPr>
                                <m:t>atomic</m:t>
                              </m:r>
                              <m:r>
                                <a:rPr lang="en-US" altLang="ja-JP" sz="2800" b="0" i="1" smtClean="0">
                                  <a:latin typeface="Cambria Math" panose="02040503050406030204" pitchFamily="18" charset="0"/>
                                  <a:ea typeface="游ゴシック Medium" panose="020B0500000000000000" pitchFamily="50" charset="-128"/>
                                </a:rPr>
                                <m:t>      </m:t>
                              </m:r>
                              <m:r>
                                <a:rPr lang="en-US" altLang="ja-JP" sz="2800" i="1">
                                  <a:latin typeface="Cambria Math" panose="02040503050406030204" pitchFamily="18" charset="0"/>
                                  <a:ea typeface="游ゴシック Medium" panose="020B0500000000000000" pitchFamily="50" charset="-128"/>
                                </a:rPr>
                                <m:t>𝑃</m:t>
                              </m:r>
                              <m:r>
                                <a:rPr lang="en-US" altLang="ja-JP" sz="2800" b="0" i="1" smtClean="0">
                                  <a:latin typeface="Cambria Math" panose="02040503050406030204" pitchFamily="18" charset="0"/>
                                  <a:ea typeface="游ゴシック Medium" panose="020B0500000000000000" pitchFamily="50" charset="-128"/>
                                </a:rPr>
                                <m:t>:</m:t>
                              </m:r>
                              <m:r>
                                <m:rPr>
                                  <m:sty m:val="p"/>
                                </m:rPr>
                                <a:rPr lang="en-US" altLang="ja-JP" sz="2800" i="1">
                                  <a:latin typeface="Cambria Math" panose="02040503050406030204" pitchFamily="18" charset="0"/>
                                  <a:ea typeface="游ゴシック Medium" panose="020B0500000000000000" pitchFamily="50" charset="-128"/>
                                </a:rPr>
                                <m:t>out</m:t>
                              </m:r>
                              <m:r>
                                <a:rPr lang="en-US" altLang="ja-JP" sz="2800" i="1">
                                  <a:latin typeface="Cambria Math" panose="02040503050406030204" pitchFamily="18" charset="0"/>
                                  <a:ea typeface="游ゴシック Medium" panose="020B0500000000000000" pitchFamily="50" charset="-128"/>
                                </a:rPr>
                                <m:t> </m:t>
                              </m:r>
                              <m:r>
                                <a:rPr lang="en-US" altLang="ja-JP" sz="2800" b="0" i="1" smtClean="0">
                                  <a:latin typeface="Cambria Math" panose="02040503050406030204" pitchFamily="18" charset="0"/>
                                  <a:ea typeface="游ゴシック Medium" panose="020B0500000000000000" pitchFamily="50" charset="-128"/>
                                </a:rPr>
                                <m:t>𝑥</m:t>
                              </m:r>
                              <m:r>
                                <a:rPr lang="en-US" altLang="ja-JP" sz="2800" b="0" i="1" smtClean="0">
                                  <a:latin typeface="Cambria Math" panose="02040503050406030204" pitchFamily="18" charset="0"/>
                                  <a:ea typeface="游ゴシック Medium" panose="020B0500000000000000" pitchFamily="50" charset="-128"/>
                                </a:rPr>
                                <m:t>     </m:t>
                              </m:r>
                              <m:r>
                                <a:rPr lang="en-US" altLang="ja-JP" sz="2800" b="0" i="1" smtClean="0">
                                  <a:latin typeface="Cambria Math" panose="02040503050406030204" pitchFamily="18" charset="0"/>
                                  <a:ea typeface="游ゴシック Medium" panose="020B0500000000000000" pitchFamily="50" charset="-128"/>
                                </a:rPr>
                                <m:t>𝑄</m:t>
                              </m:r>
                              <m:r>
                                <a:rPr lang="en-US" altLang="ja-JP" sz="2800" b="0" i="0" smtClean="0">
                                  <a:latin typeface="Cambria Math" panose="02040503050406030204" pitchFamily="18" charset="0"/>
                                  <a:ea typeface="游ゴシック Medium" panose="020B0500000000000000" pitchFamily="50" charset="-128"/>
                                </a:rPr>
                                <m:t>:</m:t>
                              </m:r>
                              <m:r>
                                <m:rPr>
                                  <m:sty m:val="p"/>
                                </m:rPr>
                                <a:rPr lang="en-US" altLang="ja-JP" sz="2800" b="0" i="0" smtClean="0">
                                  <a:latin typeface="Cambria Math" panose="02040503050406030204" pitchFamily="18" charset="0"/>
                                  <a:ea typeface="游ゴシック Medium" panose="020B0500000000000000" pitchFamily="50" charset="-128"/>
                                </a:rPr>
                                <m:t>precise</m:t>
                              </m:r>
                            </m:e>
                            <m:e>
                              <m:r>
                                <a:rPr lang="en-US" altLang="ja-JP" sz="2800" b="0" i="1" smtClean="0">
                                  <a:latin typeface="Cambria Math" panose="02040503050406030204" pitchFamily="18" charset="0"/>
                                  <a:ea typeface="游ゴシック Medium" panose="020B0500000000000000" pitchFamily="50" charset="-128"/>
                                </a:rPr>
                                <m:t>∀</m:t>
                              </m:r>
                              <m:d>
                                <m:dPr>
                                  <m:begChr m:val="|"/>
                                  <m:endChr m:val="⟩"/>
                                  <m:ctrlPr>
                                    <a:rPr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b="0" i="1" smtClean="0">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b="0" i="1" smtClean="0">
                                  <a:latin typeface="Cambria Math" panose="02040503050406030204" pitchFamily="18" charset="0"/>
                                  <a:ea typeface="游ゴシック Medium" panose="020B0500000000000000" pitchFamily="50" charset="-128"/>
                                </a:rPr>
                                <m:t>.  </m:t>
                              </m:r>
                              <m:d>
                                <m:dPr>
                                  <m:begChr m:val="{"/>
                                  <m:endChr m:val="}"/>
                                  <m:ctrlPr>
                                    <a:rPr lang="en-US" altLang="ja-JP" sz="2800" i="1">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 </m:t>
                                  </m:r>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𝑥</m:t>
                                  </m:r>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m:t>
                                  </m:r>
                                  <m:d>
                                    <m:dPr>
                                      <m:begChr m:val="|"/>
                                      <m:endChr m:val="⟩"/>
                                      <m:ctrlP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i="1">
                                      <a:latin typeface="Cambria Math" panose="02040503050406030204" pitchFamily="18" charset="0"/>
                                      <a:ea typeface="游ゴシック Medium" panose="020B0500000000000000" pitchFamily="50" charset="-128"/>
                                    </a:rPr>
                                    <m:t>∗</m:t>
                                  </m:r>
                                  <m:d>
                                    <m:dPr>
                                      <m:begChr m:val="["/>
                                      <m:endChr m:val="]"/>
                                      <m:ctrlPr>
                                        <a:rPr lang="en-US" altLang="ja-JP" sz="2800" i="1" smtClean="0">
                                          <a:solidFill>
                                            <a:schemeClr val="accent5">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t>𝑥</m:t>
                                      </m:r>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𝑃</m:t>
                                  </m:r>
                                  <m:r>
                                    <a:rPr lang="en-US" altLang="ja-JP" sz="2800" i="1" dirty="0">
                                      <a:latin typeface="Cambria Math" panose="02040503050406030204" pitchFamily="18" charset="0"/>
                                      <a:ea typeface="游ゴシック Medium" panose="020B0500000000000000" pitchFamily="50" charset="-128"/>
                                    </a:rPr>
                                    <m:t> </m:t>
                                  </m:r>
                                </m:e>
                              </m:d>
                              <m:r>
                                <a:rPr lang="en-US" altLang="ja-JP" sz="2800" b="0" i="1" dirty="0" smtClean="0">
                                  <a:latin typeface="Cambria Math" panose="02040503050406030204" pitchFamily="18" charset="0"/>
                                  <a:ea typeface="游ゴシック Medium" panose="020B0500000000000000" pitchFamily="50" charset="-128"/>
                                </a:rPr>
                                <m:t>  </m:t>
                              </m:r>
                              <m:r>
                                <a:rPr lang="en-US" altLang="ja-JP" sz="2800" i="1">
                                  <a:latin typeface="Cambria Math" panose="02040503050406030204" pitchFamily="18" charset="0"/>
                                  <a:ea typeface="游ゴシック Medium" panose="020B0500000000000000" pitchFamily="50" charset="-128"/>
                                </a:rPr>
                                <m:t>𝑒</m:t>
                              </m:r>
                              <m:r>
                                <a:rPr lang="en-US" altLang="ja-JP" sz="2800" b="0" i="1" smtClean="0">
                                  <a:latin typeface="Cambria Math" panose="02040503050406030204" pitchFamily="18" charset="0"/>
                                  <a:ea typeface="游ゴシック Medium" panose="020B0500000000000000" pitchFamily="50" charset="-128"/>
                                </a:rPr>
                                <m:t>  </m:t>
                              </m:r>
                              <m:d>
                                <m:dPr>
                                  <m:begChr m:val="{"/>
                                  <m:endChr m:val="}"/>
                                  <m:ctrlPr>
                                    <a:rPr lang="en-US" altLang="ja-JP" sz="2800" i="1">
                                      <a:latin typeface="Cambria Math" panose="02040503050406030204" pitchFamily="18" charset="0"/>
                                      <a:ea typeface="游ゴシック Medium" panose="020B0500000000000000" pitchFamily="50" charset="-128"/>
                                    </a:rPr>
                                  </m:ctrlPr>
                                </m:dPr>
                                <m:e>
                                  <m:r>
                                    <a:rPr lang="en-US" altLang="ja-JP" sz="2800" i="1">
                                      <a:latin typeface="Cambria Math" panose="02040503050406030204" pitchFamily="18" charset="0"/>
                                      <a:ea typeface="游ゴシック Medium" panose="020B0500000000000000" pitchFamily="50" charset="-128"/>
                                    </a:rPr>
                                    <m:t> </m:t>
                                  </m:r>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𝑥</m:t>
                                  </m:r>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m:t>
                                  </m:r>
                                  <m:d>
                                    <m:dPr>
                                      <m:begChr m:val="|"/>
                                      <m:endChr m:val="⟩"/>
                                      <m:ctrlP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i="1">
                                      <a:latin typeface="Cambria Math" panose="02040503050406030204" pitchFamily="18" charset="0"/>
                                      <a:ea typeface="游ゴシック Medium" panose="020B0500000000000000" pitchFamily="50" charset="-128"/>
                                    </a:rPr>
                                    <m:t>∗</m:t>
                                  </m:r>
                                  <m:d>
                                    <m:dPr>
                                      <m:begChr m:val="["/>
                                      <m:endChr m:val="]"/>
                                      <m:ctrlP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t>𝑥</m:t>
                                      </m:r>
                                    </m:e>
                                  </m:d>
                                  <m:r>
                                    <a:rPr lang="en-US" altLang="ja-JP" sz="2800" i="1" dirty="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eqArr>
                        </m:num>
                        <m:den>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 </m:t>
                              </m:r>
                              <m:d>
                                <m:dPr>
                                  <m:begChr m:val="["/>
                                  <m:endChr m:val="]"/>
                                  <m:ctrlPr>
                                    <a:rPr lang="en-US" altLang="ja-JP" sz="2800" i="1" smtClean="0">
                                      <a:solidFill>
                                        <a:schemeClr val="accent5">
                                          <a:lumMod val="75000"/>
                                        </a:schemeClr>
                                      </a:solidFill>
                                      <a:latin typeface="Cambria Math" panose="02040503050406030204" pitchFamily="18" charset="0"/>
                                      <a:ea typeface="游ゴシック Medium" panose="020B0500000000000000" pitchFamily="50" charset="-128"/>
                                    </a:rPr>
                                  </m:ctrlPr>
                                </m:dPr>
                                <m:e>
                                  <m:r>
                                    <a:rPr lang="en-US" altLang="ja-JP" sz="2800" b="0" i="1" smtClean="0">
                                      <a:solidFill>
                                        <a:schemeClr val="accent5">
                                          <a:lumMod val="75000"/>
                                        </a:schemeClr>
                                      </a:solidFill>
                                      <a:latin typeface="Cambria Math" panose="02040503050406030204" pitchFamily="18" charset="0"/>
                                      <a:ea typeface="游ゴシック Medium" panose="020B0500000000000000" pitchFamily="50" charset="-128"/>
                                    </a:rPr>
                                    <m:t>𝑥</m:t>
                                  </m:r>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𝑃</m:t>
                              </m:r>
                              <m:r>
                                <a:rPr lang="en-US" altLang="ja-JP" sz="2800" b="0" i="1" dirty="0" smtClean="0">
                                  <a:latin typeface="Cambria Math" panose="02040503050406030204" pitchFamily="18" charset="0"/>
                                  <a:ea typeface="游ゴシック Medium" panose="020B0500000000000000" pitchFamily="50" charset="-128"/>
                                </a:rPr>
                                <m:t> </m:t>
                              </m:r>
                            </m:e>
                          </m:d>
                          <m:r>
                            <a:rPr lang="en-US" altLang="ja-JP" sz="2800" i="1" dirty="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𝑒</m:t>
                          </m:r>
                          <m:r>
                            <a:rPr lang="en-US" altLang="ja-JP" sz="2800" b="0" i="1" dirty="0" smtClean="0">
                              <a:latin typeface="Cambria Math" panose="02040503050406030204" pitchFamily="18" charset="0"/>
                              <a:ea typeface="游ゴシック Medium" panose="020B0500000000000000" pitchFamily="50" charset="-128"/>
                            </a:rPr>
                            <m:t>  </m:t>
                          </m:r>
                          <m:d>
                            <m:dPr>
                              <m:begChr m:val="{"/>
                              <m:endChr m:val="}"/>
                              <m:ctrlPr>
                                <a:rPr lang="en-US" altLang="ja-JP" sz="2800" i="1">
                                  <a:latin typeface="Cambria Math" panose="02040503050406030204" pitchFamily="18" charset="0"/>
                                  <a:ea typeface="游ゴシック Medium" panose="020B0500000000000000" pitchFamily="50" charset="-128"/>
                                </a:rPr>
                              </m:ctrlPr>
                            </m:dPr>
                            <m:e>
                              <m:r>
                                <a:rPr lang="en-US" altLang="ja-JP" sz="2800" i="1">
                                  <a:latin typeface="Cambria Math" panose="02040503050406030204" pitchFamily="18" charset="0"/>
                                  <a:ea typeface="游ゴシック Medium" panose="020B0500000000000000" pitchFamily="50" charset="-128"/>
                                </a:rPr>
                                <m:t> </m:t>
                              </m:r>
                              <m:d>
                                <m:dPr>
                                  <m:begChr m:val="["/>
                                  <m:endChr m:val="]"/>
                                  <m:ctrlP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ctrlPr>
                                </m:dPr>
                                <m:e>
                                  <m:r>
                                    <a:rPr lang="en-US" altLang="ja-JP" sz="2800" i="1">
                                      <a:solidFill>
                                        <a:schemeClr val="accent5">
                                          <a:lumMod val="75000"/>
                                        </a:schemeClr>
                                      </a:solidFill>
                                      <a:latin typeface="Cambria Math" panose="02040503050406030204" pitchFamily="18" charset="0"/>
                                      <a:ea typeface="游ゴシック Medium" panose="020B0500000000000000" pitchFamily="50" charset="-128"/>
                                    </a:rPr>
                                    <m:t>𝑥</m:t>
                                  </m:r>
                                </m:e>
                              </m:d>
                              <m:r>
                                <a:rPr lang="en-US" altLang="ja-JP" sz="2800" i="1" dirty="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den>
                      </m:f>
                    </m:oMath>
                  </m:oMathPara>
                </a14:m>
                <a:endParaRPr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5" name="テキスト ボックス 4">
                <a:extLst>
                  <a:ext uri="{FF2B5EF4-FFF2-40B4-BE49-F238E27FC236}">
                    <a16:creationId xmlns:a16="http://schemas.microsoft.com/office/drawing/2014/main" id="{DD97BECE-6CDD-88AA-CE4E-F0A40333A544}"/>
                  </a:ext>
                </a:extLst>
              </p:cNvPr>
              <p:cNvSpPr txBox="1">
                <a:spLocks noRot="1" noChangeAspect="1" noMove="1" noResize="1" noEditPoints="1" noAdjustHandles="1" noChangeArrowheads="1" noChangeShapeType="1" noTextEdit="1"/>
              </p:cNvSpPr>
              <p:nvPr/>
            </p:nvSpPr>
            <p:spPr>
              <a:xfrm>
                <a:off x="848360" y="2408804"/>
                <a:ext cx="7747955" cy="13890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181EDBED-EF65-5550-AFF3-7CD3AF3F9A1E}"/>
                  </a:ext>
                </a:extLst>
              </p:cNvPr>
              <p:cNvSpPr/>
              <p:nvPr/>
            </p:nvSpPr>
            <p:spPr>
              <a:xfrm>
                <a:off x="3096410" y="1363552"/>
                <a:ext cx="5999178" cy="667272"/>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ja-JP" sz="240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d>
                            <m:dPr>
                              <m:begChr m:val="|"/>
                              <m:endChr m:val="⟩"/>
                              <m:ctrlPr>
                                <a:rPr lang="en-US" altLang="ja-JP" sz="2400" b="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0</m:t>
                              </m:r>
                            </m:e>
                          </m:d>
                          <m:r>
                            <a:rPr lang="en-US" altLang="ja-JP" sz="2400" b="0" i="1" smtClean="0">
                              <a:solidFill>
                                <a:schemeClr val="tx1"/>
                              </a:solidFill>
                              <a:latin typeface="Cambria Math" panose="02040503050406030204" pitchFamily="18" charset="0"/>
                            </a:rPr>
                            <m:t>∗</m:t>
                          </m:r>
                          <m:d>
                            <m:dPr>
                              <m:begChr m:val="["/>
                              <m:endChr m:val="]"/>
                              <m:ctrlPr>
                                <a:rPr lang="en-US" altLang="ja-JP" sz="2400" b="0" i="1" smtClean="0">
                                  <a:solidFill>
                                    <a:schemeClr val="accent1">
                                      <a:lumMod val="75000"/>
                                    </a:schemeClr>
                                  </a:solidFill>
                                  <a:latin typeface="Cambria Math" panose="02040503050406030204" pitchFamily="18" charset="0"/>
                                </a:rPr>
                              </m:ctrlPr>
                            </m:dPr>
                            <m:e>
                              <m:r>
                                <a:rPr lang="en-US" altLang="ja-JP" sz="2400" b="0" i="1" smtClean="0">
                                  <a:solidFill>
                                    <a:schemeClr val="accent1">
                                      <a:lumMod val="75000"/>
                                    </a:schemeClr>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b="0" i="1" smtClean="0">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𝑋</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d>
                        <m:dPr>
                          <m:begChr m:val="{"/>
                          <m:endChr m:val="}"/>
                          <m:ctrlPr>
                            <a:rPr lang="en-US" altLang="ja-JP" sz="2400" b="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d>
                            <m:dPr>
                              <m:begChr m:val="|"/>
                              <m:endChr m:val="⟩"/>
                              <m:ctrlPr>
                                <a:rPr lang="en-US" altLang="ja-JP" sz="2400" b="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0</m:t>
                              </m:r>
                            </m:e>
                          </m:d>
                          <m:r>
                            <a:rPr lang="en-US" altLang="ja-JP" sz="2400" b="0" i="1" smtClean="0">
                              <a:solidFill>
                                <a:schemeClr val="tx1"/>
                              </a:solidFill>
                              <a:latin typeface="Cambria Math" panose="02040503050406030204" pitchFamily="18" charset="0"/>
                            </a:rPr>
                            <m:t>∗</m:t>
                          </m:r>
                          <m:d>
                            <m:dPr>
                              <m:begChr m:val="["/>
                              <m:endChr m:val="]"/>
                              <m:ctrlPr>
                                <a:rPr lang="en-US" altLang="ja-JP" sz="2400" b="0" i="1" smtClean="0">
                                  <a:solidFill>
                                    <a:schemeClr val="accent1">
                                      <a:lumMod val="75000"/>
                                    </a:schemeClr>
                                  </a:solidFill>
                                  <a:latin typeface="Cambria Math" panose="02040503050406030204" pitchFamily="18" charset="0"/>
                                </a:rPr>
                              </m:ctrlPr>
                            </m:dPr>
                            <m:e>
                              <m:r>
                                <a:rPr lang="en-US" altLang="ja-JP" sz="2400" b="0" i="1" smtClean="0">
                                  <a:solidFill>
                                    <a:schemeClr val="accent1">
                                      <a:lumMod val="75000"/>
                                    </a:schemeClr>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oMath>
                  </m:oMathPara>
                </a14:m>
                <a:endParaRPr kumimoji="1" lang="ja-JP" altLang="en-US" sz="2800"/>
              </a:p>
            </p:txBody>
          </p:sp>
        </mc:Choice>
        <mc:Fallback xmlns="">
          <p:sp>
            <p:nvSpPr>
              <p:cNvPr id="6" name="正方形/長方形 5">
                <a:extLst>
                  <a:ext uri="{FF2B5EF4-FFF2-40B4-BE49-F238E27FC236}">
                    <a16:creationId xmlns:a16="http://schemas.microsoft.com/office/drawing/2014/main" id="{181EDBED-EF65-5550-AFF3-7CD3AF3F9A1E}"/>
                  </a:ext>
                </a:extLst>
              </p:cNvPr>
              <p:cNvSpPr>
                <a:spLocks noRot="1" noChangeAspect="1" noMove="1" noResize="1" noEditPoints="1" noAdjustHandles="1" noChangeArrowheads="1" noChangeShapeType="1" noTextEdit="1"/>
              </p:cNvSpPr>
              <p:nvPr/>
            </p:nvSpPr>
            <p:spPr>
              <a:xfrm>
                <a:off x="3096410" y="1363552"/>
                <a:ext cx="5999178" cy="667272"/>
              </a:xfrm>
              <a:prstGeom prst="rect">
                <a:avLst/>
              </a:prstGeom>
              <a:blipFill>
                <a:blip r:embed="rId5"/>
                <a:stretch>
                  <a:fillRect/>
                </a:stretch>
              </a:blipFill>
              <a:ln>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AFFCB7-AF06-E1D6-B888-D8D00753A3B8}"/>
                  </a:ext>
                </a:extLst>
              </p:cNvPr>
              <p:cNvSpPr txBox="1"/>
              <p:nvPr/>
            </p:nvSpPr>
            <p:spPr>
              <a:xfrm>
                <a:off x="9043823" y="2896204"/>
                <a:ext cx="2425216" cy="8369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JP" sz="2600" i="1" smtClean="0">
                              <a:latin typeface="Cambria Math" panose="02040503050406030204" pitchFamily="18" charset="0"/>
                            </a:rPr>
                          </m:ctrlPr>
                        </m:fPr>
                        <m:num>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𝑃</m:t>
                              </m:r>
                            </m:e>
                          </m:d>
                          <m:r>
                            <a:rPr lang="en-US" sz="2600" b="0" i="1" smtClean="0">
                              <a:latin typeface="Cambria Math" panose="02040503050406030204" pitchFamily="18" charset="0"/>
                            </a:rPr>
                            <m:t> </m:t>
                          </m:r>
                          <m:r>
                            <a:rPr lang="en-US" sz="2600" b="0" i="1" smtClean="0">
                              <a:latin typeface="Cambria Math" panose="02040503050406030204" pitchFamily="18" charset="0"/>
                            </a:rPr>
                            <m:t>𝑒</m:t>
                          </m:r>
                          <m:r>
                            <a:rPr lang="en-US" sz="2600" b="0" i="1" smtClean="0">
                              <a:latin typeface="Cambria Math" panose="02040503050406030204" pitchFamily="18" charset="0"/>
                            </a:rPr>
                            <m:t> </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𝑄</m:t>
                              </m:r>
                            </m:e>
                          </m:d>
                        </m:num>
                        <m:den>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𝑃</m:t>
                              </m:r>
                              <m:r>
                                <a:rPr lang="en-US" sz="2600" b="0" i="1" smtClean="0">
                                  <a:latin typeface="Cambria Math" panose="02040503050406030204" pitchFamily="18" charset="0"/>
                                </a:rPr>
                                <m:t>∗</m:t>
                              </m:r>
                              <m:r>
                                <a:rPr lang="en-US" sz="2600" b="0" i="1" smtClean="0">
                                  <a:solidFill>
                                    <a:schemeClr val="accent2">
                                      <a:lumMod val="75000"/>
                                    </a:schemeClr>
                                  </a:solidFill>
                                  <a:latin typeface="Cambria Math" panose="02040503050406030204" pitchFamily="18" charset="0"/>
                                </a:rPr>
                                <m:t>𝑅</m:t>
                              </m:r>
                            </m:e>
                          </m:d>
                          <m:r>
                            <a:rPr lang="en-US" sz="2600" b="0" i="1" smtClean="0">
                              <a:latin typeface="Cambria Math" panose="02040503050406030204" pitchFamily="18" charset="0"/>
                            </a:rPr>
                            <m:t> </m:t>
                          </m:r>
                          <m:r>
                            <a:rPr lang="en-US" sz="2600" b="0" i="1" smtClean="0">
                              <a:latin typeface="Cambria Math" panose="02040503050406030204" pitchFamily="18" charset="0"/>
                            </a:rPr>
                            <m:t>𝑒</m:t>
                          </m:r>
                          <m:r>
                            <a:rPr lang="en-US" sz="2600" b="0" i="1" smtClean="0">
                              <a:latin typeface="Cambria Math" panose="02040503050406030204" pitchFamily="18" charset="0"/>
                            </a:rPr>
                            <m:t> </m:t>
                          </m:r>
                          <m:d>
                            <m:dPr>
                              <m:begChr m:val="{"/>
                              <m:endChr m:val="}"/>
                              <m:ctrlPr>
                                <a:rPr lang="en-US" sz="2600" b="0" i="1" smtClean="0">
                                  <a:latin typeface="Cambria Math" panose="02040503050406030204" pitchFamily="18" charset="0"/>
                                </a:rPr>
                              </m:ctrlPr>
                            </m:dPr>
                            <m:e>
                              <m:r>
                                <a:rPr lang="en-US" sz="2600" b="0" i="1" smtClean="0">
                                  <a:latin typeface="Cambria Math" panose="02040503050406030204" pitchFamily="18" charset="0"/>
                                </a:rPr>
                                <m:t>𝑄</m:t>
                              </m:r>
                              <m:r>
                                <a:rPr lang="en-US" sz="2600" i="1">
                                  <a:latin typeface="Cambria Math" panose="02040503050406030204" pitchFamily="18" charset="0"/>
                                </a:rPr>
                                <m:t>∗</m:t>
                              </m:r>
                              <m:r>
                                <a:rPr lang="en-US" sz="2600" i="1">
                                  <a:solidFill>
                                    <a:schemeClr val="accent2">
                                      <a:lumMod val="75000"/>
                                    </a:schemeClr>
                                  </a:solidFill>
                                  <a:latin typeface="Cambria Math" panose="02040503050406030204" pitchFamily="18" charset="0"/>
                                </a:rPr>
                                <m:t>𝑅</m:t>
                              </m:r>
                            </m:e>
                          </m:d>
                        </m:den>
                      </m:f>
                    </m:oMath>
                  </m:oMathPara>
                </a14:m>
                <a:endParaRPr lang="en-JP" sz="2600"/>
              </a:p>
            </p:txBody>
          </p:sp>
        </mc:Choice>
        <mc:Fallback xmlns="">
          <p:sp>
            <p:nvSpPr>
              <p:cNvPr id="11" name="TextBox 10">
                <a:extLst>
                  <a:ext uri="{FF2B5EF4-FFF2-40B4-BE49-F238E27FC236}">
                    <a16:creationId xmlns:a16="http://schemas.microsoft.com/office/drawing/2014/main" id="{80AFFCB7-AF06-E1D6-B888-D8D00753A3B8}"/>
                  </a:ext>
                </a:extLst>
              </p:cNvPr>
              <p:cNvSpPr txBox="1">
                <a:spLocks noRot="1" noChangeAspect="1" noMove="1" noResize="1" noEditPoints="1" noAdjustHandles="1" noChangeArrowheads="1" noChangeShapeType="1" noTextEdit="1"/>
              </p:cNvSpPr>
              <p:nvPr/>
            </p:nvSpPr>
            <p:spPr>
              <a:xfrm>
                <a:off x="9043823" y="2896204"/>
                <a:ext cx="2425216" cy="836960"/>
              </a:xfrm>
              <a:prstGeom prst="rect">
                <a:avLst/>
              </a:prstGeom>
              <a:blipFill>
                <a:blip r:embed="rId6"/>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9EC4C1F-D166-B4E5-A005-567881EFC2B6}"/>
              </a:ext>
            </a:extLst>
          </p:cNvPr>
          <p:cNvSpPr txBox="1"/>
          <p:nvPr/>
        </p:nvSpPr>
        <p:spPr>
          <a:xfrm>
            <a:off x="8992848" y="2424265"/>
            <a:ext cx="1919628" cy="461665"/>
          </a:xfrm>
          <a:prstGeom prst="rect">
            <a:avLst/>
          </a:prstGeom>
          <a:noFill/>
        </p:spPr>
        <p:txBody>
          <a:bodyPr wrap="none" rtlCol="0">
            <a:spAutoFit/>
          </a:bodyPr>
          <a:lstStyle/>
          <a:p>
            <a:r>
              <a:rPr lang="en-US" sz="2400"/>
              <a:t>C</a:t>
            </a:r>
            <a:r>
              <a:rPr lang="en-JP" sz="2400"/>
              <a:t>f. Frame rule</a:t>
            </a:r>
          </a:p>
        </p:txBody>
      </p:sp>
    </p:spTree>
    <p:extLst>
      <p:ext uri="{BB962C8B-B14F-4D97-AF65-F5344CB8AC3E}">
        <p14:creationId xmlns:p14="http://schemas.microsoft.com/office/powerpoint/2010/main" val="341213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3E0F897-12E6-C609-9BD9-7B42B3116475}"/>
                  </a:ext>
                </a:extLst>
              </p:cNvPr>
              <p:cNvSpPr>
                <a:spLocks noGrp="1"/>
              </p:cNvSpPr>
              <p:nvPr>
                <p:ph type="title"/>
              </p:nvPr>
            </p:nvSpPr>
            <p:spPr/>
            <p:txBody>
              <a:bodyPr>
                <a:normAutofit/>
              </a:bodyPr>
              <a:lstStyle/>
              <a:p>
                <a:r>
                  <a:rPr kumimoji="1" lang="en-US" altLang="ja-JP" dirty="0"/>
                  <a:t>Complete Proof for </a:t>
                </a:r>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𝑪</m:t>
                        </m:r>
                      </m:e>
                      <m:sub>
                        <m:r>
                          <a:rPr kumimoji="1" lang="en-US" altLang="ja-JP" b="1" i="1" smtClean="0">
                            <a:latin typeface="Cambria Math" panose="02040503050406030204" pitchFamily="18" charset="0"/>
                          </a:rPr>
                          <m:t>𝟎</m:t>
                        </m:r>
                      </m:sub>
                    </m:sSub>
                    <m:r>
                      <a:rPr kumimoji="1" lang="en-US" altLang="ja-JP" b="1" i="1" smtClean="0">
                        <a:latin typeface="Cambria Math" panose="02040503050406030204" pitchFamily="18" charset="0"/>
                      </a:rPr>
                      <m:t>𝑿</m:t>
                    </m:r>
                    <m:d>
                      <m:dPr>
                        <m:ctrlPr>
                          <a:rPr kumimoji="1" lang="en-US" altLang="ja-JP" b="1"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𝒚</m:t>
                        </m:r>
                      </m:e>
                    </m:d>
                    <m:r>
                      <a:rPr kumimoji="1" lang="en-US" altLang="ja-JP" b="1" i="1" smtClean="0">
                        <a:latin typeface="Cambria Math" panose="02040503050406030204" pitchFamily="18" charset="0"/>
                      </a:rPr>
                      <m:t> ||</m:t>
                    </m:r>
                  </m:oMath>
                </a14:m>
                <a:r>
                  <a:rPr kumimoji="1" lang="en-US" altLang="ja-JP" dirty="0"/>
                  <a:t> </a:t>
                </a:r>
                <a14:m>
                  <m:oMath xmlns:m="http://schemas.openxmlformats.org/officeDocument/2006/math">
                    <m:sSub>
                      <m:sSubPr>
                        <m:ctrlPr>
                          <a:rPr kumimoji="1" lang="en-US" altLang="ja-JP" b="1" i="1" dirty="0" smtClean="0">
                            <a:latin typeface="Cambria Math" panose="02040503050406030204" pitchFamily="18" charset="0"/>
                          </a:rPr>
                        </m:ctrlPr>
                      </m:sSubPr>
                      <m:e>
                        <m:r>
                          <a:rPr kumimoji="1" lang="en-US" altLang="ja-JP" b="1" i="1" dirty="0" smtClean="0">
                            <a:latin typeface="Cambria Math" panose="02040503050406030204" pitchFamily="18" charset="0"/>
                          </a:rPr>
                          <m:t>𝑪</m:t>
                        </m:r>
                      </m:e>
                      <m:sub>
                        <m:r>
                          <a:rPr kumimoji="1" lang="en-US" altLang="ja-JP" b="1" i="1" dirty="0" smtClean="0">
                            <a:latin typeface="Cambria Math" panose="02040503050406030204" pitchFamily="18" charset="0"/>
                          </a:rPr>
                          <m:t>𝟏</m:t>
                        </m:r>
                      </m:sub>
                    </m:sSub>
                    <m:r>
                      <a:rPr kumimoji="1" lang="en-US" altLang="ja-JP" b="1" i="1" dirty="0" smtClean="0">
                        <a:latin typeface="Cambria Math" panose="02040503050406030204" pitchFamily="18" charset="0"/>
                      </a:rPr>
                      <m:t>𝑯</m:t>
                    </m:r>
                    <m:d>
                      <m:dPr>
                        <m:ctrlPr>
                          <a:rPr kumimoji="1" lang="en-US" altLang="ja-JP" b="1" i="1" dirty="0" smtClean="0">
                            <a:latin typeface="Cambria Math" panose="02040503050406030204" pitchFamily="18" charset="0"/>
                          </a:rPr>
                        </m:ctrlPr>
                      </m:dPr>
                      <m:e>
                        <m:r>
                          <a:rPr kumimoji="1" lang="en-US" altLang="ja-JP" b="1" i="1" dirty="0" smtClean="0">
                            <a:latin typeface="Cambria Math" panose="02040503050406030204" pitchFamily="18" charset="0"/>
                          </a:rPr>
                          <m:t>𝒙</m:t>
                        </m:r>
                        <m:r>
                          <a:rPr kumimoji="1" lang="en-US" altLang="ja-JP" b="1" i="1" dirty="0" smtClean="0">
                            <a:latin typeface="Cambria Math" panose="02040503050406030204" pitchFamily="18" charset="0"/>
                          </a:rPr>
                          <m:t>,</m:t>
                        </m:r>
                        <m:r>
                          <a:rPr kumimoji="1" lang="en-US" altLang="ja-JP" b="1" i="1" dirty="0" smtClean="0">
                            <a:latin typeface="Cambria Math" panose="02040503050406030204" pitchFamily="18" charset="0"/>
                          </a:rPr>
                          <m:t>𝒚</m:t>
                        </m:r>
                      </m:e>
                    </m:d>
                  </m:oMath>
                </a14:m>
                <a:endParaRPr kumimoji="1" lang="ja-JP" altLang="en-US" dirty="0"/>
              </a:p>
            </p:txBody>
          </p:sp>
        </mc:Choice>
        <mc:Fallback xmlns="">
          <p:sp>
            <p:nvSpPr>
              <p:cNvPr id="2" name="タイトル 1">
                <a:extLst>
                  <a:ext uri="{FF2B5EF4-FFF2-40B4-BE49-F238E27FC236}">
                    <a16:creationId xmlns:a16="http://schemas.microsoft.com/office/drawing/2014/main" id="{13E0F897-12E6-C609-9BD9-7B42B3116475}"/>
                  </a:ext>
                </a:extLst>
              </p:cNvPr>
              <p:cNvSpPr>
                <a:spLocks noGrp="1" noRot="1" noChangeAspect="1" noMove="1" noResize="1" noEditPoints="1" noAdjustHandles="1" noChangeArrowheads="1" noChangeShapeType="1" noTextEdit="1"/>
              </p:cNvSpPr>
              <p:nvPr>
                <p:ph type="title"/>
              </p:nvPr>
            </p:nvSpPr>
            <p:spPr>
              <a:blipFill>
                <a:blip r:embed="rId3"/>
                <a:stretch>
                  <a:fillRect l="-2188" t="-8609" b="-19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6CAC10-D28A-1156-6EA0-C9AAA9A8BBBD}"/>
                  </a:ext>
                </a:extLst>
              </p:cNvPr>
              <p:cNvSpPr>
                <a:spLocks noGrp="1"/>
              </p:cNvSpPr>
              <p:nvPr>
                <p:ph idx="1"/>
              </p:nvPr>
            </p:nvSpPr>
            <p:spPr>
              <a:xfrm>
                <a:off x="838200" y="1359244"/>
                <a:ext cx="6557149" cy="4771733"/>
              </a:xfrm>
            </p:spPr>
            <p:txBody>
              <a:bodyPr>
                <a:normAutofit lnSpcReduction="10000"/>
              </a:bodyPr>
              <a:lstStyle/>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𝜙</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𝜙</m:t>
                                    </m:r>
                                  </m:e>
                                  <m:sub>
                                    <m:r>
                                      <a:rPr lang="en-US" altLang="ja-JP" sz="2400" b="0" i="1" smtClean="0">
                                        <a:latin typeface="Cambria Math" panose="02040503050406030204" pitchFamily="18" charset="0"/>
                                      </a:rPr>
                                      <m:t>1</m:t>
                                    </m:r>
                                  </m:sub>
                                </m:sSub>
                              </m:e>
                            </m:d>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m:t>
                        </m:r>
                      </m:e>
                    </m:d>
                  </m:oMath>
                </a14:m>
                <a:r>
                  <a:rPr kumimoji="1" lang="en-US" altLang="ja-JP" sz="2400" b="0" dirty="0"/>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𝑦</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sSub>
                              <m:sSubPr>
                                <m:ctrlPr>
                                  <a:rPr kumimoji="1" lang="en-US" altLang="ja-JP" sz="2400" b="0" i="1" smtClean="0">
                                    <a:solidFill>
                                      <a:schemeClr val="accent1"/>
                                    </a:solidFill>
                                    <a:latin typeface="Cambria Math" panose="02040503050406030204" pitchFamily="18" charset="0"/>
                                  </a:rPr>
                                </m:ctrlPr>
                              </m:sSubPr>
                              <m:e>
                                <m:r>
                                  <a:rPr kumimoji="1" lang="en-US" altLang="ja-JP" sz="2400" b="0" i="1" smtClean="0">
                                    <a:solidFill>
                                      <a:schemeClr val="accent1"/>
                                    </a:solidFill>
                                    <a:latin typeface="Cambria Math" panose="02040503050406030204" pitchFamily="18" charset="0"/>
                                  </a:rPr>
                                  <m:t>𝜙</m:t>
                                </m:r>
                              </m:e>
                              <m:sub>
                                <m:r>
                                  <a:rPr kumimoji="1" lang="en-US" altLang="ja-JP" sz="2400" b="0" i="1" smtClean="0">
                                    <a:solidFill>
                                      <a:schemeClr val="accent1"/>
                                    </a:solidFill>
                                    <a:latin typeface="Cambria Math" panose="02040503050406030204" pitchFamily="18" charset="0"/>
                                  </a:rPr>
                                  <m:t>0</m:t>
                                </m:r>
                              </m:sub>
                            </m:sSub>
                          </m:e>
                        </m:d>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𝑦</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𝑦</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𝜙</m:t>
                                </m:r>
                              </m:e>
                              <m:sub>
                                <m:r>
                                  <a:rPr kumimoji="1" lang="en-US" altLang="ja-JP" sz="2400" b="0" i="1" smtClean="0">
                                    <a:solidFill>
                                      <a:schemeClr val="accent2">
                                        <a:lumMod val="75000"/>
                                      </a:schemeClr>
                                    </a:solidFill>
                                    <a:latin typeface="Cambria Math" panose="02040503050406030204" pitchFamily="18" charset="0"/>
                                  </a:rPr>
                                  <m:t>1</m:t>
                                </m:r>
                              </m:sub>
                            </m:sSub>
                          </m:e>
                        </m:d>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𝑦</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sSup>
                      <m:sSupPr>
                        <m:ctrlPr>
                          <a:rPr kumimoji="1" lang="en-US" altLang="ja-JP" sz="2400" b="0" i="1" smtClean="0">
                            <a:solidFill>
                              <a:schemeClr val="accent1"/>
                            </a:solidFill>
                            <a:latin typeface="Cambria Math" panose="02040503050406030204" pitchFamily="18" charset="0"/>
                          </a:rPr>
                        </m:ctrlPr>
                      </m:sSupPr>
                      <m:e>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𝑦</m:t>
                            </m:r>
                            <m:r>
                              <a:rPr lang="en-US" altLang="ja-JP" sz="2400" i="1">
                                <a:solidFill>
                                  <a:schemeClr val="accent1"/>
                                </a:solidFill>
                                <a:latin typeface="Cambria Math" panose="02040503050406030204" pitchFamily="18" charset="0"/>
                              </a:rPr>
                              <m:t>↦</m:t>
                            </m:r>
                            <m:d>
                              <m:dPr>
                                <m:begChr m:val="|"/>
                                <m:endChr m:val="⟩"/>
                                <m:ctrlPr>
                                  <a:rPr lang="en-US" altLang="ja-JP" sz="2400" i="1">
                                    <a:solidFill>
                                      <a:schemeClr val="accent1"/>
                                    </a:solidFill>
                                    <a:latin typeface="Cambria Math" panose="02040503050406030204" pitchFamily="18" charset="0"/>
                                  </a:rPr>
                                </m:ctrlPr>
                              </m:dPr>
                              <m:e>
                                <m:sSub>
                                  <m:sSubPr>
                                    <m:ctrlPr>
                                      <a:rPr lang="en-US" altLang="ja-JP" sz="2400" b="0" i="1" smtClean="0">
                                        <a:solidFill>
                                          <a:schemeClr val="accent1"/>
                                        </a:solidFill>
                                        <a:latin typeface="Cambria Math" panose="02040503050406030204" pitchFamily="18" charset="0"/>
                                      </a:rPr>
                                    </m:ctrlPr>
                                  </m:sSubPr>
                                  <m:e>
                                    <m:r>
                                      <a:rPr lang="en-US" altLang="ja-JP" sz="2400" i="1">
                                        <a:solidFill>
                                          <a:schemeClr val="accent1"/>
                                        </a:solidFill>
                                        <a:latin typeface="Cambria Math" panose="02040503050406030204" pitchFamily="18" charset="0"/>
                                      </a:rPr>
                                      <m:t>𝜙</m:t>
                                    </m:r>
                                  </m:e>
                                  <m:sub>
                                    <m:r>
                                      <a:rPr lang="en-US" altLang="ja-JP" sz="2400" b="0" i="1" smtClean="0">
                                        <a:solidFill>
                                          <a:schemeClr val="accent1"/>
                                        </a:solidFill>
                                        <a:latin typeface="Cambria Math" panose="02040503050406030204" pitchFamily="18" charset="0"/>
                                      </a:rPr>
                                      <m:t>0</m:t>
                                    </m:r>
                                  </m:sub>
                                </m:sSub>
                              </m:e>
                            </m:d>
                            <m:r>
                              <a:rPr lang="en-US" altLang="ja-JP" sz="2400" i="1">
                                <a:solidFill>
                                  <a:schemeClr val="accent1"/>
                                </a:solidFill>
                                <a:latin typeface="Cambria Math" panose="02040503050406030204" pitchFamily="18" charset="0"/>
                              </a:rPr>
                              <m:t>∗</m:t>
                            </m:r>
                            <m:d>
                              <m:dPr>
                                <m:begChr m:val="["/>
                                <m:endChr m:val="]"/>
                                <m:ctrlPr>
                                  <a:rPr lang="en-US" altLang="ja-JP" sz="2400" i="1">
                                    <a:solidFill>
                                      <a:schemeClr val="accent1"/>
                                    </a:solidFill>
                                    <a:latin typeface="Cambria Math" panose="02040503050406030204" pitchFamily="18" charset="0"/>
                                  </a:rPr>
                                </m:ctrlPr>
                              </m:dPr>
                              <m:e>
                                <m:r>
                                  <a:rPr lang="en-US" altLang="ja-JP" sz="2400" i="1">
                                    <a:solidFill>
                                      <a:schemeClr val="accent1"/>
                                    </a:solidFill>
                                    <a:latin typeface="Cambria Math" panose="02040503050406030204" pitchFamily="18" charset="0"/>
                                  </a:rPr>
                                  <m:t>𝑦</m:t>
                                </m:r>
                              </m:e>
                            </m:d>
                            <m:r>
                              <a:rPr lang="en-US" altLang="ja-JP" sz="2400" b="0" i="1" smtClean="0">
                                <a:solidFill>
                                  <a:schemeClr val="accent1"/>
                                </a:solidFill>
                                <a:latin typeface="Cambria Math" panose="02040503050406030204" pitchFamily="18" charset="0"/>
                              </a:rPr>
                              <m:t> </m:t>
                            </m:r>
                          </m:e>
                        </m:d>
                      </m:e>
                      <m:sup>
                        <m:r>
                          <a:rPr kumimoji="1" lang="en-US" altLang="ja-JP" sz="2400" b="0" i="1" smtClean="0">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𝑥</m:t>
                        </m:r>
                        <m:r>
                          <a:rPr lang="en-US" altLang="ja-JP" sz="2400" i="1">
                            <a:solidFill>
                              <a:schemeClr val="accent1"/>
                            </a:solidFill>
                            <a:latin typeface="Cambria Math" panose="02040503050406030204" pitchFamily="18" charset="0"/>
                          </a:rPr>
                          <m:t>↦|0⟩</m:t>
                        </m:r>
                      </m:sup>
                    </m:sSup>
                  </m:oMath>
                </a14:m>
                <a:endParaRPr lang="en-US" altLang="ja-JP" sz="2400" dirty="0">
                  <a:solidFill>
                    <a:schemeClr val="accent1"/>
                  </a:solidFill>
                </a:endParaRPr>
              </a:p>
              <a:p>
                <a:pPr marL="0" indent="0">
                  <a:buNone/>
                </a:pPr>
                <a:r>
                  <a:rPr kumimoji="1" lang="ja-JP" altLang="en-US" sz="2400" b="0" dirty="0"/>
                  <a:t>　　</a:t>
                </a:r>
                <a14:m>
                  <m:oMath xmlns:m="http://schemas.openxmlformats.org/officeDocument/2006/math">
                    <m:sSup>
                      <m:sSupPr>
                        <m:ctrlPr>
                          <a:rPr kumimoji="1" lang="en-US" altLang="ja-JP" sz="2400" b="0" i="1" smtClean="0">
                            <a:solidFill>
                              <a:schemeClr val="accent2">
                                <a:lumMod val="75000"/>
                              </a:schemeClr>
                            </a:solidFill>
                            <a:latin typeface="Cambria Math" panose="02040503050406030204" pitchFamily="18" charset="0"/>
                          </a:rPr>
                        </m:ctrlPr>
                      </m:sSupPr>
                      <m:e>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𝑦</m:t>
                            </m:r>
                            <m:r>
                              <a:rPr lang="en-US" altLang="ja-JP" sz="2400" i="1">
                                <a:solidFill>
                                  <a:schemeClr val="accent2">
                                    <a:lumMod val="75000"/>
                                  </a:schemeClr>
                                </a:solidFill>
                                <a:latin typeface="Cambria Math" panose="02040503050406030204" pitchFamily="18" charset="0"/>
                              </a:rPr>
                              <m:t>↦</m:t>
                            </m:r>
                            <m:d>
                              <m:dPr>
                                <m:begChr m:val="|"/>
                                <m:endChr m:val="⟩"/>
                                <m:ctrlPr>
                                  <a:rPr lang="en-US" altLang="ja-JP" sz="2400" i="1">
                                    <a:solidFill>
                                      <a:schemeClr val="accent2">
                                        <a:lumMod val="75000"/>
                                      </a:schemeClr>
                                    </a:solidFill>
                                    <a:latin typeface="Cambria Math" panose="02040503050406030204" pitchFamily="18" charset="0"/>
                                  </a:rPr>
                                </m:ctrlPr>
                              </m:dPr>
                              <m:e>
                                <m:sSub>
                                  <m:sSubPr>
                                    <m:ctrlPr>
                                      <a:rPr lang="en-US" altLang="ja-JP" sz="2400" b="0" i="1" smtClean="0">
                                        <a:solidFill>
                                          <a:schemeClr val="accent2">
                                            <a:lumMod val="75000"/>
                                          </a:schemeClr>
                                        </a:solidFill>
                                        <a:latin typeface="Cambria Math" panose="02040503050406030204" pitchFamily="18" charset="0"/>
                                      </a:rPr>
                                    </m:ctrlPr>
                                  </m:sSubPr>
                                  <m:e>
                                    <m:r>
                                      <a:rPr lang="en-US" altLang="ja-JP" sz="2400" i="1">
                                        <a:solidFill>
                                          <a:schemeClr val="accent2">
                                            <a:lumMod val="75000"/>
                                          </a:schemeClr>
                                        </a:solidFill>
                                        <a:latin typeface="Cambria Math" panose="02040503050406030204" pitchFamily="18" charset="0"/>
                                      </a:rPr>
                                      <m:t>𝜙</m:t>
                                    </m:r>
                                  </m:e>
                                  <m:sub>
                                    <m:r>
                                      <a:rPr lang="en-US" altLang="ja-JP" sz="2400" b="0" i="1" smtClean="0">
                                        <a:solidFill>
                                          <a:schemeClr val="accent2">
                                            <a:lumMod val="75000"/>
                                          </a:schemeClr>
                                        </a:solidFill>
                                        <a:latin typeface="Cambria Math" panose="02040503050406030204" pitchFamily="18" charset="0"/>
                                      </a:rPr>
                                      <m:t>1</m:t>
                                    </m:r>
                                  </m:sub>
                                </m:sSub>
                              </m:e>
                            </m:d>
                            <m:r>
                              <a:rPr lang="en-US" altLang="ja-JP" sz="2400" i="1">
                                <a:solidFill>
                                  <a:schemeClr val="accent2">
                                    <a:lumMod val="75000"/>
                                  </a:schemeClr>
                                </a:solidFill>
                                <a:latin typeface="Cambria Math" panose="02040503050406030204" pitchFamily="18" charset="0"/>
                              </a:rPr>
                              <m:t>∗</m:t>
                            </m:r>
                            <m:d>
                              <m:dPr>
                                <m:begChr m:val="["/>
                                <m:endChr m:val="]"/>
                                <m:ctrlPr>
                                  <a:rPr lang="en-US" altLang="ja-JP" sz="2400" i="1">
                                    <a:solidFill>
                                      <a:schemeClr val="accent2">
                                        <a:lumMod val="75000"/>
                                      </a:schemeClr>
                                    </a:solidFill>
                                    <a:latin typeface="Cambria Math" panose="02040503050406030204" pitchFamily="18" charset="0"/>
                                  </a:rPr>
                                </m:ctrlPr>
                              </m:dPr>
                              <m:e>
                                <m:r>
                                  <a:rPr lang="en-US" altLang="ja-JP" sz="2400" i="1">
                                    <a:solidFill>
                                      <a:schemeClr val="accent2">
                                        <a:lumMod val="75000"/>
                                      </a:schemeClr>
                                    </a:solidFill>
                                    <a:latin typeface="Cambria Math" panose="02040503050406030204" pitchFamily="18" charset="0"/>
                                  </a:rPr>
                                  <m:t>𝑦</m:t>
                                </m:r>
                              </m:e>
                            </m:d>
                            <m:r>
                              <a:rPr lang="en-US" altLang="ja-JP" sz="2400" b="0" i="1" smtClean="0">
                                <a:solidFill>
                                  <a:schemeClr val="accent2">
                                    <a:lumMod val="75000"/>
                                  </a:schemeClr>
                                </a:solidFill>
                                <a:latin typeface="Cambria Math" panose="02040503050406030204" pitchFamily="18" charset="0"/>
                              </a:rPr>
                              <m:t> </m:t>
                            </m:r>
                          </m:e>
                        </m:d>
                      </m:e>
                      <m:sup>
                        <m:r>
                          <a:rPr kumimoji="1" lang="en-US" altLang="ja-JP" sz="2400" b="0" i="1" smtClean="0">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𝑥</m:t>
                        </m:r>
                        <m:r>
                          <a:rPr lang="en-US" altLang="ja-JP" sz="2400" i="1">
                            <a:solidFill>
                              <a:schemeClr val="accent2">
                                <a:lumMod val="75000"/>
                              </a:schemeClr>
                            </a:solidFill>
                            <a:latin typeface="Cambria Math" panose="02040503050406030204" pitchFamily="18" charset="0"/>
                          </a:rPr>
                          <m:t>↦|1⟩</m:t>
                        </m:r>
                      </m:sup>
                    </m:sSup>
                  </m:oMath>
                </a14:m>
                <a:endParaRPr kumimoji="1" lang="en-US" altLang="ja-JP" sz="2400" b="0" i="1" dirty="0">
                  <a:solidFill>
                    <a:schemeClr val="accent2">
                      <a:lumMod val="75000"/>
                    </a:schemeClr>
                  </a:solidFill>
                  <a:latin typeface="Cambria Math" panose="02040503050406030204" pitchFamily="18" charset="0"/>
                </a:endParaRPr>
              </a:p>
              <a:p>
                <a:pPr marL="0" indent="0">
                  <a:buNone/>
                </a:pPr>
                <a:r>
                  <a:rPr kumimoji="1" lang="ja-JP" altLang="en-US" sz="2400" b="0" dirty="0"/>
                  <a:t>　　　</a:t>
                </a:r>
                <a:r>
                  <a:rPr kumimoji="1" lang="en-US" altLang="ja-JP" sz="2400" b="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𝑋</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𝐻</m:t>
                    </m:r>
                    <m:d>
                      <m:dPr>
                        <m:ctrlPr>
                          <a:rPr lang="en-US" altLang="ja-JP" sz="2400" b="0" i="1" smtClean="0">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oMath>
                </a14:m>
                <a:endParaRPr kumimoji="1" lang="en-US" altLang="ja-JP" sz="2400" b="0" i="1" dirty="0">
                  <a:latin typeface="Cambria Math" panose="02040503050406030204" pitchFamily="18" charset="0"/>
                </a:endParaRPr>
              </a:p>
              <a:p>
                <a:pPr marL="0" indent="0">
                  <a:buNone/>
                </a:pPr>
                <a:r>
                  <a:rPr kumimoji="1" lang="ja-JP" altLang="en-US" sz="2400" b="0" dirty="0"/>
                  <a:t>　　</a:t>
                </a:r>
                <a14:m>
                  <m:oMath xmlns:m="http://schemas.openxmlformats.org/officeDocument/2006/math">
                    <m:sSup>
                      <m:sSupPr>
                        <m:ctrlPr>
                          <a:rPr lang="en-US" altLang="ja-JP" sz="2400" i="1">
                            <a:solidFill>
                              <a:schemeClr val="accent1"/>
                            </a:solidFill>
                            <a:latin typeface="Cambria Math" panose="02040503050406030204" pitchFamily="18" charset="0"/>
                          </a:rPr>
                        </m:ctrlPr>
                      </m:sSupPr>
                      <m:e>
                        <m:d>
                          <m:dPr>
                            <m:begChr m:val="{"/>
                            <m:endChr m:val="}"/>
                            <m:ctrlPr>
                              <a:rPr lang="en-US" altLang="ja-JP" sz="2400" i="1">
                                <a:solidFill>
                                  <a:schemeClr val="accent1"/>
                                </a:solidFill>
                                <a:latin typeface="Cambria Math" panose="02040503050406030204" pitchFamily="18" charset="0"/>
                              </a:rPr>
                            </m:ctrlPr>
                          </m:dPr>
                          <m:e>
                            <m:r>
                              <a:rPr lang="en-US" altLang="ja-JP" sz="2400" i="1">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𝑦</m:t>
                            </m:r>
                            <m:r>
                              <a:rPr lang="en-US" altLang="ja-JP" sz="2400" i="1">
                                <a:solidFill>
                                  <a:schemeClr val="accent1"/>
                                </a:solidFill>
                                <a:latin typeface="Cambria Math" panose="02040503050406030204" pitchFamily="18" charset="0"/>
                              </a:rPr>
                              <m:t>↦</m:t>
                            </m:r>
                            <m:r>
                              <a:rPr lang="en-US" altLang="ja-JP" sz="2400" b="0" i="1" smtClean="0">
                                <a:solidFill>
                                  <a:schemeClr val="accent1"/>
                                </a:solidFill>
                                <a:latin typeface="Cambria Math" panose="02040503050406030204" pitchFamily="18" charset="0"/>
                              </a:rPr>
                              <m:t>𝑋</m:t>
                            </m:r>
                            <m:d>
                              <m:dPr>
                                <m:begChr m:val="|"/>
                                <m:endChr m:val="⟩"/>
                                <m:ctrlPr>
                                  <a:rPr lang="en-US" altLang="ja-JP" sz="2400" i="1">
                                    <a:solidFill>
                                      <a:schemeClr val="accent1"/>
                                    </a:solidFill>
                                    <a:latin typeface="Cambria Math" panose="02040503050406030204" pitchFamily="18" charset="0"/>
                                  </a:rPr>
                                </m:ctrlPr>
                              </m:dPr>
                              <m:e>
                                <m:sSub>
                                  <m:sSubPr>
                                    <m:ctrlPr>
                                      <a:rPr lang="en-US" altLang="ja-JP" sz="2400" b="0" i="1" smtClean="0">
                                        <a:solidFill>
                                          <a:schemeClr val="accent1"/>
                                        </a:solidFill>
                                        <a:latin typeface="Cambria Math" panose="02040503050406030204" pitchFamily="18" charset="0"/>
                                      </a:rPr>
                                    </m:ctrlPr>
                                  </m:sSubPr>
                                  <m:e>
                                    <m:r>
                                      <a:rPr lang="en-US" altLang="ja-JP" sz="2400" i="1">
                                        <a:solidFill>
                                          <a:schemeClr val="accent1"/>
                                        </a:solidFill>
                                        <a:latin typeface="Cambria Math" panose="02040503050406030204" pitchFamily="18" charset="0"/>
                                      </a:rPr>
                                      <m:t>𝜙</m:t>
                                    </m:r>
                                  </m:e>
                                  <m:sub>
                                    <m:r>
                                      <a:rPr lang="en-US" altLang="ja-JP" sz="2400" b="0" i="1" smtClean="0">
                                        <a:solidFill>
                                          <a:schemeClr val="accent1"/>
                                        </a:solidFill>
                                        <a:latin typeface="Cambria Math" panose="02040503050406030204" pitchFamily="18" charset="0"/>
                                      </a:rPr>
                                      <m:t>0</m:t>
                                    </m:r>
                                  </m:sub>
                                </m:sSub>
                              </m:e>
                            </m:d>
                            <m:r>
                              <a:rPr lang="en-US" altLang="ja-JP" sz="2400" i="1">
                                <a:solidFill>
                                  <a:schemeClr val="accent1"/>
                                </a:solidFill>
                                <a:latin typeface="Cambria Math" panose="02040503050406030204" pitchFamily="18" charset="0"/>
                              </a:rPr>
                              <m:t>∗</m:t>
                            </m:r>
                            <m:d>
                              <m:dPr>
                                <m:begChr m:val="["/>
                                <m:endChr m:val="]"/>
                                <m:ctrlPr>
                                  <a:rPr lang="en-US" altLang="ja-JP" sz="2400" i="1">
                                    <a:solidFill>
                                      <a:schemeClr val="accent1"/>
                                    </a:solidFill>
                                    <a:latin typeface="Cambria Math" panose="02040503050406030204" pitchFamily="18" charset="0"/>
                                  </a:rPr>
                                </m:ctrlPr>
                              </m:dPr>
                              <m:e>
                                <m:r>
                                  <a:rPr lang="en-US" altLang="ja-JP" sz="2400" i="1">
                                    <a:solidFill>
                                      <a:schemeClr val="accent1"/>
                                    </a:solidFill>
                                    <a:latin typeface="Cambria Math" panose="02040503050406030204" pitchFamily="18" charset="0"/>
                                  </a:rPr>
                                  <m:t>𝑦</m:t>
                                </m:r>
                              </m:e>
                            </m:d>
                            <m:r>
                              <a:rPr lang="en-US" altLang="ja-JP" sz="2400" i="1">
                                <a:solidFill>
                                  <a:schemeClr val="accent1"/>
                                </a:solidFill>
                                <a:latin typeface="Cambria Math" panose="02040503050406030204" pitchFamily="18" charset="0"/>
                              </a:rPr>
                              <m:t> </m:t>
                            </m:r>
                          </m:e>
                        </m:d>
                      </m:e>
                      <m:sup>
                        <m:r>
                          <a:rPr lang="en-US" altLang="ja-JP" sz="2400" i="1">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𝑥</m:t>
                        </m:r>
                        <m:r>
                          <a:rPr lang="en-US" altLang="ja-JP" sz="2400" i="1">
                            <a:solidFill>
                              <a:schemeClr val="accent1"/>
                            </a:solidFill>
                            <a:latin typeface="Cambria Math" panose="02040503050406030204" pitchFamily="18" charset="0"/>
                          </a:rPr>
                          <m:t>↦|0⟩</m:t>
                        </m:r>
                      </m:sup>
                    </m:sSup>
                  </m:oMath>
                </a14:m>
                <a:endParaRPr kumimoji="1" lang="en-US" altLang="ja-JP" sz="2400" b="0" i="1" dirty="0">
                  <a:latin typeface="Cambria Math" panose="02040503050406030204" pitchFamily="18" charset="0"/>
                </a:endParaRPr>
              </a:p>
              <a:p>
                <a:pPr marL="0" indent="0">
                  <a:buNone/>
                </a:pPr>
                <a:r>
                  <a:rPr kumimoji="1" lang="ja-JP" altLang="en-US" sz="2400" b="0" dirty="0"/>
                  <a:t>　　</a:t>
                </a:r>
                <a14:m>
                  <m:oMath xmlns:m="http://schemas.openxmlformats.org/officeDocument/2006/math">
                    <m:sSup>
                      <m:sSupPr>
                        <m:ctrlPr>
                          <a:rPr lang="en-US" altLang="ja-JP" sz="2400" i="1">
                            <a:solidFill>
                              <a:schemeClr val="accent2">
                                <a:lumMod val="75000"/>
                              </a:schemeClr>
                            </a:solidFill>
                            <a:latin typeface="Cambria Math" panose="02040503050406030204" pitchFamily="18" charset="0"/>
                          </a:rPr>
                        </m:ctrlPr>
                      </m:sSupPr>
                      <m:e>
                        <m:d>
                          <m:dPr>
                            <m:begChr m:val="{"/>
                            <m:endChr m:val="}"/>
                            <m:ctrlPr>
                              <a:rPr lang="en-US" altLang="ja-JP" sz="2400" i="1">
                                <a:solidFill>
                                  <a:schemeClr val="accent2">
                                    <a:lumMod val="75000"/>
                                  </a:schemeClr>
                                </a:solidFill>
                                <a:latin typeface="Cambria Math" panose="02040503050406030204" pitchFamily="18" charset="0"/>
                              </a:rPr>
                            </m:ctrlPr>
                          </m:dPr>
                          <m:e>
                            <m:r>
                              <a:rPr lang="en-US" altLang="ja-JP" sz="2400" i="1">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𝑦</m:t>
                            </m:r>
                            <m:r>
                              <a:rPr lang="en-US" altLang="ja-JP" sz="2400" i="1">
                                <a:solidFill>
                                  <a:schemeClr val="accent2">
                                    <a:lumMod val="75000"/>
                                  </a:schemeClr>
                                </a:solidFill>
                                <a:latin typeface="Cambria Math" panose="02040503050406030204" pitchFamily="18" charset="0"/>
                              </a:rPr>
                              <m:t>↦</m:t>
                            </m:r>
                            <m:r>
                              <a:rPr lang="en-US" altLang="ja-JP" sz="2400" b="0" i="1" smtClean="0">
                                <a:solidFill>
                                  <a:schemeClr val="accent2">
                                    <a:lumMod val="75000"/>
                                  </a:schemeClr>
                                </a:solidFill>
                                <a:latin typeface="Cambria Math" panose="02040503050406030204" pitchFamily="18" charset="0"/>
                              </a:rPr>
                              <m:t>𝐻</m:t>
                            </m:r>
                            <m:d>
                              <m:dPr>
                                <m:begChr m:val="|"/>
                                <m:endChr m:val="⟩"/>
                                <m:ctrlPr>
                                  <a:rPr lang="en-US" altLang="ja-JP" sz="2400" i="1">
                                    <a:solidFill>
                                      <a:schemeClr val="accent2">
                                        <a:lumMod val="75000"/>
                                      </a:schemeClr>
                                    </a:solidFill>
                                    <a:latin typeface="Cambria Math" panose="02040503050406030204" pitchFamily="18" charset="0"/>
                                  </a:rPr>
                                </m:ctrlPr>
                              </m:dPr>
                              <m:e>
                                <m:sSub>
                                  <m:sSubPr>
                                    <m:ctrlPr>
                                      <a:rPr lang="en-US" altLang="ja-JP" sz="2400" b="0" i="1" smtClean="0">
                                        <a:solidFill>
                                          <a:schemeClr val="accent2">
                                            <a:lumMod val="75000"/>
                                          </a:schemeClr>
                                        </a:solidFill>
                                        <a:latin typeface="Cambria Math" panose="02040503050406030204" pitchFamily="18" charset="0"/>
                                      </a:rPr>
                                    </m:ctrlPr>
                                  </m:sSubPr>
                                  <m:e>
                                    <m:r>
                                      <a:rPr lang="en-US" altLang="ja-JP" sz="2400" i="1">
                                        <a:solidFill>
                                          <a:schemeClr val="accent2">
                                            <a:lumMod val="75000"/>
                                          </a:schemeClr>
                                        </a:solidFill>
                                        <a:latin typeface="Cambria Math" panose="02040503050406030204" pitchFamily="18" charset="0"/>
                                      </a:rPr>
                                      <m:t>𝜙</m:t>
                                    </m:r>
                                  </m:e>
                                  <m:sub>
                                    <m:r>
                                      <a:rPr lang="en-US" altLang="ja-JP" sz="2400" b="0" i="1" smtClean="0">
                                        <a:solidFill>
                                          <a:schemeClr val="accent2">
                                            <a:lumMod val="75000"/>
                                          </a:schemeClr>
                                        </a:solidFill>
                                        <a:latin typeface="Cambria Math" panose="02040503050406030204" pitchFamily="18" charset="0"/>
                                      </a:rPr>
                                      <m:t>1</m:t>
                                    </m:r>
                                  </m:sub>
                                </m:sSub>
                              </m:e>
                            </m:d>
                            <m:r>
                              <a:rPr lang="en-US" altLang="ja-JP" sz="2400" i="1">
                                <a:solidFill>
                                  <a:schemeClr val="accent2">
                                    <a:lumMod val="75000"/>
                                  </a:schemeClr>
                                </a:solidFill>
                                <a:latin typeface="Cambria Math" panose="02040503050406030204" pitchFamily="18" charset="0"/>
                              </a:rPr>
                              <m:t>∗</m:t>
                            </m:r>
                            <m:d>
                              <m:dPr>
                                <m:begChr m:val="["/>
                                <m:endChr m:val="]"/>
                                <m:ctrlPr>
                                  <a:rPr lang="en-US" altLang="ja-JP" sz="2400" i="1">
                                    <a:solidFill>
                                      <a:schemeClr val="accent2">
                                        <a:lumMod val="75000"/>
                                      </a:schemeClr>
                                    </a:solidFill>
                                    <a:latin typeface="Cambria Math" panose="02040503050406030204" pitchFamily="18" charset="0"/>
                                  </a:rPr>
                                </m:ctrlPr>
                              </m:dPr>
                              <m:e>
                                <m:r>
                                  <a:rPr lang="en-US" altLang="ja-JP" sz="2400" i="1">
                                    <a:solidFill>
                                      <a:schemeClr val="accent2">
                                        <a:lumMod val="75000"/>
                                      </a:schemeClr>
                                    </a:solidFill>
                                    <a:latin typeface="Cambria Math" panose="02040503050406030204" pitchFamily="18" charset="0"/>
                                  </a:rPr>
                                  <m:t>𝑦</m:t>
                                </m:r>
                              </m:e>
                            </m:d>
                            <m:r>
                              <a:rPr lang="en-US" altLang="ja-JP" sz="2400" i="1">
                                <a:solidFill>
                                  <a:schemeClr val="accent2">
                                    <a:lumMod val="75000"/>
                                  </a:schemeClr>
                                </a:solidFill>
                                <a:latin typeface="Cambria Math" panose="02040503050406030204" pitchFamily="18" charset="0"/>
                              </a:rPr>
                              <m:t> </m:t>
                            </m:r>
                          </m:e>
                        </m:d>
                      </m:e>
                      <m:sup>
                        <m:r>
                          <a:rPr lang="en-US" altLang="ja-JP" sz="2400" i="1">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𝑥</m:t>
                        </m:r>
                        <m:r>
                          <a:rPr lang="en-US" altLang="ja-JP" sz="2400" i="1">
                            <a:solidFill>
                              <a:schemeClr val="accent2">
                                <a:lumMod val="75000"/>
                              </a:schemeClr>
                            </a:solidFill>
                            <a:latin typeface="Cambria Math" panose="02040503050406030204" pitchFamily="18" charset="0"/>
                          </a:rPr>
                          <m:t>↦|1⟩</m:t>
                        </m:r>
                      </m:sup>
                    </m:sSup>
                  </m:oMath>
                </a14:m>
                <a:endParaRPr kumimoji="1" lang="en-US" altLang="ja-JP" sz="2400" b="0" i="1" dirty="0">
                  <a:latin typeface="Cambria Math" panose="02040503050406030204" pitchFamily="18" charset="0"/>
                </a:endParaRP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𝑦</m:t>
                        </m:r>
                        <m:r>
                          <a:rPr kumimoji="1" lang="en-US" altLang="ja-JP" sz="2400" b="0" i="1" smtClean="0">
                            <a:solidFill>
                              <a:schemeClr val="accent1"/>
                            </a:solidFill>
                            <a:latin typeface="Cambria Math" panose="02040503050406030204" pitchFamily="18" charset="0"/>
                          </a:rPr>
                          <m:t>↦</m:t>
                        </m:r>
                        <m:r>
                          <a:rPr kumimoji="1" lang="en-US" altLang="ja-JP" sz="2400" b="0" i="1" smtClean="0">
                            <a:solidFill>
                              <a:schemeClr val="accent1"/>
                            </a:solidFill>
                            <a:latin typeface="Cambria Math" panose="02040503050406030204" pitchFamily="18" charset="0"/>
                          </a:rPr>
                          <m:t>𝑋</m:t>
                        </m:r>
                        <m:d>
                          <m:dPr>
                            <m:begChr m:val="|"/>
                            <m:endChr m:val="⟩"/>
                            <m:ctrlPr>
                              <a:rPr kumimoji="1" lang="en-US" altLang="ja-JP" sz="2400" b="0" i="1" smtClean="0">
                                <a:solidFill>
                                  <a:schemeClr val="accent1"/>
                                </a:solidFill>
                                <a:latin typeface="Cambria Math" panose="02040503050406030204" pitchFamily="18" charset="0"/>
                              </a:rPr>
                            </m:ctrlPr>
                          </m:dPr>
                          <m:e>
                            <m:sSub>
                              <m:sSubPr>
                                <m:ctrlPr>
                                  <a:rPr kumimoji="1" lang="en-US" altLang="ja-JP" sz="2400" b="0" i="1" smtClean="0">
                                    <a:solidFill>
                                      <a:schemeClr val="accent1"/>
                                    </a:solidFill>
                                    <a:latin typeface="Cambria Math" panose="02040503050406030204" pitchFamily="18" charset="0"/>
                                  </a:rPr>
                                </m:ctrlPr>
                              </m:sSubPr>
                              <m:e>
                                <m:r>
                                  <a:rPr kumimoji="1" lang="en-US" altLang="ja-JP" sz="2400" b="0" i="1" smtClean="0">
                                    <a:solidFill>
                                      <a:schemeClr val="accent1"/>
                                    </a:solidFill>
                                    <a:latin typeface="Cambria Math" panose="02040503050406030204" pitchFamily="18" charset="0"/>
                                  </a:rPr>
                                  <m:t>𝜙</m:t>
                                </m:r>
                              </m:e>
                              <m:sub>
                                <m:r>
                                  <a:rPr kumimoji="1" lang="en-US" altLang="ja-JP" sz="2400" b="0" i="1" smtClean="0">
                                    <a:solidFill>
                                      <a:schemeClr val="accent1"/>
                                    </a:solidFill>
                                    <a:latin typeface="Cambria Math" panose="02040503050406030204" pitchFamily="18" charset="0"/>
                                  </a:rPr>
                                  <m:t>0</m:t>
                                </m:r>
                              </m:sub>
                            </m:sSub>
                          </m:e>
                        </m:d>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𝑦</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𝑦</m:t>
                        </m:r>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𝐻</m:t>
                        </m:r>
                        <m:d>
                          <m:dPr>
                            <m:begChr m:val="|"/>
                            <m:endChr m:val="⟩"/>
                            <m:ctrlPr>
                              <a:rPr kumimoji="1" lang="en-US" altLang="ja-JP" sz="2400" b="0" i="1" smtClean="0">
                                <a:solidFill>
                                  <a:schemeClr val="accent2">
                                    <a:lumMod val="75000"/>
                                  </a:schemeClr>
                                </a:solidFill>
                                <a:latin typeface="Cambria Math" panose="02040503050406030204" pitchFamily="18" charset="0"/>
                              </a:rPr>
                            </m:ctrlPr>
                          </m:dPr>
                          <m:e>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𝜙</m:t>
                                </m:r>
                              </m:e>
                              <m:sub>
                                <m:r>
                                  <a:rPr kumimoji="1" lang="en-US" altLang="ja-JP" sz="2400" b="0" i="1" smtClean="0">
                                    <a:solidFill>
                                      <a:schemeClr val="accent2">
                                        <a:lumMod val="75000"/>
                                      </a:schemeClr>
                                    </a:solidFill>
                                    <a:latin typeface="Cambria Math" panose="02040503050406030204" pitchFamily="18" charset="0"/>
                                  </a:rPr>
                                  <m:t>1</m:t>
                                </m:r>
                              </m:sub>
                            </m:sSub>
                          </m:e>
                        </m:d>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𝑦</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𝛼</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𝑋</m:t>
                            </m:r>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𝜙</m:t>
                                    </m:r>
                                  </m:e>
                                  <m:sub>
                                    <m:r>
                                      <a:rPr lang="en-US" altLang="ja-JP" sz="2400" b="0" i="1" smtClean="0">
                                        <a:latin typeface="Cambria Math" panose="02040503050406030204" pitchFamily="18" charset="0"/>
                                      </a:rPr>
                                      <m:t>0</m:t>
                                    </m:r>
                                  </m:sub>
                                </m:sSub>
                              </m:e>
                            </m:d>
                            <m:r>
                              <a:rPr lang="en-US" altLang="ja-JP" sz="2400" i="1">
                                <a:latin typeface="Cambria Math" panose="02040503050406030204" pitchFamily="18" charset="0"/>
                              </a:rPr>
                              <m:t>+</m:t>
                            </m:r>
                            <m:r>
                              <a:rPr lang="en-US" altLang="ja-JP" sz="2400" i="1">
                                <a:latin typeface="Cambria Math" panose="02040503050406030204" pitchFamily="18" charset="0"/>
                              </a:rPr>
                              <m:t>𝛽</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𝐻</m:t>
                            </m:r>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𝜙</m:t>
                                    </m:r>
                                  </m:e>
                                  <m:sub>
                                    <m:r>
                                      <a:rPr lang="en-US" altLang="ja-JP" sz="2400" b="0" i="1" smtClean="0">
                                        <a:latin typeface="Cambria Math" panose="02040503050406030204" pitchFamily="18" charset="0"/>
                                      </a:rPr>
                                      <m:t>1</m:t>
                                    </m:r>
                                  </m:sub>
                                </m:sSub>
                              </m:e>
                            </m:d>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m:t>
                        </m:r>
                      </m:e>
                    </m:d>
                  </m:oMath>
                </a14:m>
                <a:r>
                  <a:rPr kumimoji="1" lang="en-US" altLang="ja-JP" sz="2400" b="0" i="1" dirty="0">
                    <a:latin typeface="Cambria Math" panose="02040503050406030204" pitchFamily="18" charset="0"/>
                  </a:rPr>
                  <a:t> </a:t>
                </a:r>
              </a:p>
            </p:txBody>
          </p:sp>
        </mc:Choice>
        <mc:Fallback xmlns="">
          <p:sp>
            <p:nvSpPr>
              <p:cNvPr id="3" name="コンテンツ プレースホルダー 2">
                <a:extLst>
                  <a:ext uri="{FF2B5EF4-FFF2-40B4-BE49-F238E27FC236}">
                    <a16:creationId xmlns:a16="http://schemas.microsoft.com/office/drawing/2014/main" id="{C96CAC10-D28A-1156-6EA0-C9AAA9A8BBBD}"/>
                  </a:ext>
                </a:extLst>
              </p:cNvPr>
              <p:cNvSpPr>
                <a:spLocks noGrp="1" noRot="1" noChangeAspect="1" noMove="1" noResize="1" noEditPoints="1" noAdjustHandles="1" noChangeArrowheads="1" noChangeShapeType="1" noTextEdit="1"/>
              </p:cNvSpPr>
              <p:nvPr>
                <p:ph idx="1"/>
              </p:nvPr>
            </p:nvSpPr>
            <p:spPr>
              <a:xfrm>
                <a:off x="838200" y="1359244"/>
                <a:ext cx="6557149" cy="4771733"/>
              </a:xfrm>
              <a:blipFill>
                <a:blip r:embed="rId4"/>
                <a:stretch>
                  <a:fillRect t="-511"/>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F3A51FED-A46E-AC12-8EC9-CE5EBBB2B234}"/>
              </a:ext>
            </a:extLst>
          </p:cNvPr>
          <p:cNvSpPr>
            <a:spLocks noGrp="1"/>
          </p:cNvSpPr>
          <p:nvPr>
            <p:ph type="sldNum" sz="quarter" idx="12"/>
          </p:nvPr>
        </p:nvSpPr>
        <p:spPr/>
        <p:txBody>
          <a:bodyPr/>
          <a:lstStyle/>
          <a:p>
            <a:fld id="{C11FBFAB-5E61-4A8C-898A-C3E3014B566F}" type="slidenum">
              <a:rPr lang="ja-JP" altLang="en-US" smtClean="0"/>
              <a:pPr/>
              <a:t>17</a:t>
            </a:fld>
            <a:endParaRPr kumimoji="1" lang="ja-JP" altLang="en-US"/>
          </a:p>
        </p:txBody>
      </p:sp>
      <p:sp>
        <p:nvSpPr>
          <p:cNvPr id="7" name="コンテンツ プレースホルダー 2">
            <a:extLst>
              <a:ext uri="{FF2B5EF4-FFF2-40B4-BE49-F238E27FC236}">
                <a16:creationId xmlns:a16="http://schemas.microsoft.com/office/drawing/2014/main" id="{8CA430EC-0C3B-E9A9-7455-AFED5B72A55C}"/>
              </a:ext>
            </a:extLst>
          </p:cNvPr>
          <p:cNvSpPr txBox="1">
            <a:spLocks/>
          </p:cNvSpPr>
          <p:nvPr/>
        </p:nvSpPr>
        <p:spPr>
          <a:xfrm>
            <a:off x="7399867" y="1270093"/>
            <a:ext cx="3522134" cy="2340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400" i="1">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C727A6-C5B3-4293-A06F-D3A66CF6A150}"/>
                  </a:ext>
                </a:extLst>
              </p:cNvPr>
              <p:cNvSpPr txBox="1"/>
              <p:nvPr/>
            </p:nvSpPr>
            <p:spPr>
              <a:xfrm>
                <a:off x="7607191" y="5587907"/>
                <a:ext cx="3397490" cy="707886"/>
              </a:xfrm>
              <a:prstGeom prst="rect">
                <a:avLst/>
              </a:prstGeom>
              <a:noFill/>
            </p:spPr>
            <p:txBody>
              <a:bodyPr wrap="square">
                <a:spAutoFit/>
              </a:bodyPr>
              <a:lstStyle/>
              <a:p>
                <a:pPr>
                  <a:tabLst>
                    <a:tab pos="900113" algn="l"/>
                  </a:tabLst>
                </a:pPr>
                <a:r>
                  <a:rPr lang="en-US" altLang="ja-JP" sz="2000" b="0">
                    <a:solidFill>
                      <a:schemeClr val="accent1">
                        <a:lumMod val="75000"/>
                      </a:schemeClr>
                    </a:solidFill>
                    <a:ea typeface="游ゴシック Medium" panose="020B0500000000000000" pitchFamily="50" charset="-128"/>
                  </a:rPr>
                  <a:t>  </a:t>
                </a:r>
                <a14:m>
                  <m:oMath xmlns:m="http://schemas.openxmlformats.org/officeDocument/2006/math">
                    <m:d>
                      <m:dPr>
                        <m:begChr m:val="{"/>
                        <m:endChr m:val="}"/>
                        <m:ctrlP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𝑃</m:t>
                            </m:r>
                          </m:e>
                          <m:sub>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1</m:t>
                            </m:r>
                          </m:sub>
                        </m:sSub>
                      </m:e>
                    </m:d>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 </m:t>
                    </m:r>
                    <m:d>
                      <m:dPr>
                        <m:begChr m:val="{"/>
                        <m:endChr m:val="}"/>
                        <m:ctrlP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sSubPr>
                          <m:e>
                            <m: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𝑃</m:t>
                            </m:r>
                          </m:e>
                          <m:sub>
                            <m: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2</m:t>
                            </m:r>
                          </m:sub>
                        </m:sSub>
                      </m:e>
                    </m:d>
                    <m:r>
                      <a:rPr kumimoji="1"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i="1">
                        <a:latin typeface="Cambria Math" panose="02040503050406030204" pitchFamily="18" charset="0"/>
                        <a:ea typeface="游ゴシック Medium" panose="020B0500000000000000" pitchFamily="50" charset="-128"/>
                      </a:rPr>
                      <m:t>𝑒</m:t>
                    </m:r>
                    <m:r>
                      <a:rPr lang="en-US" altLang="ja-JP" sz="2000" b="0" i="0" smtClean="0">
                        <a:latin typeface="Cambria Math" panose="02040503050406030204" pitchFamily="18" charset="0"/>
                        <a:ea typeface="游ゴシック Medium" panose="020B0500000000000000" pitchFamily="50" charset="-128"/>
                      </a:rPr>
                      <m:t> </m:t>
                    </m:r>
                    <m:d>
                      <m:dPr>
                        <m:begChr m:val="{"/>
                        <m:endChr m:val="}"/>
                        <m:ctrlP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ctrlPr>
                          </m:sSubPr>
                          <m:e>
                            <m: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𝑄</m:t>
                            </m:r>
                          </m:e>
                          <m:sub>
                            <m: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1</m:t>
                            </m:r>
                          </m:sub>
                        </m:sSub>
                      </m:e>
                    </m:d>
                    <m:r>
                      <a:rPr kumimoji="1"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 </m:t>
                    </m:r>
                    <m:d>
                      <m:dPr>
                        <m:begChr m:val="{"/>
                        <m:endChr m:val="}"/>
                        <m:ctrlP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ctrlPr>
                          </m:sSubPr>
                          <m:e>
                            <m: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𝑄</m:t>
                            </m:r>
                          </m:e>
                          <m:sub>
                            <m: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2</m:t>
                            </m:r>
                          </m:sub>
                        </m:sSub>
                      </m:e>
                    </m:d>
                    <m:r>
                      <a:rPr lang="en-US" altLang="ja-JP" sz="2000" b="0" i="1" smtClean="0">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b="0" i="1" smtClean="0">
                        <a:solidFill>
                          <a:schemeClr val="tx1"/>
                        </a:solidFill>
                        <a:latin typeface="Cambria Math" panose="02040503050406030204" pitchFamily="18" charset="0"/>
                        <a:ea typeface="游ゴシック Medium" panose="020B0500000000000000" pitchFamily="50" charset="-128"/>
                      </a:rPr>
                      <m:t>≝</m:t>
                    </m:r>
                  </m:oMath>
                </a14:m>
                <a:endParaRPr lang="en-US" altLang="ja-JP" sz="2000" b="0" i="1">
                  <a:solidFill>
                    <a:schemeClr val="tx1"/>
                  </a:solidFill>
                  <a:latin typeface="Cambria Math" panose="02040503050406030204" pitchFamily="18" charset="0"/>
                  <a:ea typeface="游ゴシック Medium" panose="020B0500000000000000" pitchFamily="50" charset="-128"/>
                </a:endParaRPr>
              </a:p>
              <a:p>
                <a:pPr>
                  <a:tabLst>
                    <a:tab pos="900113" algn="l"/>
                  </a:tabLst>
                </a:pPr>
                <a:r>
                  <a:rPr lang="en-US" altLang="ja-JP" sz="2000">
                    <a:solidFill>
                      <a:schemeClr val="accent1">
                        <a:lumMod val="75000"/>
                      </a:schemeClr>
                    </a:solidFill>
                    <a:ea typeface="游ゴシック Medium" panose="020B0500000000000000" pitchFamily="50" charset="-128"/>
                  </a:rPr>
                  <a:t> </a:t>
                </a:r>
                <a14:m>
                  <m:oMath xmlns:m="http://schemas.openxmlformats.org/officeDocument/2006/math">
                    <m:r>
                      <a:rPr lang="en-US" altLang="ja-JP" sz="2000" b="0" i="0" smtClean="0">
                        <a:solidFill>
                          <a:schemeClr val="accent1">
                            <a:lumMod val="75000"/>
                          </a:schemeClr>
                        </a:solidFill>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𝑃</m:t>
                            </m:r>
                          </m:e>
                          <m:sub>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1</m:t>
                            </m:r>
                          </m:sub>
                        </m:sSub>
                      </m:e>
                    </m:d>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i="1">
                        <a:latin typeface="Cambria Math" panose="02040503050406030204" pitchFamily="18" charset="0"/>
                        <a:ea typeface="游ゴシック Medium" panose="020B0500000000000000" pitchFamily="50" charset="-128"/>
                      </a:rPr>
                      <m:t>𝑒</m:t>
                    </m:r>
                    <m:r>
                      <a:rPr lang="en-US" altLang="ja-JP" sz="2000">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𝑄</m:t>
                            </m:r>
                          </m:e>
                          <m:sub>
                            <m:r>
                              <a:rPr lang="en-US" altLang="ja-JP" sz="2000" i="1">
                                <a:solidFill>
                                  <a:schemeClr val="accent1">
                                    <a:lumMod val="75000"/>
                                  </a:schemeClr>
                                </a:solidFill>
                                <a:latin typeface="Cambria Math" panose="02040503050406030204" pitchFamily="18" charset="0"/>
                                <a:ea typeface="游ゴシック Medium" panose="020B0500000000000000" pitchFamily="50" charset="-128"/>
                              </a:rPr>
                              <m:t>1</m:t>
                            </m:r>
                          </m:sub>
                        </m:sSub>
                      </m:e>
                    </m:d>
                    <m:r>
                      <a:rPr lang="en-US" altLang="ja-JP" sz="2000" b="0" i="1" smtClean="0">
                        <a:solidFill>
                          <a:schemeClr val="accent1">
                            <a:lumMod val="75000"/>
                          </a:schemeClr>
                        </a:solidFill>
                        <a:latin typeface="Cambria Math" panose="02040503050406030204" pitchFamily="18" charset="0"/>
                        <a:ea typeface="游ゴシック Medium" panose="020B0500000000000000" pitchFamily="50" charset="-128"/>
                      </a:rPr>
                      <m:t> </m:t>
                    </m:r>
                    <m:r>
                      <a:rPr lang="en-US" altLang="ja-JP" sz="2000" b="0" i="1" smtClean="0">
                        <a:solidFill>
                          <a:schemeClr val="tx1"/>
                        </a:solidFill>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𝑃</m:t>
                            </m:r>
                          </m:e>
                          <m:sub>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2</m:t>
                            </m:r>
                          </m:sub>
                        </m:sSub>
                      </m:e>
                    </m:d>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 </m:t>
                    </m:r>
                    <m:r>
                      <a:rPr lang="en-US" altLang="ja-JP" sz="2000" i="1">
                        <a:latin typeface="Cambria Math" panose="02040503050406030204" pitchFamily="18" charset="0"/>
                        <a:ea typeface="游ゴシック Medium" panose="020B0500000000000000" pitchFamily="50" charset="-128"/>
                      </a:rPr>
                      <m:t>𝑒</m:t>
                    </m:r>
                    <m:r>
                      <a:rPr lang="en-US" altLang="ja-JP" sz="2000">
                        <a:latin typeface="Cambria Math" panose="02040503050406030204" pitchFamily="18" charset="0"/>
                        <a:ea typeface="游ゴシック Medium" panose="020B0500000000000000" pitchFamily="50" charset="-128"/>
                      </a:rPr>
                      <m:t> </m:t>
                    </m:r>
                    <m:d>
                      <m:dPr>
                        <m:begChr m:val="{"/>
                        <m:endChr m:val="}"/>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dPr>
                      <m:e>
                        <m:sSub>
                          <m:sSubPr>
                            <m:ctrlP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ctrlPr>
                          </m:sSubPr>
                          <m:e>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𝑄</m:t>
                            </m:r>
                          </m:e>
                          <m:sub>
                            <m:r>
                              <a:rPr lang="en-US" altLang="ja-JP" sz="2000" i="1">
                                <a:solidFill>
                                  <a:schemeClr val="accent2">
                                    <a:lumMod val="75000"/>
                                  </a:schemeClr>
                                </a:solidFill>
                                <a:latin typeface="Cambria Math" panose="02040503050406030204" pitchFamily="18" charset="0"/>
                                <a:ea typeface="游ゴシック Medium" panose="020B0500000000000000" pitchFamily="50" charset="-128"/>
                              </a:rPr>
                              <m:t>2</m:t>
                            </m:r>
                          </m:sub>
                        </m:sSub>
                      </m:e>
                    </m:d>
                  </m:oMath>
                </a14:m>
                <a:endParaRPr lang="ja-JP" altLang="en-US" sz="2000"/>
              </a:p>
            </p:txBody>
          </p:sp>
        </mc:Choice>
        <mc:Fallback xmlns="">
          <p:sp>
            <p:nvSpPr>
              <p:cNvPr id="8" name="テキスト ボックス 7">
                <a:extLst>
                  <a:ext uri="{FF2B5EF4-FFF2-40B4-BE49-F238E27FC236}">
                    <a16:creationId xmlns:a16="http://schemas.microsoft.com/office/drawing/2014/main" id="{02C727A6-C5B3-4293-A06F-D3A66CF6A150}"/>
                  </a:ext>
                </a:extLst>
              </p:cNvPr>
              <p:cNvSpPr txBox="1">
                <a:spLocks noRot="1" noChangeAspect="1" noMove="1" noResize="1" noEditPoints="1" noAdjustHandles="1" noChangeArrowheads="1" noChangeShapeType="1" noTextEdit="1"/>
              </p:cNvSpPr>
              <p:nvPr/>
            </p:nvSpPr>
            <p:spPr>
              <a:xfrm>
                <a:off x="7607191" y="5587907"/>
                <a:ext cx="3397490" cy="707886"/>
              </a:xfrm>
              <a:prstGeom prst="rect">
                <a:avLst/>
              </a:prstGeom>
              <a:blipFill>
                <a:blip r:embed="rId5"/>
                <a:stretch>
                  <a:fillRect b="-4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0002C1B-2817-AF8D-E0E7-C211AC190794}"/>
                  </a:ext>
                </a:extLst>
              </p:cNvPr>
              <p:cNvSpPr txBox="1"/>
              <p:nvPr/>
            </p:nvSpPr>
            <p:spPr>
              <a:xfrm>
                <a:off x="6310062" y="1534119"/>
                <a:ext cx="4853701" cy="1670714"/>
              </a:xfrm>
              <a:prstGeom prst="rect">
                <a:avLst/>
              </a:prstGeom>
              <a:noFill/>
              <a:ln w="19050">
                <a:solidFill>
                  <a:schemeClr val="tx1"/>
                </a:solidFill>
              </a:ln>
            </p:spPr>
            <p:txBody>
              <a:bodyPr wrap="none" rtlCol="0">
                <a:spAutoFit/>
              </a:bodyPr>
              <a:lstStyle/>
              <a:p>
                <a14:m>
                  <m:oMath xmlns:m="http://schemas.openxmlformats.org/officeDocument/2006/math">
                    <m:sSup>
                      <m:sSupPr>
                        <m:ctrlPr>
                          <a:rPr lang="en-US" altLang="ja-JP" sz="2000" b="0" i="1" smtClean="0">
                            <a:solidFill>
                              <a:schemeClr val="accent1"/>
                            </a:solidFill>
                            <a:latin typeface="Cambria Math" panose="02040503050406030204" pitchFamily="18" charset="0"/>
                          </a:rPr>
                        </m:ctrlPr>
                      </m:sSupPr>
                      <m:e>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𝑦</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𝜙</m:t>
                                    </m:r>
                                  </m:e>
                                  <m:sub>
                                    <m:r>
                                      <a:rPr lang="en-US" altLang="ja-JP" sz="2000" b="0" i="1" smtClean="0">
                                        <a:solidFill>
                                          <a:schemeClr val="accent1"/>
                                        </a:solidFill>
                                        <a:latin typeface="Cambria Math" panose="02040503050406030204" pitchFamily="18" charset="0"/>
                                      </a:rPr>
                                      <m:t>0</m:t>
                                    </m:r>
                                  </m:sub>
                                </m:sSub>
                              </m:e>
                            </m:d>
                            <m:r>
                              <a:rPr lang="en-US" altLang="ja-JP" sz="2000" b="0" i="1" smtClean="0">
                                <a:solidFill>
                                  <a:schemeClr val="accent1"/>
                                </a:solidFill>
                                <a:latin typeface="Cambria Math" panose="02040503050406030204" pitchFamily="18" charset="0"/>
                              </a:rPr>
                              <m:t> </m:t>
                            </m:r>
                          </m:e>
                        </m:d>
                      </m:e>
                      <m:sup>
                        <m:r>
                          <a:rPr lang="en-US" altLang="ja-JP" sz="2000" b="0" i="1" smtClean="0">
                            <a:solidFill>
                              <a:schemeClr val="accent1"/>
                            </a:solidFill>
                            <a:latin typeface="Cambria Math" panose="02040503050406030204" pitchFamily="18" charset="0"/>
                          </a:rPr>
                          <m:t> </m:t>
                        </m:r>
                        <m:r>
                          <a:rPr lang="en-US" altLang="ja-JP" sz="2000" i="1">
                            <a:solidFill>
                              <a:schemeClr val="accent1"/>
                            </a:solidFill>
                            <a:latin typeface="Cambria Math" panose="02040503050406030204" pitchFamily="18" charset="0"/>
                          </a:rPr>
                          <m:t>𝑥</m:t>
                        </m:r>
                        <m:r>
                          <a:rPr lang="en-US" altLang="ja-JP" sz="2000" i="1">
                            <a:solidFill>
                              <a:schemeClr val="accent1"/>
                            </a:solidFill>
                            <a:latin typeface="Cambria Math" panose="02040503050406030204" pitchFamily="18" charset="0"/>
                          </a:rPr>
                          <m:t>↦</m:t>
                        </m:r>
                        <m:d>
                          <m:dPr>
                            <m:begChr m:val="|"/>
                            <m:endChr m:val="⟩"/>
                            <m:ctrlPr>
                              <a:rPr lang="en-US" altLang="ja-JP" sz="2000" i="1">
                                <a:solidFill>
                                  <a:schemeClr val="accent1"/>
                                </a:solidFill>
                                <a:latin typeface="Cambria Math" panose="02040503050406030204" pitchFamily="18" charset="0"/>
                              </a:rPr>
                            </m:ctrlPr>
                          </m:dPr>
                          <m:e>
                            <m:r>
                              <a:rPr lang="en-US" altLang="ja-JP" sz="2000" i="1">
                                <a:solidFill>
                                  <a:schemeClr val="accent1"/>
                                </a:solidFill>
                                <a:latin typeface="Cambria Math" panose="02040503050406030204" pitchFamily="18" charset="0"/>
                              </a:rPr>
                              <m:t>0</m:t>
                            </m:r>
                          </m:e>
                        </m:d>
                      </m:sup>
                    </m:sSup>
                    <m:r>
                      <a:rPr lang="en-US" altLang="ja-JP" sz="2000" b="0" i="1" smtClean="0">
                        <a:latin typeface="Cambria Math" panose="02040503050406030204" pitchFamily="18" charset="0"/>
                      </a:rPr>
                      <m:t>  </m:t>
                    </m:r>
                    <m:sSup>
                      <m:sSupPr>
                        <m:ctrlPr>
                          <a:rPr lang="en-US" altLang="ja-JP" sz="2000" b="0" i="1" smtClean="0">
                            <a:solidFill>
                              <a:schemeClr val="accent2">
                                <a:lumMod val="75000"/>
                              </a:schemeClr>
                            </a:solidFill>
                            <a:latin typeface="Cambria Math" panose="02040503050406030204" pitchFamily="18" charset="0"/>
                          </a:rPr>
                        </m:ctrlPr>
                      </m:sSupPr>
                      <m:e>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𝑦</m:t>
                                </m:r>
                              </m:e>
                            </m:d>
                            <m:r>
                              <a:rPr lang="en-US" altLang="ja-JP" sz="2000" b="0" i="1" smtClean="0">
                                <a:solidFill>
                                  <a:schemeClr val="accent2">
                                    <a:lumMod val="75000"/>
                                  </a:schemeClr>
                                </a:solidFill>
                                <a:latin typeface="Cambria Math" panose="02040503050406030204" pitchFamily="18" charset="0"/>
                              </a:rPr>
                              <m:t> </m:t>
                            </m:r>
                          </m:e>
                        </m:d>
                      </m:e>
                      <m:sup>
                        <m:r>
                          <a:rPr lang="en-US" altLang="ja-JP" sz="2000" b="0" i="1" smtClean="0">
                            <a:solidFill>
                              <a:schemeClr val="accent2">
                                <a:lumMod val="75000"/>
                              </a:schemeClr>
                            </a:solidFill>
                            <a:latin typeface="Cambria Math" panose="02040503050406030204" pitchFamily="18" charset="0"/>
                          </a:rPr>
                          <m:t> </m:t>
                        </m:r>
                        <m:r>
                          <a:rPr lang="en-US" altLang="ja-JP" sz="2000" i="1">
                            <a:solidFill>
                              <a:schemeClr val="accent2">
                                <a:lumMod val="75000"/>
                              </a:schemeClr>
                            </a:solidFill>
                            <a:latin typeface="Cambria Math" panose="02040503050406030204" pitchFamily="18" charset="0"/>
                          </a:rPr>
                          <m:t>𝑥</m:t>
                        </m:r>
                        <m:r>
                          <a:rPr lang="en-US" altLang="ja-JP" sz="2000" i="1">
                            <a:solidFill>
                              <a:schemeClr val="accent2">
                                <a:lumMod val="75000"/>
                              </a:schemeClr>
                            </a:solidFill>
                            <a:latin typeface="Cambria Math" panose="02040503050406030204" pitchFamily="18" charset="0"/>
                          </a:rPr>
                          <m:t>↦</m:t>
                        </m:r>
                        <m:d>
                          <m:dPr>
                            <m:begChr m:val="|"/>
                            <m:endChr m:val="⟩"/>
                            <m:ctrlPr>
                              <a:rPr lang="en-US" altLang="ja-JP" sz="2000" i="1">
                                <a:solidFill>
                                  <a:schemeClr val="accent2">
                                    <a:lumMod val="75000"/>
                                  </a:schemeClr>
                                </a:solidFill>
                                <a:latin typeface="Cambria Math" panose="02040503050406030204" pitchFamily="18" charset="0"/>
                              </a:rPr>
                            </m:ctrlPr>
                          </m:dPr>
                          <m:e>
                            <m:r>
                              <a:rPr lang="en-US" altLang="ja-JP" sz="2000" i="1">
                                <a:solidFill>
                                  <a:schemeClr val="accent2">
                                    <a:lumMod val="75000"/>
                                  </a:schemeClr>
                                </a:solidFill>
                                <a:latin typeface="Cambria Math" panose="02040503050406030204" pitchFamily="18" charset="0"/>
                              </a:rPr>
                              <m:t>1</m:t>
                            </m:r>
                          </m:e>
                        </m:d>
                      </m:sup>
                    </m:sSup>
                  </m:oMath>
                </a14:m>
                <a:r>
                  <a:rPr lang="en-US" altLang="ja-JP" sz="2000" i="1">
                    <a:solidFill>
                      <a:schemeClr val="accent2">
                        <a:lumMod val="75000"/>
                      </a:schemeClr>
                    </a:solidFill>
                    <a:latin typeface="Cambria Math" panose="02040503050406030204" pitchFamily="18" charset="0"/>
                  </a:rPr>
                  <a:t> </a:t>
                </a:r>
                <a:endParaRPr lang="en-US" altLang="ja-JP" sz="2000" i="1">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𝑦</m:t>
                        </m:r>
                        <m:r>
                          <a:rPr lang="en-US" altLang="ja-JP" sz="2000" b="0" i="1" smtClean="0">
                            <a:solidFill>
                              <a:schemeClr val="accent1"/>
                            </a:solidFill>
                            <a:latin typeface="Cambria Math" panose="02040503050406030204" pitchFamily="18" charset="0"/>
                          </a:rPr>
                          <m:t>↦</m:t>
                        </m:r>
                      </m:e>
                      <m:e>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𝜙</m:t>
                            </m:r>
                          </m:e>
                          <m:sub>
                            <m:r>
                              <a:rPr lang="en-US" altLang="ja-JP" sz="2000" b="0" i="1" smtClean="0">
                                <a:solidFill>
                                  <a:schemeClr val="accent1"/>
                                </a:solidFill>
                                <a:latin typeface="Cambria Math" panose="02040503050406030204" pitchFamily="18" charset="0"/>
                              </a:rPr>
                              <m:t>0</m:t>
                            </m:r>
                          </m:sub>
                        </m:sSub>
                      </m:e>
                    </m:d>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r>
                      <a:rPr lang="en-US" altLang="ja-JP" sz="2000" b="0" i="1" smtClean="0">
                        <a:solidFill>
                          <a:schemeClr val="accent1"/>
                        </a:solidFill>
                        <a:latin typeface="Cambria Math" panose="02040503050406030204" pitchFamily="18" charset="0"/>
                      </a:rPr>
                      <m:t> } </m:t>
                    </m:r>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𝑦</m:t>
                        </m:r>
                      </m:e>
                    </m:d>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r>
                      <a:rPr lang="en-US" altLang="ja-JP" sz="2000" b="0" i="1" smtClean="0">
                        <a:solidFill>
                          <a:schemeClr val="accent2">
                            <a:lumMod val="75000"/>
                          </a:schemeClr>
                        </a:solidFill>
                        <a:latin typeface="Cambria Math" panose="02040503050406030204" pitchFamily="18" charset="0"/>
                      </a:rPr>
                      <m:t> }</m:t>
                    </m:r>
                  </m:oMath>
                </a14:m>
                <a:endParaRPr lang="en-US" altLang="ja-JP" sz="2000" i="1">
                  <a:solidFill>
                    <a:schemeClr val="accent2">
                      <a:lumMod val="75000"/>
                    </a:schemeClr>
                  </a:solidFill>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𝑋</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𝑦</m:t>
                        </m:r>
                      </m:e>
                    </m:d>
                  </m:oMath>
                </a14:m>
                <a:endParaRPr lang="en-US" altLang="ja-JP" sz="2000" i="1">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𝑦</m:t>
                        </m:r>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𝑋</m:t>
                        </m:r>
                        <m:d>
                          <m:dPr>
                            <m:begChr m:val="|"/>
                            <m:endChr m:val="⟩"/>
                            <m:ctrlPr>
                              <a:rPr lang="en-US" altLang="ja-JP" sz="2000" b="0" i="1" smtClean="0">
                                <a:solidFill>
                                  <a:schemeClr val="accent1"/>
                                </a:solidFill>
                                <a:latin typeface="Cambria Math" panose="02040503050406030204" pitchFamily="18" charset="0"/>
                              </a:rPr>
                            </m:ctrlPr>
                          </m:dPr>
                          <m:e>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𝜙</m:t>
                                </m:r>
                              </m:e>
                              <m:sub>
                                <m:r>
                                  <a:rPr lang="en-US" altLang="ja-JP" sz="2000" b="0" i="1" smtClean="0">
                                    <a:solidFill>
                                      <a:schemeClr val="accent1"/>
                                    </a:solidFill>
                                    <a:latin typeface="Cambria Math" panose="02040503050406030204" pitchFamily="18" charset="0"/>
                                  </a:rPr>
                                  <m:t>0</m:t>
                                </m:r>
                              </m:sub>
                            </m:sSub>
                          </m:e>
                        </m:d>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r>
                          <a:rPr lang="en-US" altLang="ja-JP" sz="2000" b="0" i="1" smtClean="0">
                            <a:solidFill>
                              <a:schemeClr val="accent1"/>
                            </a:solidFill>
                            <a:latin typeface="Cambria Math" panose="02040503050406030204" pitchFamily="18" charset="0"/>
                          </a:rPr>
                          <m:t> </m:t>
                        </m:r>
                      </m:e>
                    </m:d>
                    <m:r>
                      <a:rPr lang="en-US" altLang="ja-JP" sz="2000" b="0" i="1" smtClean="0">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𝑦</m:t>
                            </m:r>
                          </m:e>
                        </m:d>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r>
                          <a:rPr lang="en-US" altLang="ja-JP" sz="2000" b="0" i="1" smtClean="0">
                            <a:solidFill>
                              <a:schemeClr val="accent2">
                                <a:lumMod val="75000"/>
                              </a:schemeClr>
                            </a:solidFill>
                            <a:latin typeface="Cambria Math" panose="02040503050406030204" pitchFamily="18" charset="0"/>
                          </a:rPr>
                          <m:t> </m:t>
                        </m:r>
                      </m:e>
                    </m:d>
                  </m:oMath>
                </a14:m>
                <a:endParaRPr lang="en-US" altLang="ja-JP" sz="2000" i="1">
                  <a:latin typeface="Cambria Math" panose="02040503050406030204" pitchFamily="18" charset="0"/>
                </a:endParaRPr>
              </a:p>
              <a:p>
                <a:pPr marL="0" indent="0">
                  <a:buFont typeface="Arial" panose="020B0604020202020204" pitchFamily="34" charset="0"/>
                  <a:buNone/>
                </a:pPr>
                <a14:m>
                  <m:oMath xmlns:m="http://schemas.openxmlformats.org/officeDocument/2006/math">
                    <m:sSup>
                      <m:sSupPr>
                        <m:ctrlPr>
                          <a:rPr lang="en-US" altLang="ja-JP" sz="2000" b="0" i="1" smtClean="0">
                            <a:solidFill>
                              <a:schemeClr val="accent1"/>
                            </a:solidFill>
                            <a:latin typeface="Cambria Math" panose="02040503050406030204" pitchFamily="18" charset="0"/>
                          </a:rPr>
                        </m:ctrlPr>
                      </m:sSupPr>
                      <m:e>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𝑦</m:t>
                            </m:r>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𝑋</m:t>
                            </m:r>
                            <m:d>
                              <m:dPr>
                                <m:begChr m:val="|"/>
                                <m:endChr m:val="⟩"/>
                                <m:ctrlPr>
                                  <a:rPr lang="en-US" altLang="ja-JP" sz="2000" b="0" i="1" smtClean="0">
                                    <a:solidFill>
                                      <a:schemeClr val="accent1"/>
                                    </a:solidFill>
                                    <a:latin typeface="Cambria Math" panose="02040503050406030204" pitchFamily="18" charset="0"/>
                                  </a:rPr>
                                </m:ctrlPr>
                              </m:dPr>
                              <m:e>
                                <m:sSub>
                                  <m:sSubPr>
                                    <m:ctrlPr>
                                      <a:rPr lang="en-US" altLang="ja-JP" sz="2000" b="0" i="1" smtClean="0">
                                        <a:solidFill>
                                          <a:schemeClr val="accent1"/>
                                        </a:solidFill>
                                        <a:latin typeface="Cambria Math" panose="02040503050406030204" pitchFamily="18" charset="0"/>
                                      </a:rPr>
                                    </m:ctrlPr>
                                  </m:sSubPr>
                                  <m:e>
                                    <m:r>
                                      <a:rPr lang="en-US" altLang="ja-JP" sz="2000" b="0" i="1" smtClean="0">
                                        <a:solidFill>
                                          <a:schemeClr val="accent1"/>
                                        </a:solidFill>
                                        <a:latin typeface="Cambria Math" panose="02040503050406030204" pitchFamily="18" charset="0"/>
                                      </a:rPr>
                                      <m:t>𝜙</m:t>
                                    </m:r>
                                  </m:e>
                                  <m:sub>
                                    <m:r>
                                      <a:rPr lang="en-US" altLang="ja-JP" sz="2000" b="0" i="1" smtClean="0">
                                        <a:solidFill>
                                          <a:schemeClr val="accent1"/>
                                        </a:solidFill>
                                        <a:latin typeface="Cambria Math" panose="02040503050406030204" pitchFamily="18" charset="0"/>
                                      </a:rPr>
                                      <m:t>0</m:t>
                                    </m:r>
                                  </m:sub>
                                </m:sSub>
                              </m:e>
                            </m:d>
                            <m:r>
                              <a:rPr lang="en-US" altLang="ja-JP" sz="2000" b="0" i="1" smtClean="0">
                                <a:solidFill>
                                  <a:schemeClr val="accent1"/>
                                </a:solidFill>
                                <a:latin typeface="Cambria Math" panose="02040503050406030204" pitchFamily="18" charset="0"/>
                              </a:rPr>
                              <m:t> </m:t>
                            </m:r>
                          </m:e>
                        </m:d>
                      </m:e>
                      <m:sup>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sup>
                    </m:sSup>
                    <m:r>
                      <a:rPr lang="en-US" altLang="ja-JP" sz="2000" b="0" i="1" smtClean="0">
                        <a:latin typeface="Cambria Math" panose="02040503050406030204" pitchFamily="18" charset="0"/>
                      </a:rPr>
                      <m:t> </m:t>
                    </m:r>
                    <m:sSup>
                      <m:sSupPr>
                        <m:ctrlPr>
                          <a:rPr lang="en-US" altLang="ja-JP" sz="2000" b="0" i="1" smtClean="0">
                            <a:solidFill>
                              <a:schemeClr val="accent2">
                                <a:lumMod val="75000"/>
                              </a:schemeClr>
                            </a:solidFill>
                            <a:latin typeface="Cambria Math" panose="02040503050406030204" pitchFamily="18" charset="0"/>
                          </a:rPr>
                        </m:ctrlPr>
                      </m:sSupPr>
                      <m:e>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𝑦</m:t>
                                </m:r>
                              </m:e>
                            </m:d>
                            <m:r>
                              <a:rPr lang="en-US" altLang="ja-JP" sz="2000" b="0" i="1" smtClean="0">
                                <a:solidFill>
                                  <a:schemeClr val="accent2">
                                    <a:lumMod val="75000"/>
                                  </a:schemeClr>
                                </a:solidFill>
                                <a:latin typeface="Cambria Math" panose="02040503050406030204" pitchFamily="18" charset="0"/>
                              </a:rPr>
                              <m:t> </m:t>
                            </m:r>
                          </m:e>
                        </m:d>
                      </m:e>
                      <m:sup>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sup>
                    </m:sSup>
                  </m:oMath>
                </a14:m>
                <a:r>
                  <a:rPr lang="en-US" altLang="ja-JP" sz="2000" i="1">
                    <a:solidFill>
                      <a:schemeClr val="accent2">
                        <a:lumMod val="75000"/>
                      </a:schemeClr>
                    </a:solidFill>
                    <a:latin typeface="Cambria Math" panose="02040503050406030204" pitchFamily="18" charset="0"/>
                  </a:rPr>
                  <a:t> </a:t>
                </a:r>
                <a:endParaRPr lang="en-US" altLang="ja-JP" sz="2000" i="1">
                  <a:latin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60002C1B-2817-AF8D-E0E7-C211AC190794}"/>
                  </a:ext>
                </a:extLst>
              </p:cNvPr>
              <p:cNvSpPr txBox="1">
                <a:spLocks noRot="1" noChangeAspect="1" noMove="1" noResize="1" noEditPoints="1" noAdjustHandles="1" noChangeArrowheads="1" noChangeShapeType="1" noTextEdit="1"/>
              </p:cNvSpPr>
              <p:nvPr/>
            </p:nvSpPr>
            <p:spPr>
              <a:xfrm>
                <a:off x="6310062" y="1534119"/>
                <a:ext cx="4853701" cy="1670714"/>
              </a:xfrm>
              <a:prstGeom prst="rect">
                <a:avLst/>
              </a:prstGeom>
              <a:blipFill>
                <a:blip r:embed="rId6"/>
                <a:stretch>
                  <a:fillRect b="-2166"/>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F1F4B0-D79A-2FA5-0B0F-B2CFB06A9F09}"/>
                  </a:ext>
                </a:extLst>
              </p:cNvPr>
              <p:cNvSpPr txBox="1"/>
              <p:nvPr/>
            </p:nvSpPr>
            <p:spPr>
              <a:xfrm>
                <a:off x="6310062" y="3611182"/>
                <a:ext cx="4931863" cy="1670714"/>
              </a:xfrm>
              <a:prstGeom prst="rect">
                <a:avLst/>
              </a:prstGeom>
              <a:noFill/>
              <a:ln w="19050">
                <a:solidFill>
                  <a:schemeClr val="tx1"/>
                </a:solidFill>
              </a:ln>
            </p:spPr>
            <p:txBody>
              <a:bodyPr wrap="none" rtlCol="0">
                <a:spAutoFit/>
              </a:bodyPr>
              <a:lstStyle/>
              <a:p>
                <a14:m>
                  <m:oMath xmlns:m="http://schemas.openxmlformats.org/officeDocument/2006/math">
                    <m:sSup>
                      <m:sSupPr>
                        <m:ctrlPr>
                          <a:rPr lang="en-US" altLang="ja-JP" sz="2000" b="0" i="1" smtClean="0">
                            <a:solidFill>
                              <a:schemeClr val="accent1"/>
                            </a:solidFill>
                            <a:latin typeface="Cambria Math" panose="02040503050406030204" pitchFamily="18" charset="0"/>
                          </a:rPr>
                        </m:ctrlPr>
                      </m:sSupPr>
                      <m:e>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𝑦</m:t>
                                </m:r>
                              </m:e>
                            </m:d>
                            <m:r>
                              <a:rPr lang="en-US" altLang="ja-JP" sz="2000" b="0" i="1" smtClean="0">
                                <a:solidFill>
                                  <a:schemeClr val="accent1"/>
                                </a:solidFill>
                                <a:latin typeface="Cambria Math" panose="02040503050406030204" pitchFamily="18" charset="0"/>
                              </a:rPr>
                              <m:t> </m:t>
                            </m:r>
                          </m:e>
                        </m:d>
                      </m:e>
                      <m:sup>
                        <m:r>
                          <a:rPr lang="en-US" altLang="ja-JP" sz="2000" b="0" i="1" smtClean="0">
                            <a:solidFill>
                              <a:schemeClr val="accent1"/>
                            </a:solidFill>
                            <a:latin typeface="Cambria Math" panose="02040503050406030204" pitchFamily="18" charset="0"/>
                          </a:rPr>
                          <m:t> </m:t>
                        </m:r>
                        <m:r>
                          <a:rPr lang="en-US" altLang="ja-JP" sz="2000" i="1">
                            <a:solidFill>
                              <a:schemeClr val="accent1"/>
                            </a:solidFill>
                            <a:latin typeface="Cambria Math" panose="02040503050406030204" pitchFamily="18" charset="0"/>
                          </a:rPr>
                          <m:t>𝑥</m:t>
                        </m:r>
                        <m:r>
                          <a:rPr lang="en-US" altLang="ja-JP" sz="2000" i="1">
                            <a:solidFill>
                              <a:schemeClr val="accent1"/>
                            </a:solidFill>
                            <a:latin typeface="Cambria Math" panose="02040503050406030204" pitchFamily="18" charset="0"/>
                          </a:rPr>
                          <m:t>↦</m:t>
                        </m:r>
                        <m:d>
                          <m:dPr>
                            <m:begChr m:val="|"/>
                            <m:endChr m:val="⟩"/>
                            <m:ctrlPr>
                              <a:rPr lang="en-US" altLang="ja-JP" sz="2000" i="1">
                                <a:solidFill>
                                  <a:schemeClr val="accent1"/>
                                </a:solidFill>
                                <a:latin typeface="Cambria Math" panose="02040503050406030204" pitchFamily="18" charset="0"/>
                              </a:rPr>
                            </m:ctrlPr>
                          </m:dPr>
                          <m:e>
                            <m:r>
                              <a:rPr lang="en-US" altLang="ja-JP" sz="2000" i="1">
                                <a:solidFill>
                                  <a:schemeClr val="accent1"/>
                                </a:solidFill>
                                <a:latin typeface="Cambria Math" panose="02040503050406030204" pitchFamily="18" charset="0"/>
                              </a:rPr>
                              <m:t>0</m:t>
                            </m:r>
                          </m:e>
                        </m:d>
                      </m:sup>
                    </m:sSup>
                    <m:r>
                      <a:rPr lang="en-US" altLang="ja-JP" sz="2000" b="0" i="1" smtClean="0">
                        <a:latin typeface="Cambria Math" panose="02040503050406030204" pitchFamily="18" charset="0"/>
                      </a:rPr>
                      <m:t>  </m:t>
                    </m:r>
                    <m:sSup>
                      <m:sSupPr>
                        <m:ctrlPr>
                          <a:rPr lang="en-US" altLang="ja-JP" sz="2000" b="0" i="1" smtClean="0">
                            <a:solidFill>
                              <a:schemeClr val="accent2">
                                <a:lumMod val="75000"/>
                              </a:schemeClr>
                            </a:solidFill>
                            <a:latin typeface="Cambria Math" panose="02040503050406030204" pitchFamily="18" charset="0"/>
                          </a:rPr>
                        </m:ctrlPr>
                      </m:sSupPr>
                      <m:e>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𝑦</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sSub>
                                  <m:sSubPr>
                                    <m:ctrlPr>
                                      <a:rPr lang="en-US" altLang="ja-JP" sz="2000" b="0" i="1" smtClean="0">
                                        <a:solidFill>
                                          <a:schemeClr val="accent2">
                                            <a:lumMod val="75000"/>
                                          </a:schemeClr>
                                        </a:solidFill>
                                        <a:latin typeface="Cambria Math" panose="02040503050406030204" pitchFamily="18" charset="0"/>
                                      </a:rPr>
                                    </m:ctrlPr>
                                  </m:sSubPr>
                                  <m:e>
                                    <m:r>
                                      <a:rPr lang="en-US" altLang="ja-JP" sz="2000" b="0" i="1" smtClean="0">
                                        <a:solidFill>
                                          <a:schemeClr val="accent2">
                                            <a:lumMod val="75000"/>
                                          </a:schemeClr>
                                        </a:solidFill>
                                        <a:latin typeface="Cambria Math" panose="02040503050406030204" pitchFamily="18" charset="0"/>
                                      </a:rPr>
                                      <m:t>𝜙</m:t>
                                    </m:r>
                                  </m:e>
                                  <m:sub>
                                    <m:r>
                                      <a:rPr lang="en-US" altLang="ja-JP" sz="2000" b="0" i="1" smtClean="0">
                                        <a:solidFill>
                                          <a:schemeClr val="accent2">
                                            <a:lumMod val="75000"/>
                                          </a:schemeClr>
                                        </a:solidFill>
                                        <a:latin typeface="Cambria Math" panose="02040503050406030204" pitchFamily="18" charset="0"/>
                                      </a:rPr>
                                      <m:t>1</m:t>
                                    </m:r>
                                  </m:sub>
                                </m:sSub>
                              </m:e>
                            </m:d>
                            <m:r>
                              <a:rPr lang="en-US" altLang="ja-JP" sz="2000" b="0" i="1" smtClean="0">
                                <a:solidFill>
                                  <a:schemeClr val="accent2">
                                    <a:lumMod val="75000"/>
                                  </a:schemeClr>
                                </a:solidFill>
                                <a:latin typeface="Cambria Math" panose="02040503050406030204" pitchFamily="18" charset="0"/>
                              </a:rPr>
                              <m:t> </m:t>
                            </m:r>
                          </m:e>
                        </m:d>
                      </m:e>
                      <m:sup>
                        <m:r>
                          <a:rPr lang="en-US" altLang="ja-JP" sz="2000" b="0" i="1" smtClean="0">
                            <a:solidFill>
                              <a:schemeClr val="accent2">
                                <a:lumMod val="75000"/>
                              </a:schemeClr>
                            </a:solidFill>
                            <a:latin typeface="Cambria Math" panose="02040503050406030204" pitchFamily="18" charset="0"/>
                          </a:rPr>
                          <m:t> </m:t>
                        </m:r>
                        <m:r>
                          <a:rPr lang="en-US" altLang="ja-JP" sz="2000" i="1">
                            <a:solidFill>
                              <a:schemeClr val="accent2">
                                <a:lumMod val="75000"/>
                              </a:schemeClr>
                            </a:solidFill>
                            <a:latin typeface="Cambria Math" panose="02040503050406030204" pitchFamily="18" charset="0"/>
                          </a:rPr>
                          <m:t>𝑥</m:t>
                        </m:r>
                        <m:r>
                          <a:rPr lang="en-US" altLang="ja-JP" sz="2000" i="1">
                            <a:solidFill>
                              <a:schemeClr val="accent2">
                                <a:lumMod val="75000"/>
                              </a:schemeClr>
                            </a:solidFill>
                            <a:latin typeface="Cambria Math" panose="02040503050406030204" pitchFamily="18" charset="0"/>
                          </a:rPr>
                          <m:t>↦</m:t>
                        </m:r>
                        <m:d>
                          <m:dPr>
                            <m:begChr m:val="|"/>
                            <m:endChr m:val="⟩"/>
                            <m:ctrlPr>
                              <a:rPr lang="en-US" altLang="ja-JP" sz="2000" i="1">
                                <a:solidFill>
                                  <a:schemeClr val="accent2">
                                    <a:lumMod val="75000"/>
                                  </a:schemeClr>
                                </a:solidFill>
                                <a:latin typeface="Cambria Math" panose="02040503050406030204" pitchFamily="18" charset="0"/>
                              </a:rPr>
                            </m:ctrlPr>
                          </m:dPr>
                          <m:e>
                            <m:r>
                              <a:rPr lang="en-US" altLang="ja-JP" sz="2000" i="1">
                                <a:solidFill>
                                  <a:schemeClr val="accent2">
                                    <a:lumMod val="75000"/>
                                  </a:schemeClr>
                                </a:solidFill>
                                <a:latin typeface="Cambria Math" panose="02040503050406030204" pitchFamily="18" charset="0"/>
                              </a:rPr>
                              <m:t>1</m:t>
                            </m:r>
                          </m:e>
                        </m:d>
                      </m:sup>
                    </m:sSup>
                  </m:oMath>
                </a14:m>
                <a:r>
                  <a:rPr lang="en-US" altLang="ja-JP" sz="2000" i="1">
                    <a:latin typeface="Cambria Math" panose="02040503050406030204" pitchFamily="18" charset="0"/>
                  </a:rPr>
                  <a:t> </a:t>
                </a:r>
              </a:p>
              <a:p>
                <a:r>
                  <a:rPr lang="ja-JP" altLang="en-US" sz="2000" i="1">
                    <a:latin typeface="Cambria Math" panose="02040503050406030204" pitchFamily="18" charset="0"/>
                  </a:rPr>
                  <a:t>　</a:t>
                </a:r>
                <a14:m>
                  <m:oMath xmlns:m="http://schemas.openxmlformats.org/officeDocument/2006/math">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𝑦</m:t>
                            </m:r>
                          </m:e>
                        </m:d>
                        <m:r>
                          <a:rPr lang="en-US" altLang="ja-JP" sz="2000" b="0" i="1" smtClean="0">
                            <a:solidFill>
                              <a:schemeClr val="accent1"/>
                            </a:solidFill>
                            <a:latin typeface="Cambria Math" panose="02040503050406030204" pitchFamily="18" charset="0"/>
                          </a:rPr>
                          <m:t> </m:t>
                        </m:r>
                      </m:e>
                    </m:d>
                    <m:r>
                      <a:rPr lang="en-US" altLang="ja-JP" sz="2000" b="0" i="1" smtClean="0">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r>
                          <a:rPr lang="en-US" altLang="ja-JP" sz="2000" i="1">
                            <a:solidFill>
                              <a:schemeClr val="accent2">
                                <a:lumMod val="75000"/>
                              </a:schemeClr>
                            </a:solidFill>
                            <a:latin typeface="Cambria Math" panose="02040503050406030204" pitchFamily="18" charset="0"/>
                          </a:rPr>
                          <m:t>𝑦</m:t>
                        </m:r>
                        <m:r>
                          <a:rPr lang="en-US" altLang="ja-JP" sz="2000" i="1">
                            <a:solidFill>
                              <a:schemeClr val="accent2">
                                <a:lumMod val="75000"/>
                              </a:schemeClr>
                            </a:solidFill>
                            <a:latin typeface="Cambria Math" panose="02040503050406030204" pitchFamily="18" charset="0"/>
                          </a:rPr>
                          <m:t>↦</m:t>
                        </m:r>
                        <m:d>
                          <m:dPr>
                            <m:begChr m:val="|"/>
                            <m:endChr m:val="⟩"/>
                            <m:ctrlPr>
                              <a:rPr lang="en-US" altLang="ja-JP" sz="2000" i="1">
                                <a:solidFill>
                                  <a:schemeClr val="accent2">
                                    <a:lumMod val="75000"/>
                                  </a:schemeClr>
                                </a:solidFill>
                                <a:latin typeface="Cambria Math" panose="02040503050406030204" pitchFamily="18" charset="0"/>
                              </a:rPr>
                            </m:ctrlPr>
                          </m:dPr>
                          <m:e>
                            <m:sSub>
                              <m:sSubPr>
                                <m:ctrlPr>
                                  <a:rPr lang="en-US" altLang="ja-JP" sz="2000" b="0" i="1" smtClean="0">
                                    <a:solidFill>
                                      <a:schemeClr val="accent2">
                                        <a:lumMod val="75000"/>
                                      </a:schemeClr>
                                    </a:solidFill>
                                    <a:latin typeface="Cambria Math" panose="02040503050406030204" pitchFamily="18" charset="0"/>
                                  </a:rPr>
                                </m:ctrlPr>
                              </m:sSubPr>
                              <m:e>
                                <m:r>
                                  <a:rPr lang="en-US" altLang="ja-JP" sz="2000" i="1">
                                    <a:solidFill>
                                      <a:schemeClr val="accent2">
                                        <a:lumMod val="75000"/>
                                      </a:schemeClr>
                                    </a:solidFill>
                                    <a:latin typeface="Cambria Math" panose="02040503050406030204" pitchFamily="18" charset="0"/>
                                  </a:rPr>
                                  <m:t>𝜙</m:t>
                                </m:r>
                              </m:e>
                              <m:sub>
                                <m:r>
                                  <a:rPr lang="en-US" altLang="ja-JP" sz="2000" b="0" i="1" smtClean="0">
                                    <a:solidFill>
                                      <a:schemeClr val="accent2">
                                        <a:lumMod val="75000"/>
                                      </a:schemeClr>
                                    </a:solidFill>
                                    <a:latin typeface="Cambria Math" panose="02040503050406030204" pitchFamily="18" charset="0"/>
                                  </a:rPr>
                                  <m:t>1</m:t>
                                </m:r>
                              </m:sub>
                            </m:sSub>
                          </m:e>
                        </m:d>
                        <m:r>
                          <a:rPr lang="en-US" altLang="ja-JP" sz="2000" i="1">
                            <a:solidFill>
                              <a:schemeClr val="accent2">
                                <a:lumMod val="75000"/>
                              </a:schemeClr>
                            </a:solidFill>
                            <a:latin typeface="Cambria Math" panose="02040503050406030204" pitchFamily="18" charset="0"/>
                          </a:rPr>
                          <m:t>∗</m:t>
                        </m:r>
                        <m:r>
                          <a:rPr lang="en-US" altLang="ja-JP" sz="2000" i="1">
                            <a:solidFill>
                              <a:schemeClr val="accent2">
                                <a:lumMod val="75000"/>
                              </a:schemeClr>
                            </a:solidFill>
                            <a:latin typeface="Cambria Math" panose="02040503050406030204" pitchFamily="18" charset="0"/>
                          </a:rPr>
                          <m:t>𝑥</m:t>
                        </m:r>
                        <m:r>
                          <a:rPr lang="en-US" altLang="ja-JP" sz="2000" i="1">
                            <a:solidFill>
                              <a:schemeClr val="accent2">
                                <a:lumMod val="75000"/>
                              </a:schemeClr>
                            </a:solidFill>
                            <a:latin typeface="Cambria Math" panose="02040503050406030204" pitchFamily="18" charset="0"/>
                          </a:rPr>
                          <m:t>↦</m:t>
                        </m:r>
                        <m:d>
                          <m:dPr>
                            <m:begChr m:val="|"/>
                            <m:endChr m:val="⟩"/>
                            <m:ctrlPr>
                              <a:rPr lang="en-US" altLang="ja-JP" sz="2000" i="1">
                                <a:solidFill>
                                  <a:schemeClr val="accent2">
                                    <a:lumMod val="75000"/>
                                  </a:schemeClr>
                                </a:solidFill>
                                <a:latin typeface="Cambria Math" panose="02040503050406030204" pitchFamily="18" charset="0"/>
                              </a:rPr>
                            </m:ctrlPr>
                          </m:dPr>
                          <m:e>
                            <m:r>
                              <a:rPr lang="en-US" altLang="ja-JP" sz="2000" i="1">
                                <a:solidFill>
                                  <a:schemeClr val="accent2">
                                    <a:lumMod val="75000"/>
                                  </a:schemeClr>
                                </a:solidFill>
                                <a:latin typeface="Cambria Math" panose="02040503050406030204" pitchFamily="18" charset="0"/>
                              </a:rPr>
                              <m:t>1</m:t>
                            </m:r>
                          </m:e>
                        </m:d>
                        <m:r>
                          <a:rPr lang="en-US" altLang="ja-JP" sz="2000" b="0" i="1" smtClean="0">
                            <a:solidFill>
                              <a:schemeClr val="accent2">
                                <a:lumMod val="75000"/>
                              </a:schemeClr>
                            </a:solidFill>
                            <a:latin typeface="Cambria Math" panose="02040503050406030204" pitchFamily="18" charset="0"/>
                          </a:rPr>
                          <m:t> </m:t>
                        </m:r>
                      </m:e>
                    </m:d>
                  </m:oMath>
                </a14:m>
                <a:endParaRPr lang="en-US" altLang="ja-JP" sz="2000" i="1">
                  <a:solidFill>
                    <a:schemeClr val="accent2">
                      <a:lumMod val="75000"/>
                    </a:schemeClr>
                  </a:solidFill>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𝐶</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𝐻</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𝑦</m:t>
                        </m:r>
                      </m:e>
                    </m:d>
                  </m:oMath>
                </a14:m>
                <a:endParaRPr lang="en-US" altLang="ja-JP" sz="2000" i="1">
                  <a:latin typeface="Cambria Math" panose="02040503050406030204" pitchFamily="18" charset="0"/>
                </a:endParaRPr>
              </a:p>
              <a:p>
                <a:pPr marL="0" indent="0">
                  <a:buFont typeface="Arial" panose="020B0604020202020204" pitchFamily="34" charset="0"/>
                  <a:buNone/>
                </a:pPr>
                <a:r>
                  <a:rPr lang="ja-JP" altLang="en-US" sz="2000" i="1">
                    <a:latin typeface="Cambria Math" panose="02040503050406030204" pitchFamily="18" charset="0"/>
                  </a:rPr>
                  <a:t>　</a:t>
                </a:r>
                <a14:m>
                  <m:oMath xmlns:m="http://schemas.openxmlformats.org/officeDocument/2006/math">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𝑦</m:t>
                            </m:r>
                          </m:e>
                        </m:d>
                        <m:r>
                          <a:rPr lang="en-US" altLang="ja-JP" sz="2000" b="0" i="1" smtClean="0">
                            <a:solidFill>
                              <a:schemeClr val="accent1"/>
                            </a:solidFill>
                            <a:latin typeface="Cambria Math" panose="02040503050406030204" pitchFamily="18" charset="0"/>
                          </a:rPr>
                          <m:t>∗</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r>
                          <a:rPr lang="en-US" altLang="ja-JP" sz="2000" b="0" i="1" smtClean="0">
                            <a:solidFill>
                              <a:schemeClr val="accent1"/>
                            </a:solidFill>
                            <a:latin typeface="Cambria Math" panose="02040503050406030204" pitchFamily="18" charset="0"/>
                          </a:rPr>
                          <m:t> </m:t>
                        </m:r>
                      </m:e>
                    </m:d>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𝑦</m:t>
                        </m:r>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𝐻</m:t>
                        </m:r>
                        <m:d>
                          <m:dPr>
                            <m:begChr m:val="|"/>
                            <m:endChr m:val="⟩"/>
                            <m:ctrlPr>
                              <a:rPr lang="en-US" altLang="ja-JP" sz="2000" b="0" i="1" smtClean="0">
                                <a:solidFill>
                                  <a:schemeClr val="accent2">
                                    <a:lumMod val="75000"/>
                                  </a:schemeClr>
                                </a:solidFill>
                                <a:latin typeface="Cambria Math" panose="02040503050406030204" pitchFamily="18" charset="0"/>
                              </a:rPr>
                            </m:ctrlPr>
                          </m:dPr>
                          <m:e>
                            <m:sSub>
                              <m:sSubPr>
                                <m:ctrlPr>
                                  <a:rPr lang="en-US" altLang="ja-JP" sz="2000" b="0" i="1" smtClean="0">
                                    <a:solidFill>
                                      <a:schemeClr val="accent2">
                                        <a:lumMod val="75000"/>
                                      </a:schemeClr>
                                    </a:solidFill>
                                    <a:latin typeface="Cambria Math" panose="02040503050406030204" pitchFamily="18" charset="0"/>
                                  </a:rPr>
                                </m:ctrlPr>
                              </m:sSubPr>
                              <m:e>
                                <m:r>
                                  <a:rPr lang="en-US" altLang="ja-JP" sz="2000" b="0" i="1" smtClean="0">
                                    <a:solidFill>
                                      <a:schemeClr val="accent2">
                                        <a:lumMod val="75000"/>
                                      </a:schemeClr>
                                    </a:solidFill>
                                    <a:latin typeface="Cambria Math" panose="02040503050406030204" pitchFamily="18" charset="0"/>
                                  </a:rPr>
                                  <m:t>𝜙</m:t>
                                </m:r>
                              </m:e>
                              <m:sub>
                                <m:r>
                                  <a:rPr lang="en-US" altLang="ja-JP" sz="2000" b="0" i="1" smtClean="0">
                                    <a:solidFill>
                                      <a:schemeClr val="accent2">
                                        <a:lumMod val="75000"/>
                                      </a:schemeClr>
                                    </a:solidFill>
                                    <a:latin typeface="Cambria Math" panose="02040503050406030204" pitchFamily="18" charset="0"/>
                                  </a:rPr>
                                  <m:t>1</m:t>
                                </m:r>
                              </m:sub>
                            </m:sSub>
                          </m:e>
                        </m:d>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r>
                          <a:rPr lang="en-US" altLang="ja-JP" sz="2000" b="0" i="1" smtClean="0">
                            <a:solidFill>
                              <a:schemeClr val="accent2">
                                <a:lumMod val="75000"/>
                              </a:schemeClr>
                            </a:solidFill>
                            <a:latin typeface="Cambria Math" panose="02040503050406030204" pitchFamily="18" charset="0"/>
                          </a:rPr>
                          <m:t> </m:t>
                        </m:r>
                      </m:e>
                    </m:d>
                  </m:oMath>
                </a14:m>
                <a:endParaRPr lang="en-US" altLang="ja-JP" sz="2000" i="1">
                  <a:latin typeface="Cambria Math" panose="02040503050406030204" pitchFamily="18" charset="0"/>
                </a:endParaRPr>
              </a:p>
              <a:p>
                <a:pPr marL="0" indent="0">
                  <a:buFont typeface="Arial" panose="020B0604020202020204" pitchFamily="34" charset="0"/>
                  <a:buNone/>
                </a:pPr>
                <a14:m>
                  <m:oMath xmlns:m="http://schemas.openxmlformats.org/officeDocument/2006/math">
                    <m:sSup>
                      <m:sSupPr>
                        <m:ctrlPr>
                          <a:rPr lang="en-US" altLang="ja-JP" sz="2000" b="0" i="1" smtClean="0">
                            <a:solidFill>
                              <a:schemeClr val="accent1"/>
                            </a:solidFill>
                            <a:latin typeface="Cambria Math" panose="02040503050406030204" pitchFamily="18" charset="0"/>
                          </a:rPr>
                        </m:ctrlPr>
                      </m:sSupPr>
                      <m:e>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 </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𝑦</m:t>
                                </m:r>
                              </m:e>
                            </m:d>
                            <m:r>
                              <a:rPr lang="en-US" altLang="ja-JP" sz="2000" b="0" i="1" smtClean="0">
                                <a:solidFill>
                                  <a:schemeClr val="accent1"/>
                                </a:solidFill>
                                <a:latin typeface="Cambria Math" panose="02040503050406030204" pitchFamily="18" charset="0"/>
                              </a:rPr>
                              <m:t> </m:t>
                            </m:r>
                          </m:e>
                        </m:d>
                      </m:e>
                      <m:sup>
                        <m:r>
                          <a:rPr lang="en-US" altLang="ja-JP" sz="2000" b="0" i="1" smtClean="0">
                            <a:solidFill>
                              <a:schemeClr val="accent1"/>
                            </a:solidFill>
                            <a:latin typeface="Cambria Math" panose="02040503050406030204" pitchFamily="18" charset="0"/>
                          </a:rPr>
                          <m:t> </m:t>
                        </m:r>
                        <m:r>
                          <a:rPr lang="en-US" altLang="ja-JP" sz="2000" b="0" i="1" smtClean="0">
                            <a:solidFill>
                              <a:schemeClr val="accent1"/>
                            </a:solidFill>
                            <a:latin typeface="Cambria Math" panose="02040503050406030204" pitchFamily="18" charset="0"/>
                          </a:rPr>
                          <m:t>𝑥</m:t>
                        </m:r>
                        <m:r>
                          <a:rPr lang="en-US" altLang="ja-JP" sz="2000" b="0" i="1" smtClean="0">
                            <a:solidFill>
                              <a:schemeClr val="accent1"/>
                            </a:solidFill>
                            <a:latin typeface="Cambria Math" panose="02040503050406030204" pitchFamily="18" charset="0"/>
                          </a:rPr>
                          <m:t>↦</m:t>
                        </m:r>
                        <m:d>
                          <m:dPr>
                            <m:begChr m:val="|"/>
                            <m:endChr m:val="⟩"/>
                            <m:ctrlPr>
                              <a:rPr lang="en-US" altLang="ja-JP" sz="2000" b="0" i="1" smtClean="0">
                                <a:solidFill>
                                  <a:schemeClr val="accent1"/>
                                </a:solidFill>
                                <a:latin typeface="Cambria Math" panose="02040503050406030204" pitchFamily="18" charset="0"/>
                              </a:rPr>
                            </m:ctrlPr>
                          </m:dPr>
                          <m:e>
                            <m:r>
                              <a:rPr lang="en-US" altLang="ja-JP" sz="2000" b="0" i="1" smtClean="0">
                                <a:solidFill>
                                  <a:schemeClr val="accent1"/>
                                </a:solidFill>
                                <a:latin typeface="Cambria Math" panose="02040503050406030204" pitchFamily="18" charset="0"/>
                              </a:rPr>
                              <m:t>0</m:t>
                            </m:r>
                          </m:e>
                        </m:d>
                      </m:sup>
                    </m:sSup>
                    <m:r>
                      <a:rPr lang="en-US" altLang="ja-JP" sz="2000" b="0" i="1" smtClean="0">
                        <a:solidFill>
                          <a:schemeClr val="accent1"/>
                        </a:solidFill>
                        <a:latin typeface="Cambria Math" panose="02040503050406030204" pitchFamily="18" charset="0"/>
                      </a:rPr>
                      <m:t>  </m:t>
                    </m:r>
                    <m:sSup>
                      <m:sSupPr>
                        <m:ctrlPr>
                          <a:rPr lang="en-US" altLang="ja-JP" sz="2000" b="0" i="1" smtClean="0">
                            <a:solidFill>
                              <a:schemeClr val="accent2">
                                <a:lumMod val="75000"/>
                              </a:schemeClr>
                            </a:solidFill>
                            <a:latin typeface="Cambria Math" panose="02040503050406030204" pitchFamily="18" charset="0"/>
                          </a:rPr>
                        </m:ctrlPr>
                      </m:sSupPr>
                      <m:e>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𝑦</m:t>
                            </m:r>
                            <m:r>
                              <a:rPr lang="en-US" altLang="ja-JP" sz="2000" b="0" i="1" smtClean="0">
                                <a:solidFill>
                                  <a:schemeClr val="accent2">
                                    <a:lumMod val="75000"/>
                                  </a:schemeClr>
                                </a:solidFill>
                                <a:latin typeface="Cambria Math" panose="02040503050406030204" pitchFamily="18" charset="0"/>
                              </a:rPr>
                              <m:t>↦</m:t>
                            </m:r>
                            <m:r>
                              <a:rPr lang="en-US" altLang="ja-JP" sz="2000" b="0" i="1" smtClean="0">
                                <a:solidFill>
                                  <a:schemeClr val="accent2">
                                    <a:lumMod val="75000"/>
                                  </a:schemeClr>
                                </a:solidFill>
                                <a:latin typeface="Cambria Math" panose="02040503050406030204" pitchFamily="18" charset="0"/>
                              </a:rPr>
                              <m:t>𝐻</m:t>
                            </m:r>
                            <m:d>
                              <m:dPr>
                                <m:begChr m:val="|"/>
                                <m:endChr m:val="⟩"/>
                                <m:ctrlPr>
                                  <a:rPr lang="en-US" altLang="ja-JP" sz="2000" b="0" i="1" smtClean="0">
                                    <a:solidFill>
                                      <a:schemeClr val="accent2">
                                        <a:lumMod val="75000"/>
                                      </a:schemeClr>
                                    </a:solidFill>
                                    <a:latin typeface="Cambria Math" panose="02040503050406030204" pitchFamily="18" charset="0"/>
                                  </a:rPr>
                                </m:ctrlPr>
                              </m:dPr>
                              <m:e>
                                <m:sSub>
                                  <m:sSubPr>
                                    <m:ctrlPr>
                                      <a:rPr lang="en-US" altLang="ja-JP" sz="2000" b="0" i="1" smtClean="0">
                                        <a:solidFill>
                                          <a:schemeClr val="accent2">
                                            <a:lumMod val="75000"/>
                                          </a:schemeClr>
                                        </a:solidFill>
                                        <a:latin typeface="Cambria Math" panose="02040503050406030204" pitchFamily="18" charset="0"/>
                                      </a:rPr>
                                    </m:ctrlPr>
                                  </m:sSubPr>
                                  <m:e>
                                    <m:r>
                                      <a:rPr lang="en-US" altLang="ja-JP" sz="2000" b="0" i="1" smtClean="0">
                                        <a:solidFill>
                                          <a:schemeClr val="accent2">
                                            <a:lumMod val="75000"/>
                                          </a:schemeClr>
                                        </a:solidFill>
                                        <a:latin typeface="Cambria Math" panose="02040503050406030204" pitchFamily="18" charset="0"/>
                                      </a:rPr>
                                      <m:t>𝜙</m:t>
                                    </m:r>
                                  </m:e>
                                  <m:sub>
                                    <m:r>
                                      <a:rPr lang="en-US" altLang="ja-JP" sz="2000" b="0" i="1" smtClean="0">
                                        <a:solidFill>
                                          <a:schemeClr val="accent2">
                                            <a:lumMod val="75000"/>
                                          </a:schemeClr>
                                        </a:solidFill>
                                        <a:latin typeface="Cambria Math" panose="02040503050406030204" pitchFamily="18" charset="0"/>
                                      </a:rPr>
                                      <m:t>1</m:t>
                                    </m:r>
                                  </m:sub>
                                </m:sSub>
                              </m:e>
                            </m:d>
                            <m:r>
                              <a:rPr lang="en-US" altLang="ja-JP" sz="2000" b="0" i="1" smtClean="0">
                                <a:solidFill>
                                  <a:schemeClr val="accent2">
                                    <a:lumMod val="75000"/>
                                  </a:schemeClr>
                                </a:solidFill>
                                <a:latin typeface="Cambria Math" panose="02040503050406030204" pitchFamily="18" charset="0"/>
                              </a:rPr>
                              <m:t> </m:t>
                            </m:r>
                          </m:e>
                        </m:d>
                      </m:e>
                      <m:sup>
                        <m:r>
                          <a:rPr lang="en-US" altLang="ja-JP" sz="2000" b="0" i="1" smtClean="0">
                            <a:solidFill>
                              <a:schemeClr val="accent2">
                                <a:lumMod val="75000"/>
                              </a:schemeClr>
                            </a:solidFill>
                            <a:latin typeface="Cambria Math" panose="02040503050406030204" pitchFamily="18" charset="0"/>
                          </a:rPr>
                          <m:t> </m:t>
                        </m:r>
                        <m:r>
                          <a:rPr lang="en-US" altLang="ja-JP" sz="2000" b="0" i="1" smtClean="0">
                            <a:solidFill>
                              <a:schemeClr val="accent2">
                                <a:lumMod val="75000"/>
                              </a:schemeClr>
                            </a:solidFill>
                            <a:latin typeface="Cambria Math" panose="02040503050406030204" pitchFamily="18" charset="0"/>
                          </a:rPr>
                          <m:t>𝑥</m:t>
                        </m:r>
                        <m:r>
                          <a:rPr lang="en-US" altLang="ja-JP" sz="2000" b="0" i="1" smtClean="0">
                            <a:solidFill>
                              <a:schemeClr val="accent2">
                                <a:lumMod val="75000"/>
                              </a:schemeClr>
                            </a:solidFill>
                            <a:latin typeface="Cambria Math" panose="02040503050406030204" pitchFamily="18" charset="0"/>
                          </a:rPr>
                          <m:t>↦</m:t>
                        </m:r>
                        <m:d>
                          <m:dPr>
                            <m:begChr m:val="|"/>
                            <m:endChr m:val="⟩"/>
                            <m:ctrlPr>
                              <a:rPr lang="en-US" altLang="ja-JP" sz="2000" b="0" i="1" smtClean="0">
                                <a:solidFill>
                                  <a:schemeClr val="accent2">
                                    <a:lumMod val="75000"/>
                                  </a:schemeClr>
                                </a:solidFill>
                                <a:latin typeface="Cambria Math" panose="02040503050406030204" pitchFamily="18" charset="0"/>
                              </a:rPr>
                            </m:ctrlPr>
                          </m:dPr>
                          <m:e>
                            <m:r>
                              <a:rPr lang="en-US" altLang="ja-JP" sz="2000" b="0" i="1" smtClean="0">
                                <a:solidFill>
                                  <a:schemeClr val="accent2">
                                    <a:lumMod val="75000"/>
                                  </a:schemeClr>
                                </a:solidFill>
                                <a:latin typeface="Cambria Math" panose="02040503050406030204" pitchFamily="18" charset="0"/>
                              </a:rPr>
                              <m:t>1</m:t>
                            </m:r>
                          </m:e>
                        </m:d>
                      </m:sup>
                    </m:sSup>
                  </m:oMath>
                </a14:m>
                <a:r>
                  <a:rPr lang="en-US" altLang="ja-JP" sz="2000" i="1">
                    <a:latin typeface="Cambria Math" panose="02040503050406030204" pitchFamily="18" charset="0"/>
                  </a:rPr>
                  <a:t> </a:t>
                </a:r>
              </a:p>
            </p:txBody>
          </p:sp>
        </mc:Choice>
        <mc:Fallback xmlns="">
          <p:sp>
            <p:nvSpPr>
              <p:cNvPr id="10" name="テキスト ボックス 9">
                <a:extLst>
                  <a:ext uri="{FF2B5EF4-FFF2-40B4-BE49-F238E27FC236}">
                    <a16:creationId xmlns:a16="http://schemas.microsoft.com/office/drawing/2014/main" id="{03F1F4B0-D79A-2FA5-0B0F-B2CFB06A9F09}"/>
                  </a:ext>
                </a:extLst>
              </p:cNvPr>
              <p:cNvSpPr txBox="1">
                <a:spLocks noRot="1" noChangeAspect="1" noMove="1" noResize="1" noEditPoints="1" noAdjustHandles="1" noChangeArrowheads="1" noChangeShapeType="1" noTextEdit="1"/>
              </p:cNvSpPr>
              <p:nvPr/>
            </p:nvSpPr>
            <p:spPr>
              <a:xfrm>
                <a:off x="6310062" y="3611182"/>
                <a:ext cx="4931863" cy="1670714"/>
              </a:xfrm>
              <a:prstGeom prst="rect">
                <a:avLst/>
              </a:prstGeom>
              <a:blipFill>
                <a:blip r:embed="rId7"/>
                <a:stretch>
                  <a:fillRect b="-2527"/>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0026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コンテンツ プレースホルダー 2">
                <a:extLst>
                  <a:ext uri="{FF2B5EF4-FFF2-40B4-BE49-F238E27FC236}">
                    <a16:creationId xmlns:a16="http://schemas.microsoft.com/office/drawing/2014/main" id="{3EC3DE0D-421D-F750-FCF3-44F101E86A25}"/>
                  </a:ext>
                </a:extLst>
              </p:cNvPr>
              <p:cNvSpPr>
                <a:spLocks noGrp="1"/>
              </p:cNvSpPr>
              <p:nvPr>
                <p:ph idx="1"/>
              </p:nvPr>
            </p:nvSpPr>
            <p:spPr>
              <a:xfrm>
                <a:off x="838200" y="3279931"/>
                <a:ext cx="10515600" cy="2765133"/>
              </a:xfrm>
            </p:spPr>
            <p:txBody>
              <a:bodyPr>
                <a:normAutofit/>
              </a:bodyPr>
              <a:lstStyle/>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ea typeface="游ゴシック Medium" panose="020B0500000000000000" pitchFamily="50" charset="-128"/>
                          </a:rPr>
                        </m:ctrlPr>
                      </m:dPr>
                      <m:e>
                        <m:d>
                          <m:dPr>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𝑥</m:t>
                            </m:r>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𝑦</m:t>
                            </m:r>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𝑧</m:t>
                            </m:r>
                          </m:e>
                        </m:d>
                        <m:r>
                          <a:rPr kumimoji="1" lang="en-US" altLang="ja-JP" sz="2400" b="0" i="1" smtClean="0">
                            <a:latin typeface="Cambria Math" panose="02040503050406030204" pitchFamily="18" charset="0"/>
                            <a:ea typeface="游ゴシック Medium" panose="020B0500000000000000" pitchFamily="50" charset="-128"/>
                          </a:rPr>
                          <m:t>↦</m:t>
                        </m:r>
                        <m:d>
                          <m:dPr>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𝛼</m:t>
                            </m:r>
                            <m:d>
                              <m:dPr>
                                <m:begChr m:val="|"/>
                                <m:endChr m:val="⟩"/>
                                <m:ctrlPr>
                                  <a:rPr kumimoji="1" lang="en-US" altLang="ja-JP" sz="2400" b="0" i="1" smtClean="0">
                                    <a:solidFill>
                                      <a:schemeClr val="accent6">
                                        <a:lumMod val="75000"/>
                                      </a:schemeClr>
                                    </a:solidFill>
                                    <a:latin typeface="Cambria Math" panose="02040503050406030204" pitchFamily="18" charset="0"/>
                                    <a:ea typeface="游ゴシック Medium" panose="020B0500000000000000" pitchFamily="50" charset="-128"/>
                                  </a:rPr>
                                </m:ctrlPr>
                              </m:dPr>
                              <m:e>
                                <m:r>
                                  <a:rPr kumimoji="1" lang="en-US" altLang="ja-JP" sz="2400" b="0" i="1" smtClean="0">
                                    <a:solidFill>
                                      <a:schemeClr val="accent6">
                                        <a:lumMod val="75000"/>
                                      </a:schemeClr>
                                    </a:solidFill>
                                    <a:latin typeface="Cambria Math" panose="02040503050406030204" pitchFamily="18" charset="0"/>
                                    <a:ea typeface="游ゴシック Medium" panose="020B0500000000000000" pitchFamily="50" charset="-128"/>
                                  </a:rPr>
                                  <m:t>0</m:t>
                                </m:r>
                              </m:e>
                            </m:d>
                            <m:d>
                              <m:dPr>
                                <m:begChr m:val="|"/>
                                <m:endChr m:val="⟩"/>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𝜓</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𝑦𝑧</m:t>
                                    </m:r>
                                  </m:sub>
                                </m:sSub>
                              </m:e>
                            </m:d>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𝛽</m:t>
                            </m:r>
                            <m:r>
                              <a:rPr kumimoji="1" lang="en-US" altLang="ja-JP" sz="2400" b="0" i="1" smtClean="0">
                                <a:latin typeface="Cambria Math" panose="02040503050406030204" pitchFamily="18" charset="0"/>
                                <a:ea typeface="游ゴシック Medium" panose="020B0500000000000000" pitchFamily="50" charset="-128"/>
                              </a:rPr>
                              <m:t>|1⟩</m:t>
                            </m:r>
                            <m:d>
                              <m:dPr>
                                <m:begChr m:val="|"/>
                                <m:endChr m:val="⟩"/>
                                <m:ctrlPr>
                                  <a:rPr lang="en-US" altLang="ja-JP" sz="2400" i="1">
                                    <a:latin typeface="Cambria Math" panose="02040503050406030204" pitchFamily="18" charset="0"/>
                                    <a:ea typeface="游ゴシック Medium" panose="020B0500000000000000" pitchFamily="50" charset="-128"/>
                                  </a:rPr>
                                </m:ctrlPr>
                              </m:dPr>
                              <m:e>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b="0" i="1" smtClean="0">
                                        <a:latin typeface="Cambria Math" panose="02040503050406030204" pitchFamily="18" charset="0"/>
                                        <a:ea typeface="游ゴシック Medium" panose="020B0500000000000000" pitchFamily="50" charset="-128"/>
                                      </a:rPr>
                                      <m:t>𝜙</m:t>
                                    </m:r>
                                  </m:e>
                                  <m:sub>
                                    <m:r>
                                      <a:rPr lang="en-US" altLang="ja-JP" sz="2400" i="1">
                                        <a:latin typeface="Cambria Math" panose="02040503050406030204" pitchFamily="18" charset="0"/>
                                        <a:ea typeface="游ゴシック Medium" panose="020B0500000000000000" pitchFamily="50" charset="-128"/>
                                      </a:rPr>
                                      <m:t>𝑦𝑧</m:t>
                                    </m:r>
                                  </m:sub>
                                </m:sSub>
                              </m:e>
                            </m:d>
                          </m:e>
                        </m:d>
                        <m:r>
                          <a:rPr kumimoji="1" lang="en-US" altLang="ja-JP" sz="2400" b="0" i="1" smtClean="0">
                            <a:latin typeface="Cambria Math" panose="02040503050406030204" pitchFamily="18" charset="0"/>
                            <a:ea typeface="游ゴシック Medium" panose="020B0500000000000000" pitchFamily="50" charset="-128"/>
                          </a:rPr>
                          <m:t>∗</m:t>
                        </m:r>
                        <m:d>
                          <m:dPr>
                            <m:begChr m:val="["/>
                            <m:endChr m:val="]"/>
                            <m:ctrlPr>
                              <a:rPr kumimoji="1" lang="en-US" altLang="ja-JP" sz="2400" b="0" i="1" smtClean="0">
                                <a:solidFill>
                                  <a:schemeClr val="accent1">
                                    <a:lumMod val="75000"/>
                                  </a:schemeClr>
                                </a:solidFill>
                                <a:latin typeface="Cambria Math" panose="02040503050406030204" pitchFamily="18" charset="0"/>
                                <a:ea typeface="游ゴシック Medium" panose="020B0500000000000000" pitchFamily="50" charset="-128"/>
                              </a:rPr>
                            </m:ctrlPr>
                          </m:dPr>
                          <m:e>
                            <m:r>
                              <a:rPr kumimoji="1" lang="en-US" altLang="ja-JP" sz="2400" b="0" i="1" smtClean="0">
                                <a:solidFill>
                                  <a:schemeClr val="accent1">
                                    <a:lumMod val="75000"/>
                                  </a:schemeClr>
                                </a:solidFill>
                                <a:latin typeface="Cambria Math" panose="02040503050406030204" pitchFamily="18" charset="0"/>
                                <a:ea typeface="游ゴシック Medium" panose="020B0500000000000000" pitchFamily="50" charset="-128"/>
                              </a:rPr>
                              <m:t>𝑦</m:t>
                            </m:r>
                          </m:e>
                        </m:d>
                        <m:r>
                          <a:rPr kumimoji="1" lang="en-US" altLang="ja-JP" sz="2400" b="0" i="1" smtClean="0">
                            <a:latin typeface="Cambria Math" panose="02040503050406030204" pitchFamily="18" charset="0"/>
                            <a:ea typeface="游ゴシック Medium" panose="020B0500000000000000" pitchFamily="50" charset="-128"/>
                          </a:rPr>
                          <m:t>∗</m:t>
                        </m:r>
                        <m:d>
                          <m:dPr>
                            <m:begChr m:val="["/>
                            <m:endChr m:val="]"/>
                            <m:ctrlPr>
                              <a:rPr kumimoji="1" lang="en-US" altLang="ja-JP" sz="2400" b="0" i="1" smtClean="0">
                                <a:solidFill>
                                  <a:schemeClr val="accent1">
                                    <a:lumMod val="75000"/>
                                  </a:schemeClr>
                                </a:solidFill>
                                <a:latin typeface="Cambria Math" panose="02040503050406030204" pitchFamily="18" charset="0"/>
                                <a:ea typeface="游ゴシック Medium" panose="020B0500000000000000" pitchFamily="50" charset="-128"/>
                              </a:rPr>
                            </m:ctrlPr>
                          </m:dPr>
                          <m:e>
                            <m:r>
                              <a:rPr kumimoji="1" lang="en-US" altLang="ja-JP" sz="2400" b="0" i="1" smtClean="0">
                                <a:solidFill>
                                  <a:schemeClr val="accent1">
                                    <a:lumMod val="75000"/>
                                  </a:schemeClr>
                                </a:solidFill>
                                <a:latin typeface="Cambria Math" panose="02040503050406030204" pitchFamily="18" charset="0"/>
                                <a:ea typeface="游ゴシック Medium" panose="020B0500000000000000" pitchFamily="50" charset="-128"/>
                              </a:rPr>
                              <m:t>𝑧</m:t>
                            </m:r>
                          </m:e>
                        </m:d>
                        <m:r>
                          <a:rPr kumimoji="1" lang="en-US" altLang="ja-JP" sz="2400" b="0" i="1" smtClean="0">
                            <a:latin typeface="Cambria Math" panose="02040503050406030204" pitchFamily="18" charset="0"/>
                            <a:ea typeface="游ゴシック Medium" panose="020B0500000000000000" pitchFamily="50" charset="-128"/>
                          </a:rPr>
                          <m:t>∗…</m:t>
                        </m:r>
                      </m:e>
                    </m:d>
                  </m:oMath>
                </a14:m>
                <a:r>
                  <a:rPr kumimoji="1" lang="en-US" altLang="ja-JP" sz="2400" b="1" i="1" dirty="0">
                    <a:latin typeface="Cambria Math" panose="02040503050406030204" pitchFamily="18" charset="0"/>
                  </a:rPr>
                  <a:t> </a:t>
                </a:r>
                <a:endParaRPr kumimoji="1" lang="en-US" altLang="ja-JP" sz="2400" b="0" i="1" dirty="0">
                  <a:latin typeface="Cambria Math" panose="02040503050406030204" pitchFamily="18" charset="0"/>
                </a:endParaRPr>
              </a:p>
              <a:p>
                <a:pPr marL="0" indent="0" algn="ctr">
                  <a:buNone/>
                </a:pPr>
                <a:endParaRPr kumimoji="1" lang="en-US" altLang="ja-JP" sz="2400" b="0" i="1" dirty="0">
                  <a:latin typeface="Cambria Math" panose="02040503050406030204" pitchFamily="18" charset="0"/>
                </a:endParaRPr>
              </a:p>
              <a:p>
                <a:pPr marL="0" indent="0" algn="ctr">
                  <a:buNone/>
                </a:pPr>
                <a:endParaRPr kumimoji="1" lang="en-US" altLang="ja-JP" sz="2400"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𝐶𝐶𝑌</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𝑧</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𝐶𝐶𝑍</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   ||   </m:t>
                      </m:r>
                      <m:r>
                        <m:rPr>
                          <m:sty m:val="p"/>
                        </m:rPr>
                        <a:rPr kumimoji="1" lang="en-US" altLang="ja-JP" sz="2400" b="0" i="1" smtClean="0">
                          <a:solidFill>
                            <a:schemeClr val="accent2">
                              <a:lumMod val="75000"/>
                            </a:schemeClr>
                          </a:solidFill>
                          <a:latin typeface="Cambria Math" panose="02040503050406030204" pitchFamily="18" charset="0"/>
                        </a:rPr>
                        <m:t>atomic</m:t>
                      </m:r>
                      <m:r>
                        <a:rPr kumimoji="1" lang="en-US" altLang="ja-JP" sz="2400" b="0" i="1" smtClean="0">
                          <a:latin typeface="Cambria Math" panose="02040503050406030204" pitchFamily="18" charset="0"/>
                        </a:rPr>
                        <m:t> </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𝑋</m:t>
                          </m:r>
                          <m:d>
                            <m:dPr>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𝑥</m:t>
                              </m:r>
                            </m:e>
                          </m:d>
                          <m:r>
                            <a:rPr kumimoji="1" lang="en-US" altLang="ja-JP" sz="2400" b="0" i="1" smtClean="0">
                              <a:solidFill>
                                <a:schemeClr val="accent2">
                                  <a:lumMod val="75000"/>
                                </a:schemeClr>
                              </a:solidFill>
                              <a:latin typeface="Cambria Math" panose="02040503050406030204" pitchFamily="18" charset="0"/>
                            </a:rPr>
                            <m:t>;</m:t>
                          </m:r>
                          <m:r>
                            <a:rPr kumimoji="1" lang="en-US" altLang="ja-JP" sz="2400" b="0" i="1" smtClean="0">
                              <a:latin typeface="Cambria Math" panose="02040503050406030204" pitchFamily="18" charset="0"/>
                            </a:rPr>
                            <m:t>𝐶𝐻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e>
                          </m:d>
                          <m:r>
                            <a:rPr kumimoji="1" lang="en-US" altLang="ja-JP" sz="2400" b="0" i="1" smtClean="0">
                              <a:latin typeface="Cambria Math" panose="02040503050406030204" pitchFamily="18" charset="0"/>
                            </a:rPr>
                            <m:t>;</m:t>
                          </m:r>
                          <m:r>
                            <a:rPr kumimoji="1" lang="en-US" altLang="ja-JP" sz="2400" b="0" i="1" smtClean="0">
                              <a:solidFill>
                                <a:schemeClr val="accent2">
                                  <a:lumMod val="75000"/>
                                </a:schemeClr>
                              </a:solidFill>
                              <a:latin typeface="Cambria Math" panose="02040503050406030204" pitchFamily="18" charset="0"/>
                            </a:rPr>
                            <m:t>𝑋</m:t>
                          </m:r>
                          <m:d>
                            <m:dPr>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𝑥</m:t>
                              </m:r>
                            </m:e>
                          </m:d>
                          <m:r>
                            <a:rPr kumimoji="1" lang="en-US" altLang="ja-JP" sz="2400" b="0" i="1" smtClean="0">
                              <a:solidFill>
                                <a:schemeClr val="accent2">
                                  <a:lumMod val="75000"/>
                                </a:schemeClr>
                              </a:solidFill>
                              <a:latin typeface="Cambria Math" panose="02040503050406030204" pitchFamily="18" charset="0"/>
                            </a:rPr>
                            <m:t> </m:t>
                          </m:r>
                        </m:e>
                      </m:d>
                    </m:oMath>
                  </m:oMathPara>
                </a14:m>
                <a:endParaRPr kumimoji="1" lang="en-US" altLang="ja-JP" sz="2400" b="0" dirty="0">
                  <a:latin typeface="游ゴシック Medium" panose="020B0500000000000000" pitchFamily="50" charset="-128"/>
                  <a:ea typeface="游ゴシック Medium" panose="020B0500000000000000" pitchFamily="50" charset="-128"/>
                </a:endParaRPr>
              </a:p>
              <a:p>
                <a:pPr marL="0" indent="0" algn="ctr">
                  <a:buNone/>
                </a:pPr>
                <a:endParaRPr kumimoji="1" lang="en-US" altLang="ja-JP" sz="2400" b="0" dirty="0">
                  <a:latin typeface="游ゴシック Medium" panose="020B0500000000000000" pitchFamily="50" charset="-128"/>
                  <a:ea typeface="游ゴシック Medium" panose="020B0500000000000000" pitchFamily="50" charset="-128"/>
                </a:endParaRPr>
              </a:p>
              <a:p>
                <a:pPr marL="0" indent="0">
                  <a:buNone/>
                  <a:tabLst>
                    <a:tab pos="900113" algn="l"/>
                  </a:tabLst>
                </a:pPr>
                <a14:m>
                  <m:oMath xmlns:m="http://schemas.openxmlformats.org/officeDocument/2006/math">
                    <m:d>
                      <m:dPr>
                        <m:begChr m:val="{"/>
                        <m:endChr m:val="}"/>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 </m:t>
                        </m:r>
                        <m:d>
                          <m:dPr>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𝑥</m:t>
                            </m:r>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𝑦</m:t>
                            </m:r>
                            <m:r>
                              <a:rPr kumimoji="1" lang="en-US" altLang="ja-JP" sz="2400" b="0" i="1" smtClean="0">
                                <a:latin typeface="Cambria Math" panose="02040503050406030204" pitchFamily="18" charset="0"/>
                                <a:ea typeface="游ゴシック Medium" panose="020B0500000000000000" pitchFamily="50" charset="-128"/>
                              </a:rPr>
                              <m:t>,</m:t>
                            </m:r>
                            <m:r>
                              <a:rPr kumimoji="1" lang="en-US" altLang="ja-JP" sz="2400" b="0" i="1" smtClean="0">
                                <a:latin typeface="Cambria Math" panose="02040503050406030204" pitchFamily="18" charset="0"/>
                                <a:ea typeface="游ゴシック Medium" panose="020B0500000000000000" pitchFamily="50" charset="-128"/>
                              </a:rPr>
                              <m:t>𝑧</m:t>
                            </m:r>
                          </m:e>
                        </m:d>
                        <m:r>
                          <a:rPr kumimoji="1" lang="en-US" altLang="ja-JP" sz="2400" b="0" i="1" smtClean="0">
                            <a:latin typeface="Cambria Math" panose="02040503050406030204" pitchFamily="18" charset="0"/>
                            <a:ea typeface="游ゴシック Medium" panose="020B0500000000000000" pitchFamily="50" charset="-128"/>
                          </a:rPr>
                          <m:t>↦</m:t>
                        </m:r>
                        <m:d>
                          <m:dPr>
                            <m:ctrlPr>
                              <a:rPr kumimoji="1" lang="en-US" altLang="ja-JP" sz="2400" b="0" i="1" smtClean="0">
                                <a:latin typeface="Cambria Math" panose="02040503050406030204" pitchFamily="18" charset="0"/>
                                <a:ea typeface="游ゴシック Medium" panose="020B0500000000000000" pitchFamily="50" charset="-128"/>
                              </a:rPr>
                            </m:ctrlPr>
                          </m:dPr>
                          <m:e>
                            <m:r>
                              <a:rPr kumimoji="1" lang="en-US" altLang="ja-JP" sz="2400" b="0" i="1" smtClean="0">
                                <a:latin typeface="Cambria Math" panose="02040503050406030204" pitchFamily="18" charset="0"/>
                                <a:ea typeface="游ゴシック Medium" panose="020B0500000000000000" pitchFamily="50" charset="-128"/>
                              </a:rPr>
                              <m:t>𝛼</m:t>
                            </m:r>
                            <m:d>
                              <m:dPr>
                                <m:begChr m:val="|"/>
                                <m:endChr m:val="⟩"/>
                                <m:ctrlPr>
                                  <a:rPr kumimoji="1" lang="en-US" altLang="ja-JP" sz="2400" b="0" i="1" smtClean="0">
                                    <a:solidFill>
                                      <a:schemeClr val="accent6">
                                        <a:lumMod val="75000"/>
                                      </a:schemeClr>
                                    </a:solidFill>
                                    <a:latin typeface="Cambria Math" panose="02040503050406030204" pitchFamily="18" charset="0"/>
                                    <a:ea typeface="游ゴシック Medium" panose="020B0500000000000000" pitchFamily="50" charset="-128"/>
                                  </a:rPr>
                                </m:ctrlPr>
                              </m:dPr>
                              <m:e>
                                <m:r>
                                  <a:rPr kumimoji="1" lang="en-US" altLang="ja-JP" sz="2400" b="0" i="1" smtClean="0">
                                    <a:solidFill>
                                      <a:schemeClr val="accent6">
                                        <a:lumMod val="75000"/>
                                      </a:schemeClr>
                                    </a:solidFill>
                                    <a:latin typeface="Cambria Math" panose="02040503050406030204" pitchFamily="18" charset="0"/>
                                    <a:ea typeface="游ゴシック Medium" panose="020B0500000000000000" pitchFamily="50" charset="-128"/>
                                  </a:rPr>
                                  <m:t>0</m:t>
                                </m:r>
                              </m:e>
                            </m:d>
                            <m:r>
                              <a:rPr kumimoji="1" lang="en-US" altLang="ja-JP" sz="2400" b="0" i="1" smtClean="0">
                                <a:latin typeface="Cambria Math" panose="02040503050406030204" pitchFamily="18" charset="0"/>
                                <a:ea typeface="游ゴシック Medium" panose="020B0500000000000000" pitchFamily="50" charset="-128"/>
                              </a:rPr>
                              <m:t>⊗</m:t>
                            </m:r>
                            <m:sSub>
                              <m:sSubPr>
                                <m:ctrlPr>
                                  <a:rPr lang="en-US" altLang="ja-JP" sz="2400" i="1" smtClean="0">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𝐻</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𝑦</m:t>
                                </m:r>
                              </m:sub>
                            </m:sSub>
                            <m:sSub>
                              <m:sSubPr>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𝑈</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𝑧</m:t>
                                </m:r>
                              </m:sub>
                            </m:sSub>
                            <m:d>
                              <m:dPr>
                                <m:begChr m:val="|"/>
                                <m:endChr m:val="⟩"/>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𝜓</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𝑦𝑧</m:t>
                                    </m:r>
                                  </m:sub>
                                </m:sSub>
                              </m:e>
                            </m:d>
                            <m:r>
                              <a:rPr lang="en-US" altLang="ja-JP" sz="2400" b="0" i="1" smtClean="0">
                                <a:latin typeface="Cambria Math" panose="02040503050406030204" pitchFamily="18" charset="0"/>
                                <a:ea typeface="游ゴシック Medium" panose="020B0500000000000000" pitchFamily="50" charset="-128"/>
                              </a:rPr>
                              <m:t>+</m:t>
                            </m:r>
                            <m:r>
                              <a:rPr lang="en-US" altLang="ja-JP" sz="2400" b="0" i="1" smtClean="0">
                                <a:latin typeface="Cambria Math" panose="02040503050406030204" pitchFamily="18" charset="0"/>
                                <a:ea typeface="游ゴシック Medium" panose="020B0500000000000000" pitchFamily="50" charset="-128"/>
                              </a:rPr>
                              <m:t>𝛽</m:t>
                            </m:r>
                            <m:d>
                              <m:dPr>
                                <m:begChr m:val="|"/>
                                <m:endChr m:val="⟩"/>
                                <m:ctrlPr>
                                  <a:rPr lang="en-US" altLang="ja-JP" sz="2400" b="0" i="1" smtClean="0">
                                    <a:latin typeface="Cambria Math" panose="02040503050406030204" pitchFamily="18" charset="0"/>
                                    <a:ea typeface="游ゴシック Medium" panose="020B0500000000000000" pitchFamily="50" charset="-128"/>
                                  </a:rPr>
                                </m:ctrlPr>
                              </m:dPr>
                              <m:e>
                                <m:r>
                                  <a:rPr lang="en-US" altLang="ja-JP" sz="2400" b="0" i="1" smtClean="0">
                                    <a:latin typeface="Cambria Math" panose="02040503050406030204" pitchFamily="18" charset="0"/>
                                    <a:ea typeface="游ゴシック Medium" panose="020B0500000000000000" pitchFamily="50" charset="-128"/>
                                  </a:rPr>
                                  <m:t>1</m:t>
                                </m:r>
                              </m:e>
                            </m:d>
                            <m:r>
                              <a:rPr lang="en-US" altLang="ja-JP" sz="2400" b="0" i="1" smtClean="0">
                                <a:latin typeface="Cambria Math" panose="02040503050406030204" pitchFamily="18" charset="0"/>
                                <a:ea typeface="游ゴシック Medium" panose="020B0500000000000000" pitchFamily="50" charset="-128"/>
                              </a:rPr>
                              <m:t>⊗</m:t>
                            </m:r>
                            <m:r>
                              <a:rPr lang="en-US" altLang="ja-JP" sz="2400" i="1">
                                <a:latin typeface="Cambria Math" panose="02040503050406030204" pitchFamily="18" charset="0"/>
                                <a:ea typeface="游ゴシック Medium" panose="020B0500000000000000" pitchFamily="50" charset="-128"/>
                              </a:rPr>
                              <m:t>𝐶</m:t>
                            </m:r>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i="1">
                                    <a:latin typeface="Cambria Math" panose="02040503050406030204" pitchFamily="18" charset="0"/>
                                    <a:ea typeface="游ゴシック Medium" panose="020B0500000000000000" pitchFamily="50" charset="-128"/>
                                  </a:rPr>
                                  <m:t>𝑌</m:t>
                                </m:r>
                              </m:e>
                              <m:sub>
                                <m:r>
                                  <a:rPr lang="en-US" altLang="ja-JP" sz="2400" i="1">
                                    <a:latin typeface="Cambria Math" panose="02040503050406030204" pitchFamily="18" charset="0"/>
                                    <a:ea typeface="游ゴシック Medium" panose="020B0500000000000000" pitchFamily="50" charset="-128"/>
                                  </a:rPr>
                                  <m:t>𝑧𝑦</m:t>
                                </m:r>
                              </m:sub>
                            </m:sSub>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i="1">
                                    <a:latin typeface="Cambria Math" panose="02040503050406030204" pitchFamily="18" charset="0"/>
                                    <a:ea typeface="游ゴシック Medium" panose="020B0500000000000000" pitchFamily="50" charset="-128"/>
                                  </a:rPr>
                                  <m:t>𝑈</m:t>
                                </m:r>
                              </m:e>
                              <m:sub>
                                <m:r>
                                  <a:rPr lang="en-US" altLang="ja-JP" sz="2400" i="1">
                                    <a:latin typeface="Cambria Math" panose="02040503050406030204" pitchFamily="18" charset="0"/>
                                    <a:ea typeface="游ゴシック Medium" panose="020B0500000000000000" pitchFamily="50" charset="-128"/>
                                  </a:rPr>
                                  <m:t>𝑧</m:t>
                                </m:r>
                              </m:sub>
                            </m:sSub>
                            <m:r>
                              <a:rPr lang="en-US" altLang="ja-JP" sz="2400" i="1">
                                <a:latin typeface="Cambria Math" panose="02040503050406030204" pitchFamily="18" charset="0"/>
                                <a:ea typeface="游ゴシック Medium" panose="020B0500000000000000" pitchFamily="50" charset="-128"/>
                              </a:rPr>
                              <m:t>𝐶</m:t>
                            </m:r>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i="1">
                                    <a:latin typeface="Cambria Math" panose="02040503050406030204" pitchFamily="18" charset="0"/>
                                    <a:ea typeface="游ゴシック Medium" panose="020B0500000000000000" pitchFamily="50" charset="-128"/>
                                  </a:rPr>
                                  <m:t>𝑍</m:t>
                                </m:r>
                              </m:e>
                              <m:sub>
                                <m:r>
                                  <a:rPr lang="en-US" altLang="ja-JP" sz="2400" i="1">
                                    <a:latin typeface="Cambria Math" panose="02040503050406030204" pitchFamily="18" charset="0"/>
                                    <a:ea typeface="游ゴシック Medium" panose="020B0500000000000000" pitchFamily="50" charset="-128"/>
                                  </a:rPr>
                                  <m:t>𝑧𝑦</m:t>
                                </m:r>
                              </m:sub>
                            </m:sSub>
                            <m:d>
                              <m:dPr>
                                <m:begChr m:val="|"/>
                                <m:endChr m:val="⟩"/>
                                <m:ctrlPr>
                                  <a:rPr lang="en-US" altLang="ja-JP" sz="2400" i="1">
                                    <a:latin typeface="Cambria Math" panose="02040503050406030204" pitchFamily="18" charset="0"/>
                                    <a:ea typeface="游ゴシック Medium" panose="020B0500000000000000" pitchFamily="50" charset="-128"/>
                                  </a:rPr>
                                </m:ctrlPr>
                              </m:dPr>
                              <m:e>
                                <m:sSub>
                                  <m:sSubPr>
                                    <m:ctrlPr>
                                      <a:rPr lang="en-US" altLang="ja-JP" sz="2400" i="1">
                                        <a:latin typeface="Cambria Math" panose="02040503050406030204" pitchFamily="18" charset="0"/>
                                        <a:ea typeface="游ゴシック Medium" panose="020B0500000000000000" pitchFamily="50" charset="-128"/>
                                      </a:rPr>
                                    </m:ctrlPr>
                                  </m:sSubPr>
                                  <m:e>
                                    <m:r>
                                      <a:rPr lang="en-US" altLang="ja-JP" sz="2400" i="1">
                                        <a:latin typeface="Cambria Math" panose="02040503050406030204" pitchFamily="18" charset="0"/>
                                        <a:ea typeface="游ゴシック Medium" panose="020B0500000000000000" pitchFamily="50" charset="-128"/>
                                      </a:rPr>
                                      <m:t>𝜙</m:t>
                                    </m:r>
                                  </m:e>
                                  <m:sub>
                                    <m:r>
                                      <a:rPr lang="en-US" altLang="ja-JP" sz="2400" i="1">
                                        <a:latin typeface="Cambria Math" panose="02040503050406030204" pitchFamily="18" charset="0"/>
                                        <a:ea typeface="游ゴシック Medium" panose="020B0500000000000000" pitchFamily="50" charset="-128"/>
                                      </a:rPr>
                                      <m:t>𝑦𝑧</m:t>
                                    </m:r>
                                  </m:sub>
                                </m:sSub>
                              </m:e>
                            </m:d>
                          </m:e>
                        </m:d>
                        <m:r>
                          <a:rPr lang="en-US" altLang="ja-JP" sz="2400" b="0" i="1" smtClean="0">
                            <a:latin typeface="Cambria Math" panose="02040503050406030204" pitchFamily="18" charset="0"/>
                            <a:ea typeface="游ゴシック Medium" panose="020B0500000000000000" pitchFamily="50" charset="-128"/>
                          </a:rPr>
                          <m:t>∗…  </m:t>
                        </m:r>
                      </m:e>
                    </m:d>
                  </m:oMath>
                </a14:m>
                <a:r>
                  <a:rPr kumimoji="1" lang="en-US" altLang="ja-JP" sz="2400" dirty="0"/>
                  <a:t> </a:t>
                </a:r>
              </a:p>
            </p:txBody>
          </p:sp>
        </mc:Choice>
        <mc:Fallback xmlns="">
          <p:sp>
            <p:nvSpPr>
              <p:cNvPr id="18" name="コンテンツ プレースホルダー 2">
                <a:extLst>
                  <a:ext uri="{FF2B5EF4-FFF2-40B4-BE49-F238E27FC236}">
                    <a16:creationId xmlns:a16="http://schemas.microsoft.com/office/drawing/2014/main" id="{3EC3DE0D-421D-F750-FCF3-44F101E86A25}"/>
                  </a:ext>
                </a:extLst>
              </p:cNvPr>
              <p:cNvSpPr>
                <a:spLocks noGrp="1" noRot="1" noChangeAspect="1" noMove="1" noResize="1" noEditPoints="1" noAdjustHandles="1" noChangeArrowheads="1" noChangeShapeType="1" noTextEdit="1"/>
              </p:cNvSpPr>
              <p:nvPr>
                <p:ph idx="1"/>
              </p:nvPr>
            </p:nvSpPr>
            <p:spPr>
              <a:xfrm>
                <a:off x="838200" y="3279931"/>
                <a:ext cx="10515600" cy="2765133"/>
              </a:xfrm>
              <a:blipFill>
                <a:blip r:embed="rId3"/>
                <a:stretch>
                  <a:fillRect/>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A49284E7-1D7D-CE73-403C-2AD6449883C3}"/>
              </a:ext>
            </a:extLst>
          </p:cNvPr>
          <p:cNvSpPr>
            <a:spLocks noGrp="1"/>
          </p:cNvSpPr>
          <p:nvPr>
            <p:ph type="title"/>
          </p:nvPr>
        </p:nvSpPr>
        <p:spPr/>
        <p:txBody>
          <a:bodyPr/>
          <a:lstStyle/>
          <a:p>
            <a:r>
              <a:rPr kumimoji="1" lang="en-US" altLang="ja-JP"/>
              <a:t>More Complex Example</a:t>
            </a:r>
            <a:endParaRPr kumimoji="1" lang="ja-JP" altLang="en-US"/>
          </a:p>
        </p:txBody>
      </p:sp>
      <p:sp>
        <p:nvSpPr>
          <p:cNvPr id="4" name="スライド番号プレースホルダー 3">
            <a:extLst>
              <a:ext uri="{FF2B5EF4-FFF2-40B4-BE49-F238E27FC236}">
                <a16:creationId xmlns:a16="http://schemas.microsoft.com/office/drawing/2014/main" id="{3007AC56-E7BC-A212-8799-C4DDE8DB4DBA}"/>
              </a:ext>
            </a:extLst>
          </p:cNvPr>
          <p:cNvSpPr>
            <a:spLocks noGrp="1"/>
          </p:cNvSpPr>
          <p:nvPr>
            <p:ph type="sldNum" sz="quarter" idx="12"/>
          </p:nvPr>
        </p:nvSpPr>
        <p:spPr/>
        <p:txBody>
          <a:bodyPr/>
          <a:lstStyle/>
          <a:p>
            <a:fld id="{C11FBFAB-5E61-4A8C-898A-C3E3014B566F}" type="slidenum">
              <a:rPr lang="ja-JP" altLang="en-US" smtClean="0"/>
              <a:pPr/>
              <a:t>18</a:t>
            </a:fld>
            <a:endParaRPr kumimoji="1" lang="ja-JP" altLang="en-US"/>
          </a:p>
        </p:txBody>
      </p:sp>
      <p:grpSp>
        <p:nvGrpSpPr>
          <p:cNvPr id="3" name="グループ化 2">
            <a:extLst>
              <a:ext uri="{FF2B5EF4-FFF2-40B4-BE49-F238E27FC236}">
                <a16:creationId xmlns:a16="http://schemas.microsoft.com/office/drawing/2014/main" id="{1354CA49-352E-1277-B6A3-BE045906FF3C}"/>
              </a:ext>
            </a:extLst>
          </p:cNvPr>
          <p:cNvGrpSpPr/>
          <p:nvPr/>
        </p:nvGrpSpPr>
        <p:grpSpPr>
          <a:xfrm>
            <a:off x="776415" y="1526563"/>
            <a:ext cx="10816795" cy="1248978"/>
            <a:chOff x="838200" y="4594530"/>
            <a:chExt cx="10816795" cy="1248978"/>
          </a:xfrm>
        </p:grpSpPr>
        <p:pic>
          <p:nvPicPr>
            <p:cNvPr id="5" name="図 4" descr="時計 が含まれている画像&#10;&#10;自動的に生成された説明">
              <a:extLst>
                <a:ext uri="{FF2B5EF4-FFF2-40B4-BE49-F238E27FC236}">
                  <a16:creationId xmlns:a16="http://schemas.microsoft.com/office/drawing/2014/main" id="{660C4C8F-F5B4-0527-C9F9-76ED979B6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725519"/>
              <a:ext cx="2756736" cy="1117989"/>
            </a:xfrm>
            <a:prstGeom prst="rect">
              <a:avLst/>
            </a:prstGeom>
          </p:spPr>
        </p:pic>
        <p:pic>
          <p:nvPicPr>
            <p:cNvPr id="6" name="図 5" descr="時計 が含まれている画像&#10;&#10;自動的に生成された説明">
              <a:extLst>
                <a:ext uri="{FF2B5EF4-FFF2-40B4-BE49-F238E27FC236}">
                  <a16:creationId xmlns:a16="http://schemas.microsoft.com/office/drawing/2014/main" id="{EF795761-52A4-2D06-0A78-CBEC947DE7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3800" y="4627239"/>
              <a:ext cx="2592237" cy="1072856"/>
            </a:xfrm>
            <a:prstGeom prst="rect">
              <a:avLst/>
            </a:prstGeom>
          </p:spPr>
        </p:pic>
        <p:pic>
          <p:nvPicPr>
            <p:cNvPr id="17" name="図 16" descr="時計 が含まれている画像&#10;&#10;自動的に生成された説明">
              <a:extLst>
                <a:ext uri="{FF2B5EF4-FFF2-40B4-BE49-F238E27FC236}">
                  <a16:creationId xmlns:a16="http://schemas.microsoft.com/office/drawing/2014/main" id="{13407254-BA3C-9959-AAB6-287BDA7F4F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9240" y="4594530"/>
              <a:ext cx="3695755" cy="1198003"/>
            </a:xfrm>
            <a:prstGeom prst="rect">
              <a:avLst/>
            </a:prstGeom>
          </p:spPr>
        </p:pic>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BB609C6-CD9F-8700-D4E7-D4FC9302977A}"/>
                    </a:ext>
                  </a:extLst>
                </p:cNvPr>
                <p:cNvSpPr txBox="1"/>
                <p:nvPr/>
              </p:nvSpPr>
              <p:spPr>
                <a:xfrm>
                  <a:off x="3701983" y="4904362"/>
                  <a:ext cx="478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8" name="テキスト ボックス 7">
                  <a:extLst>
                    <a:ext uri="{FF2B5EF4-FFF2-40B4-BE49-F238E27FC236}">
                      <a16:creationId xmlns:a16="http://schemas.microsoft.com/office/drawing/2014/main" id="{DBB609C6-CD9F-8700-D4E7-D4FC9302977A}"/>
                    </a:ext>
                  </a:extLst>
                </p:cNvPr>
                <p:cNvSpPr txBox="1">
                  <a:spLocks noRot="1" noChangeAspect="1" noMove="1" noResize="1" noEditPoints="1" noAdjustHandles="1" noChangeArrowheads="1" noChangeShapeType="1" noTextEdit="1"/>
                </p:cNvSpPr>
                <p:nvPr/>
              </p:nvSpPr>
              <p:spPr>
                <a:xfrm>
                  <a:off x="3701983" y="4904362"/>
                  <a:ext cx="478016"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73AD7E6-7E6B-2FEA-DE47-1A64B4F1EB7C}"/>
                    </a:ext>
                  </a:extLst>
                </p:cNvPr>
                <p:cNvSpPr txBox="1"/>
                <p:nvPr/>
              </p:nvSpPr>
              <p:spPr>
                <a:xfrm>
                  <a:off x="7176756" y="4958027"/>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16" name="テキスト ボックス 15">
                  <a:extLst>
                    <a:ext uri="{FF2B5EF4-FFF2-40B4-BE49-F238E27FC236}">
                      <a16:creationId xmlns:a16="http://schemas.microsoft.com/office/drawing/2014/main" id="{373AD7E6-7E6B-2FEA-DE47-1A64B4F1EB7C}"/>
                    </a:ext>
                  </a:extLst>
                </p:cNvPr>
                <p:cNvSpPr txBox="1">
                  <a:spLocks noRot="1" noChangeAspect="1" noMove="1" noResize="1" noEditPoints="1" noAdjustHandles="1" noChangeArrowheads="1" noChangeShapeType="1" noTextEdit="1"/>
                </p:cNvSpPr>
                <p:nvPr/>
              </p:nvSpPr>
              <p:spPr>
                <a:xfrm>
                  <a:off x="7176756" y="4958027"/>
                  <a:ext cx="534121" cy="523220"/>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14F8202-812E-97E8-DF66-12C049180B11}"/>
                  </a:ext>
                </a:extLst>
              </p:cNvPr>
              <p:cNvSpPr txBox="1"/>
              <p:nvPr/>
            </p:nvSpPr>
            <p:spPr>
              <a:xfrm>
                <a:off x="2736510" y="4016217"/>
                <a:ext cx="25761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6">
                              <a:lumMod val="75000"/>
                            </a:schemeClr>
                          </a:solidFill>
                          <a:latin typeface="Cambria Math" panose="02040503050406030204" pitchFamily="18" charset="0"/>
                        </a:rPr>
                        <m:t>𝑥</m:t>
                      </m:r>
                      <m:r>
                        <a:rPr kumimoji="1" lang="en-US" altLang="ja-JP" sz="2400" b="0" i="1" smtClean="0">
                          <a:solidFill>
                            <a:schemeClr val="accent6">
                              <a:lumMod val="75000"/>
                            </a:schemeClr>
                          </a:solidFill>
                          <a:latin typeface="Cambria Math" panose="02040503050406030204" pitchFamily="18" charset="0"/>
                        </a:rPr>
                        <m:t>↦</m:t>
                      </m:r>
                      <m:d>
                        <m:dPr>
                          <m:begChr m:val="|"/>
                          <m:endChr m:val="⟩"/>
                          <m:ctrlPr>
                            <a:rPr kumimoji="1" lang="en-US" altLang="ja-JP" sz="2400" b="0" i="1" smtClean="0">
                              <a:solidFill>
                                <a:schemeClr val="accent6">
                                  <a:lumMod val="75000"/>
                                </a:schemeClr>
                              </a:solidFill>
                              <a:latin typeface="Cambria Math" panose="02040503050406030204" pitchFamily="18" charset="0"/>
                            </a:rPr>
                          </m:ctrlPr>
                        </m:dPr>
                        <m:e>
                          <m:r>
                            <a:rPr kumimoji="1" lang="en-US" altLang="ja-JP" sz="2400" b="0" i="1" smtClean="0">
                              <a:solidFill>
                                <a:schemeClr val="accent6">
                                  <a:lumMod val="75000"/>
                                </a:schemeClr>
                              </a:solidFill>
                              <a:latin typeface="Cambria Math" panose="02040503050406030204" pitchFamily="18" charset="0"/>
                            </a:rPr>
                            <m:t>0</m:t>
                          </m:r>
                        </m:e>
                      </m:d>
                      <m:r>
                        <a:rPr kumimoji="1" lang="en-US" altLang="ja-JP" sz="2400" b="0" i="1" smtClean="0">
                          <a:solidFill>
                            <a:schemeClr val="accent1">
                              <a:lumMod val="75000"/>
                            </a:schemeClr>
                          </a:solidFill>
                          <a:latin typeface="Cambria Math" panose="02040503050406030204" pitchFamily="18" charset="0"/>
                        </a:rPr>
                        <m:t>∗</m:t>
                      </m:r>
                      <m:d>
                        <m:dPr>
                          <m:begChr m:val="["/>
                          <m:endChr m:val="]"/>
                          <m:ctrlPr>
                            <a:rPr kumimoji="1" lang="en-US" altLang="ja-JP" sz="2400" b="0" i="1" smtClean="0">
                              <a:solidFill>
                                <a:schemeClr val="accent1">
                                  <a:lumMod val="75000"/>
                                </a:schemeClr>
                              </a:solidFill>
                              <a:latin typeface="Cambria Math" panose="02040503050406030204" pitchFamily="18" charset="0"/>
                            </a:rPr>
                          </m:ctrlPr>
                        </m:dPr>
                        <m:e>
                          <m:r>
                            <a:rPr kumimoji="1" lang="en-US" altLang="ja-JP" sz="2400" b="0" i="1" smtClean="0">
                              <a:solidFill>
                                <a:schemeClr val="accent1">
                                  <a:lumMod val="75000"/>
                                </a:schemeClr>
                              </a:solidFill>
                              <a:latin typeface="Cambria Math" panose="02040503050406030204" pitchFamily="18" charset="0"/>
                            </a:rPr>
                            <m:t>𝑦</m:t>
                          </m:r>
                        </m:e>
                      </m:d>
                      <m:r>
                        <a:rPr kumimoji="1" lang="en-US" altLang="ja-JP" sz="2400" b="0" i="1" smtClean="0">
                          <a:solidFill>
                            <a:schemeClr val="accent1">
                              <a:lumMod val="75000"/>
                            </a:schemeClr>
                          </a:solidFill>
                          <a:latin typeface="Cambria Math" panose="02040503050406030204" pitchFamily="18" charset="0"/>
                        </a:rPr>
                        <m:t>∗</m:t>
                      </m:r>
                      <m:d>
                        <m:dPr>
                          <m:begChr m:val="["/>
                          <m:endChr m:val="]"/>
                          <m:ctrlPr>
                            <a:rPr kumimoji="1" lang="en-US" altLang="ja-JP" sz="2400" b="0" i="1" smtClean="0">
                              <a:solidFill>
                                <a:schemeClr val="accent1">
                                  <a:lumMod val="75000"/>
                                </a:schemeClr>
                              </a:solidFill>
                              <a:latin typeface="Cambria Math" panose="02040503050406030204" pitchFamily="18" charset="0"/>
                            </a:rPr>
                          </m:ctrlPr>
                        </m:dPr>
                        <m:e>
                          <m:r>
                            <a:rPr kumimoji="1" lang="en-US" altLang="ja-JP" sz="2400" b="0" i="1" smtClean="0">
                              <a:solidFill>
                                <a:schemeClr val="accent1">
                                  <a:lumMod val="75000"/>
                                </a:schemeClr>
                              </a:solidFill>
                              <a:latin typeface="Cambria Math" panose="02040503050406030204" pitchFamily="18" charset="0"/>
                            </a:rPr>
                            <m:t>𝑧</m:t>
                          </m:r>
                        </m:e>
                      </m:d>
                    </m:oMath>
                  </m:oMathPara>
                </a14:m>
                <a:endParaRPr kumimoji="1" lang="ja-JP" altLang="en-US" sz="2400"/>
              </a:p>
            </p:txBody>
          </p:sp>
        </mc:Choice>
        <mc:Fallback xmlns="">
          <p:sp>
            <p:nvSpPr>
              <p:cNvPr id="27" name="テキスト ボックス 26">
                <a:extLst>
                  <a:ext uri="{FF2B5EF4-FFF2-40B4-BE49-F238E27FC236}">
                    <a16:creationId xmlns:a16="http://schemas.microsoft.com/office/drawing/2014/main" id="{714F8202-812E-97E8-DF66-12C049180B11}"/>
                  </a:ext>
                </a:extLst>
              </p:cNvPr>
              <p:cNvSpPr txBox="1">
                <a:spLocks noRot="1" noChangeAspect="1" noMove="1" noResize="1" noEditPoints="1" noAdjustHandles="1" noChangeArrowheads="1" noChangeShapeType="1" noTextEdit="1"/>
              </p:cNvSpPr>
              <p:nvPr/>
            </p:nvSpPr>
            <p:spPr>
              <a:xfrm>
                <a:off x="2736510" y="4016217"/>
                <a:ext cx="2576154" cy="461665"/>
              </a:xfrm>
              <a:prstGeom prst="rect">
                <a:avLst/>
              </a:prstGeom>
              <a:blipFill>
                <a:blip r:embed="rId9"/>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F2D1B5D-ACC9-F19F-C736-4B8C3865EA84}"/>
                  </a:ext>
                </a:extLst>
              </p:cNvPr>
              <p:cNvSpPr txBox="1"/>
              <p:nvPr/>
            </p:nvSpPr>
            <p:spPr>
              <a:xfrm>
                <a:off x="6676013" y="3967086"/>
                <a:ext cx="3359318" cy="5172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accent6">
                              <a:lumMod val="75000"/>
                            </a:schemeClr>
                          </a:solidFill>
                          <a:latin typeface="Cambria Math" panose="02040503050406030204" pitchFamily="18" charset="0"/>
                        </a:rPr>
                        <m:t>𝑥</m:t>
                      </m:r>
                      <m:r>
                        <a:rPr kumimoji="1" lang="en-US" altLang="ja-JP" sz="2400" b="0" i="1" smtClean="0">
                          <a:solidFill>
                            <a:schemeClr val="accent6">
                              <a:lumMod val="75000"/>
                            </a:schemeClr>
                          </a:solidFill>
                          <a:latin typeface="Cambria Math" panose="02040503050406030204" pitchFamily="18" charset="0"/>
                        </a:rPr>
                        <m:t>↦</m:t>
                      </m:r>
                      <m:d>
                        <m:dPr>
                          <m:begChr m:val="|"/>
                          <m:endChr m:val="⟩"/>
                          <m:ctrlPr>
                            <a:rPr kumimoji="1" lang="en-US" altLang="ja-JP" sz="2400" b="0" i="1" smtClean="0">
                              <a:solidFill>
                                <a:schemeClr val="accent6">
                                  <a:lumMod val="75000"/>
                                </a:schemeClr>
                              </a:solidFill>
                              <a:latin typeface="Cambria Math" panose="02040503050406030204" pitchFamily="18" charset="0"/>
                            </a:rPr>
                          </m:ctrlPr>
                        </m:dPr>
                        <m:e>
                          <m:r>
                            <a:rPr kumimoji="1" lang="en-US" altLang="ja-JP" sz="2400" b="0" i="1" smtClean="0">
                              <a:solidFill>
                                <a:schemeClr val="accent6">
                                  <a:lumMod val="75000"/>
                                </a:schemeClr>
                              </a:solidFill>
                              <a:latin typeface="Cambria Math" panose="02040503050406030204" pitchFamily="18" charset="0"/>
                            </a:rPr>
                            <m:t>0</m:t>
                          </m:r>
                        </m:e>
                      </m:d>
                      <m:r>
                        <a:rPr kumimoji="1" lang="en-US" altLang="ja-JP" sz="2400" b="0" i="1" smtClean="0">
                          <a:solidFill>
                            <a:schemeClr val="accent1">
                              <a:lumMod val="75000"/>
                            </a:schemeClr>
                          </a:solidFill>
                          <a:latin typeface="Cambria Math" panose="02040503050406030204" pitchFamily="18" charset="0"/>
                        </a:rPr>
                        <m:t>∗</m:t>
                      </m:r>
                      <m:d>
                        <m:dPr>
                          <m:ctrlPr>
                            <a:rPr kumimoji="1" lang="en-US" altLang="ja-JP" sz="2400" b="0" i="1" smtClean="0">
                              <a:solidFill>
                                <a:schemeClr val="accent1">
                                  <a:lumMod val="75000"/>
                                </a:schemeClr>
                              </a:solidFill>
                              <a:latin typeface="Cambria Math" panose="02040503050406030204" pitchFamily="18" charset="0"/>
                            </a:rPr>
                          </m:ctrlPr>
                        </m:dPr>
                        <m:e>
                          <m:r>
                            <a:rPr kumimoji="1" lang="en-US" altLang="ja-JP" sz="2400" b="0" i="1" smtClean="0">
                              <a:solidFill>
                                <a:schemeClr val="accent1">
                                  <a:lumMod val="75000"/>
                                </a:schemeClr>
                              </a:solidFill>
                              <a:latin typeface="Cambria Math" panose="02040503050406030204" pitchFamily="18" charset="0"/>
                            </a:rPr>
                            <m:t>𝑦</m:t>
                          </m:r>
                          <m:r>
                            <a:rPr kumimoji="1" lang="en-US" altLang="ja-JP" sz="2400" b="0" i="1" smtClean="0">
                              <a:solidFill>
                                <a:schemeClr val="accent1">
                                  <a:lumMod val="75000"/>
                                </a:schemeClr>
                              </a:solidFill>
                              <a:latin typeface="Cambria Math" panose="02040503050406030204" pitchFamily="18" charset="0"/>
                            </a:rPr>
                            <m:t>,</m:t>
                          </m:r>
                          <m:r>
                            <a:rPr kumimoji="1" lang="en-US" altLang="ja-JP" sz="2400" b="0" i="1" smtClean="0">
                              <a:solidFill>
                                <a:schemeClr val="accent1">
                                  <a:lumMod val="75000"/>
                                </a:schemeClr>
                              </a:solidFill>
                              <a:latin typeface="Cambria Math" panose="02040503050406030204" pitchFamily="18" charset="0"/>
                            </a:rPr>
                            <m:t>𝑧</m:t>
                          </m:r>
                        </m:e>
                      </m:d>
                      <m:r>
                        <a:rPr kumimoji="1" lang="en-US" altLang="ja-JP" sz="2400" b="0" i="1" smtClean="0">
                          <a:solidFill>
                            <a:schemeClr val="accent1">
                              <a:lumMod val="75000"/>
                            </a:schemeClr>
                          </a:solidFill>
                          <a:latin typeface="Cambria Math" panose="02040503050406030204" pitchFamily="18" charset="0"/>
                        </a:rPr>
                        <m:t>↦</m:t>
                      </m:r>
                      <m:d>
                        <m:dPr>
                          <m:begChr m:val="|"/>
                          <m:endChr m:val="⟩"/>
                          <m:ctrlPr>
                            <a:rPr lang="en-US" altLang="ja-JP" sz="2400" i="1" smtClean="0">
                              <a:solidFill>
                                <a:schemeClr val="accent1">
                                  <a:lumMod val="75000"/>
                                </a:schemeClr>
                              </a:solidFill>
                              <a:latin typeface="Cambria Math" panose="02040503050406030204" pitchFamily="18" charset="0"/>
                              <a:ea typeface="游ゴシック Medium" panose="020B0500000000000000" pitchFamily="50" charset="-128"/>
                            </a:rPr>
                          </m:ctrlPr>
                        </m:dPr>
                        <m:e>
                          <m:sSub>
                            <m:sSubPr>
                              <m:ctrlP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ctrlPr>
                            </m:sSubPr>
                            <m:e>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𝜓</m:t>
                              </m:r>
                            </m:e>
                            <m:sub>
                              <m:r>
                                <a:rPr lang="en-US" altLang="ja-JP" sz="2400" i="1">
                                  <a:solidFill>
                                    <a:schemeClr val="accent1">
                                      <a:lumMod val="75000"/>
                                    </a:schemeClr>
                                  </a:solidFill>
                                  <a:latin typeface="Cambria Math" panose="02040503050406030204" pitchFamily="18" charset="0"/>
                                  <a:ea typeface="游ゴシック Medium" panose="020B0500000000000000" pitchFamily="50" charset="-128"/>
                                </a:rPr>
                                <m:t>𝑦𝑧</m:t>
                              </m:r>
                            </m:sub>
                          </m:sSub>
                        </m:e>
                      </m:d>
                    </m:oMath>
                  </m:oMathPara>
                </a14:m>
                <a:endParaRPr kumimoji="1" lang="ja-JP" altLang="en-US" sz="2400"/>
              </a:p>
            </p:txBody>
          </p:sp>
        </mc:Choice>
        <mc:Fallback xmlns="">
          <p:sp>
            <p:nvSpPr>
              <p:cNvPr id="28" name="テキスト ボックス 27">
                <a:extLst>
                  <a:ext uri="{FF2B5EF4-FFF2-40B4-BE49-F238E27FC236}">
                    <a16:creationId xmlns:a16="http://schemas.microsoft.com/office/drawing/2014/main" id="{2F2D1B5D-ACC9-F19F-C736-4B8C3865EA84}"/>
                  </a:ext>
                </a:extLst>
              </p:cNvPr>
              <p:cNvSpPr txBox="1">
                <a:spLocks noRot="1" noChangeAspect="1" noMove="1" noResize="1" noEditPoints="1" noAdjustHandles="1" noChangeArrowheads="1" noChangeShapeType="1" noTextEdit="1"/>
              </p:cNvSpPr>
              <p:nvPr/>
            </p:nvSpPr>
            <p:spPr>
              <a:xfrm>
                <a:off x="6676013" y="3967086"/>
                <a:ext cx="3359318" cy="517257"/>
              </a:xfrm>
              <a:prstGeom prst="rect">
                <a:avLst/>
              </a:prstGeom>
              <a:blipFill>
                <a:blip r:embed="rId10"/>
                <a:stretch>
                  <a:fillRect/>
                </a:stretch>
              </a:blipFill>
            </p:spPr>
            <p:txBody>
              <a:bodyPr/>
              <a:lstStyle/>
              <a:p>
                <a:r>
                  <a:rPr lang="en-US">
                    <a:noFill/>
                  </a:rPr>
                  <a:t> </a:t>
                </a:r>
              </a:p>
            </p:txBody>
          </p:sp>
        </mc:Fallback>
      </mc:AlternateContent>
      <p:sp>
        <p:nvSpPr>
          <p:cNvPr id="29" name="テキスト ボックス 28">
            <a:extLst>
              <a:ext uri="{FF2B5EF4-FFF2-40B4-BE49-F238E27FC236}">
                <a16:creationId xmlns:a16="http://schemas.microsoft.com/office/drawing/2014/main" id="{9E756B0D-C7B8-DA56-230F-056FB425C44A}"/>
              </a:ext>
            </a:extLst>
          </p:cNvPr>
          <p:cNvSpPr txBox="1"/>
          <p:nvPr/>
        </p:nvSpPr>
        <p:spPr>
          <a:xfrm>
            <a:off x="2776103" y="3767031"/>
            <a:ext cx="1105624" cy="400110"/>
          </a:xfrm>
          <a:prstGeom prst="rect">
            <a:avLst/>
          </a:prstGeom>
          <a:noFill/>
        </p:spPr>
        <p:txBody>
          <a:bodyPr wrap="none" rtlCol="0">
            <a:spAutoFit/>
          </a:bodyPr>
          <a:lstStyle/>
          <a:p>
            <a:r>
              <a:rPr kumimoji="1" lang="en-US" altLang="ja-JP" sz="2000">
                <a:solidFill>
                  <a:schemeClr val="accent6">
                    <a:lumMod val="75000"/>
                  </a:schemeClr>
                </a:solidFill>
              </a:rPr>
              <a:t>Invariant</a:t>
            </a:r>
            <a:endParaRPr kumimoji="1" lang="ja-JP" altLang="en-US" sz="2000">
              <a:solidFill>
                <a:schemeClr val="accent6">
                  <a:lumMod val="75000"/>
                </a:schemeClr>
              </a:solidFill>
            </a:endParaRPr>
          </a:p>
        </p:txBody>
      </p:sp>
      <p:sp>
        <p:nvSpPr>
          <p:cNvPr id="30" name="テキスト ボックス 29">
            <a:extLst>
              <a:ext uri="{FF2B5EF4-FFF2-40B4-BE49-F238E27FC236}">
                <a16:creationId xmlns:a16="http://schemas.microsoft.com/office/drawing/2014/main" id="{E7C08754-5D76-6135-DEF5-C8C8B334F6E7}"/>
              </a:ext>
            </a:extLst>
          </p:cNvPr>
          <p:cNvSpPr txBox="1"/>
          <p:nvPr/>
        </p:nvSpPr>
        <p:spPr>
          <a:xfrm>
            <a:off x="6720547" y="3746433"/>
            <a:ext cx="1105624" cy="400110"/>
          </a:xfrm>
          <a:prstGeom prst="rect">
            <a:avLst/>
          </a:prstGeom>
          <a:noFill/>
        </p:spPr>
        <p:txBody>
          <a:bodyPr wrap="none" rtlCol="0">
            <a:spAutoFit/>
          </a:bodyPr>
          <a:lstStyle/>
          <a:p>
            <a:r>
              <a:rPr kumimoji="1" lang="en-US" altLang="ja-JP" sz="2000">
                <a:solidFill>
                  <a:schemeClr val="accent6">
                    <a:lumMod val="75000"/>
                  </a:schemeClr>
                </a:solidFill>
              </a:rPr>
              <a:t>Invariant</a:t>
            </a:r>
            <a:endParaRPr kumimoji="1" lang="ja-JP" altLang="en-US" sz="2000">
              <a:solidFill>
                <a:schemeClr val="accent6">
                  <a:lumMod val="75000"/>
                </a:schemeClr>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A2419E6-B596-4021-DA0F-FEBB8AFAD600}"/>
                  </a:ext>
                </a:extLst>
              </p:cNvPr>
              <p:cNvSpPr txBox="1"/>
              <p:nvPr/>
            </p:nvSpPr>
            <p:spPr>
              <a:xfrm>
                <a:off x="5976109" y="4103408"/>
                <a:ext cx="2212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oMath>
                  </m:oMathPara>
                </a14:m>
                <a:endParaRPr kumimoji="1" lang="ja-JP" altLang="en-US" sz="1600"/>
              </a:p>
            </p:txBody>
          </p:sp>
        </mc:Choice>
        <mc:Fallback xmlns="">
          <p:sp>
            <p:nvSpPr>
              <p:cNvPr id="31" name="テキスト ボックス 30">
                <a:extLst>
                  <a:ext uri="{FF2B5EF4-FFF2-40B4-BE49-F238E27FC236}">
                    <a16:creationId xmlns:a16="http://schemas.microsoft.com/office/drawing/2014/main" id="{2A2419E6-B596-4021-DA0F-FEBB8AFAD600}"/>
                  </a:ext>
                </a:extLst>
              </p:cNvPr>
              <p:cNvSpPr txBox="1">
                <a:spLocks noRot="1" noChangeAspect="1" noMove="1" noResize="1" noEditPoints="1" noAdjustHandles="1" noChangeArrowheads="1" noChangeShapeType="1" noTextEdit="1"/>
              </p:cNvSpPr>
              <p:nvPr/>
            </p:nvSpPr>
            <p:spPr>
              <a:xfrm>
                <a:off x="5976109" y="4103408"/>
                <a:ext cx="221214" cy="307777"/>
              </a:xfrm>
              <a:prstGeom prst="rect">
                <a:avLst/>
              </a:prstGeom>
              <a:blipFill>
                <a:blip r:embed="rId11"/>
                <a:stretch>
                  <a:fillRect l="-37838" r="-37838"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1FC0443-8AE5-67F3-1927-99E1F861C4D9}"/>
                  </a:ext>
                </a:extLst>
              </p:cNvPr>
              <p:cNvSpPr txBox="1"/>
              <p:nvPr/>
            </p:nvSpPr>
            <p:spPr>
              <a:xfrm>
                <a:off x="7273359" y="4952914"/>
                <a:ext cx="3285130" cy="400110"/>
              </a:xfrm>
              <a:prstGeom prst="rect">
                <a:avLst/>
              </a:prstGeom>
              <a:noFill/>
            </p:spPr>
            <p:txBody>
              <a:bodyPr wrap="none" rtlCol="0">
                <a:spAutoFit/>
              </a:bodyPr>
              <a:lstStyle/>
              <a:p>
                <a14:m>
                  <m:oMath xmlns:m="http://schemas.openxmlformats.org/officeDocument/2006/math">
                    <m:r>
                      <a:rPr kumimoji="1" lang="en-US" altLang="ja-JP" sz="2000" b="0" i="1" dirty="0" smtClean="0">
                        <a:solidFill>
                          <a:schemeClr val="accent2">
                            <a:lumMod val="75000"/>
                          </a:schemeClr>
                        </a:solidFill>
                        <a:latin typeface="Cambria Math" panose="02040503050406030204" pitchFamily="18" charset="0"/>
                      </a:rPr>
                      <m:t>𝑥</m:t>
                    </m:r>
                  </m:oMath>
                </a14:m>
                <a:r>
                  <a:rPr kumimoji="1" lang="ja-JP" altLang="en-US" sz="2000">
                    <a:solidFill>
                      <a:schemeClr val="accent2">
                        <a:lumMod val="75000"/>
                      </a:schemeClr>
                    </a:solidFill>
                  </a:rPr>
                  <a:t> </a:t>
                </a:r>
                <a:r>
                  <a:rPr kumimoji="1" lang="en-US" altLang="ja-JP" sz="2000">
                    <a:solidFill>
                      <a:schemeClr val="accent2">
                        <a:lumMod val="75000"/>
                      </a:schemeClr>
                    </a:solidFill>
                  </a:rPr>
                  <a:t>is updated only </a:t>
                </a:r>
                <a:r>
                  <a:rPr kumimoji="1" lang="en-US" altLang="ja-JP" sz="2000" b="1">
                    <a:solidFill>
                      <a:schemeClr val="accent2">
                        <a:lumMod val="75000"/>
                      </a:schemeClr>
                    </a:solidFill>
                  </a:rPr>
                  <a:t>temporarily</a:t>
                </a:r>
                <a:endParaRPr kumimoji="1" lang="ja-JP" altLang="en-US" sz="2000" b="1">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11FC0443-8AE5-67F3-1927-99E1F861C4D9}"/>
                  </a:ext>
                </a:extLst>
              </p:cNvPr>
              <p:cNvSpPr txBox="1">
                <a:spLocks noRot="1" noChangeAspect="1" noMove="1" noResize="1" noEditPoints="1" noAdjustHandles="1" noChangeArrowheads="1" noChangeShapeType="1" noTextEdit="1"/>
              </p:cNvSpPr>
              <p:nvPr/>
            </p:nvSpPr>
            <p:spPr>
              <a:xfrm>
                <a:off x="7273359" y="4952914"/>
                <a:ext cx="3285130" cy="400110"/>
              </a:xfrm>
              <a:prstGeom prst="rect">
                <a:avLst/>
              </a:prstGeom>
              <a:blipFill>
                <a:blip r:embed="rId12"/>
                <a:stretch>
                  <a:fillRect t="-7576" r="-1299" b="-25758"/>
                </a:stretch>
              </a:blipFill>
            </p:spPr>
            <p:txBody>
              <a:bodyPr/>
              <a:lstStyle/>
              <a:p>
                <a:r>
                  <a:rPr lang="en-US">
                    <a:noFill/>
                  </a:rPr>
                  <a:t> </a:t>
                </a:r>
              </a:p>
            </p:txBody>
          </p:sp>
        </mc:Fallback>
      </mc:AlternateContent>
      <p:sp>
        <p:nvSpPr>
          <p:cNvPr id="7" name="正方形/長方形 8">
            <a:extLst>
              <a:ext uri="{FF2B5EF4-FFF2-40B4-BE49-F238E27FC236}">
                <a16:creationId xmlns:a16="http://schemas.microsoft.com/office/drawing/2014/main" id="{9E2BCD46-58F8-23DC-D93C-D1F3D9811DA8}"/>
              </a:ext>
            </a:extLst>
          </p:cNvPr>
          <p:cNvSpPr/>
          <p:nvPr/>
        </p:nvSpPr>
        <p:spPr>
          <a:xfrm>
            <a:off x="4664596" y="1496999"/>
            <a:ext cx="2120206" cy="952035"/>
          </a:xfrm>
          <a:prstGeom prst="rect">
            <a:avLst/>
          </a:prstGeom>
          <a:noFill/>
          <a:ln w="3810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C6CBB7D-B029-E177-2F9B-0E43E87D135C}"/>
              </a:ext>
            </a:extLst>
          </p:cNvPr>
          <p:cNvSpPr/>
          <p:nvPr/>
        </p:nvSpPr>
        <p:spPr>
          <a:xfrm>
            <a:off x="8927499" y="1509991"/>
            <a:ext cx="1883256" cy="816521"/>
          </a:xfrm>
          <a:prstGeom prst="rect">
            <a:avLst/>
          </a:prstGeom>
          <a:noFill/>
          <a:ln w="3810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5013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57FA9-D4C9-2C8B-0D15-73B515CE0D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036999-275D-94D9-217D-3272E9A8AD64}"/>
              </a:ext>
            </a:extLst>
          </p:cNvPr>
          <p:cNvSpPr>
            <a:spLocks noGrp="1"/>
          </p:cNvSpPr>
          <p:nvPr>
            <p:ph type="title"/>
          </p:nvPr>
        </p:nvSpPr>
        <p:spPr/>
        <p:txBody>
          <a:bodyPr>
            <a:normAutofit/>
          </a:bodyPr>
          <a:lstStyle/>
          <a:p>
            <a:r>
              <a:rPr lang="en-US" altLang="ja-JP" dirty="0"/>
              <a:t>Another Fun Thing: Commuting Matrices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88713F5-6B37-AB7D-0DE1-890B20F30765}"/>
                  </a:ext>
                </a:extLst>
              </p:cNvPr>
              <p:cNvSpPr>
                <a:spLocks noGrp="1"/>
              </p:cNvSpPr>
              <p:nvPr>
                <p:ph idx="1"/>
              </p:nvPr>
            </p:nvSpPr>
            <p:spPr>
              <a:xfrm>
                <a:off x="838200" y="1359244"/>
                <a:ext cx="10406452" cy="4771733"/>
              </a:xfrm>
            </p:spPr>
            <p:txBody>
              <a:bodyPr>
                <a:normAutofit/>
              </a:bodyPr>
              <a:lstStyle/>
              <a:p>
                <a:pPr marL="0" indent="0">
                  <a:spcAft>
                    <a:spcPts val="600"/>
                  </a:spcAft>
                  <a:buNone/>
                </a:pPr>
                <a:r>
                  <a:rPr lang="en-US" altLang="ja-JP" dirty="0"/>
                  <a:t>We can verify parallelization of arbitrary commuting matrices</a:t>
                </a:r>
              </a:p>
              <a:p>
                <a:pPr lvl="1">
                  <a:spcAft>
                    <a:spcPts val="1200"/>
                  </a:spcAft>
                </a:pPr>
                <a:r>
                  <a:rPr lang="en-US" altLang="ja-JP" dirty="0"/>
                  <a:t>Since commutative matrices are simultaneously diagonalizable</a:t>
                </a:r>
              </a:p>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e>
                        </m:d>
                        <m:r>
                          <a:rPr kumimoji="1" lang="en-US" altLang="ja-JP" sz="2400" b="0" i="1" smtClean="0">
                            <a:latin typeface="Cambria Math" panose="02040503050406030204" pitchFamily="18" charset="0"/>
                          </a:rPr>
                          <m:t> </m:t>
                        </m:r>
                      </m:e>
                    </m:d>
                  </m:oMath>
                </a14:m>
                <a:r>
                  <a:rPr kumimoji="1" lang="en-US" altLang="ja-JP" sz="2400" b="0" dirty="0"/>
                  <a:t> </a:t>
                </a: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r>
                  <a:rPr kumimoji="1" lang="ja-JP" altLang="en-US" sz="2400" b="0" dirty="0"/>
                  <a:t>　　</a:t>
                </a:r>
                <a14:m>
                  <m:oMath xmlns:m="http://schemas.openxmlformats.org/officeDocument/2006/math">
                    <m:sSup>
                      <m:sSupPr>
                        <m:ctrlPr>
                          <a:rPr kumimoji="1" lang="en-US" altLang="ja-JP" sz="2400" b="0" i="1" smtClean="0">
                            <a:solidFill>
                              <a:schemeClr val="accent1"/>
                            </a:solidFill>
                            <a:latin typeface="Cambria Math" panose="02040503050406030204" pitchFamily="18" charset="0"/>
                          </a:rPr>
                        </m:ctrlPr>
                      </m:sSupPr>
                      <m:e>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()↦1</m:t>
                            </m:r>
                            <m:r>
                              <a:rPr lang="en-US" altLang="ja-JP" sz="2400" b="0" i="1" smtClean="0">
                                <a:solidFill>
                                  <a:schemeClr val="accent1"/>
                                </a:solidFill>
                                <a:latin typeface="Cambria Math" panose="02040503050406030204" pitchFamily="18" charset="0"/>
                              </a:rPr>
                              <m:t> </m:t>
                            </m:r>
                          </m:e>
                        </m:d>
                      </m:e>
                      <m:sup>
                        <m:r>
                          <a:rPr kumimoji="1" lang="en-US" altLang="ja-JP" sz="2400" b="0" i="1" smtClean="0">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𝑥</m:t>
                        </m:r>
                        <m:r>
                          <a:rPr lang="en-US" altLang="ja-JP" sz="2400" i="1">
                            <a:solidFill>
                              <a:schemeClr val="accent1"/>
                            </a:solidFill>
                            <a:latin typeface="Cambria Math" panose="02040503050406030204" pitchFamily="18" charset="0"/>
                          </a:rPr>
                          <m:t>↦|0⟩</m:t>
                        </m:r>
                      </m:sup>
                    </m:sSup>
                    <m:r>
                      <a:rPr lang="en-US" altLang="ja-JP" sz="2400" b="0" i="1" smtClean="0">
                        <a:solidFill>
                          <a:schemeClr val="accent1"/>
                        </a:solidFill>
                        <a:latin typeface="Cambria Math" panose="02040503050406030204" pitchFamily="18" charset="0"/>
                      </a:rPr>
                      <m:t> </m:t>
                    </m:r>
                    <m:sSup>
                      <m:sSupPr>
                        <m:ctrlPr>
                          <a:rPr kumimoji="1" lang="en-US" altLang="ja-JP" sz="2400" b="0" i="1" smtClean="0">
                            <a:solidFill>
                              <a:schemeClr val="accent2">
                                <a:lumMod val="75000"/>
                              </a:schemeClr>
                            </a:solidFill>
                            <a:latin typeface="Cambria Math" panose="02040503050406030204" pitchFamily="18" charset="0"/>
                          </a:rPr>
                        </m:ctrlPr>
                      </m:sSupPr>
                      <m:e>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()↦1</m:t>
                            </m:r>
                            <m:r>
                              <a:rPr lang="en-US" altLang="ja-JP" sz="2400" b="0" i="1" smtClean="0">
                                <a:solidFill>
                                  <a:schemeClr val="accent2">
                                    <a:lumMod val="75000"/>
                                  </a:schemeClr>
                                </a:solidFill>
                                <a:latin typeface="Cambria Math" panose="02040503050406030204" pitchFamily="18" charset="0"/>
                              </a:rPr>
                              <m:t> </m:t>
                            </m:r>
                          </m:e>
                        </m:d>
                      </m:e>
                      <m:sup>
                        <m:r>
                          <a:rPr kumimoji="1" lang="en-US" altLang="ja-JP" sz="2400" b="0" i="1" smtClean="0">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𝑥</m:t>
                        </m:r>
                        <m:r>
                          <a:rPr lang="en-US" altLang="ja-JP" sz="2400" i="1">
                            <a:solidFill>
                              <a:schemeClr val="accent2">
                                <a:lumMod val="75000"/>
                              </a:schemeClr>
                            </a:solidFill>
                            <a:latin typeface="Cambria Math" panose="02040503050406030204" pitchFamily="18" charset="0"/>
                          </a:rPr>
                          <m:t>↦|1⟩</m:t>
                        </m:r>
                      </m:sup>
                    </m:sSup>
                  </m:oMath>
                </a14:m>
                <a:endParaRPr kumimoji="1" lang="en-US" altLang="ja-JP" sz="2400" b="0" i="1" dirty="0">
                  <a:solidFill>
                    <a:schemeClr val="accent2">
                      <a:lumMod val="75000"/>
                    </a:schemeClr>
                  </a:solidFill>
                  <a:latin typeface="Cambria Math" panose="02040503050406030204" pitchFamily="18" charset="0"/>
                </a:endParaRPr>
              </a:p>
              <a:p>
                <a:pPr marL="0" indent="0">
                  <a:buNone/>
                </a:pPr>
                <a:r>
                  <a:rPr kumimoji="1" lang="ja-JP" altLang="en-US" sz="2400" b="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b="0" i="1">
                            <a:latin typeface="Cambria Math" panose="02040503050406030204" pitchFamily="18" charset="0"/>
                          </a:rPr>
                          <m:t>𝑅</m:t>
                        </m:r>
                      </m:e>
                      <m: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𝜃</m:t>
                            </m:r>
                          </m:e>
                          <m:sub>
                            <m:r>
                              <a:rPr lang="en-US" altLang="ja-JP" sz="2400" b="0" i="1" smtClean="0">
                                <a:latin typeface="Cambria Math" panose="02040503050406030204" pitchFamily="18" charset="0"/>
                              </a:rPr>
                              <m:t>1</m:t>
                            </m:r>
                          </m:sub>
                        </m:sSub>
                      </m:sub>
                    </m:sSub>
                    <m:d>
                      <m:dPr>
                        <m:ctrlPr>
                          <a:rPr lang="en-US" altLang="ja-JP" sz="2400" i="1">
                            <a:latin typeface="Cambria Math" panose="02040503050406030204" pitchFamily="18" charset="0"/>
                          </a:rPr>
                        </m:ctrlPr>
                      </m:dPr>
                      <m:e>
                        <m:r>
                          <a:rPr lang="en-US" altLang="ja-JP" sz="2400" i="1" smtClean="0">
                            <a:latin typeface="Cambria Math" panose="02040503050406030204" pitchFamily="18" charset="0"/>
                          </a:rPr>
                          <m:t>𝑥</m:t>
                        </m:r>
                      </m:e>
                    </m:d>
                    <m:r>
                      <a:rPr lang="en-US" altLang="ja-JP" sz="2400" b="0" i="1">
                        <a:latin typeface="Cambria Math" panose="02040503050406030204" pitchFamily="18" charset="0"/>
                      </a:rPr>
                      <m:t> ||</m:t>
                    </m:r>
                  </m:oMath>
                </a14:m>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b="0" i="1" dirty="0">
                            <a:latin typeface="Cambria Math" panose="02040503050406030204" pitchFamily="18" charset="0"/>
                          </a:rPr>
                          <m:t>𝑅</m:t>
                        </m:r>
                      </m:e>
                      <m:sub>
                        <m:sSub>
                          <m:sSubPr>
                            <m:ctrlPr>
                              <a:rPr lang="en-US" altLang="ja-JP" sz="2400" b="0" i="1" dirty="0" smtClean="0">
                                <a:latin typeface="Cambria Math" panose="02040503050406030204" pitchFamily="18" charset="0"/>
                              </a:rPr>
                            </m:ctrlPr>
                          </m:sSubPr>
                          <m:e>
                            <m:r>
                              <a:rPr lang="en-US" altLang="ja-JP" sz="2400" b="0" i="1" dirty="0" smtClean="0">
                                <a:latin typeface="Cambria Math" panose="02040503050406030204" pitchFamily="18" charset="0"/>
                              </a:rPr>
                              <m:t>𝜃</m:t>
                            </m:r>
                          </m:e>
                          <m:sub>
                            <m:r>
                              <a:rPr lang="en-US" altLang="ja-JP" sz="2400" b="0" i="1" dirty="0" smtClean="0">
                                <a:latin typeface="Cambria Math" panose="02040503050406030204" pitchFamily="18" charset="0"/>
                              </a:rPr>
                              <m:t>2</m:t>
                            </m:r>
                          </m:sub>
                        </m:sSub>
                      </m:sub>
                    </m:sSub>
                    <m:d>
                      <m:dPr>
                        <m:ctrlPr>
                          <a:rPr lang="en-US" altLang="ja-JP" sz="2400" i="1" dirty="0">
                            <a:latin typeface="Cambria Math" panose="02040503050406030204" pitchFamily="18" charset="0"/>
                          </a:rPr>
                        </m:ctrlPr>
                      </m:dPr>
                      <m:e>
                        <m:r>
                          <a:rPr lang="en-US" altLang="ja-JP" sz="2400" i="1" dirty="0" smtClean="0">
                            <a:latin typeface="Cambria Math" panose="02040503050406030204" pitchFamily="18" charset="0"/>
                          </a:rPr>
                          <m:t>𝑥</m:t>
                        </m:r>
                      </m:e>
                    </m:d>
                  </m:oMath>
                </a14:m>
                <a:endParaRPr kumimoji="1" lang="en-US" altLang="ja-JP" sz="2400" i="1" dirty="0">
                  <a:latin typeface="Cambria Math" panose="02040503050406030204" pitchFamily="18" charset="0"/>
                </a:endParaRPr>
              </a:p>
              <a:p>
                <a:pPr marL="0" indent="0">
                  <a:buNone/>
                </a:pPr>
                <a:r>
                  <a:rPr kumimoji="1" lang="ja-JP" altLang="en-US" sz="2400" b="0" dirty="0"/>
                  <a:t>　　</a:t>
                </a:r>
                <a14:m>
                  <m:oMath xmlns:m="http://schemas.openxmlformats.org/officeDocument/2006/math">
                    <m:sSup>
                      <m:sSupPr>
                        <m:ctrlPr>
                          <a:rPr lang="en-US" altLang="ja-JP" sz="2400" i="1">
                            <a:solidFill>
                              <a:schemeClr val="accent1"/>
                            </a:solidFill>
                            <a:latin typeface="Cambria Math" panose="02040503050406030204" pitchFamily="18" charset="0"/>
                          </a:rPr>
                        </m:ctrlPr>
                      </m:sSupPr>
                      <m:e>
                        <m:d>
                          <m:dPr>
                            <m:begChr m:val="{"/>
                            <m:endChr m:val="}"/>
                            <m:ctrlPr>
                              <a:rPr lang="en-US" altLang="ja-JP" sz="2400" i="1">
                                <a:solidFill>
                                  <a:schemeClr val="accent1"/>
                                </a:solidFill>
                                <a:latin typeface="Cambria Math" panose="02040503050406030204" pitchFamily="18" charset="0"/>
                              </a:rPr>
                            </m:ctrlPr>
                          </m:dPr>
                          <m:e>
                            <m:r>
                              <a:rPr lang="en-US" altLang="ja-JP" sz="2400" b="0" i="1" smtClean="0">
                                <a:solidFill>
                                  <a:schemeClr val="accent1"/>
                                </a:solidFill>
                                <a:latin typeface="Cambria Math" panose="02040503050406030204" pitchFamily="18" charset="0"/>
                              </a:rPr>
                              <m:t> ()↦1</m:t>
                            </m:r>
                            <m:r>
                              <a:rPr lang="en-US" altLang="ja-JP" sz="2400" i="1">
                                <a:solidFill>
                                  <a:schemeClr val="accent1"/>
                                </a:solidFill>
                                <a:latin typeface="Cambria Math" panose="02040503050406030204" pitchFamily="18" charset="0"/>
                              </a:rPr>
                              <m:t> </m:t>
                            </m:r>
                          </m:e>
                        </m:d>
                      </m:e>
                      <m:sup>
                        <m:r>
                          <a:rPr lang="en-US" altLang="ja-JP" sz="2400" i="1">
                            <a:solidFill>
                              <a:schemeClr val="accent1"/>
                            </a:solidFill>
                            <a:latin typeface="Cambria Math" panose="02040503050406030204" pitchFamily="18" charset="0"/>
                          </a:rPr>
                          <m:t> </m:t>
                        </m:r>
                        <m:r>
                          <a:rPr lang="en-US" altLang="ja-JP" sz="2400" i="1">
                            <a:solidFill>
                              <a:schemeClr val="accent1"/>
                            </a:solidFill>
                            <a:latin typeface="Cambria Math" panose="02040503050406030204" pitchFamily="18" charset="0"/>
                          </a:rPr>
                          <m:t>𝑥</m:t>
                        </m:r>
                        <m:r>
                          <a:rPr lang="en-US" altLang="ja-JP" sz="2400" i="1">
                            <a:solidFill>
                              <a:schemeClr val="accent1"/>
                            </a:solidFill>
                            <a:latin typeface="Cambria Math" panose="02040503050406030204" pitchFamily="18" charset="0"/>
                          </a:rPr>
                          <m:t>↦|0⟩</m:t>
                        </m:r>
                      </m:sup>
                    </m:sSup>
                    <m:r>
                      <a:rPr lang="en-US" altLang="ja-JP" sz="2400" b="0" i="1" smtClean="0">
                        <a:solidFill>
                          <a:schemeClr val="accent1"/>
                        </a:solidFill>
                        <a:latin typeface="Cambria Math" panose="02040503050406030204" pitchFamily="18" charset="0"/>
                      </a:rPr>
                      <m:t> </m:t>
                    </m:r>
                    <m:sSup>
                      <m:sSupPr>
                        <m:ctrlPr>
                          <a:rPr lang="en-US" altLang="ja-JP" sz="2400" i="1">
                            <a:solidFill>
                              <a:schemeClr val="accent2">
                                <a:lumMod val="75000"/>
                              </a:schemeClr>
                            </a:solidFill>
                            <a:latin typeface="Cambria Math" panose="02040503050406030204" pitchFamily="18" charset="0"/>
                          </a:rPr>
                        </m:ctrlPr>
                      </m:sSupPr>
                      <m:e>
                        <m:d>
                          <m:dPr>
                            <m:begChr m:val="{"/>
                            <m:endChr m:val="}"/>
                            <m:ctrlPr>
                              <a:rPr lang="en-US" altLang="ja-JP" sz="2400" i="1">
                                <a:solidFill>
                                  <a:schemeClr val="accent2">
                                    <a:lumMod val="75000"/>
                                  </a:schemeClr>
                                </a:solidFill>
                                <a:latin typeface="Cambria Math" panose="02040503050406030204" pitchFamily="18" charset="0"/>
                              </a:rPr>
                            </m:ctrlPr>
                          </m:dPr>
                          <m:e>
                            <m:r>
                              <a:rPr lang="en-US" altLang="ja-JP" sz="2400" b="0" i="1" smtClean="0">
                                <a:solidFill>
                                  <a:schemeClr val="accent2">
                                    <a:lumMod val="75000"/>
                                  </a:schemeClr>
                                </a:solidFill>
                                <a:latin typeface="Cambria Math" panose="02040503050406030204" pitchFamily="18" charset="0"/>
                              </a:rPr>
                              <m:t> () ↦</m:t>
                            </m:r>
                            <m:sSup>
                              <m:sSupPr>
                                <m:ctrlPr>
                                  <a:rPr lang="en-US" altLang="ja-JP" sz="2400" b="0" i="1" smtClean="0">
                                    <a:solidFill>
                                      <a:schemeClr val="accent2">
                                        <a:lumMod val="75000"/>
                                      </a:schemeClr>
                                    </a:solidFill>
                                    <a:latin typeface="Cambria Math" panose="02040503050406030204" pitchFamily="18" charset="0"/>
                                  </a:rPr>
                                </m:ctrlPr>
                              </m:sSupPr>
                              <m:e>
                                <m:r>
                                  <a:rPr lang="en-US" altLang="ja-JP" sz="2400" b="0" i="1" smtClean="0">
                                    <a:solidFill>
                                      <a:schemeClr val="accent2">
                                        <a:lumMod val="75000"/>
                                      </a:schemeClr>
                                    </a:solidFill>
                                    <a:latin typeface="Cambria Math" panose="02040503050406030204" pitchFamily="18" charset="0"/>
                                  </a:rPr>
                                  <m:t>𝑒</m:t>
                                </m:r>
                              </m:e>
                              <m:sup>
                                <m:r>
                                  <a:rPr lang="en-US" altLang="ja-JP" sz="2400" b="0" i="1" smtClean="0">
                                    <a:solidFill>
                                      <a:schemeClr val="accent2">
                                        <a:lumMod val="75000"/>
                                      </a:schemeClr>
                                    </a:solidFill>
                                    <a:latin typeface="Cambria Math" panose="02040503050406030204" pitchFamily="18" charset="0"/>
                                  </a:rPr>
                                  <m:t>𝑖</m:t>
                                </m:r>
                                <m:d>
                                  <m:dPr>
                                    <m:ctrlPr>
                                      <a:rPr lang="en-US" altLang="ja-JP" sz="2400" b="0" i="1" smtClean="0">
                                        <a:solidFill>
                                          <a:schemeClr val="accent2">
                                            <a:lumMod val="75000"/>
                                          </a:schemeClr>
                                        </a:solidFill>
                                        <a:latin typeface="Cambria Math" panose="02040503050406030204" pitchFamily="18" charset="0"/>
                                      </a:rPr>
                                    </m:ctrlPr>
                                  </m:dPr>
                                  <m:e>
                                    <m:sSub>
                                      <m:sSubPr>
                                        <m:ctrlPr>
                                          <a:rPr lang="en-US" altLang="ja-JP" sz="2400" b="0" i="1" smtClean="0">
                                            <a:solidFill>
                                              <a:schemeClr val="accent2">
                                                <a:lumMod val="75000"/>
                                              </a:schemeClr>
                                            </a:solidFill>
                                            <a:latin typeface="Cambria Math" panose="02040503050406030204" pitchFamily="18" charset="0"/>
                                          </a:rPr>
                                        </m:ctrlPr>
                                      </m:sSubPr>
                                      <m:e>
                                        <m:r>
                                          <a:rPr lang="en-US" altLang="ja-JP" sz="2400" b="0" i="1" smtClean="0">
                                            <a:solidFill>
                                              <a:schemeClr val="accent2">
                                                <a:lumMod val="75000"/>
                                              </a:schemeClr>
                                            </a:solidFill>
                                            <a:latin typeface="Cambria Math" panose="02040503050406030204" pitchFamily="18" charset="0"/>
                                          </a:rPr>
                                          <m:t>𝜃</m:t>
                                        </m:r>
                                      </m:e>
                                      <m:sub>
                                        <m:r>
                                          <a:rPr lang="en-US" altLang="ja-JP" sz="2400" b="0" i="1" smtClean="0">
                                            <a:solidFill>
                                              <a:schemeClr val="accent2">
                                                <a:lumMod val="75000"/>
                                              </a:schemeClr>
                                            </a:solidFill>
                                            <a:latin typeface="Cambria Math" panose="02040503050406030204" pitchFamily="18" charset="0"/>
                                          </a:rPr>
                                          <m:t>1</m:t>
                                        </m:r>
                                      </m:sub>
                                    </m:sSub>
                                    <m:r>
                                      <a:rPr lang="en-US" altLang="ja-JP" sz="2400" b="0" i="1" smtClean="0">
                                        <a:solidFill>
                                          <a:schemeClr val="accent2">
                                            <a:lumMod val="75000"/>
                                          </a:schemeClr>
                                        </a:solidFill>
                                        <a:latin typeface="Cambria Math" panose="02040503050406030204" pitchFamily="18" charset="0"/>
                                      </a:rPr>
                                      <m:t>+</m:t>
                                    </m:r>
                                    <m:sSub>
                                      <m:sSubPr>
                                        <m:ctrlPr>
                                          <a:rPr lang="en-US" altLang="ja-JP" sz="2400" b="0" i="1" smtClean="0">
                                            <a:solidFill>
                                              <a:schemeClr val="accent2">
                                                <a:lumMod val="75000"/>
                                              </a:schemeClr>
                                            </a:solidFill>
                                            <a:latin typeface="Cambria Math" panose="02040503050406030204" pitchFamily="18" charset="0"/>
                                          </a:rPr>
                                        </m:ctrlPr>
                                      </m:sSubPr>
                                      <m:e>
                                        <m:r>
                                          <a:rPr lang="en-US" altLang="ja-JP" sz="2400" b="0" i="1" smtClean="0">
                                            <a:solidFill>
                                              <a:schemeClr val="accent2">
                                                <a:lumMod val="75000"/>
                                              </a:schemeClr>
                                            </a:solidFill>
                                            <a:latin typeface="Cambria Math" panose="02040503050406030204" pitchFamily="18" charset="0"/>
                                          </a:rPr>
                                          <m:t>𝜃</m:t>
                                        </m:r>
                                      </m:e>
                                      <m:sub>
                                        <m:r>
                                          <a:rPr lang="en-US" altLang="ja-JP" sz="2400" b="0" i="1" smtClean="0">
                                            <a:solidFill>
                                              <a:schemeClr val="accent2">
                                                <a:lumMod val="75000"/>
                                              </a:schemeClr>
                                            </a:solidFill>
                                            <a:latin typeface="Cambria Math" panose="02040503050406030204" pitchFamily="18" charset="0"/>
                                          </a:rPr>
                                          <m:t>2</m:t>
                                        </m:r>
                                      </m:sub>
                                    </m:sSub>
                                  </m:e>
                                </m:d>
                              </m:sup>
                            </m:sSup>
                            <m:r>
                              <a:rPr lang="en-US" altLang="ja-JP" sz="2400" i="1">
                                <a:solidFill>
                                  <a:schemeClr val="accent2">
                                    <a:lumMod val="75000"/>
                                  </a:schemeClr>
                                </a:solidFill>
                                <a:latin typeface="Cambria Math" panose="02040503050406030204" pitchFamily="18" charset="0"/>
                              </a:rPr>
                              <m:t> </m:t>
                            </m:r>
                          </m:e>
                        </m:d>
                      </m:e>
                      <m:sup>
                        <m:r>
                          <a:rPr lang="en-US" altLang="ja-JP" sz="2400" b="0" i="1" smtClean="0">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𝑥</m:t>
                        </m:r>
                        <m:r>
                          <a:rPr lang="en-US" altLang="ja-JP" sz="2400" i="1">
                            <a:solidFill>
                              <a:schemeClr val="accent2">
                                <a:lumMod val="75000"/>
                              </a:schemeClr>
                            </a:solidFill>
                            <a:latin typeface="Cambria Math" panose="02040503050406030204" pitchFamily="18" charset="0"/>
                          </a:rPr>
                          <m:t>↦|1⟩</m:t>
                        </m:r>
                      </m:sup>
                    </m:sSup>
                  </m:oMath>
                </a14:m>
                <a:endParaRPr kumimoji="1" lang="en-US" altLang="ja-JP" sz="2400" b="0" i="1" dirty="0">
                  <a:latin typeface="Cambria Math" panose="02040503050406030204" pitchFamily="18" charset="0"/>
                </a:endParaRPr>
              </a:p>
              <a:p>
                <a:pPr marL="0" indent="0">
                  <a:buNone/>
                </a:pPr>
                <a:r>
                  <a:rPr kumimoji="1" lang="ja-JP" altLang="en-US" sz="2400" b="0" dirty="0"/>
                  <a:t>　</a:t>
                </a:r>
                <a14:m>
                  <m:oMath xmlns:m="http://schemas.openxmlformats.org/officeDocument/2006/math">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 </m:t>
                        </m:r>
                        <m:r>
                          <a:rPr kumimoji="1" lang="en-US" altLang="ja-JP" sz="2400" b="0" i="1" smtClean="0">
                            <a:solidFill>
                              <a:schemeClr val="accent1"/>
                            </a:solidFill>
                            <a:latin typeface="Cambria Math" panose="02040503050406030204" pitchFamily="18" charset="0"/>
                          </a:rPr>
                          <m:t>𝑥</m:t>
                        </m:r>
                        <m:r>
                          <a:rPr kumimoji="1" lang="en-US" altLang="ja-JP" sz="2400" b="0" i="1" smtClean="0">
                            <a:solidFill>
                              <a:schemeClr val="accent1"/>
                            </a:solidFill>
                            <a:latin typeface="Cambria Math" panose="02040503050406030204" pitchFamily="18" charset="0"/>
                          </a:rPr>
                          <m:t>↦</m:t>
                        </m:r>
                        <m:d>
                          <m:dPr>
                            <m:begChr m:val="|"/>
                            <m:endChr m:val="⟩"/>
                            <m:ctrlPr>
                              <a:rPr kumimoji="1" lang="en-US" altLang="ja-JP" sz="2400" b="0" i="1" smtClean="0">
                                <a:solidFill>
                                  <a:schemeClr val="accent1"/>
                                </a:solidFill>
                                <a:latin typeface="Cambria Math" panose="02040503050406030204" pitchFamily="18" charset="0"/>
                              </a:rPr>
                            </m:ctrlPr>
                          </m:dPr>
                          <m:e>
                            <m:r>
                              <a:rPr kumimoji="1" lang="en-US" altLang="ja-JP" sz="2400" b="0" i="1" smtClean="0">
                                <a:solidFill>
                                  <a:schemeClr val="accent1"/>
                                </a:solidFill>
                                <a:latin typeface="Cambria Math" panose="02040503050406030204" pitchFamily="18" charset="0"/>
                              </a:rPr>
                              <m:t>0</m:t>
                            </m:r>
                          </m:e>
                        </m:d>
                        <m:r>
                          <a:rPr kumimoji="1" lang="en-US" altLang="ja-JP" sz="2400" b="0" i="1" smtClean="0">
                            <a:solidFill>
                              <a:schemeClr val="accent1"/>
                            </a:solidFill>
                            <a:latin typeface="Cambria Math" panose="02040503050406030204" pitchFamily="18" charset="0"/>
                          </a:rPr>
                          <m:t> </m:t>
                        </m:r>
                      </m:e>
                    </m:d>
                  </m:oMath>
                </a14:m>
                <a:r>
                  <a:rPr kumimoji="1" lang="en-US" altLang="ja-JP" sz="2400" b="0" i="1" dirty="0">
                    <a:latin typeface="Cambria Math" panose="02040503050406030204" pitchFamily="18" charset="0"/>
                  </a:rPr>
                  <a:t> </a:t>
                </a:r>
                <a14:m>
                  <m:oMath xmlns:m="http://schemas.openxmlformats.org/officeDocument/2006/math">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 </m:t>
                        </m:r>
                        <m:r>
                          <a:rPr kumimoji="1" lang="en-US" altLang="ja-JP" sz="2400" b="0" i="1" smtClean="0">
                            <a:solidFill>
                              <a:schemeClr val="accent2">
                                <a:lumMod val="75000"/>
                              </a:schemeClr>
                            </a:solidFill>
                            <a:latin typeface="Cambria Math" panose="02040503050406030204" pitchFamily="18" charset="0"/>
                          </a:rPr>
                          <m:t>𝑥</m:t>
                        </m:r>
                        <m:r>
                          <a:rPr kumimoji="1" lang="en-US" altLang="ja-JP" sz="2400" b="0" i="1" smtClean="0">
                            <a:solidFill>
                              <a:schemeClr val="accent2">
                                <a:lumMod val="75000"/>
                              </a:schemeClr>
                            </a:solidFill>
                            <a:latin typeface="Cambria Math" panose="02040503050406030204" pitchFamily="18" charset="0"/>
                          </a:rPr>
                          <m:t>↦</m:t>
                        </m:r>
                        <m:sSup>
                          <m:sSupPr>
                            <m:ctrlPr>
                              <a:rPr kumimoji="1" lang="en-US" altLang="ja-JP" sz="2400" b="0" i="1" smtClean="0">
                                <a:solidFill>
                                  <a:schemeClr val="accent2">
                                    <a:lumMod val="75000"/>
                                  </a:schemeClr>
                                </a:solidFill>
                                <a:latin typeface="Cambria Math" panose="02040503050406030204" pitchFamily="18" charset="0"/>
                              </a:rPr>
                            </m:ctrlPr>
                          </m:sSupPr>
                          <m:e>
                            <m:r>
                              <a:rPr kumimoji="1" lang="en-US" altLang="ja-JP" sz="2400" b="0" i="1" smtClean="0">
                                <a:solidFill>
                                  <a:schemeClr val="accent2">
                                    <a:lumMod val="75000"/>
                                  </a:schemeClr>
                                </a:solidFill>
                                <a:latin typeface="Cambria Math" panose="02040503050406030204" pitchFamily="18" charset="0"/>
                              </a:rPr>
                              <m:t>𝑒</m:t>
                            </m:r>
                          </m:e>
                          <m:sup>
                            <m:r>
                              <a:rPr kumimoji="1" lang="en-US" altLang="ja-JP" sz="2400" b="0" i="1" smtClean="0">
                                <a:solidFill>
                                  <a:schemeClr val="accent2">
                                    <a:lumMod val="75000"/>
                                  </a:schemeClr>
                                </a:solidFill>
                                <a:latin typeface="Cambria Math" panose="02040503050406030204" pitchFamily="18" charset="0"/>
                              </a:rPr>
                              <m:t>𝑖</m:t>
                            </m:r>
                            <m:d>
                              <m:dPr>
                                <m:ctrlPr>
                                  <a:rPr kumimoji="1" lang="en-US" altLang="ja-JP" sz="2400" b="0" i="1" smtClean="0">
                                    <a:solidFill>
                                      <a:schemeClr val="accent2">
                                        <a:lumMod val="75000"/>
                                      </a:schemeClr>
                                    </a:solidFill>
                                    <a:latin typeface="Cambria Math" panose="02040503050406030204" pitchFamily="18" charset="0"/>
                                  </a:rPr>
                                </m:ctrlPr>
                              </m:dPr>
                              <m:e>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𝜃</m:t>
                                    </m:r>
                                  </m:e>
                                  <m:sub>
                                    <m:r>
                                      <a:rPr kumimoji="1" lang="en-US" altLang="ja-JP" sz="2400" b="0" i="1" smtClean="0">
                                        <a:solidFill>
                                          <a:schemeClr val="accent2">
                                            <a:lumMod val="75000"/>
                                          </a:schemeClr>
                                        </a:solidFill>
                                        <a:latin typeface="Cambria Math" panose="02040503050406030204" pitchFamily="18" charset="0"/>
                                      </a:rPr>
                                      <m:t>1</m:t>
                                    </m:r>
                                  </m:sub>
                                </m:sSub>
                                <m:r>
                                  <a:rPr kumimoji="1" lang="en-US" altLang="ja-JP" sz="2400" b="0" i="1" smtClean="0">
                                    <a:solidFill>
                                      <a:schemeClr val="accent2">
                                        <a:lumMod val="75000"/>
                                      </a:schemeClr>
                                    </a:solidFill>
                                    <a:latin typeface="Cambria Math" panose="02040503050406030204" pitchFamily="18" charset="0"/>
                                  </a:rPr>
                                  <m:t>+</m:t>
                                </m:r>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𝜃</m:t>
                                    </m:r>
                                  </m:e>
                                  <m:sub>
                                    <m:r>
                                      <a:rPr kumimoji="1" lang="en-US" altLang="ja-JP" sz="2400" b="0" i="1" smtClean="0">
                                        <a:solidFill>
                                          <a:schemeClr val="accent2">
                                            <a:lumMod val="75000"/>
                                          </a:schemeClr>
                                        </a:solidFill>
                                        <a:latin typeface="Cambria Math" panose="02040503050406030204" pitchFamily="18" charset="0"/>
                                      </a:rPr>
                                      <m:t>2</m:t>
                                    </m:r>
                                  </m:sub>
                                </m:sSub>
                              </m:e>
                            </m:d>
                          </m:sup>
                        </m:sSup>
                        <m:d>
                          <m:dPr>
                            <m:begChr m:val="|"/>
                            <m:endChr m:val="⟩"/>
                            <m:ctrlPr>
                              <a:rPr kumimoji="1" lang="en-US" altLang="ja-JP" sz="2400" b="0" i="1" smtClean="0">
                                <a:solidFill>
                                  <a:schemeClr val="accent2">
                                    <a:lumMod val="75000"/>
                                  </a:schemeClr>
                                </a:solidFill>
                                <a:latin typeface="Cambria Math" panose="02040503050406030204" pitchFamily="18" charset="0"/>
                              </a:rPr>
                            </m:ctrlPr>
                          </m:dPr>
                          <m:e>
                            <m:r>
                              <a:rPr kumimoji="1" lang="en-US" altLang="ja-JP" sz="2400" b="0" i="1" smtClean="0">
                                <a:solidFill>
                                  <a:schemeClr val="accent2">
                                    <a:lumMod val="75000"/>
                                  </a:schemeClr>
                                </a:solidFill>
                                <a:latin typeface="Cambria Math" panose="02040503050406030204" pitchFamily="18" charset="0"/>
                              </a:rPr>
                              <m:t>1</m:t>
                            </m:r>
                          </m:e>
                        </m:d>
                        <m:r>
                          <a:rPr kumimoji="1" lang="en-US" altLang="ja-JP" sz="2400" b="0" i="1" smtClean="0">
                            <a:solidFill>
                              <a:schemeClr val="accent2">
                                <a:lumMod val="75000"/>
                              </a:schemeClr>
                            </a:solidFill>
                            <a:latin typeface="Cambria Math" panose="02040503050406030204" pitchFamily="18" charset="0"/>
                          </a:rPr>
                          <m:t> </m:t>
                        </m:r>
                      </m:e>
                    </m:d>
                  </m:oMath>
                </a14:m>
                <a:r>
                  <a:rPr kumimoji="1" lang="en-US" altLang="ja-JP" sz="2400" b="0" i="1" dirty="0">
                    <a:latin typeface="Cambria Math" panose="02040503050406030204" pitchFamily="18" charset="0"/>
                  </a:rPr>
                  <a:t> </a:t>
                </a:r>
              </a:p>
              <a:p>
                <a:pPr marL="0" indent="0">
                  <a:buNone/>
                </a:pPr>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𝑥</m:t>
                        </m:r>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𝛼</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𝑒</m:t>
                                </m:r>
                              </m:e>
                              <m:sup>
                                <m:r>
                                  <a:rPr lang="en-US" altLang="ja-JP" sz="2400" b="0" i="1" smtClean="0">
                                    <a:latin typeface="Cambria Math" panose="02040503050406030204" pitchFamily="18" charset="0"/>
                                  </a:rPr>
                                  <m:t>𝑖</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𝜃</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𝜃</m:t>
                                        </m:r>
                                      </m:e>
                                      <m:sub>
                                        <m:r>
                                          <a:rPr lang="en-US" altLang="ja-JP" sz="2400" b="0" i="1" smtClean="0">
                                            <a:latin typeface="Cambria Math" panose="02040503050406030204" pitchFamily="18" charset="0"/>
                                          </a:rPr>
                                          <m:t>2</m:t>
                                        </m:r>
                                      </m:sub>
                                    </m:sSub>
                                  </m:e>
                                </m:d>
                              </m:sup>
                            </m:sSup>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e>
                        </m:d>
                        <m:r>
                          <a:rPr kumimoji="1" lang="en-US" altLang="ja-JP" sz="2400" b="0" i="1" smtClean="0">
                            <a:latin typeface="Cambria Math" panose="02040503050406030204" pitchFamily="18" charset="0"/>
                          </a:rPr>
                          <m:t> </m:t>
                        </m:r>
                      </m:e>
                    </m:d>
                  </m:oMath>
                </a14:m>
                <a:r>
                  <a:rPr kumimoji="1" lang="en-US" altLang="ja-JP" sz="2400" b="0" i="1" dirty="0">
                    <a:latin typeface="Cambria Math" panose="02040503050406030204" pitchFamily="18" charset="0"/>
                  </a:rPr>
                  <a:t> </a:t>
                </a:r>
              </a:p>
            </p:txBody>
          </p:sp>
        </mc:Choice>
        <mc:Fallback xmlns="">
          <p:sp>
            <p:nvSpPr>
              <p:cNvPr id="3" name="コンテンツ プレースホルダー 2">
                <a:extLst>
                  <a:ext uri="{FF2B5EF4-FFF2-40B4-BE49-F238E27FC236}">
                    <a16:creationId xmlns:a16="http://schemas.microsoft.com/office/drawing/2014/main" id="{688713F5-6B37-AB7D-0DE1-890B20F30765}"/>
                  </a:ext>
                </a:extLst>
              </p:cNvPr>
              <p:cNvSpPr>
                <a:spLocks noGrp="1" noRot="1" noChangeAspect="1" noMove="1" noResize="1" noEditPoints="1" noAdjustHandles="1" noChangeArrowheads="1" noChangeShapeType="1" noTextEdit="1"/>
              </p:cNvSpPr>
              <p:nvPr>
                <p:ph idx="1"/>
              </p:nvPr>
            </p:nvSpPr>
            <p:spPr>
              <a:xfrm>
                <a:off x="838200" y="1359244"/>
                <a:ext cx="10406452" cy="4771733"/>
              </a:xfrm>
              <a:blipFill>
                <a:blip r:embed="rId3"/>
                <a:stretch>
                  <a:fillRect l="-1230" t="-217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188BE45-C05A-A318-0D69-1D6162B50169}"/>
              </a:ext>
            </a:extLst>
          </p:cNvPr>
          <p:cNvSpPr>
            <a:spLocks noGrp="1"/>
          </p:cNvSpPr>
          <p:nvPr>
            <p:ph type="sldNum" sz="quarter" idx="12"/>
          </p:nvPr>
        </p:nvSpPr>
        <p:spPr/>
        <p:txBody>
          <a:bodyPr/>
          <a:lstStyle/>
          <a:p>
            <a:fld id="{C11FBFAB-5E61-4A8C-898A-C3E3014B566F}" type="slidenum">
              <a:rPr lang="ja-JP" altLang="en-US" smtClean="0"/>
              <a:pPr/>
              <a:t>19</a:t>
            </a:fld>
            <a:endParaRPr kumimoji="1" lang="ja-JP" altLang="en-US"/>
          </a:p>
        </p:txBody>
      </p:sp>
      <p:sp>
        <p:nvSpPr>
          <p:cNvPr id="7" name="コンテンツ プレースホルダー 2">
            <a:extLst>
              <a:ext uri="{FF2B5EF4-FFF2-40B4-BE49-F238E27FC236}">
                <a16:creationId xmlns:a16="http://schemas.microsoft.com/office/drawing/2014/main" id="{3D60F787-FBB6-BF11-078E-E77BAF20719B}"/>
              </a:ext>
            </a:extLst>
          </p:cNvPr>
          <p:cNvSpPr txBox="1">
            <a:spLocks/>
          </p:cNvSpPr>
          <p:nvPr/>
        </p:nvSpPr>
        <p:spPr>
          <a:xfrm>
            <a:off x="7399867" y="1270093"/>
            <a:ext cx="3522134" cy="23406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400" i="1">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3684BD1-61BD-2F02-77B7-73F99C2C52DD}"/>
                  </a:ext>
                </a:extLst>
              </p:cNvPr>
              <p:cNvSpPr txBox="1"/>
              <p:nvPr/>
            </p:nvSpPr>
            <p:spPr>
              <a:xfrm>
                <a:off x="6699284" y="2544781"/>
                <a:ext cx="4902684" cy="1232069"/>
              </a:xfrm>
              <a:prstGeom prst="rect">
                <a:avLst/>
              </a:prstGeom>
              <a:noFill/>
            </p:spPr>
            <p:txBody>
              <a:bodyPr wrap="squar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𝑅</m:t>
                        </m:r>
                      </m:e>
                      <m: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𝜃</m:t>
                            </m:r>
                          </m:e>
                          <m:sub>
                            <m:r>
                              <a:rPr lang="en-US" altLang="ja-JP" sz="2400" i="1">
                                <a:latin typeface="Cambria Math" panose="02040503050406030204" pitchFamily="18" charset="0"/>
                              </a:rPr>
                              <m:t>1</m:t>
                            </m:r>
                          </m:sub>
                        </m:sSub>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e>
                    </m:d>
                  </m:oMath>
                </a14:m>
                <a:r>
                  <a:rPr lang="ja-JP" altLang="en-US" sz="2400" dirty="0"/>
                  <a:t> a</a:t>
                </a:r>
                <a:r>
                  <a:rPr lang="en-US" altLang="ja-JP" sz="2400" dirty="0" err="1"/>
                  <a:t>nd</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𝑅</m:t>
                        </m:r>
                      </m:e>
                      <m: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𝜃</m:t>
                            </m:r>
                          </m:e>
                          <m:sub>
                            <m:r>
                              <a:rPr lang="en-US" altLang="ja-JP" sz="2400" b="0" i="1" smtClean="0">
                                <a:latin typeface="Cambria Math" panose="02040503050406030204" pitchFamily="18" charset="0"/>
                              </a:rPr>
                              <m:t>2</m:t>
                            </m:r>
                          </m:sub>
                        </m:sSub>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e>
                    </m:d>
                  </m:oMath>
                </a14:m>
                <a:r>
                  <a:rPr lang="en-US" altLang="ja-JP" sz="2400" dirty="0"/>
                  <a:t> have the same </a:t>
                </a:r>
                <a:br>
                  <a:rPr lang="en-US" altLang="ja-JP" sz="2400" dirty="0"/>
                </a:br>
                <a:r>
                  <a:rPr lang="en-US" altLang="ja-JP" sz="2400" dirty="0"/>
                  <a:t>eigenvectors </a:t>
                </a:r>
                <a14:m>
                  <m:oMath xmlns:m="http://schemas.openxmlformats.org/officeDocument/2006/math">
                    <m:d>
                      <m:dPr>
                        <m:begChr m:val="{"/>
                        <m:endChr m:val="}"/>
                        <m:ctrlPr>
                          <a:rPr lang="en-US" altLang="ja-JP" sz="2400" b="0" i="1" dirty="0" smtClean="0">
                            <a:latin typeface="Cambria Math" panose="02040503050406030204" pitchFamily="18" charset="0"/>
                          </a:rPr>
                        </m:ctrlPr>
                      </m:dPr>
                      <m:e>
                        <m:d>
                          <m:dPr>
                            <m:begChr m:val="|"/>
                            <m:endChr m:val="⟩"/>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0</m:t>
                            </m:r>
                          </m:e>
                        </m:d>
                        <m:r>
                          <a:rPr lang="en-US" altLang="ja-JP" sz="2400" b="0" i="1" dirty="0" smtClean="0">
                            <a:latin typeface="Cambria Math" panose="02040503050406030204" pitchFamily="18" charset="0"/>
                          </a:rPr>
                          <m:t>,</m:t>
                        </m:r>
                        <m:d>
                          <m:dPr>
                            <m:begChr m:val="|"/>
                            <m:endChr m:val="⟩"/>
                            <m:ctrlPr>
                              <a:rPr lang="en-US" altLang="ja-JP" sz="2400" b="0" i="1" dirty="0" smtClean="0">
                                <a:latin typeface="Cambria Math" panose="02040503050406030204" pitchFamily="18" charset="0"/>
                              </a:rPr>
                            </m:ctrlPr>
                          </m:dPr>
                          <m:e>
                            <m:r>
                              <a:rPr lang="en-US" altLang="ja-JP" sz="2400" b="0" i="1" dirty="0" smtClean="0">
                                <a:latin typeface="Cambria Math" panose="02040503050406030204" pitchFamily="18" charset="0"/>
                              </a:rPr>
                              <m:t>1</m:t>
                            </m:r>
                          </m:e>
                        </m:d>
                      </m:e>
                    </m:d>
                  </m:oMath>
                </a14:m>
                <a:br>
                  <a:rPr lang="en-US" altLang="ja-JP" sz="2400" dirty="0"/>
                </a:br>
                <a:r>
                  <a:rPr lang="ja-JP" altLang="en-US" sz="2400" dirty="0"/>
                  <a:t> </a:t>
                </a:r>
                <a14:m>
                  <m:oMath xmlns:m="http://schemas.openxmlformats.org/officeDocument/2006/math">
                    <m:r>
                      <a:rPr lang="en-US" altLang="ja-JP" sz="2400" b="0" i="1" smtClean="0">
                        <a:latin typeface="Cambria Math" panose="02040503050406030204" pitchFamily="18" charset="0"/>
                      </a:rPr>
                      <m:t>⇒</m:t>
                    </m:r>
                  </m:oMath>
                </a14:m>
                <a:r>
                  <a:rPr lang="ja-JP" altLang="en-US" sz="2400" dirty="0"/>
                  <a:t> </a:t>
                </a:r>
                <a:r>
                  <a:rPr lang="en-US" altLang="ja-JP" sz="2400" dirty="0"/>
                  <a:t>Quantum case analysis by </a:t>
                </a:r>
                <a14:m>
                  <m:oMath xmlns:m="http://schemas.openxmlformats.org/officeDocument/2006/math">
                    <m:d>
                      <m:dPr>
                        <m:begChr m:val="|"/>
                        <m:endChr m:val="⟩"/>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0</m:t>
                        </m:r>
                      </m:e>
                    </m:d>
                    <m:r>
                      <a:rPr lang="en-US" altLang="ja-JP" sz="2400" b="0" i="1" dirty="0" smtClean="0">
                        <a:latin typeface="Cambria Math" panose="02040503050406030204" pitchFamily="18" charset="0"/>
                      </a:rPr>
                      <m:t>,</m:t>
                    </m:r>
                    <m:d>
                      <m:dPr>
                        <m:begChr m:val="|"/>
                        <m:endChr m:val="⟩"/>
                        <m:ctrlPr>
                          <a:rPr lang="en-US" altLang="ja-JP" sz="2400" i="1" dirty="0">
                            <a:latin typeface="Cambria Math" panose="02040503050406030204" pitchFamily="18" charset="0"/>
                          </a:rPr>
                        </m:ctrlPr>
                      </m:dPr>
                      <m:e>
                        <m:r>
                          <a:rPr lang="en-US" altLang="ja-JP" sz="2400" i="1" dirty="0">
                            <a:latin typeface="Cambria Math" panose="02040503050406030204" pitchFamily="18" charset="0"/>
                          </a:rPr>
                          <m:t>1</m:t>
                        </m:r>
                      </m:e>
                    </m:d>
                  </m:oMath>
                </a14:m>
                <a:endParaRPr lang="ja-JP" altLang="en-US" sz="2400" dirty="0"/>
              </a:p>
            </p:txBody>
          </p:sp>
        </mc:Choice>
        <mc:Fallback xmlns="">
          <p:sp>
            <p:nvSpPr>
              <p:cNvPr id="11" name="テキスト ボックス 10">
                <a:extLst>
                  <a:ext uri="{FF2B5EF4-FFF2-40B4-BE49-F238E27FC236}">
                    <a16:creationId xmlns:a16="http://schemas.microsoft.com/office/drawing/2014/main" id="{53684BD1-61BD-2F02-77B7-73F99C2C52DD}"/>
                  </a:ext>
                </a:extLst>
              </p:cNvPr>
              <p:cNvSpPr txBox="1">
                <a:spLocks noRot="1" noChangeAspect="1" noMove="1" noResize="1" noEditPoints="1" noAdjustHandles="1" noChangeArrowheads="1" noChangeShapeType="1" noTextEdit="1"/>
              </p:cNvSpPr>
              <p:nvPr/>
            </p:nvSpPr>
            <p:spPr>
              <a:xfrm>
                <a:off x="6699284" y="2544781"/>
                <a:ext cx="4902684" cy="1232069"/>
              </a:xfrm>
              <a:prstGeom prst="rect">
                <a:avLst/>
              </a:prstGeom>
              <a:blipFill>
                <a:blip r:embed="rId4"/>
                <a:stretch>
                  <a:fillRect l="-1990" t="-3448" b="-9852"/>
                </a:stretch>
              </a:blipFill>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6A2A8CE2-2FA1-FF5A-0EE5-4782ACB6C4DD}"/>
              </a:ext>
            </a:extLst>
          </p:cNvPr>
          <p:cNvCxnSpPr>
            <a:cxnSpLocks/>
          </p:cNvCxnSpPr>
          <p:nvPr/>
        </p:nvCxnSpPr>
        <p:spPr>
          <a:xfrm flipH="1" flipV="1">
            <a:off x="4064000" y="3144945"/>
            <a:ext cx="2567709" cy="693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3EA1A7B4-637F-74A9-C6F7-24CAFFF0795E}"/>
              </a:ext>
            </a:extLst>
          </p:cNvPr>
          <p:cNvSpPr txBox="1"/>
          <p:nvPr/>
        </p:nvSpPr>
        <p:spPr>
          <a:xfrm>
            <a:off x="6810006" y="4380820"/>
            <a:ext cx="4543794" cy="830997"/>
          </a:xfrm>
          <a:prstGeom prst="rect">
            <a:avLst/>
          </a:prstGeom>
          <a:noFill/>
        </p:spPr>
        <p:txBody>
          <a:bodyPr wrap="square">
            <a:spAutoFit/>
          </a:bodyPr>
          <a:lstStyle/>
          <a:p>
            <a:r>
              <a:rPr lang="en-US" altLang="ja-JP" sz="2400" i="1" dirty="0">
                <a:solidFill>
                  <a:schemeClr val="accent2">
                    <a:lumMod val="75000"/>
                  </a:schemeClr>
                </a:solidFill>
              </a:rPr>
              <a:t>Global phases</a:t>
            </a:r>
            <a:r>
              <a:rPr lang="en-US" altLang="ja-JP" sz="2400" dirty="0"/>
              <a:t> can be tracked with</a:t>
            </a:r>
            <a:br>
              <a:rPr lang="en-US" altLang="ja-JP" sz="2400" dirty="0"/>
            </a:br>
            <a:r>
              <a:rPr lang="en-US" altLang="ja-JP" sz="2400" dirty="0"/>
              <a:t>empty-qubit points-to tokens</a:t>
            </a:r>
            <a:endParaRPr lang="ja-JP" altLang="en-US" sz="2400" dirty="0"/>
          </a:p>
        </p:txBody>
      </p:sp>
      <p:cxnSp>
        <p:nvCxnSpPr>
          <p:cNvPr id="16" name="直線コネクタ 15">
            <a:extLst>
              <a:ext uri="{FF2B5EF4-FFF2-40B4-BE49-F238E27FC236}">
                <a16:creationId xmlns:a16="http://schemas.microsoft.com/office/drawing/2014/main" id="{970200F6-38B7-F9E2-BD4A-59DD1F335040}"/>
              </a:ext>
            </a:extLst>
          </p:cNvPr>
          <p:cNvCxnSpPr/>
          <p:nvPr/>
        </p:nvCxnSpPr>
        <p:spPr>
          <a:xfrm>
            <a:off x="3509818" y="4876797"/>
            <a:ext cx="2235200" cy="0"/>
          </a:xfrm>
          <a:prstGeom prst="line">
            <a:avLst/>
          </a:prstGeom>
          <a:ln w="381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2969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6966-A783-2C13-4479-DD455E65415E}"/>
              </a:ext>
            </a:extLst>
          </p:cNvPr>
          <p:cNvSpPr>
            <a:spLocks noGrp="1"/>
          </p:cNvSpPr>
          <p:nvPr>
            <p:ph type="title"/>
          </p:nvPr>
        </p:nvSpPr>
        <p:spPr/>
        <p:txBody>
          <a:bodyPr/>
          <a:lstStyle/>
          <a:p>
            <a:r>
              <a:rPr lang="en-US" altLang="ja-JP" b="1">
                <a:latin typeface="+mn-lt"/>
              </a:rPr>
              <a:t>Overview of Our Work</a:t>
            </a:r>
            <a:endParaRPr lang="en-JP"/>
          </a:p>
        </p:txBody>
      </p:sp>
      <p:sp>
        <p:nvSpPr>
          <p:cNvPr id="3" name="Content Placeholder 2">
            <a:extLst>
              <a:ext uri="{FF2B5EF4-FFF2-40B4-BE49-F238E27FC236}">
                <a16:creationId xmlns:a16="http://schemas.microsoft.com/office/drawing/2014/main" id="{B1AF8E08-2FAD-2AC3-3BCF-4DDF4D7F7C15}"/>
              </a:ext>
            </a:extLst>
          </p:cNvPr>
          <p:cNvSpPr>
            <a:spLocks noGrp="1"/>
          </p:cNvSpPr>
          <p:nvPr>
            <p:ph idx="1"/>
          </p:nvPr>
        </p:nvSpPr>
        <p:spPr>
          <a:xfrm>
            <a:off x="838200" y="1490190"/>
            <a:ext cx="10515600" cy="2367804"/>
          </a:xfrm>
        </p:spPr>
        <p:txBody>
          <a:bodyPr/>
          <a:lstStyle/>
          <a:p>
            <a:pPr marL="0" indent="0">
              <a:spcBef>
                <a:spcPts val="2400"/>
              </a:spcBef>
              <a:buNone/>
            </a:pPr>
            <a:r>
              <a:rPr lang="en-US" altLang="ja-JP"/>
              <a:t>We propose</a:t>
            </a:r>
            <a:r>
              <a:rPr lang="en-US" altLang="ja-JP" b="1">
                <a:solidFill>
                  <a:schemeClr val="accent1">
                    <a:lumMod val="75000"/>
                  </a:schemeClr>
                </a:solidFill>
              </a:rPr>
              <a:t> concurrent quantum separation logic </a:t>
            </a:r>
            <a:r>
              <a:rPr lang="en-US" altLang="ja-JP"/>
              <a:t>for</a:t>
            </a:r>
            <a:br>
              <a:rPr lang="en-US" altLang="ja-JP"/>
            </a:br>
            <a:r>
              <a:rPr lang="en-US" altLang="ja-JP" b="1">
                <a:solidFill>
                  <a:schemeClr val="accent1">
                    <a:lumMod val="75000"/>
                  </a:schemeClr>
                </a:solidFill>
              </a:rPr>
              <a:t>modularly</a:t>
            </a:r>
            <a:r>
              <a:rPr lang="en-US" altLang="ja-JP"/>
              <a:t> verifying quantum programs with fine-grained parallelism</a:t>
            </a:r>
          </a:p>
          <a:p>
            <a:pPr>
              <a:spcBef>
                <a:spcPts val="2400"/>
              </a:spcBef>
            </a:pPr>
            <a:r>
              <a:rPr lang="en-US" altLang="ja-JP"/>
              <a:t>Compared to existing quantum SLs </a:t>
            </a:r>
            <a:r>
              <a:rPr lang="en-US" altLang="ja-JP">
                <a:latin typeface="+mn-lt"/>
              </a:rPr>
              <a:t>[Zhou+ </a:t>
            </a:r>
            <a:r>
              <a:rPr lang="en-US" altLang="ja-JP"/>
              <a:t>LICS’</a:t>
            </a:r>
            <a:r>
              <a:rPr lang="en-US" altLang="ja-JP">
                <a:latin typeface="+mn-lt"/>
              </a:rPr>
              <a:t>21] [Le+ </a:t>
            </a:r>
            <a:r>
              <a:rPr lang="en-US" altLang="ja-JP"/>
              <a:t>POPL’</a:t>
            </a:r>
            <a:r>
              <a:rPr lang="en-US" altLang="ja-JP">
                <a:latin typeface="+mn-lt"/>
              </a:rPr>
              <a:t>22],</a:t>
            </a:r>
            <a:br>
              <a:rPr lang="en-US" altLang="ja-JP">
                <a:latin typeface="+mn-lt"/>
              </a:rPr>
            </a:br>
            <a:r>
              <a:rPr lang="en-US" altLang="ja-JP">
                <a:latin typeface="+mn-lt"/>
              </a:rPr>
              <a:t>our logic is the first to support concurrency and the sharing of quantum resources, and can verify non-trivial programs</a:t>
            </a:r>
            <a:endParaRPr lang="en-US" altLang="ja-JP"/>
          </a:p>
        </p:txBody>
      </p:sp>
      <p:sp>
        <p:nvSpPr>
          <p:cNvPr id="4" name="Slide Number Placeholder 3">
            <a:extLst>
              <a:ext uri="{FF2B5EF4-FFF2-40B4-BE49-F238E27FC236}">
                <a16:creationId xmlns:a16="http://schemas.microsoft.com/office/drawing/2014/main" id="{15B4282C-C3D1-BE30-CD38-DD65EB604FED}"/>
              </a:ext>
            </a:extLst>
          </p:cNvPr>
          <p:cNvSpPr>
            <a:spLocks noGrp="1"/>
          </p:cNvSpPr>
          <p:nvPr>
            <p:ph type="sldNum" sz="quarter" idx="12"/>
          </p:nvPr>
        </p:nvSpPr>
        <p:spPr/>
        <p:txBody>
          <a:bodyPr/>
          <a:lstStyle/>
          <a:p>
            <a:fld id="{C11FBFAB-5E61-4A8C-898A-C3E3014B566F}" type="slidenum">
              <a:rPr lang="ja-JP" altLang="en-US" smtClean="0"/>
              <a:pPr/>
              <a:t>2</a:t>
            </a:fld>
            <a:endParaRPr kumimoji="1" lang="ja-JP" altLang="en-US"/>
          </a:p>
        </p:txBody>
      </p:sp>
      <p:pic>
        <p:nvPicPr>
          <p:cNvPr id="18" name="図 4" descr="時計 が含まれている画像&#10;&#10;自動的に生成された説明">
            <a:extLst>
              <a:ext uri="{FF2B5EF4-FFF2-40B4-BE49-F238E27FC236}">
                <a16:creationId xmlns:a16="http://schemas.microsoft.com/office/drawing/2014/main" id="{C5AA512D-C5A3-DCD8-5D89-7E0AC2E9D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971054"/>
            <a:ext cx="2756736" cy="1117989"/>
          </a:xfrm>
          <a:prstGeom prst="rect">
            <a:avLst/>
          </a:prstGeom>
        </p:spPr>
      </p:pic>
      <p:pic>
        <p:nvPicPr>
          <p:cNvPr id="19" name="図 5" descr="時計 が含まれている画像&#10;&#10;自動的に生成された説明">
            <a:extLst>
              <a:ext uri="{FF2B5EF4-FFF2-40B4-BE49-F238E27FC236}">
                <a16:creationId xmlns:a16="http://schemas.microsoft.com/office/drawing/2014/main" id="{DBCE28DF-9A3A-0908-6787-7B4AED975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800" y="4872774"/>
            <a:ext cx="2592237" cy="1072856"/>
          </a:xfrm>
          <a:prstGeom prst="rect">
            <a:avLst/>
          </a:prstGeom>
        </p:spPr>
      </p:pic>
      <p:pic>
        <p:nvPicPr>
          <p:cNvPr id="20" name="図 7" descr="時計 が含まれている画像&#10;&#10;自動的に生成された説明">
            <a:extLst>
              <a:ext uri="{FF2B5EF4-FFF2-40B4-BE49-F238E27FC236}">
                <a16:creationId xmlns:a16="http://schemas.microsoft.com/office/drawing/2014/main" id="{EDAC73BD-5458-B55D-6BDB-26782EFF7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1597" y="4916991"/>
            <a:ext cx="3382203" cy="1096363"/>
          </a:xfrm>
          <a:prstGeom prst="rect">
            <a:avLst/>
          </a:prstGeom>
        </p:spPr>
      </p:pic>
      <mc:AlternateContent xmlns:mc="http://schemas.openxmlformats.org/markup-compatibility/2006" xmlns:a14="http://schemas.microsoft.com/office/drawing/2010/main">
        <mc:Choice Requires="a14">
          <p:sp>
            <p:nvSpPr>
              <p:cNvPr id="21" name="テキスト ボックス 9">
                <a:extLst>
                  <a:ext uri="{FF2B5EF4-FFF2-40B4-BE49-F238E27FC236}">
                    <a16:creationId xmlns:a16="http://schemas.microsoft.com/office/drawing/2014/main" id="{15BB1FAD-AAAB-0CD4-F26B-719723EE2422}"/>
                  </a:ext>
                </a:extLst>
              </p:cNvPr>
              <p:cNvSpPr txBox="1"/>
              <p:nvPr/>
            </p:nvSpPr>
            <p:spPr>
              <a:xfrm>
                <a:off x="3701983" y="5149897"/>
                <a:ext cx="478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21" name="テキスト ボックス 9">
                <a:extLst>
                  <a:ext uri="{FF2B5EF4-FFF2-40B4-BE49-F238E27FC236}">
                    <a16:creationId xmlns:a16="http://schemas.microsoft.com/office/drawing/2014/main" id="{15BB1FAD-AAAB-0CD4-F26B-719723EE2422}"/>
                  </a:ext>
                </a:extLst>
              </p:cNvPr>
              <p:cNvSpPr txBox="1">
                <a:spLocks noRot="1" noChangeAspect="1" noMove="1" noResize="1" noEditPoints="1" noAdjustHandles="1" noChangeArrowheads="1" noChangeShapeType="1" noTextEdit="1"/>
              </p:cNvSpPr>
              <p:nvPr/>
            </p:nvSpPr>
            <p:spPr>
              <a:xfrm>
                <a:off x="3701983" y="5149897"/>
                <a:ext cx="478016" cy="523220"/>
              </a:xfrm>
              <a:prstGeom prst="rect">
                <a:avLst/>
              </a:prstGeom>
              <a:blipFill>
                <a:blip r:embed="rId6"/>
                <a:stretch>
                  <a:fillRect/>
                </a:stretch>
              </a:blipFill>
            </p:spPr>
            <p:txBody>
              <a:bodyPr/>
              <a:lstStyle/>
              <a:p>
                <a:r>
                  <a:rPr lang="en-US">
                    <a:noFill/>
                  </a:rPr>
                  <a:t> </a:t>
                </a:r>
              </a:p>
            </p:txBody>
          </p:sp>
        </mc:Fallback>
      </mc:AlternateContent>
      <p:sp>
        <p:nvSpPr>
          <p:cNvPr id="22" name="テキスト ボックス 11">
            <a:extLst>
              <a:ext uri="{FF2B5EF4-FFF2-40B4-BE49-F238E27FC236}">
                <a16:creationId xmlns:a16="http://schemas.microsoft.com/office/drawing/2014/main" id="{C088C598-0898-89F2-0FE1-0E9359D40828}"/>
              </a:ext>
            </a:extLst>
          </p:cNvPr>
          <p:cNvSpPr txBox="1"/>
          <p:nvPr/>
        </p:nvSpPr>
        <p:spPr>
          <a:xfrm>
            <a:off x="8429165" y="4445567"/>
            <a:ext cx="2493440" cy="369332"/>
          </a:xfrm>
          <a:prstGeom prst="rect">
            <a:avLst/>
          </a:prstGeom>
          <a:noFill/>
        </p:spPr>
        <p:txBody>
          <a:bodyPr wrap="none" rtlCol="0">
            <a:spAutoFit/>
          </a:bodyPr>
          <a:lstStyle/>
          <a:p>
            <a:r>
              <a:rPr kumimoji="1" lang="en-US" altLang="ja-JP">
                <a:solidFill>
                  <a:schemeClr val="accent1">
                    <a:lumMod val="75000"/>
                  </a:schemeClr>
                </a:solidFill>
              </a:rPr>
              <a:t>Embedding via atomicity</a:t>
            </a:r>
            <a:endParaRPr kumimoji="1" lang="ja-JP" altLang="en-US">
              <a:solidFill>
                <a:schemeClr val="accent1">
                  <a:lumMod val="75000"/>
                </a:schemeClr>
              </a:solidFill>
            </a:endParaRPr>
          </a:p>
        </p:txBody>
      </p:sp>
      <mc:AlternateContent xmlns:mc="http://schemas.openxmlformats.org/markup-compatibility/2006" xmlns:a14="http://schemas.microsoft.com/office/drawing/2010/main">
        <mc:Choice Requires="a14">
          <p:sp>
            <p:nvSpPr>
              <p:cNvPr id="23" name="テキスト ボックス 13">
                <a:extLst>
                  <a:ext uri="{FF2B5EF4-FFF2-40B4-BE49-F238E27FC236}">
                    <a16:creationId xmlns:a16="http://schemas.microsoft.com/office/drawing/2014/main" id="{973F0072-D85B-0C63-2B78-22D4DBF4200F}"/>
                  </a:ext>
                </a:extLst>
              </p:cNvPr>
              <p:cNvSpPr txBox="1"/>
              <p:nvPr/>
            </p:nvSpPr>
            <p:spPr>
              <a:xfrm>
                <a:off x="1519008" y="4422336"/>
                <a:ext cx="2269917" cy="369332"/>
              </a:xfrm>
              <a:prstGeom prst="rect">
                <a:avLst/>
              </a:prstGeom>
              <a:noFill/>
            </p:spPr>
            <p:txBody>
              <a:bodyPr wrap="none" rtlCol="0">
                <a:spAutoFit/>
              </a:bodyPr>
              <a:lstStyle/>
              <a:p>
                <a:r>
                  <a:rPr kumimoji="1" lang="en-US" altLang="ja-JP">
                    <a:solidFill>
                      <a:schemeClr val="accent1">
                        <a:lumMod val="75000"/>
                      </a:schemeClr>
                    </a:solidFill>
                  </a:rPr>
                  <a:t>Shared variables (</a:t>
                </a:r>
                <a14:m>
                  <m:oMath xmlns:m="http://schemas.openxmlformats.org/officeDocument/2006/math">
                    <m:r>
                      <a:rPr kumimoji="1" lang="en-US" altLang="ja-JP" b="0" i="1" smtClean="0">
                        <a:solidFill>
                          <a:schemeClr val="accent1">
                            <a:lumMod val="75000"/>
                          </a:schemeClr>
                        </a:solidFill>
                        <a:latin typeface="Cambria Math" panose="02040503050406030204" pitchFamily="18" charset="0"/>
                      </a:rPr>
                      <m:t>𝑥</m:t>
                    </m:r>
                    <m:r>
                      <a:rPr kumimoji="1" lang="en-US" altLang="ja-JP" b="0" i="1" smtClean="0">
                        <a:solidFill>
                          <a:schemeClr val="accent1">
                            <a:lumMod val="75000"/>
                          </a:schemeClr>
                        </a:solidFill>
                        <a:latin typeface="Cambria Math" panose="02040503050406030204" pitchFamily="18" charset="0"/>
                      </a:rPr>
                      <m:t>,</m:t>
                    </m:r>
                    <m:r>
                      <a:rPr kumimoji="1" lang="en-US" altLang="ja-JP" b="0" i="1" smtClean="0">
                        <a:solidFill>
                          <a:schemeClr val="accent1">
                            <a:lumMod val="75000"/>
                          </a:schemeClr>
                        </a:solidFill>
                        <a:latin typeface="Cambria Math" panose="02040503050406030204" pitchFamily="18" charset="0"/>
                      </a:rPr>
                      <m:t>𝑦</m:t>
                    </m:r>
                  </m:oMath>
                </a14:m>
                <a:r>
                  <a:rPr kumimoji="1" lang="en-US" altLang="ja-JP">
                    <a:solidFill>
                      <a:schemeClr val="accent1">
                        <a:lumMod val="75000"/>
                      </a:schemeClr>
                    </a:solidFill>
                  </a:rPr>
                  <a:t>)</a:t>
                </a:r>
                <a:endParaRPr kumimoji="1" lang="ja-JP" altLang="en-US">
                  <a:solidFill>
                    <a:schemeClr val="accent1">
                      <a:lumMod val="75000"/>
                    </a:schemeClr>
                  </a:solidFill>
                </a:endParaRPr>
              </a:p>
            </p:txBody>
          </p:sp>
        </mc:Choice>
        <mc:Fallback xmlns="">
          <p:sp>
            <p:nvSpPr>
              <p:cNvPr id="23" name="テキスト ボックス 13">
                <a:extLst>
                  <a:ext uri="{FF2B5EF4-FFF2-40B4-BE49-F238E27FC236}">
                    <a16:creationId xmlns:a16="http://schemas.microsoft.com/office/drawing/2014/main" id="{973F0072-D85B-0C63-2B78-22D4DBF4200F}"/>
                  </a:ext>
                </a:extLst>
              </p:cNvPr>
              <p:cNvSpPr txBox="1">
                <a:spLocks noRot="1" noChangeAspect="1" noMove="1" noResize="1" noEditPoints="1" noAdjustHandles="1" noChangeArrowheads="1" noChangeShapeType="1" noTextEdit="1"/>
              </p:cNvSpPr>
              <p:nvPr/>
            </p:nvSpPr>
            <p:spPr>
              <a:xfrm>
                <a:off x="1519008" y="4422336"/>
                <a:ext cx="2269917" cy="369332"/>
              </a:xfrm>
              <a:prstGeom prst="rect">
                <a:avLst/>
              </a:prstGeom>
              <a:blipFill>
                <a:blip r:embed="rId7"/>
                <a:stretch>
                  <a:fillRect l="-2145" t="-8197" r="-1609" b="-24590"/>
                </a:stretch>
              </a:blipFill>
            </p:spPr>
            <p:txBody>
              <a:bodyPr/>
              <a:lstStyle/>
              <a:p>
                <a:r>
                  <a:rPr lang="en-US">
                    <a:noFill/>
                  </a:rPr>
                  <a:t> </a:t>
                </a:r>
              </a:p>
            </p:txBody>
          </p:sp>
        </mc:Fallback>
      </mc:AlternateContent>
      <p:sp>
        <p:nvSpPr>
          <p:cNvPr id="24" name="四角形: 角を丸くする 14">
            <a:extLst>
              <a:ext uri="{FF2B5EF4-FFF2-40B4-BE49-F238E27FC236}">
                <a16:creationId xmlns:a16="http://schemas.microsoft.com/office/drawing/2014/main" id="{A1F0C085-CFF3-AE87-B746-033E3918E83A}"/>
              </a:ext>
            </a:extLst>
          </p:cNvPr>
          <p:cNvSpPr/>
          <p:nvPr/>
        </p:nvSpPr>
        <p:spPr>
          <a:xfrm>
            <a:off x="838200" y="4907400"/>
            <a:ext cx="237067" cy="638267"/>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15">
            <a:extLst>
              <a:ext uri="{FF2B5EF4-FFF2-40B4-BE49-F238E27FC236}">
                <a16:creationId xmlns:a16="http://schemas.microsoft.com/office/drawing/2014/main" id="{97E52C0E-F7F4-1E88-9D12-C6DE4825376F}"/>
              </a:ext>
            </a:extLst>
          </p:cNvPr>
          <p:cNvSpPr/>
          <p:nvPr/>
        </p:nvSpPr>
        <p:spPr>
          <a:xfrm>
            <a:off x="4291201" y="4953302"/>
            <a:ext cx="237067" cy="694415"/>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16">
            <a:extLst>
              <a:ext uri="{FF2B5EF4-FFF2-40B4-BE49-F238E27FC236}">
                <a16:creationId xmlns:a16="http://schemas.microsoft.com/office/drawing/2014/main" id="{B1C578A3-834C-6450-FC37-2B8F7CBF75D8}"/>
              </a:ext>
            </a:extLst>
          </p:cNvPr>
          <p:cNvCxnSpPr>
            <a:stCxn id="23" idx="1"/>
            <a:endCxn id="24" idx="0"/>
          </p:cNvCxnSpPr>
          <p:nvPr/>
        </p:nvCxnSpPr>
        <p:spPr>
          <a:xfrm rot="10800000" flipV="1">
            <a:off x="956734" y="4607002"/>
            <a:ext cx="562274" cy="300398"/>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17">
            <a:extLst>
              <a:ext uri="{FF2B5EF4-FFF2-40B4-BE49-F238E27FC236}">
                <a16:creationId xmlns:a16="http://schemas.microsoft.com/office/drawing/2014/main" id="{A150BC3E-AC3F-705A-32E6-1400DA3E1AAC}"/>
              </a:ext>
            </a:extLst>
          </p:cNvPr>
          <p:cNvCxnSpPr>
            <a:cxnSpLocks/>
            <a:stCxn id="23" idx="3"/>
            <a:endCxn id="25" idx="0"/>
          </p:cNvCxnSpPr>
          <p:nvPr/>
        </p:nvCxnSpPr>
        <p:spPr>
          <a:xfrm>
            <a:off x="3788925" y="4607002"/>
            <a:ext cx="620810" cy="34630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テキスト ボックス 18">
                <a:extLst>
                  <a:ext uri="{FF2B5EF4-FFF2-40B4-BE49-F238E27FC236}">
                    <a16:creationId xmlns:a16="http://schemas.microsoft.com/office/drawing/2014/main" id="{1D8B3EF7-35FC-7A49-D313-2504BDCC1114}"/>
                  </a:ext>
                </a:extLst>
              </p:cNvPr>
              <p:cNvSpPr txBox="1"/>
              <p:nvPr/>
            </p:nvSpPr>
            <p:spPr>
              <a:xfrm>
                <a:off x="7207307" y="5199852"/>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28" name="テキスト ボックス 18">
                <a:extLst>
                  <a:ext uri="{FF2B5EF4-FFF2-40B4-BE49-F238E27FC236}">
                    <a16:creationId xmlns:a16="http://schemas.microsoft.com/office/drawing/2014/main" id="{1D8B3EF7-35FC-7A49-D313-2504BDCC1114}"/>
                  </a:ext>
                </a:extLst>
              </p:cNvPr>
              <p:cNvSpPr txBox="1">
                <a:spLocks noRot="1" noChangeAspect="1" noMove="1" noResize="1" noEditPoints="1" noAdjustHandles="1" noChangeArrowheads="1" noChangeShapeType="1" noTextEdit="1"/>
              </p:cNvSpPr>
              <p:nvPr/>
            </p:nvSpPr>
            <p:spPr>
              <a:xfrm>
                <a:off x="7207307" y="5199852"/>
                <a:ext cx="534121" cy="523220"/>
              </a:xfrm>
              <a:prstGeom prst="rect">
                <a:avLst/>
              </a:prstGeom>
              <a:blipFill>
                <a:blip r:embed="rId8"/>
                <a:stretch>
                  <a:fillRect/>
                </a:stretch>
              </a:blipFill>
            </p:spPr>
            <p:txBody>
              <a:bodyPr/>
              <a:lstStyle/>
              <a:p>
                <a:r>
                  <a:rPr lang="en-US">
                    <a:noFill/>
                  </a:rPr>
                  <a:t> </a:t>
                </a:r>
              </a:p>
            </p:txBody>
          </p:sp>
        </mc:Fallback>
      </mc:AlternateContent>
      <p:sp>
        <p:nvSpPr>
          <p:cNvPr id="29" name="正方形/長方形 12">
            <a:extLst>
              <a:ext uri="{FF2B5EF4-FFF2-40B4-BE49-F238E27FC236}">
                <a16:creationId xmlns:a16="http://schemas.microsoft.com/office/drawing/2014/main" id="{B6F4A522-F642-4113-9669-92EE710DB199}"/>
              </a:ext>
            </a:extLst>
          </p:cNvPr>
          <p:cNvSpPr/>
          <p:nvPr/>
        </p:nvSpPr>
        <p:spPr>
          <a:xfrm>
            <a:off x="4748060" y="4826474"/>
            <a:ext cx="2057853" cy="914569"/>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12">
            <a:extLst>
              <a:ext uri="{FF2B5EF4-FFF2-40B4-BE49-F238E27FC236}">
                <a16:creationId xmlns:a16="http://schemas.microsoft.com/office/drawing/2014/main" id="{A7911505-148B-ADEE-0D40-24A748EDBA02}"/>
              </a:ext>
            </a:extLst>
          </p:cNvPr>
          <p:cNvSpPr/>
          <p:nvPr/>
        </p:nvSpPr>
        <p:spPr>
          <a:xfrm>
            <a:off x="8911051" y="4884349"/>
            <a:ext cx="1702934" cy="774943"/>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499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E9508-EC59-5856-B2FF-9083AEF56A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60A75A-DD41-74F6-332E-816FF3EFE80B}"/>
              </a:ext>
            </a:extLst>
          </p:cNvPr>
          <p:cNvSpPr>
            <a:spLocks noGrp="1"/>
          </p:cNvSpPr>
          <p:nvPr>
            <p:ph type="title"/>
          </p:nvPr>
        </p:nvSpPr>
        <p:spPr/>
        <p:txBody>
          <a:bodyPr/>
          <a:lstStyle/>
          <a:p>
            <a:r>
              <a:rPr kumimoji="1" lang="en-US" altLang="ja-JP"/>
              <a:t>Outline</a:t>
            </a:r>
            <a:endParaRPr kumimoji="1" lang="ja-JP" altLang="en-US"/>
          </a:p>
        </p:txBody>
      </p:sp>
      <p:sp>
        <p:nvSpPr>
          <p:cNvPr id="3" name="コンテンツ プレースホルダー 2">
            <a:extLst>
              <a:ext uri="{FF2B5EF4-FFF2-40B4-BE49-F238E27FC236}">
                <a16:creationId xmlns:a16="http://schemas.microsoft.com/office/drawing/2014/main" id="{F717107C-87F2-D2C7-9B7F-1F0C645C3020}"/>
              </a:ext>
            </a:extLst>
          </p:cNvPr>
          <p:cNvSpPr>
            <a:spLocks noGrp="1"/>
          </p:cNvSpPr>
          <p:nvPr>
            <p:ph idx="1"/>
          </p:nvPr>
        </p:nvSpPr>
        <p:spPr/>
        <p:txBody>
          <a:bodyPr/>
          <a:lstStyle/>
          <a:p>
            <a:r>
              <a:rPr lang="en-US" altLang="ja-JP" dirty="0"/>
              <a:t>Motivation: Parallelizing Quantum Programs</a:t>
            </a:r>
          </a:p>
          <a:p>
            <a:r>
              <a:rPr kumimoji="1" lang="en-US" altLang="ja-JP" dirty="0"/>
              <a:t>Our Work: Concurrent QSL for Fine-Grained Parallelism</a:t>
            </a:r>
          </a:p>
          <a:p>
            <a:r>
              <a:rPr lang="en-US" altLang="ja-JP" b="1" dirty="0">
                <a:solidFill>
                  <a:schemeClr val="accent1">
                    <a:lumMod val="75000"/>
                  </a:schemeClr>
                </a:solidFill>
              </a:rPr>
              <a:t>Extension to Probabilistic Reasoning </a:t>
            </a:r>
            <a:r>
              <a:rPr kumimoji="1" lang="en-US" altLang="ja-JP" b="1" dirty="0">
                <a:solidFill>
                  <a:schemeClr val="accent1">
                    <a:lumMod val="75000"/>
                  </a:schemeClr>
                </a:solidFill>
              </a:rPr>
              <a:t>&amp; Conclusion</a:t>
            </a:r>
            <a:endParaRPr kumimoji="1" lang="ja-JP" altLang="en-US" b="1" dirty="0">
              <a:solidFill>
                <a:schemeClr val="accent1">
                  <a:lumMod val="75000"/>
                </a:schemeClr>
              </a:solidFill>
            </a:endParaRPr>
          </a:p>
        </p:txBody>
      </p:sp>
      <p:sp>
        <p:nvSpPr>
          <p:cNvPr id="4" name="スライド番号プレースホルダー 3">
            <a:extLst>
              <a:ext uri="{FF2B5EF4-FFF2-40B4-BE49-F238E27FC236}">
                <a16:creationId xmlns:a16="http://schemas.microsoft.com/office/drawing/2014/main" id="{BE99E44F-F321-704A-C666-85386BFF3121}"/>
              </a:ext>
            </a:extLst>
          </p:cNvPr>
          <p:cNvSpPr>
            <a:spLocks noGrp="1"/>
          </p:cNvSpPr>
          <p:nvPr>
            <p:ph type="sldNum" sz="quarter" idx="12"/>
          </p:nvPr>
        </p:nvSpPr>
        <p:spPr/>
        <p:txBody>
          <a:bodyPr/>
          <a:lstStyle/>
          <a:p>
            <a:fld id="{C11FBFAB-5E61-4A8C-898A-C3E3014B566F}" type="slidenum">
              <a:rPr kumimoji="1" lang="ja-JP" altLang="en-US" smtClean="0"/>
              <a:t>20</a:t>
            </a:fld>
            <a:endParaRPr kumimoji="1" lang="ja-JP" altLang="en-US"/>
          </a:p>
        </p:txBody>
      </p:sp>
    </p:spTree>
    <p:extLst>
      <p:ext uri="{BB962C8B-B14F-4D97-AF65-F5344CB8AC3E}">
        <p14:creationId xmlns:p14="http://schemas.microsoft.com/office/powerpoint/2010/main" val="354330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C9A5D-1946-F43D-AE3E-613B25C54689}"/>
              </a:ext>
            </a:extLst>
          </p:cNvPr>
          <p:cNvSpPr>
            <a:spLocks noGrp="1"/>
          </p:cNvSpPr>
          <p:nvPr>
            <p:ph type="title"/>
          </p:nvPr>
        </p:nvSpPr>
        <p:spPr/>
        <p:txBody>
          <a:bodyPr>
            <a:normAutofit/>
          </a:bodyPr>
          <a:lstStyle/>
          <a:p>
            <a:r>
              <a:rPr lang="en-US" altLang="ja-JP"/>
              <a:t>Extension to Probabilistic Reasoning</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9656F5B-4A3F-836A-8225-91C4A9BA2368}"/>
                  </a:ext>
                </a:extLst>
              </p:cNvPr>
              <p:cNvSpPr>
                <a:spLocks noGrp="1"/>
              </p:cNvSpPr>
              <p:nvPr>
                <p:ph idx="1"/>
              </p:nvPr>
            </p:nvSpPr>
            <p:spPr/>
            <p:txBody>
              <a:bodyPr/>
              <a:lstStyle/>
              <a:p>
                <a:r>
                  <a:rPr lang="en-US" altLang="ja-JP" dirty="0"/>
                  <a:t>Want to support quantum measurements!</a:t>
                </a:r>
              </a:p>
              <a:p>
                <a:r>
                  <a:rPr lang="en-US" altLang="ja-JP" dirty="0"/>
                  <a:t>Challenge: Precise reasoning about </a:t>
                </a:r>
                <a:r>
                  <a:rPr lang="en-US" altLang="ja-JP" b="1" dirty="0">
                    <a:solidFill>
                      <a:schemeClr val="accent2">
                        <a:lumMod val="75000"/>
                      </a:schemeClr>
                    </a:solidFill>
                  </a:rPr>
                  <a:t>probabilistic</a:t>
                </a:r>
                <a:r>
                  <a:rPr lang="en-US" altLang="ja-JP" dirty="0"/>
                  <a:t> behavior</a:t>
                </a:r>
              </a:p>
              <a:p>
                <a:pPr lvl="1"/>
                <a:r>
                  <a:rPr lang="en-US" altLang="ja-JP" sz="2800" b="1" dirty="0">
                    <a:solidFill>
                      <a:schemeClr val="accent2">
                        <a:lumMod val="75000"/>
                      </a:schemeClr>
                    </a:solidFill>
                  </a:rPr>
                  <a:t>Density matrix</a:t>
                </a:r>
                <a:r>
                  <a:rPr lang="en-US" altLang="ja-JP" sz="2800" dirty="0"/>
                  <a:t>, probabilistic distribution modulo equalities</a:t>
                </a:r>
              </a:p>
              <a:p>
                <a:pPr lvl="2"/>
                <a:r>
                  <a:rPr lang="en-US" altLang="ja-JP" sz="2400" dirty="0"/>
                  <a:t>e.g., </a:t>
                </a:r>
                <a14:m>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b="0" i="0"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0" smtClean="0">
                            <a:latin typeface="Cambria Math" panose="02040503050406030204" pitchFamily="18" charset="0"/>
                          </a:rPr>
                          <m:t>1</m:t>
                        </m:r>
                      </m:num>
                      <m:den>
                        <m:r>
                          <a:rPr lang="en-US" altLang="ja-JP" sz="2400" b="0" i="0" smtClean="0">
                            <a:latin typeface="Cambria Math" panose="02040503050406030204" pitchFamily="18" charset="0"/>
                          </a:rPr>
                          <m:t>2</m:t>
                        </m:r>
                      </m:den>
                    </m:f>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m:t>
                        </m:r>
                      </m:e>
                    </m:d>
                    <m:r>
                      <a:rPr lang="en-US" altLang="ja-JP" sz="2400" b="0" i="1" smtClean="0">
                        <a:latin typeface="Cambria Math" panose="02040503050406030204" pitchFamily="18" charset="0"/>
                      </a:rPr>
                      <m:t> = </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e>
                    </m:d>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a:latin typeface="Cambria Math" panose="02040503050406030204" pitchFamily="18" charset="0"/>
                          </a:rPr>
                          <m:t>1</m:t>
                        </m:r>
                      </m:num>
                      <m:den>
                        <m:r>
                          <a:rPr lang="en-US" altLang="ja-JP" sz="2400">
                            <a:latin typeface="Cambria Math" panose="02040503050406030204" pitchFamily="18" charset="0"/>
                          </a:rPr>
                          <m:t>2</m:t>
                        </m:r>
                      </m:den>
                    </m:f>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e>
                    </m:d>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e>
                    </m:d>
                    <m:r>
                      <a:rPr lang="en-US" altLang="ja-JP" sz="2400" b="0" i="0" smtClean="0">
                        <a:latin typeface="Cambria Math" panose="02040503050406030204" pitchFamily="18" charset="0"/>
                      </a:rPr>
                      <m:t> =</m:t>
                    </m:r>
                    <m:r>
                      <a:rPr lang="en-US" altLang="ja-JP" sz="2400" b="0" i="1" smtClean="0">
                        <a:latin typeface="Cambria Math" panose="02040503050406030204" pitchFamily="18" charset="0"/>
                      </a:rPr>
                      <m:t> </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oMath>
                </a14:m>
                <a:r>
                  <a:rPr lang="en-US" altLang="ja-JP" sz="2400" dirty="0"/>
                  <a:t> </a:t>
                </a:r>
                <a14:m>
                  <m:oMath xmlns:m="http://schemas.openxmlformats.org/officeDocument/2006/math">
                    <m:d>
                      <m:dPr>
                        <m:ctrlPr>
                          <a:rPr lang="en-US" altLang="ja-JP" sz="1800" i="1">
                            <a:latin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rPr>
                            </m:ctrlPr>
                          </m:mPr>
                          <m:mr>
                            <m:e>
                              <m:r>
                                <m:rPr>
                                  <m:brk m:alnAt="7"/>
                                </m:rPr>
                                <a:rPr lang="en-US" altLang="ja-JP" sz="1800" i="1">
                                  <a:latin typeface="Cambria Math" panose="02040503050406030204" pitchFamily="18" charset="0"/>
                                </a:rPr>
                                <m:t>1</m:t>
                              </m:r>
                            </m:e>
                            <m:e>
                              <m:r>
                                <a:rPr lang="en-US" altLang="ja-JP" sz="1800" i="1">
                                  <a:latin typeface="Cambria Math" panose="02040503050406030204" pitchFamily="18" charset="0"/>
                                </a:rPr>
                                <m:t>0</m:t>
                              </m:r>
                            </m:e>
                          </m:mr>
                          <m:mr>
                            <m:e>
                              <m:r>
                                <a:rPr lang="en-US" altLang="ja-JP" sz="1800" i="1">
                                  <a:latin typeface="Cambria Math" panose="02040503050406030204" pitchFamily="18" charset="0"/>
                                </a:rPr>
                                <m:t>0</m:t>
                              </m:r>
                            </m:e>
                            <m:e>
                              <m:r>
                                <a:rPr lang="en-US" altLang="ja-JP" sz="1800" i="1">
                                  <a:latin typeface="Cambria Math" panose="02040503050406030204" pitchFamily="18" charset="0"/>
                                </a:rPr>
                                <m:t>1</m:t>
                              </m:r>
                            </m:e>
                          </m:mr>
                        </m:m>
                      </m:e>
                    </m:d>
                  </m:oMath>
                </a14:m>
                <a:endParaRPr lang="en-US" altLang="ja-JP" sz="2400" dirty="0"/>
              </a:p>
              <a:p>
                <a:r>
                  <a:rPr lang="en-US" altLang="ja-JP" dirty="0"/>
                  <a:t>Our idea: Refine </a:t>
                </a:r>
                <a:r>
                  <a:rPr lang="en-US" altLang="ja-JP" b="1" dirty="0">
                    <a:solidFill>
                      <a:schemeClr val="accent1">
                        <a:lumMod val="75000"/>
                      </a:schemeClr>
                    </a:solidFill>
                  </a:rPr>
                  <a:t>Demonic O</a:t>
                </a:r>
                <a:r>
                  <a:rPr kumimoji="1" lang="en-US" altLang="ja-JP" b="1" dirty="0">
                    <a:solidFill>
                      <a:schemeClr val="accent1">
                        <a:lumMod val="75000"/>
                      </a:schemeClr>
                    </a:solidFill>
                  </a:rPr>
                  <a:t>utcome </a:t>
                </a:r>
                <a:r>
                  <a:rPr lang="en-US" altLang="ja-JP" b="1" dirty="0">
                    <a:solidFill>
                      <a:schemeClr val="accent1">
                        <a:lumMod val="75000"/>
                      </a:schemeClr>
                    </a:solidFill>
                  </a:rPr>
                  <a:t>L</a:t>
                </a:r>
                <a:r>
                  <a:rPr kumimoji="1" lang="en-US" altLang="ja-JP" b="1" dirty="0">
                    <a:solidFill>
                      <a:schemeClr val="accent1">
                        <a:lumMod val="75000"/>
                      </a:schemeClr>
                    </a:solidFill>
                  </a:rPr>
                  <a:t>ogic</a:t>
                </a:r>
                <a:r>
                  <a:rPr lang="ja-JP" altLang="en-US" b="1" dirty="0">
                    <a:solidFill>
                      <a:schemeClr val="accent1">
                        <a:lumMod val="75000"/>
                      </a:schemeClr>
                    </a:solidFill>
                  </a:rPr>
                  <a:t> </a:t>
                </a:r>
                <a:r>
                  <a:rPr kumimoji="1" lang="en-US" altLang="ja-JP" dirty="0"/>
                  <a:t>[</a:t>
                </a:r>
                <a:r>
                  <a:rPr kumimoji="1" lang="en-US" altLang="ja-JP" dirty="0" err="1"/>
                  <a:t>Zilberstein</a:t>
                </a:r>
                <a:r>
                  <a:rPr kumimoji="1" lang="en-US" altLang="ja-JP" dirty="0"/>
                  <a:t>+ POPL’25]</a:t>
                </a:r>
                <a:br>
                  <a:rPr kumimoji="1" lang="en-US" altLang="ja-JP" dirty="0"/>
                </a:br>
                <a:r>
                  <a:rPr kumimoji="1" lang="en-US" altLang="ja-JP" dirty="0"/>
                  <a:t>&amp; its CSL variant [</a:t>
                </a:r>
                <a:r>
                  <a:rPr kumimoji="1" lang="en-US" altLang="ja-JP" dirty="0" err="1"/>
                  <a:t>Zilberstein</a:t>
                </a:r>
                <a:r>
                  <a:rPr kumimoji="1" lang="en-US" altLang="ja-JP" dirty="0"/>
                  <a:t>+ </a:t>
                </a:r>
                <a:r>
                  <a:rPr kumimoji="1" lang="en-US" altLang="ja-JP" dirty="0" err="1"/>
                  <a:t>arXiv</a:t>
                </a:r>
                <a:r>
                  <a:rPr kumimoji="1" lang="en-US" altLang="ja-JP" dirty="0"/>
                  <a:t>]</a:t>
                </a:r>
              </a:p>
              <a:p>
                <a:pPr lvl="1"/>
                <a:r>
                  <a:rPr lang="en-US" altLang="ja-JP" sz="2800" dirty="0"/>
                  <a:t>Key mechanism: </a:t>
                </a:r>
                <a:r>
                  <a:rPr lang="en-US" altLang="ja-JP" sz="2800" b="1" dirty="0">
                    <a:solidFill>
                      <a:schemeClr val="accent1">
                        <a:lumMod val="75000"/>
                      </a:schemeClr>
                    </a:solidFill>
                  </a:rPr>
                  <a:t>Probabilistic combination</a:t>
                </a:r>
                <a:r>
                  <a:rPr lang="en-US" altLang="ja-JP" sz="2800" dirty="0"/>
                  <a:t> </a:t>
                </a:r>
                <a14:m>
                  <m:oMath xmlns:m="http://schemas.openxmlformats.org/officeDocument/2006/math">
                    <m:r>
                      <a:rPr lang="en-US" altLang="ja-JP" sz="2800" b="0" i="1" dirty="0" smtClean="0">
                        <a:latin typeface="Cambria Math" panose="02040503050406030204" pitchFamily="18" charset="0"/>
                      </a:rPr>
                      <m:t>𝑃</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m:t>
                        </m:r>
                      </m:e>
                      <m:sub>
                        <m:r>
                          <a:rPr lang="en-US" altLang="ja-JP" sz="2800" b="0" i="1" dirty="0" smtClean="0">
                            <a:latin typeface="Cambria Math" panose="02040503050406030204" pitchFamily="18" charset="0"/>
                          </a:rPr>
                          <m:t>𝑝</m:t>
                        </m:r>
                      </m:sub>
                    </m:sSub>
                    <m:r>
                      <a:rPr lang="en-US" altLang="ja-JP" sz="2800" b="0" i="1" dirty="0" smtClean="0">
                        <a:latin typeface="Cambria Math" panose="02040503050406030204" pitchFamily="18" charset="0"/>
                      </a:rPr>
                      <m:t>𝑄</m:t>
                    </m:r>
                  </m:oMath>
                </a14:m>
                <a:endParaRPr lang="en-US" altLang="ja-JP" sz="2800" dirty="0"/>
              </a:p>
              <a:p>
                <a:pPr lvl="2"/>
                <a:r>
                  <a:rPr lang="en-US" altLang="ja-JP" sz="2400" dirty="0"/>
                  <a:t>Solves the limitations of the existing quantum SL [Le+ POPL’22]</a:t>
                </a:r>
              </a:p>
              <a:p>
                <a:pPr lvl="1"/>
                <a:r>
                  <a:rPr kumimoji="1" lang="en-US" altLang="ja-JP" sz="2800" dirty="0"/>
                  <a:t>Model: </a:t>
                </a:r>
                <a:r>
                  <a:rPr kumimoji="1" lang="en-US" altLang="ja-JP" sz="2800" b="1" dirty="0">
                    <a:solidFill>
                      <a:schemeClr val="accent1">
                        <a:lumMod val="75000"/>
                      </a:schemeClr>
                    </a:solidFill>
                  </a:rPr>
                  <a:t>Convex PCM</a:t>
                </a:r>
                <a:r>
                  <a:rPr kumimoji="1" lang="en-US" altLang="ja-JP" sz="2800" dirty="0"/>
                  <a:t> (new!), a hybrid of convex </a:t>
                </a:r>
                <a:r>
                  <a:rPr lang="en-US" altLang="ja-JP" sz="2800" dirty="0"/>
                  <a:t>s</a:t>
                </a:r>
                <a:r>
                  <a:rPr kumimoji="1" lang="en-US" altLang="ja-JP" sz="2800" dirty="0"/>
                  <a:t>pace &amp; PCM</a:t>
                </a: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D9656F5B-4A3F-836A-8225-91C4A9BA2368}"/>
                  </a:ext>
                </a:extLst>
              </p:cNvPr>
              <p:cNvSpPr>
                <a:spLocks noGrp="1" noRot="1" noChangeAspect="1" noMove="1" noResize="1" noEditPoints="1" noAdjustHandles="1" noChangeArrowheads="1" noChangeShapeType="1" noTextEdit="1"/>
              </p:cNvSpPr>
              <p:nvPr>
                <p:ph idx="1"/>
              </p:nvPr>
            </p:nvSpPr>
            <p:spPr>
              <a:blipFill>
                <a:blip r:embed="rId3"/>
                <a:stretch>
                  <a:fillRect l="-1043" t="-2152"/>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F89D07D2-F464-BDE2-5947-F7B4B6771465}"/>
              </a:ext>
            </a:extLst>
          </p:cNvPr>
          <p:cNvSpPr>
            <a:spLocks noGrp="1"/>
          </p:cNvSpPr>
          <p:nvPr>
            <p:ph type="sldNum" sz="quarter" idx="12"/>
          </p:nvPr>
        </p:nvSpPr>
        <p:spPr/>
        <p:txBody>
          <a:bodyPr/>
          <a:lstStyle/>
          <a:p>
            <a:fld id="{C11FBFAB-5E61-4A8C-898A-C3E3014B566F}" type="slidenum">
              <a:rPr lang="ja-JP" altLang="en-US" smtClean="0"/>
              <a:pPr/>
              <a:t>21</a:t>
            </a:fld>
            <a:endParaRPr kumimoji="1" lang="ja-JP" altLang="en-US"/>
          </a:p>
        </p:txBody>
      </p:sp>
    </p:spTree>
    <p:extLst>
      <p:ext uri="{BB962C8B-B14F-4D97-AF65-F5344CB8AC3E}">
        <p14:creationId xmlns:p14="http://schemas.microsoft.com/office/powerpoint/2010/main" val="334759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ABE12-0EAE-F08F-7BA3-7FA70F4D794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D8770C3-98FF-3603-22AE-BDC4764643A8}"/>
              </a:ext>
            </a:extLst>
          </p:cNvPr>
          <p:cNvSpPr>
            <a:spLocks noGrp="1"/>
          </p:cNvSpPr>
          <p:nvPr>
            <p:ph type="title"/>
          </p:nvPr>
        </p:nvSpPr>
        <p:spPr/>
        <p:txBody>
          <a:bodyPr>
            <a:normAutofit/>
          </a:bodyPr>
          <a:lstStyle/>
          <a:p>
            <a:r>
              <a:rPr lang="en-US" altLang="ja-JP" dirty="0"/>
              <a:t>Two-Layer Logic</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D74F2F2-E054-226F-2996-69DE967F2E7D}"/>
                  </a:ext>
                </a:extLst>
              </p:cNvPr>
              <p:cNvSpPr>
                <a:spLocks noGrp="1"/>
              </p:cNvSpPr>
              <p:nvPr>
                <p:ph idx="1"/>
              </p:nvPr>
            </p:nvSpPr>
            <p:spPr>
              <a:xfrm>
                <a:off x="1524000" y="2247515"/>
                <a:ext cx="9829800" cy="1490598"/>
              </a:xfrm>
            </p:spPr>
            <p:txBody>
              <a:bodyPr>
                <a:normAutofit/>
              </a:bodyPr>
              <a:lstStyle/>
              <a:p>
                <a:r>
                  <a:rPr kumimoji="1" lang="en-US" altLang="ja-JP" sz="2400" b="0" dirty="0"/>
                  <a:t>Quantum points-to token (as vector)    </a:t>
                </a:r>
                <a14:m>
                  <m:oMath xmlns:m="http://schemas.openxmlformats.org/officeDocument/2006/math">
                    <m:bar>
                      <m:barPr>
                        <m:pos m:val="top"/>
                        <m:ctrlPr>
                          <a:rPr kumimoji="1" lang="en-US" altLang="ja-JP" sz="2400" b="0" i="1" smtClean="0">
                            <a:latin typeface="Cambria Math" panose="02040503050406030204" pitchFamily="18" charset="0"/>
                          </a:rPr>
                        </m:ctrlPr>
                      </m:barPr>
                      <m:e>
                        <m:r>
                          <a:rPr kumimoji="1" lang="en-US" altLang="ja-JP" sz="2400" b="0" i="1" smtClean="0">
                            <a:latin typeface="Cambria Math" panose="02040503050406030204" pitchFamily="18" charset="0"/>
                          </a:rPr>
                          <m:t>𝑥</m:t>
                        </m:r>
                      </m:e>
                    </m:ba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𝜓</m:t>
                        </m:r>
                      </m:e>
                    </m:d>
                  </m:oMath>
                </a14:m>
                <a:r>
                  <a:rPr lang="en-US" altLang="ja-JP" sz="2400" dirty="0"/>
                  <a:t>   and   qubit token   </a:t>
                </a:r>
                <a14:m>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oMath>
                </a14:m>
                <a:endParaRPr kumimoji="1" lang="en-US" altLang="ja-JP" sz="2400" dirty="0"/>
              </a:p>
              <a:p>
                <a:r>
                  <a:rPr lang="en-US" altLang="ja-JP" sz="2400" dirty="0"/>
                  <a:t>Sensitive to global phase because of</a:t>
                </a:r>
                <a:r>
                  <a:rPr kumimoji="1" lang="en-US" altLang="ja-JP" sz="2400" b="0" dirty="0"/>
                  <a:t> </a:t>
                </a:r>
                <a:r>
                  <a:rPr lang="en-US" altLang="ja-JP" sz="2400" dirty="0"/>
                  <a:t>linear combination of Hoare triples</a:t>
                </a: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BD74F2F2-E054-226F-2996-69DE967F2E7D}"/>
                  </a:ext>
                </a:extLst>
              </p:cNvPr>
              <p:cNvSpPr>
                <a:spLocks noGrp="1" noRot="1" noChangeAspect="1" noMove="1" noResize="1" noEditPoints="1" noAdjustHandles="1" noChangeArrowheads="1" noChangeShapeType="1" noTextEdit="1"/>
              </p:cNvSpPr>
              <p:nvPr>
                <p:ph idx="1"/>
              </p:nvPr>
            </p:nvSpPr>
            <p:spPr>
              <a:xfrm>
                <a:off x="1524000" y="2247515"/>
                <a:ext cx="9829800" cy="1490598"/>
              </a:xfrm>
              <a:blipFill>
                <a:blip r:embed="rId3"/>
                <a:stretch>
                  <a:fillRect l="-806" t="-573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9A21FB2-89E6-2877-6F78-FBA779345831}"/>
              </a:ext>
            </a:extLst>
          </p:cNvPr>
          <p:cNvSpPr>
            <a:spLocks noGrp="1"/>
          </p:cNvSpPr>
          <p:nvPr>
            <p:ph type="sldNum" sz="quarter" idx="12"/>
          </p:nvPr>
        </p:nvSpPr>
        <p:spPr/>
        <p:txBody>
          <a:bodyPr/>
          <a:lstStyle/>
          <a:p>
            <a:fld id="{C11FBFAB-5E61-4A8C-898A-C3E3014B566F}" type="slidenum">
              <a:rPr lang="ja-JP" altLang="en-US" smtClean="0"/>
              <a:pPr/>
              <a:t>22</a:t>
            </a:fld>
            <a:endParaRPr kumimoji="1" lang="ja-JP" altLang="en-US"/>
          </a:p>
        </p:txBody>
      </p:sp>
      <p:sp>
        <p:nvSpPr>
          <p:cNvPr id="6" name="正方形/長方形 5">
            <a:extLst>
              <a:ext uri="{FF2B5EF4-FFF2-40B4-BE49-F238E27FC236}">
                <a16:creationId xmlns:a16="http://schemas.microsoft.com/office/drawing/2014/main" id="{88237BE9-574A-6A6F-ABE0-DAE65120505C}"/>
              </a:ext>
            </a:extLst>
          </p:cNvPr>
          <p:cNvSpPr/>
          <p:nvPr/>
        </p:nvSpPr>
        <p:spPr>
          <a:xfrm>
            <a:off x="838199" y="1359244"/>
            <a:ext cx="10515600" cy="71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t>Layer1:   Vector-based </a:t>
            </a:r>
            <a:r>
              <a:rPr lang="en-US" altLang="ja-JP" sz="2800" b="1" dirty="0"/>
              <a:t>Quantum </a:t>
            </a:r>
            <a:r>
              <a:rPr kumimoji="1" lang="en-US" altLang="ja-JP" sz="2800" b="1" dirty="0"/>
              <a:t>Separation Logic (</a:t>
            </a:r>
            <a:r>
              <a:rPr lang="en-US" altLang="ja-JP" sz="2800" b="1" dirty="0"/>
              <a:t>I talked today)</a:t>
            </a:r>
            <a:endParaRPr kumimoji="1" lang="en-US" altLang="ja-JP" sz="2800" b="1" dirty="0"/>
          </a:p>
        </p:txBody>
      </p:sp>
      <p:sp>
        <p:nvSpPr>
          <p:cNvPr id="7" name="正方形/長方形 6">
            <a:extLst>
              <a:ext uri="{FF2B5EF4-FFF2-40B4-BE49-F238E27FC236}">
                <a16:creationId xmlns:a16="http://schemas.microsoft.com/office/drawing/2014/main" id="{026AAE7E-9A8C-37BD-6810-08590C8D5E15}"/>
              </a:ext>
            </a:extLst>
          </p:cNvPr>
          <p:cNvSpPr/>
          <p:nvPr/>
        </p:nvSpPr>
        <p:spPr>
          <a:xfrm>
            <a:off x="838200" y="3647282"/>
            <a:ext cx="10515600" cy="71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t>Layer2:   Probabilistic </a:t>
            </a:r>
            <a:r>
              <a:rPr lang="en-US" altLang="ja-JP" sz="2800" b="1" dirty="0"/>
              <a:t>Quantum </a:t>
            </a:r>
            <a:r>
              <a:rPr kumimoji="1" lang="en-US" altLang="ja-JP" sz="2800" b="1" dirty="0"/>
              <a:t>Separation Logic (New</a:t>
            </a:r>
            <a:r>
              <a:rPr lang="en-US" altLang="ja-JP" sz="2800" b="1" dirty="0"/>
              <a:t>)</a:t>
            </a:r>
            <a:endParaRPr kumimoji="1" lang="en-US" altLang="ja-JP" sz="2800" b="1"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213DF835-561A-54C0-23CC-5EA48105FE7C}"/>
                  </a:ext>
                </a:extLst>
              </p:cNvPr>
              <p:cNvSpPr txBox="1">
                <a:spLocks/>
              </p:cNvSpPr>
              <p:nvPr/>
            </p:nvSpPr>
            <p:spPr>
              <a:xfrm>
                <a:off x="1523999" y="4535551"/>
                <a:ext cx="9829799" cy="17846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Quantum points-to token (as </a:t>
                </a:r>
                <a:r>
                  <a:rPr lang="en-US" altLang="ja-JP" sz="2400" i="1" dirty="0"/>
                  <a:t>density operator</a:t>
                </a:r>
                <a:r>
                  <a:rPr lang="en-US" altLang="ja-JP" sz="2400" dirty="0"/>
                  <a:t>)    </a:t>
                </a:r>
                <a14:m>
                  <m:oMath xmlns:m="http://schemas.openxmlformats.org/officeDocument/2006/math">
                    <m:bar>
                      <m:barPr>
                        <m:pos m:val="top"/>
                        <m:ctrlPr>
                          <a:rPr lang="en-US" altLang="ja-JP" sz="2400" i="1" smtClean="0">
                            <a:latin typeface="Cambria Math" panose="02040503050406030204" pitchFamily="18" charset="0"/>
                          </a:rPr>
                        </m:ctrlPr>
                      </m:barPr>
                      <m:e>
                        <m:r>
                          <a:rPr lang="en-US" altLang="ja-JP" sz="2400" i="1" smtClean="0">
                            <a:latin typeface="Cambria Math" panose="02040503050406030204" pitchFamily="18" charset="0"/>
                          </a:rPr>
                          <m:t>𝑥</m:t>
                        </m:r>
                      </m:e>
                    </m:bar>
                    <m:r>
                      <a:rPr lang="en-US" altLang="ja-JP" sz="2400" i="1" smtClean="0">
                        <a:latin typeface="Cambria Math" panose="02040503050406030204" pitchFamily="18" charset="0"/>
                      </a:rPr>
                      <m:t>↦</m:t>
                    </m:r>
                    <m:r>
                      <a:rPr lang="en-US" altLang="ja-JP" sz="2400" b="0" i="1" smtClean="0">
                        <a:latin typeface="Cambria Math" panose="02040503050406030204" pitchFamily="18" charset="0"/>
                      </a:rPr>
                      <m:t>𝜌</m:t>
                    </m:r>
                  </m:oMath>
                </a14:m>
                <a:endParaRPr lang="en-US" altLang="ja-JP" sz="2400" dirty="0"/>
              </a:p>
              <a:p>
                <a:r>
                  <a:rPr lang="en-US" altLang="ja-JP" sz="2400" dirty="0"/>
                  <a:t>Probabilistic combination  </a:t>
                </a:r>
                <a14:m>
                  <m:oMath xmlns:m="http://schemas.openxmlformats.org/officeDocument/2006/math">
                    <m:r>
                      <a:rPr lang="en-US" altLang="ja-JP" sz="2400" b="0" i="1" smtClean="0">
                        <a:latin typeface="Cambria Math" panose="02040503050406030204" pitchFamily="18" charset="0"/>
                      </a:rPr>
                      <m:t>𝑃</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m:t>
                        </m:r>
                      </m:e>
                      <m:sub>
                        <m:r>
                          <a:rPr lang="en-US" altLang="ja-JP" sz="2400" b="0" i="1" smtClean="0">
                            <a:latin typeface="Cambria Math" panose="02040503050406030204" pitchFamily="18" charset="0"/>
                          </a:rPr>
                          <m:t>𝑝</m:t>
                        </m:r>
                      </m:sub>
                    </m:sSub>
                    <m:r>
                      <a:rPr lang="en-US" altLang="ja-JP" sz="2400" b="0" i="1" smtClean="0">
                        <a:latin typeface="Cambria Math" panose="02040503050406030204" pitchFamily="18" charset="0"/>
                      </a:rPr>
                      <m:t>𝑄</m:t>
                    </m:r>
                  </m:oMath>
                </a14:m>
                <a:endParaRPr lang="en-US" altLang="ja-JP" sz="2400" dirty="0"/>
              </a:p>
              <a:p>
                <a:r>
                  <a:rPr lang="en-US" altLang="ja-JP" sz="2400" dirty="0"/>
                  <a:t>Support quantum measurements</a:t>
                </a:r>
              </a:p>
              <a:p>
                <a:r>
                  <a:rPr lang="en-US" altLang="ja-JP" sz="2400" dirty="0"/>
                  <a:t>Insensitive global phase</a:t>
                </a:r>
              </a:p>
            </p:txBody>
          </p:sp>
        </mc:Choice>
        <mc:Fallback xmlns="">
          <p:sp>
            <p:nvSpPr>
              <p:cNvPr id="8" name="コンテンツ プレースホルダー 2">
                <a:extLst>
                  <a:ext uri="{FF2B5EF4-FFF2-40B4-BE49-F238E27FC236}">
                    <a16:creationId xmlns:a16="http://schemas.microsoft.com/office/drawing/2014/main" id="{213DF835-561A-54C0-23CC-5EA48105FE7C}"/>
                  </a:ext>
                </a:extLst>
              </p:cNvPr>
              <p:cNvSpPr txBox="1">
                <a:spLocks noRot="1" noChangeAspect="1" noMove="1" noResize="1" noEditPoints="1" noAdjustHandles="1" noChangeArrowheads="1" noChangeShapeType="1" noTextEdit="1"/>
              </p:cNvSpPr>
              <p:nvPr/>
            </p:nvSpPr>
            <p:spPr>
              <a:xfrm>
                <a:off x="1523999" y="4535551"/>
                <a:ext cx="9829799" cy="1784629"/>
              </a:xfrm>
              <a:prstGeom prst="rect">
                <a:avLst/>
              </a:prstGeom>
              <a:blipFill>
                <a:blip r:embed="rId4"/>
                <a:stretch>
                  <a:fillRect l="-806" t="-6485" b="-1365"/>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3C95E7A7-F42A-60E3-E35D-8F86F93BF47E}"/>
              </a:ext>
            </a:extLst>
          </p:cNvPr>
          <p:cNvCxnSpPr>
            <a:cxnSpLocks/>
          </p:cNvCxnSpPr>
          <p:nvPr/>
        </p:nvCxnSpPr>
        <p:spPr>
          <a:xfrm>
            <a:off x="1117600" y="2070444"/>
            <a:ext cx="0" cy="1576838"/>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99E25DA-4DC9-3E63-5CE1-A910E0B76AE8}"/>
              </a:ext>
            </a:extLst>
          </p:cNvPr>
          <p:cNvSpPr txBox="1"/>
          <p:nvPr/>
        </p:nvSpPr>
        <p:spPr>
          <a:xfrm>
            <a:off x="1277808" y="3135786"/>
            <a:ext cx="1381276" cy="461665"/>
          </a:xfrm>
          <a:prstGeom prst="rect">
            <a:avLst/>
          </a:prstGeom>
          <a:noFill/>
          <a:ln>
            <a:noFill/>
          </a:ln>
        </p:spPr>
        <p:txBody>
          <a:bodyPr wrap="none" rtlCol="0">
            <a:spAutoFit/>
          </a:bodyPr>
          <a:lstStyle/>
          <a:p>
            <a:r>
              <a:rPr kumimoji="1" lang="en-US" altLang="ja-JP" sz="2400" b="1" dirty="0">
                <a:solidFill>
                  <a:schemeClr val="accent1">
                    <a:lumMod val="75000"/>
                  </a:schemeClr>
                </a:solidFill>
              </a:rPr>
              <a:t>“densify”</a:t>
            </a:r>
            <a:endParaRPr kumimoji="1" lang="ja-JP" altLang="en-US" sz="2400" b="1" dirty="0">
              <a:solidFill>
                <a:schemeClr val="accent1">
                  <a:lumMod val="75000"/>
                </a:schemeClr>
              </a:solidFill>
            </a:endParaRPr>
          </a:p>
        </p:txBody>
      </p:sp>
    </p:spTree>
    <p:extLst>
      <p:ext uri="{BB962C8B-B14F-4D97-AF65-F5344CB8AC3E}">
        <p14:creationId xmlns:p14="http://schemas.microsoft.com/office/powerpoint/2010/main" val="3579771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2BA12-356A-8CC6-E6BD-9266DF97B28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487F33-4DE0-CDB6-CA90-B45198AB843D}"/>
              </a:ext>
            </a:extLst>
          </p:cNvPr>
          <p:cNvSpPr>
            <a:spLocks noGrp="1"/>
          </p:cNvSpPr>
          <p:nvPr>
            <p:ph type="title"/>
          </p:nvPr>
        </p:nvSpPr>
        <p:spPr/>
        <p:txBody>
          <a:bodyPr/>
          <a:lstStyle/>
          <a:p>
            <a:r>
              <a:rPr kumimoji="1" lang="en-US" altLang="ja-JP"/>
              <a:t>Conclusion</a:t>
            </a:r>
            <a:endParaRPr kumimoji="1" lang="ja-JP" altLang="en-US"/>
          </a:p>
        </p:txBody>
      </p:sp>
      <p:sp>
        <p:nvSpPr>
          <p:cNvPr id="3" name="コンテンツ プレースホルダー 2">
            <a:extLst>
              <a:ext uri="{FF2B5EF4-FFF2-40B4-BE49-F238E27FC236}">
                <a16:creationId xmlns:a16="http://schemas.microsoft.com/office/drawing/2014/main" id="{8E571E4C-422B-D65B-1343-3290CF4281A5}"/>
              </a:ext>
            </a:extLst>
          </p:cNvPr>
          <p:cNvSpPr>
            <a:spLocks noGrp="1"/>
          </p:cNvSpPr>
          <p:nvPr>
            <p:ph idx="1"/>
          </p:nvPr>
        </p:nvSpPr>
        <p:spPr/>
        <p:txBody>
          <a:bodyPr>
            <a:normAutofit/>
          </a:bodyPr>
          <a:lstStyle/>
          <a:p>
            <a:pPr>
              <a:spcBef>
                <a:spcPts val="1800"/>
              </a:spcBef>
            </a:pPr>
            <a:r>
              <a:rPr lang="en-US" altLang="ja-JP"/>
              <a:t>We proposed a concurrent quantum separation logic</a:t>
            </a:r>
            <a:br>
              <a:rPr lang="en-US" altLang="ja-JP"/>
            </a:br>
            <a:r>
              <a:rPr lang="en-US" altLang="ja-JP"/>
              <a:t>for modular verification of fine-grained parallelism</a:t>
            </a:r>
          </a:p>
          <a:p>
            <a:pPr>
              <a:spcBef>
                <a:spcPts val="1800"/>
              </a:spcBef>
            </a:pPr>
            <a:r>
              <a:rPr lang="en-US" altLang="ja-JP"/>
              <a:t>Our logic supports shared quantum resources via invariants,</a:t>
            </a:r>
            <a:br>
              <a:rPr lang="en-US" altLang="ja-JP"/>
            </a:br>
            <a:r>
              <a:rPr lang="en-US" altLang="ja-JP"/>
              <a:t>the linear combination rule, and the anti-frame rule by atomicity</a:t>
            </a:r>
          </a:p>
          <a:p>
            <a:pPr>
              <a:spcBef>
                <a:spcPts val="2400"/>
              </a:spcBef>
            </a:pPr>
            <a:r>
              <a:rPr lang="en-US" altLang="ja-JP"/>
              <a:t>Future work</a:t>
            </a:r>
          </a:p>
          <a:p>
            <a:pPr lvl="1"/>
            <a:r>
              <a:rPr lang="en-US" altLang="ja-JP" sz="2800"/>
              <a:t>More powerful concurrency reasoning</a:t>
            </a:r>
          </a:p>
          <a:p>
            <a:pPr lvl="1"/>
            <a:r>
              <a:rPr lang="en-US" altLang="ja-JP" sz="2800"/>
              <a:t>Automated optimization of quantum programs &amp; its verification</a:t>
            </a:r>
            <a:endParaRPr kumimoji="1" lang="ja-JP" altLang="en-US" sz="2800"/>
          </a:p>
        </p:txBody>
      </p:sp>
      <p:sp>
        <p:nvSpPr>
          <p:cNvPr id="4" name="スライド番号プレースホルダー 3">
            <a:extLst>
              <a:ext uri="{FF2B5EF4-FFF2-40B4-BE49-F238E27FC236}">
                <a16:creationId xmlns:a16="http://schemas.microsoft.com/office/drawing/2014/main" id="{DE6AD26A-6B9F-E988-01FF-63D1D4332D4C}"/>
              </a:ext>
            </a:extLst>
          </p:cNvPr>
          <p:cNvSpPr>
            <a:spLocks noGrp="1"/>
          </p:cNvSpPr>
          <p:nvPr>
            <p:ph type="sldNum" sz="quarter" idx="12"/>
          </p:nvPr>
        </p:nvSpPr>
        <p:spPr/>
        <p:txBody>
          <a:bodyPr/>
          <a:lstStyle/>
          <a:p>
            <a:fld id="{C11FBFAB-5E61-4A8C-898A-C3E3014B566F}" type="slidenum">
              <a:rPr kumimoji="1" lang="ja-JP" altLang="en-US" smtClean="0"/>
              <a:t>23</a:t>
            </a:fld>
            <a:endParaRPr kumimoji="1" lang="ja-JP" altLang="en-US"/>
          </a:p>
        </p:txBody>
      </p:sp>
    </p:spTree>
    <p:extLst>
      <p:ext uri="{BB962C8B-B14F-4D97-AF65-F5344CB8AC3E}">
        <p14:creationId xmlns:p14="http://schemas.microsoft.com/office/powerpoint/2010/main" val="784086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83D97-01DF-F6F0-33DE-9C241E71C61C}"/>
              </a:ext>
            </a:extLst>
          </p:cNvPr>
          <p:cNvSpPr>
            <a:spLocks noGrp="1"/>
          </p:cNvSpPr>
          <p:nvPr>
            <p:ph type="title"/>
          </p:nvPr>
        </p:nvSpPr>
        <p:spPr/>
        <p:txBody>
          <a:bodyPr/>
          <a:lstStyle/>
          <a:p>
            <a:r>
              <a:rPr kumimoji="1" lang="en-US" altLang="ja-JP"/>
              <a:t>Our Target Language</a:t>
            </a:r>
            <a:endParaRPr kumimoji="1" lang="ja-JP" altLang="en-US"/>
          </a:p>
        </p:txBody>
      </p:sp>
      <p:sp>
        <p:nvSpPr>
          <p:cNvPr id="4" name="スライド番号プレースホルダー 3">
            <a:extLst>
              <a:ext uri="{FF2B5EF4-FFF2-40B4-BE49-F238E27FC236}">
                <a16:creationId xmlns:a16="http://schemas.microsoft.com/office/drawing/2014/main" id="{A20AB823-65BD-6DD9-B438-B2B3CAAC7DA0}"/>
              </a:ext>
            </a:extLst>
          </p:cNvPr>
          <p:cNvSpPr>
            <a:spLocks noGrp="1"/>
          </p:cNvSpPr>
          <p:nvPr>
            <p:ph type="sldNum" sz="quarter" idx="12"/>
          </p:nvPr>
        </p:nvSpPr>
        <p:spPr/>
        <p:txBody>
          <a:bodyPr/>
          <a:lstStyle/>
          <a:p>
            <a:fld id="{C11FBFAB-5E61-4A8C-898A-C3E3014B566F}"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4544E9C-42D7-75D1-6330-F511BCAC1AE6}"/>
                  </a:ext>
                </a:extLst>
              </p:cNvPr>
              <p:cNvSpPr txBox="1"/>
              <p:nvPr/>
            </p:nvSpPr>
            <p:spPr>
              <a:xfrm>
                <a:off x="1908184" y="1334086"/>
                <a:ext cx="7195176" cy="4585871"/>
              </a:xfrm>
              <a:prstGeom prst="rect">
                <a:avLst/>
              </a:prstGeom>
              <a:noFill/>
            </p:spPr>
            <p:txBody>
              <a:bodyPr wrap="square" rtlCol="0">
                <a:spAutoFit/>
              </a:bodyPr>
              <a:lstStyle/>
              <a:p>
                <a:pPr defTabSz="252000"/>
                <a14:m>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 </m:t>
                    </m:r>
                    <m:r>
                      <m:rPr>
                        <m:aln/>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𝑙</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0" smtClean="0">
                            <a:latin typeface="Cambria Math" panose="02040503050406030204" pitchFamily="18" charset="0"/>
                          </a:rPr>
                          <m:t> </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𝑜𝑝</m:t>
                    </m:r>
                    <m:d>
                      <m:dPr>
                        <m:ctrlPr>
                          <a:rPr kumimoji="1" lang="en-US" altLang="ja-JP" sz="2800" b="0" i="1" smtClean="0">
                            <a:latin typeface="Cambria Math" panose="02040503050406030204" pitchFamily="18" charset="0"/>
                          </a:rPr>
                        </m:ctrlPr>
                      </m:dPr>
                      <m:e>
                        <m:bar>
                          <m:barPr>
                            <m:pos m:val="top"/>
                            <m:ctrlPr>
                              <a:rPr kumimoji="1" lang="en-US" altLang="ja-JP" sz="2800" b="0" i="1" smtClean="0">
                                <a:latin typeface="Cambria Math" panose="02040503050406030204" pitchFamily="18" charset="0"/>
                              </a:rPr>
                            </m:ctrlPr>
                          </m:barPr>
                          <m:e>
                            <m:r>
                              <a:rPr kumimoji="1" lang="en-US" altLang="ja-JP" sz="2800" b="0" i="1" smtClean="0">
                                <a:latin typeface="Cambria Math" panose="02040503050406030204" pitchFamily="18" charset="0"/>
                              </a:rPr>
                              <m:t>𝑒</m:t>
                            </m:r>
                          </m:e>
                        </m:bar>
                      </m:e>
                    </m:d>
                  </m:oMath>
                </a14:m>
                <a:r>
                  <a:rPr kumimoji="1" lang="en-US" altLang="ja-JP" sz="2800" b="0" i="1">
                    <a:latin typeface="Cambria Math" panose="02040503050406030204" pitchFamily="18" charset="0"/>
                  </a:rPr>
                  <a:t> </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m:rPr>
                        <m:sty m:val="p"/>
                      </m:rPr>
                      <a:rPr lang="en-US" altLang="ja-JP" sz="2800" b="0" i="1" smtClean="0">
                        <a:latin typeface="Cambria Math" panose="02040503050406030204" pitchFamily="18" charset="0"/>
                      </a:rPr>
                      <m:t>qalloc</m:t>
                    </m:r>
                  </m:oMath>
                </a14:m>
                <a:r>
                  <a:rPr lang="en-US" altLang="ja-JP" sz="2400" b="0">
                    <a:solidFill>
                      <a:schemeClr val="accent1">
                        <a:lumMod val="75000"/>
                      </a:schemeClr>
                    </a:solidFill>
                    <a:latin typeface="Cambria Math" panose="02040503050406030204" pitchFamily="18" charset="0"/>
                  </a:rPr>
                  <a:t>			(qubit allocation)</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m:rPr>
                        <m:sty m:val="p"/>
                      </m:rPr>
                      <a:rPr lang="en-US" altLang="ja-JP" sz="2800" b="0" i="1" smtClean="0">
                        <a:latin typeface="Cambria Math" panose="02040503050406030204" pitchFamily="18" charset="0"/>
                      </a:rPr>
                      <m:t>qfree</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𝑒</m:t>
                    </m:r>
                  </m:oMath>
                </a14:m>
                <a:r>
                  <a:rPr kumimoji="1" lang="en-US" altLang="ja-JP" sz="2400" b="0">
                    <a:solidFill>
                      <a:schemeClr val="accent1">
                        <a:lumMod val="75000"/>
                      </a:schemeClr>
                    </a:solidFill>
                    <a:latin typeface="Cambria Math" panose="02040503050406030204" pitchFamily="18" charset="0"/>
                  </a:rPr>
                  <a:t>			(qubit deallocation)</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𝑒</m:t>
                            </m:r>
                          </m:e>
                        </m:acc>
                      </m:e>
                    </m:d>
                  </m:oMath>
                </a14:m>
                <a:r>
                  <a:rPr kumimoji="1" lang="en-US" altLang="ja-JP" sz="2400" b="0">
                    <a:solidFill>
                      <a:schemeClr val="accent1">
                        <a:lumMod val="75000"/>
                      </a:schemeClr>
                    </a:solidFill>
                    <a:latin typeface="Cambria Math" panose="02040503050406030204" pitchFamily="18" charset="0"/>
                  </a:rPr>
                  <a:t>				(quantum gate)</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meas</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𝑒</m:t>
                        </m:r>
                      </m:e>
                    </m:d>
                  </m:oMath>
                </a14:m>
                <a:r>
                  <a:rPr kumimoji="1" lang="en-US" altLang="ja-JP" sz="2400" b="0">
                    <a:solidFill>
                      <a:schemeClr val="accent1">
                        <a:lumMod val="75000"/>
                      </a:schemeClr>
                    </a:solidFill>
                    <a:latin typeface="Cambria Math" panose="02040503050406030204" pitchFamily="18" charset="0"/>
                  </a:rPr>
                  <a:t>		(qubit measurement)</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a:rPr kumimoji="1" lang="en-US" altLang="ja-JP" sz="2800" b="0" i="1" smtClean="0">
                        <a:latin typeface="Cambria Math" panose="02040503050406030204" pitchFamily="18" charset="0"/>
                      </a:rPr>
                      <m:t>𝑒</m:t>
                    </m:r>
                    <m:r>
                      <a:rPr lang="en-US" altLang="ja-JP" sz="2800" i="1">
                        <a:latin typeface="Cambria Math" panose="02040503050406030204" pitchFamily="18" charset="0"/>
                      </a:rPr>
                      <m:t>∣∣</m:t>
                    </m:r>
                    <m:r>
                      <a:rPr kumimoji="1" lang="en-US" altLang="ja-JP" sz="2800" b="0" i="1" smtClean="0">
                        <a:latin typeface="Cambria Math" panose="02040503050406030204" pitchFamily="18" charset="0"/>
                      </a:rPr>
                      <m:t>𝑒</m:t>
                    </m:r>
                    <m:r>
                      <a:rPr kumimoji="1" lang="en-US" altLang="ja-JP" sz="2800" b="0" i="1" dirty="0" smtClean="0">
                        <a:latin typeface="Cambria Math" panose="02040503050406030204" pitchFamily="18" charset="0"/>
                      </a:rPr>
                      <m:t>′</m:t>
                    </m:r>
                  </m:oMath>
                </a14:m>
                <a:r>
                  <a:rPr kumimoji="1" lang="en-US" altLang="ja-JP" sz="2400" b="0">
                    <a:solidFill>
                      <a:schemeClr val="accent1">
                        <a:lumMod val="75000"/>
                      </a:schemeClr>
                    </a:solidFill>
                    <a:latin typeface="Cambria Math" panose="02040503050406030204" pitchFamily="18" charset="0"/>
                  </a:rPr>
                  <a:t>					</a:t>
                </a:r>
                <a:r>
                  <a:rPr kumimoji="1" lang="en-US" altLang="ja-JP" sz="2400" b="0">
                    <a:solidFill>
                      <a:schemeClr val="accent6"/>
                    </a:solidFill>
                    <a:latin typeface="Cambria Math" panose="02040503050406030204" pitchFamily="18" charset="0"/>
                  </a:rPr>
                  <a:t>(parallel execution)</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r>
                      <m:rPr>
                        <m:sty m:val="p"/>
                      </m:rPr>
                      <a:rPr kumimoji="1" lang="en-US" altLang="ja-JP" sz="2800" b="0" i="1" smtClean="0">
                        <a:latin typeface="Cambria Math" panose="02040503050406030204" pitchFamily="18" charset="0"/>
                      </a:rPr>
                      <m:t>atomic</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 </m:t>
                        </m:r>
                      </m:e>
                    </m:d>
                  </m:oMath>
                </a14:m>
                <a:r>
                  <a:rPr lang="en-US" altLang="ja-JP" sz="2400">
                    <a:solidFill>
                      <a:schemeClr val="accent1">
                        <a:lumMod val="75000"/>
                      </a:schemeClr>
                    </a:solidFill>
                    <a:latin typeface="Cambria Math" panose="02040503050406030204" pitchFamily="18" charset="0"/>
                  </a:rPr>
                  <a:t>	</a:t>
                </a:r>
                <a:r>
                  <a:rPr lang="en-US" altLang="ja-JP" sz="2400">
                    <a:solidFill>
                      <a:schemeClr val="accent6"/>
                    </a:solidFill>
                    <a:latin typeface="Cambria Math" panose="02040503050406030204" pitchFamily="18" charset="0"/>
                  </a:rPr>
                  <a:t>(atomic block)</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m:rPr>
                        <m:aln/>
                      </m:rPr>
                      <a:rPr lang="en-US" altLang="ja-JP" sz="2800" i="1">
                        <a:latin typeface="Cambria Math" panose="02040503050406030204" pitchFamily="18" charset="0"/>
                      </a:rPr>
                      <m:t>∣</m:t>
                    </m:r>
                    <m:r>
                      <a:rPr lang="en-US" altLang="ja-JP" sz="2800" i="1">
                        <a:latin typeface="Cambria Math" panose="02040503050406030204" pitchFamily="18" charset="0"/>
                      </a:rPr>
                      <m:t>!</m:t>
                    </m:r>
                    <m:r>
                      <a:rPr lang="en-US" altLang="ja-JP" sz="2800" i="1">
                        <a:latin typeface="Cambria Math" panose="02040503050406030204" pitchFamily="18" charset="0"/>
                      </a:rPr>
                      <m:t>𝑒</m:t>
                    </m:r>
                    <m:r>
                      <a:rPr lang="en-US" altLang="ja-JP" sz="2800" i="1">
                        <a:latin typeface="Cambria Math" panose="02040503050406030204" pitchFamily="18" charset="0"/>
                      </a:rPr>
                      <m:t> </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 </m:t>
                        </m:r>
                        <m:r>
                          <a:rPr lang="en-US" altLang="ja-JP" sz="2800" i="1">
                            <a:latin typeface="Cambria Math" panose="02040503050406030204" pitchFamily="18" charset="0"/>
                          </a:rPr>
                          <m:t>𝑒</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sup>
                        </m:sSup>
                        <m:r>
                          <a:rPr lang="en-US" altLang="ja-JP" sz="2800" b="0" i="1" smtClean="0">
                            <a:latin typeface="Cambria Math" panose="02040503050406030204" pitchFamily="18" charset="0"/>
                          </a:rPr>
                          <m:t> </m:t>
                        </m:r>
                      </m:e>
                    </m:d>
                    <m:r>
                      <a:rPr lang="en-US" altLang="ja-JP" sz="2800" b="0" i="1" smtClean="0">
                        <a:latin typeface="Cambria Math" panose="02040503050406030204" pitchFamily="18" charset="0"/>
                      </a:rPr>
                      <m:t>⋯</m:t>
                    </m:r>
                  </m:oMath>
                </a14:m>
                <a:r>
                  <a:rPr lang="en-US" altLang="ja-JP" sz="2400">
                    <a:latin typeface="Cambria Math" panose="02040503050406030204" pitchFamily="18" charset="0"/>
                  </a:rPr>
                  <a:t>	(heap)</a:t>
                </a:r>
              </a:p>
              <a:p>
                <a:pPr defTabSz="252000">
                  <a:spcBef>
                    <a:spcPts val="600"/>
                  </a:spcBef>
                </a:pPr>
                <a:r>
                  <a:rPr lang="ja-JP" altLang="en-US" sz="2800" i="1">
                    <a:latin typeface="Cambria Math" panose="02040503050406030204" pitchFamily="18" charset="0"/>
                  </a:rPr>
                  <a:t>　</a:t>
                </a:r>
                <a14:m>
                  <m:oMath xmlns:m="http://schemas.openxmlformats.org/officeDocument/2006/math">
                    <m:r>
                      <a:rPr lang="en-US" altLang="ja-JP" sz="2800" i="1">
                        <a:latin typeface="Cambria Math" panose="02040503050406030204" pitchFamily="18" charset="0"/>
                      </a:rPr>
                      <m:t> </m:t>
                    </m:r>
                    <m:r>
                      <m:rPr>
                        <m:aln/>
                      </m:rPr>
                      <a:rPr lang="en-US" altLang="ja-JP" sz="2800" i="1">
                        <a:latin typeface="Cambria Math" panose="02040503050406030204" pitchFamily="18" charset="0"/>
                      </a:rPr>
                      <m:t>∣</m:t>
                    </m:r>
                    <m:r>
                      <m:rPr>
                        <m:sty m:val="p"/>
                      </m:rPr>
                      <a:rPr kumimoji="1" lang="en-US" altLang="ja-JP" sz="2800" b="0" i="0" smtClean="0">
                        <a:latin typeface="Cambria Math" panose="02040503050406030204" pitchFamily="18" charset="0"/>
                      </a:rPr>
                      <m:t>if</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sup>
                        </m:sSup>
                      </m:e>
                    </m:d>
                    <m:r>
                      <a:rPr kumimoji="1" lang="en-US" altLang="ja-JP" sz="2800" b="0" i="1" smtClean="0">
                        <a:latin typeface="Cambria Math" panose="02040503050406030204" pitchFamily="18" charset="0"/>
                      </a:rPr>
                      <m:t> </m:t>
                    </m:r>
                    <m:r>
                      <m:rPr>
                        <m:sty m:val="p"/>
                      </m:rPr>
                      <a:rPr kumimoji="1" lang="en-US" altLang="ja-JP" sz="2800" b="0" i="0" smtClean="0">
                        <a:latin typeface="Cambria Math" panose="02040503050406030204" pitchFamily="18" charset="0"/>
                      </a:rPr>
                      <m:t>else</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sup>
                        </m:sSup>
                      </m:e>
                    </m:d>
                    <m:r>
                      <a:rPr lang="en-US" altLang="ja-JP" sz="2800" i="1">
                        <a:latin typeface="Cambria Math" panose="02040503050406030204" pitchFamily="18" charset="0"/>
                      </a:rPr>
                      <m:t>∣</m:t>
                    </m:r>
                    <m:r>
                      <m:rPr>
                        <m:sty m:val="p"/>
                      </m:rPr>
                      <a:rPr kumimoji="1" lang="en-US" altLang="ja-JP" sz="2800" b="0" i="0" smtClean="0">
                        <a:latin typeface="Cambria Math" panose="02040503050406030204" pitchFamily="18" charset="0"/>
                      </a:rPr>
                      <m:t>while</m:t>
                    </m:r>
                    <m:r>
                      <a:rPr kumimoji="1" lang="en-US" altLang="ja-JP" sz="2800" b="0" i="0" smtClean="0">
                        <a:latin typeface="Cambria Math" panose="02040503050406030204" pitchFamily="18" charset="0"/>
                      </a:rPr>
                      <m:t> </m:t>
                    </m:r>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𝑒</m:t>
                            </m:r>
                          </m:e>
                          <m:sup>
                            <m:r>
                              <a:rPr kumimoji="1" lang="en-US" altLang="ja-JP" sz="2800" b="0" i="1" smtClean="0">
                                <a:latin typeface="Cambria Math" panose="02040503050406030204" pitchFamily="18" charset="0"/>
                              </a:rPr>
                              <m:t>′</m:t>
                            </m:r>
                          </m:sup>
                        </m:sSup>
                      </m:e>
                    </m:d>
                    <m:r>
                      <a:rPr kumimoji="1" lang="en-US" altLang="ja-JP" sz="2800" b="0" i="1" smtClean="0">
                        <a:latin typeface="Cambria Math" panose="02040503050406030204" pitchFamily="18" charset="0"/>
                      </a:rPr>
                      <m:t> |⋯</m:t>
                    </m:r>
                  </m:oMath>
                </a14:m>
                <a:endParaRPr kumimoji="1" lang="en-US" altLang="ja-JP" sz="2800" b="0">
                  <a:latin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F4544E9C-42D7-75D1-6330-F511BCAC1AE6}"/>
                  </a:ext>
                </a:extLst>
              </p:cNvPr>
              <p:cNvSpPr txBox="1">
                <a:spLocks noRot="1" noChangeAspect="1" noMove="1" noResize="1" noEditPoints="1" noAdjustHandles="1" noChangeArrowheads="1" noChangeShapeType="1" noTextEdit="1"/>
              </p:cNvSpPr>
              <p:nvPr/>
            </p:nvSpPr>
            <p:spPr>
              <a:xfrm>
                <a:off x="1908184" y="1334086"/>
                <a:ext cx="7195176" cy="4585871"/>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06D5ED3-E39D-31FF-45E8-7906FEC95B53}"/>
              </a:ext>
            </a:extLst>
          </p:cNvPr>
          <p:cNvSpPr txBox="1"/>
          <p:nvPr/>
        </p:nvSpPr>
        <p:spPr>
          <a:xfrm>
            <a:off x="7340637" y="2335321"/>
            <a:ext cx="1599990" cy="523220"/>
          </a:xfrm>
          <a:prstGeom prst="rect">
            <a:avLst/>
          </a:prstGeom>
          <a:noFill/>
        </p:spPr>
        <p:txBody>
          <a:bodyPr wrap="none" rtlCol="0">
            <a:spAutoFit/>
          </a:bodyPr>
          <a:lstStyle/>
          <a:p>
            <a:r>
              <a:rPr lang="en-JP" sz="2800" b="1">
                <a:solidFill>
                  <a:schemeClr val="accent1">
                    <a:lumMod val="75000"/>
                  </a:schemeClr>
                </a:solidFill>
                <a:latin typeface="+mj-lt"/>
                <a:ea typeface="+mj-ea"/>
              </a:rPr>
              <a:t>Quantum</a:t>
            </a:r>
          </a:p>
        </p:txBody>
      </p:sp>
      <p:sp>
        <p:nvSpPr>
          <p:cNvPr id="9" name="TextBox 8">
            <a:extLst>
              <a:ext uri="{FF2B5EF4-FFF2-40B4-BE49-F238E27FC236}">
                <a16:creationId xmlns:a16="http://schemas.microsoft.com/office/drawing/2014/main" id="{62F0B52A-9FFA-EFAB-100B-BFCBFD65D4CA}"/>
              </a:ext>
            </a:extLst>
          </p:cNvPr>
          <p:cNvSpPr txBox="1"/>
          <p:nvPr/>
        </p:nvSpPr>
        <p:spPr>
          <a:xfrm>
            <a:off x="7470919" y="4070980"/>
            <a:ext cx="2049728" cy="523220"/>
          </a:xfrm>
          <a:prstGeom prst="rect">
            <a:avLst/>
          </a:prstGeom>
          <a:noFill/>
        </p:spPr>
        <p:txBody>
          <a:bodyPr wrap="none" rtlCol="0">
            <a:spAutoFit/>
          </a:bodyPr>
          <a:lstStyle/>
          <a:p>
            <a:r>
              <a:rPr lang="en-JP" sz="2800" b="1">
                <a:solidFill>
                  <a:schemeClr val="accent6"/>
                </a:solidFill>
                <a:latin typeface="+mj-lt"/>
                <a:ea typeface="+mj-ea"/>
              </a:rPr>
              <a:t>Concurrency</a:t>
            </a:r>
          </a:p>
        </p:txBody>
      </p:sp>
    </p:spTree>
    <p:extLst>
      <p:ext uri="{BB962C8B-B14F-4D97-AF65-F5344CB8AC3E}">
        <p14:creationId xmlns:p14="http://schemas.microsoft.com/office/powerpoint/2010/main" val="3821248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57E65-8DC7-0185-ADC0-6B80D3B4ED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859F7-7356-A41A-E038-9DF4B7A015AD}"/>
              </a:ext>
            </a:extLst>
          </p:cNvPr>
          <p:cNvSpPr>
            <a:spLocks noGrp="1"/>
          </p:cNvSpPr>
          <p:nvPr>
            <p:ph type="title"/>
          </p:nvPr>
        </p:nvSpPr>
        <p:spPr/>
        <p:txBody>
          <a:bodyPr/>
          <a:lstStyle/>
          <a:p>
            <a:r>
              <a:rPr kumimoji="1" lang="en-US" altLang="ja-JP"/>
              <a:t>Overview of Our Logic</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D58BD5-D77C-77A6-BA3D-F1E90338DDE0}"/>
                  </a:ext>
                </a:extLst>
              </p:cNvPr>
              <p:cNvSpPr>
                <a:spLocks noGrp="1"/>
              </p:cNvSpPr>
              <p:nvPr>
                <p:ph idx="1"/>
              </p:nvPr>
            </p:nvSpPr>
            <p:spPr>
              <a:xfrm>
                <a:off x="840796" y="4591318"/>
                <a:ext cx="10515600" cy="2004402"/>
              </a:xfrm>
            </p:spPr>
            <p:txBody>
              <a:bodyPr>
                <a:normAutofit/>
              </a:bodyPr>
              <a:lstStyle/>
              <a:p>
                <a:pPr>
                  <a:spcBef>
                    <a:spcPts val="600"/>
                  </a:spcBef>
                </a:pPr>
                <a:r>
                  <a:rPr lang="en-US" altLang="ja-JP" b="1" i="1" dirty="0">
                    <a:solidFill>
                      <a:schemeClr val="accent1">
                        <a:lumMod val="75000"/>
                      </a:schemeClr>
                    </a:solidFill>
                  </a:rPr>
                  <a:t>Quantum points-to token</a:t>
                </a:r>
                <a:r>
                  <a:rPr lang="en-US" altLang="ja-JP" b="1" dirty="0">
                    <a:solidFill>
                      <a:schemeClr val="accent1">
                        <a:lumMod val="75000"/>
                      </a:schemeClr>
                    </a:solidFill>
                  </a:rPr>
                  <a:t> </a:t>
                </a:r>
                <a14:m>
                  <m:oMath xmlns:m="http://schemas.openxmlformats.org/officeDocument/2006/math">
                    <m:acc>
                      <m:accPr>
                        <m:chr m:val="̅"/>
                        <m:ctrlPr>
                          <a:rPr kumimoji="1" lang="en-US" altLang="ja-JP" b="0" i="1" smtClean="0">
                            <a:solidFill>
                              <a:schemeClr val="accent1">
                                <a:lumMod val="75000"/>
                              </a:schemeClr>
                            </a:solidFill>
                            <a:latin typeface="Cambria Math" panose="02040503050406030204" pitchFamily="18" charset="0"/>
                          </a:rPr>
                        </m:ctrlPr>
                      </m:accPr>
                      <m:e>
                        <m:r>
                          <a:rPr kumimoji="1" lang="en-US" altLang="ja-JP" b="0" i="1" smtClean="0">
                            <a:solidFill>
                              <a:schemeClr val="accent1">
                                <a:lumMod val="75000"/>
                              </a:schemeClr>
                            </a:solidFill>
                            <a:latin typeface="Cambria Math" panose="02040503050406030204" pitchFamily="18" charset="0"/>
                          </a:rPr>
                          <m:t>𝑥</m:t>
                        </m:r>
                      </m:e>
                    </m:acc>
                    <m:r>
                      <a:rPr lang="en-US" altLang="ja-JP" b="0" i="1" smtClean="0">
                        <a:solidFill>
                          <a:schemeClr val="accent1">
                            <a:lumMod val="75000"/>
                          </a:schemeClr>
                        </a:solidFill>
                        <a:latin typeface="Cambria Math" panose="02040503050406030204" pitchFamily="18" charset="0"/>
                      </a:rPr>
                      <m:t>↦</m:t>
                    </m:r>
                    <m:d>
                      <m:dPr>
                        <m:begChr m:val="|"/>
                        <m:endChr m:val="⟩"/>
                        <m:ctrlPr>
                          <a:rPr lang="en-US" altLang="ja-JP" b="0" i="1" smtClean="0">
                            <a:solidFill>
                              <a:schemeClr val="accent1">
                                <a:lumMod val="75000"/>
                              </a:schemeClr>
                            </a:solidFill>
                            <a:latin typeface="Cambria Math" panose="02040503050406030204" pitchFamily="18" charset="0"/>
                          </a:rPr>
                        </m:ctrlPr>
                      </m:dPr>
                      <m:e>
                        <m:r>
                          <a:rPr lang="en-US" altLang="ja-JP" b="0" i="1" smtClean="0">
                            <a:solidFill>
                              <a:schemeClr val="accent1">
                                <a:lumMod val="75000"/>
                              </a:schemeClr>
                            </a:solidFill>
                            <a:latin typeface="Cambria Math" panose="02040503050406030204" pitchFamily="18" charset="0"/>
                          </a:rPr>
                          <m:t>𝜓</m:t>
                        </m:r>
                      </m:e>
                    </m:d>
                  </m:oMath>
                </a14:m>
                <a:r>
                  <a:rPr lang="en-US" altLang="ja-JP" dirty="0"/>
                  <a:t>: the state vector of</a:t>
                </a:r>
                <a14:m>
                  <m:oMath xmlns:m="http://schemas.openxmlformats.org/officeDocument/2006/math">
                    <m:r>
                      <a:rPr lang="en-US" altLang="ja-JP" i="1">
                        <a:latin typeface="Cambria Math" panose="02040503050406030204" pitchFamily="18" charset="0"/>
                      </a:rPr>
                      <m:t> </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𝑥</m:t>
                        </m:r>
                      </m:e>
                    </m:acc>
                  </m:oMath>
                </a14:m>
                <a:r>
                  <a:rPr lang="en-US" altLang="ja-JP" dirty="0"/>
                  <a:t> is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oMath>
                </a14:m>
                <a:endParaRPr lang="en-US" altLang="ja-JP" dirty="0"/>
              </a:p>
              <a:p>
                <a:pPr>
                  <a:spcBef>
                    <a:spcPts val="600"/>
                  </a:spcBef>
                </a:pPr>
                <a:r>
                  <a:rPr lang="en-US" altLang="ja-JP" dirty="0"/>
                  <a:t>Separation </a:t>
                </a:r>
                <a14:m>
                  <m:oMath xmlns:m="http://schemas.openxmlformats.org/officeDocument/2006/math">
                    <m:r>
                      <a:rPr lang="en-US" altLang="ja-JP" i="1" dirty="0">
                        <a:latin typeface="Cambria Math" panose="02040503050406030204" pitchFamily="18" charset="0"/>
                      </a:rPr>
                      <m:t>∗ </m:t>
                    </m:r>
                  </m:oMath>
                </a14:m>
                <a:r>
                  <a:rPr lang="en-US" altLang="ja-JP" dirty="0"/>
                  <a:t>means </a:t>
                </a:r>
                <a:r>
                  <a:rPr lang="en-US" altLang="ja-JP" dirty="0">
                    <a:solidFill>
                      <a:schemeClr val="accent1">
                        <a:lumMod val="75000"/>
                      </a:schemeClr>
                    </a:solidFill>
                  </a:rPr>
                  <a:t>disentangled</a:t>
                </a:r>
                <a:r>
                  <a:rPr lang="en-US" altLang="ja-JP" dirty="0"/>
                  <a:t> qubit states:</a:t>
                </a:r>
                <a:br>
                  <a:rPr lang="en-US" altLang="ja-JP" dirty="0"/>
                </a:br>
                <a14:m>
                  <m:oMath xmlns:m="http://schemas.openxmlformats.org/officeDocument/2006/math">
                    <m:acc>
                      <m:accPr>
                        <m:chr m:val="̅"/>
                        <m:ctrlPr>
                          <a:rPr lang="en-US" altLang="ja-JP" b="0" i="1" smtClean="0">
                            <a:solidFill>
                              <a:schemeClr val="tx1"/>
                            </a:solidFill>
                            <a:latin typeface="Cambria Math" panose="02040503050406030204" pitchFamily="18" charset="0"/>
                          </a:rPr>
                        </m:ctrlPr>
                      </m:accPr>
                      <m:e>
                        <m:r>
                          <a:rPr lang="en-US" altLang="ja-JP" b="0" i="1" smtClean="0">
                            <a:solidFill>
                              <a:schemeClr val="tx1"/>
                            </a:solidFill>
                            <a:latin typeface="Cambria Math" panose="02040503050406030204" pitchFamily="18" charset="0"/>
                          </a:rPr>
                          <m:t>𝑥</m:t>
                        </m:r>
                      </m:e>
                    </m:acc>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r>
                      <a:rPr lang="en-US" altLang="ja-JP" b="0" i="1" smtClean="0">
                        <a:latin typeface="Cambria Math" panose="02040503050406030204" pitchFamily="18" charset="0"/>
                      </a:rPr>
                      <m:t> ∗ </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𝑦</m:t>
                        </m:r>
                      </m:e>
                    </m:acc>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𝜙</m:t>
                        </m:r>
                      </m:e>
                    </m:d>
                    <m:r>
                      <a:rPr lang="en-US" altLang="ja-JP" b="0" i="0" smtClean="0">
                        <a:latin typeface="Cambria Math" panose="02040503050406030204" pitchFamily="18" charset="0"/>
                      </a:rPr>
                      <m:t> </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r>
                              <a:rPr lang="en-US" altLang="ja-JP" b="0" i="1" smtClean="0">
                                <a:latin typeface="Cambria Math" panose="02040503050406030204" pitchFamily="18" charset="0"/>
                              </a:rPr>
                              <m:t>,</m:t>
                            </m:r>
                          </m:e>
                        </m:acc>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𝑦</m:t>
                            </m:r>
                          </m:e>
                        </m:acc>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𝜓</m:t>
                        </m:r>
                      </m:e>
                    </m:d>
                    <m:r>
                      <a:rPr lang="en-US" altLang="ja-JP" b="0" i="1" smtClean="0">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𝜙</m:t>
                        </m:r>
                      </m:e>
                    </m:d>
                  </m:oMath>
                </a14:m>
                <a:endParaRPr lang="en-US" altLang="ja-JP" dirty="0"/>
              </a:p>
              <a:p>
                <a:pPr>
                  <a:spcBef>
                    <a:spcPts val="600"/>
                  </a:spcBef>
                </a:pPr>
                <a:r>
                  <a:rPr lang="en-US" altLang="ja-JP" b="1" i="1" dirty="0">
                    <a:solidFill>
                      <a:schemeClr val="accent2">
                        <a:lumMod val="75000"/>
                      </a:schemeClr>
                    </a:solidFill>
                  </a:rPr>
                  <a:t>Qubit token</a:t>
                </a:r>
                <a:r>
                  <a:rPr lang="en-US" altLang="ja-JP" b="1" dirty="0"/>
                  <a:t> </a:t>
                </a:r>
                <a14:m>
                  <m:oMath xmlns:m="http://schemas.openxmlformats.org/officeDocument/2006/math">
                    <m:d>
                      <m:dPr>
                        <m:begChr m:val="["/>
                        <m:endChr m:val="]"/>
                        <m:ctrlPr>
                          <a:rPr lang="en-US" altLang="ja-JP" i="1" smtClean="0">
                            <a:solidFill>
                              <a:schemeClr val="accent2">
                                <a:lumMod val="75000"/>
                              </a:schemeClr>
                            </a:solidFill>
                            <a:latin typeface="Cambria Math" panose="02040503050406030204" pitchFamily="18" charset="0"/>
                          </a:rPr>
                        </m:ctrlPr>
                      </m:dPr>
                      <m:e>
                        <m:r>
                          <a:rPr lang="en-US" altLang="ja-JP" i="1">
                            <a:solidFill>
                              <a:schemeClr val="accent2">
                                <a:lumMod val="75000"/>
                              </a:schemeClr>
                            </a:solidFill>
                            <a:latin typeface="Cambria Math" panose="02040503050406030204" pitchFamily="18" charset="0"/>
                          </a:rPr>
                          <m:t>𝑥</m:t>
                        </m:r>
                      </m:e>
                    </m:d>
                  </m:oMath>
                </a14:m>
                <a:r>
                  <a:rPr lang="en-US" altLang="ja-JP" dirty="0"/>
                  <a:t> (new!): Qubit </a:t>
                </a:r>
                <a14:m>
                  <m:oMath xmlns:m="http://schemas.openxmlformats.org/officeDocument/2006/math">
                    <m:r>
                      <a:rPr lang="en-US" altLang="ja-JP" b="0" i="1" smtClean="0">
                        <a:latin typeface="Cambria Math" panose="02040503050406030204" pitchFamily="18" charset="0"/>
                      </a:rPr>
                      <m:t>𝑥</m:t>
                    </m:r>
                  </m:oMath>
                </a14:m>
                <a:r>
                  <a:rPr lang="en-US" altLang="ja-JP" dirty="0"/>
                  <a:t> is alive, but its state is unknown</a:t>
                </a:r>
                <a:endParaRPr kumimoji="1" lang="en-US" altLang="ja-JP" i="1" dirty="0">
                  <a:solidFill>
                    <a:schemeClr val="accent2">
                      <a:lumMod val="75000"/>
                    </a:schemeClr>
                  </a:solidFill>
                </a:endParaRPr>
              </a:p>
            </p:txBody>
          </p:sp>
        </mc:Choice>
        <mc:Fallback xmlns="">
          <p:sp>
            <p:nvSpPr>
              <p:cNvPr id="3" name="コンテンツ プレースホルダー 2">
                <a:extLst>
                  <a:ext uri="{FF2B5EF4-FFF2-40B4-BE49-F238E27FC236}">
                    <a16:creationId xmlns:a16="http://schemas.microsoft.com/office/drawing/2014/main" id="{3BD58BD5-D77C-77A6-BA3D-F1E90338DDE0}"/>
                  </a:ext>
                </a:extLst>
              </p:cNvPr>
              <p:cNvSpPr>
                <a:spLocks noGrp="1" noRot="1" noChangeAspect="1" noMove="1" noResize="1" noEditPoints="1" noAdjustHandles="1" noChangeArrowheads="1" noChangeShapeType="1" noTextEdit="1"/>
              </p:cNvSpPr>
              <p:nvPr>
                <p:ph idx="1"/>
              </p:nvPr>
            </p:nvSpPr>
            <p:spPr>
              <a:xfrm>
                <a:off x="840796" y="4591318"/>
                <a:ext cx="10515600" cy="2004402"/>
              </a:xfrm>
              <a:blipFill>
                <a:blip r:embed="rId3"/>
                <a:stretch>
                  <a:fillRect l="-1043" t="-4863"/>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EDE249EE-2B0A-DED5-720B-5F9137EA00A3}"/>
              </a:ext>
            </a:extLst>
          </p:cNvPr>
          <p:cNvSpPr>
            <a:spLocks noGrp="1"/>
          </p:cNvSpPr>
          <p:nvPr>
            <p:ph type="sldNum" sz="quarter" idx="12"/>
          </p:nvPr>
        </p:nvSpPr>
        <p:spPr/>
        <p:txBody>
          <a:bodyPr/>
          <a:lstStyle/>
          <a:p>
            <a:fld id="{C11FBFAB-5E61-4A8C-898A-C3E3014B566F}" type="slidenum">
              <a:rPr lang="ja-JP" altLang="en-US" smtClean="0"/>
              <a:pPr/>
              <a:t>25</a:t>
            </a:fld>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968F406-7E8A-C9E3-DF95-46B05ED117D7}"/>
                  </a:ext>
                </a:extLst>
              </p:cNvPr>
              <p:cNvSpPr txBox="1"/>
              <p:nvPr/>
            </p:nvSpPr>
            <p:spPr>
              <a:xfrm>
                <a:off x="5559425" y="1191725"/>
                <a:ext cx="4956352" cy="18158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𝑃</m:t>
                      </m:r>
                      <m:r>
                        <m:rPr>
                          <m:aln/>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 ⊤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 </m:t>
                          </m:r>
                        </m:e>
                      </m:d>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 </m:t>
                          </m:r>
                        </m:e>
                      </m:d>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oMath>
                  </m:oMathPara>
                </a14:m>
                <a:endParaRPr kumimoji="1" lang="en-US" altLang="ja-JP" sz="2800" b="0" i="1">
                  <a:latin typeface="Cambria Math" panose="02040503050406030204" pitchFamily="18" charset="0"/>
                </a:endParaRPr>
              </a:p>
              <a:p>
                <a:r>
                  <a:rPr lang="ja-JP" altLang="en-US" sz="2800" b="0"/>
                  <a:t>　　</a:t>
                </a:r>
                <a14:m>
                  <m:oMath xmlns:m="http://schemas.openxmlformats.org/officeDocument/2006/math">
                    <m:d>
                      <m:dPr>
                        <m:begChr m:val="|"/>
                        <m:endChr m:val="|"/>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 </m:t>
                        </m:r>
                        <m:r>
                          <a:rPr lang="en-US" altLang="ja-JP" sz="2800" b="0" i="1" dirty="0" smtClean="0">
                            <a:latin typeface="Cambria Math" panose="02040503050406030204" pitchFamily="18" charset="0"/>
                          </a:rPr>
                          <m:t>𝑃</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𝑄</m:t>
                        </m:r>
                        <m:r>
                          <a:rPr lang="en-US" altLang="ja-JP" sz="2800" b="0" i="1" dirty="0" smtClean="0">
                            <a:latin typeface="Cambria Math" panose="02040503050406030204" pitchFamily="18" charset="0"/>
                          </a:rPr>
                          <m:t> </m:t>
                        </m:r>
                      </m:e>
                    </m:d>
                    <m:r>
                      <a:rPr lang="en-US" altLang="ja-JP" sz="2800" b="0" i="1" dirty="0" smtClean="0">
                        <a:latin typeface="Cambria Math" panose="02040503050406030204" pitchFamily="18" charset="0"/>
                      </a:rPr>
                      <m:t> ∀</m:t>
                    </m:r>
                    <m:r>
                      <a:rPr lang="en-US" altLang="ja-JP" sz="2800" b="0" i="1" dirty="0" smtClean="0">
                        <a:latin typeface="Cambria Math" panose="02040503050406030204" pitchFamily="18" charset="0"/>
                      </a:rPr>
                      <m:t>𝑎</m:t>
                    </m:r>
                    <m:r>
                      <a:rPr lang="en-US" altLang="ja-JP" sz="2800" b="0" i="1" dirty="0" smtClean="0">
                        <a:latin typeface="Cambria Math" panose="02040503050406030204" pitchFamily="18" charset="0"/>
                      </a:rPr>
                      <m:t>. </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𝑃</m:t>
                        </m:r>
                      </m:e>
                      <m:sub>
                        <m:r>
                          <a:rPr lang="en-US" altLang="ja-JP" sz="2800" b="0" i="1" dirty="0" smtClean="0">
                            <a:latin typeface="Cambria Math" panose="02040503050406030204" pitchFamily="18" charset="0"/>
                          </a:rPr>
                          <m:t>𝑎</m:t>
                        </m:r>
                      </m:sub>
                    </m:sSub>
                    <m:r>
                      <a:rPr lang="en-US" altLang="ja-JP" sz="2800" b="0" i="1" dirty="0" smtClean="0">
                        <a:latin typeface="Cambria Math" panose="02040503050406030204" pitchFamily="18" charset="0"/>
                      </a:rPr>
                      <m:t> | ∃</m:t>
                    </m:r>
                    <m:r>
                      <a:rPr lang="en-US" altLang="ja-JP" sz="2800" b="0" i="1" dirty="0" smtClean="0">
                        <a:latin typeface="Cambria Math" panose="02040503050406030204" pitchFamily="18" charset="0"/>
                      </a:rPr>
                      <m:t>𝑎</m:t>
                    </m:r>
                    <m:r>
                      <a:rPr lang="en-US" altLang="ja-JP" sz="2800" b="0" i="1" dirty="0" smtClean="0">
                        <a:latin typeface="Cambria Math" panose="02040503050406030204" pitchFamily="18" charset="0"/>
                      </a:rPr>
                      <m:t>. </m:t>
                    </m:r>
                    <m:sSub>
                      <m:sSubPr>
                        <m:ctrlPr>
                          <a:rPr lang="en-US" altLang="ja-JP" sz="2800" b="0" i="1" dirty="0" smtClean="0">
                            <a:latin typeface="Cambria Math" panose="02040503050406030204" pitchFamily="18" charset="0"/>
                          </a:rPr>
                        </m:ctrlPr>
                      </m:sSubPr>
                      <m:e>
                        <m:r>
                          <a:rPr lang="en-US" altLang="ja-JP" sz="2800" b="0" i="1" dirty="0" smtClean="0">
                            <a:latin typeface="Cambria Math" panose="02040503050406030204" pitchFamily="18" charset="0"/>
                          </a:rPr>
                          <m:t>𝑃</m:t>
                        </m:r>
                      </m:e>
                      <m:sub>
                        <m:r>
                          <a:rPr lang="en-US" altLang="ja-JP" sz="2800" b="0" i="1" dirty="0" smtClean="0">
                            <a:latin typeface="Cambria Math" panose="02040503050406030204" pitchFamily="18" charset="0"/>
                          </a:rPr>
                          <m:t>𝑎</m:t>
                        </m:r>
                      </m:sub>
                    </m:sSub>
                  </m:oMath>
                </a14:m>
                <a:br>
                  <a:rPr lang="en-US" altLang="ja-JP" sz="2800" b="0" i="1">
                    <a:latin typeface="Cambria Math" panose="02040503050406030204" pitchFamily="18" charset="0"/>
                  </a:rPr>
                </a:br>
                <a:r>
                  <a:rPr lang="ja-JP" altLang="en-US" sz="2800"/>
                  <a:t>　　</a:t>
                </a:r>
                <a14:m>
                  <m:oMath xmlns:m="http://schemas.openxmlformats.org/officeDocument/2006/math">
                    <m:d>
                      <m:dPr>
                        <m:begChr m:val="|"/>
                        <m:endChr m:val="|"/>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 </m:t>
                        </m:r>
                        <m:r>
                          <m:rPr>
                            <m:sty m:val="p"/>
                          </m:rPr>
                          <a:rPr lang="en-US" altLang="ja-JP" sz="2800" b="0" i="0" dirty="0" smtClean="0">
                            <a:solidFill>
                              <a:schemeClr val="accent6"/>
                            </a:solidFill>
                            <a:latin typeface="Cambria Math" panose="02040503050406030204" pitchFamily="18" charset="0"/>
                          </a:rPr>
                          <m:t>emp</m:t>
                        </m:r>
                        <m:r>
                          <a:rPr lang="en-US" altLang="ja-JP" sz="2800" b="0" i="1" dirty="0" smtClean="0">
                            <a:latin typeface="Cambria Math" panose="02040503050406030204" pitchFamily="18" charset="0"/>
                          </a:rPr>
                          <m:t> </m:t>
                        </m:r>
                      </m:e>
                    </m:d>
                    <m:r>
                      <a:rPr lang="en-US" altLang="ja-JP" sz="2800" b="0" i="1" dirty="0" smtClean="0">
                        <a:latin typeface="Cambria Math" panose="02040503050406030204" pitchFamily="18" charset="0"/>
                      </a:rPr>
                      <m:t> </m:t>
                    </m:r>
                    <m:r>
                      <a:rPr lang="en-US" altLang="ja-JP" sz="2800" b="0" i="1" dirty="0" smtClean="0">
                        <a:solidFill>
                          <a:schemeClr val="accent6"/>
                        </a:solidFill>
                        <a:latin typeface="Cambria Math" panose="02040503050406030204" pitchFamily="18" charset="0"/>
                      </a:rPr>
                      <m:t>𝑃</m:t>
                    </m:r>
                    <m:r>
                      <a:rPr lang="en-US" altLang="ja-JP" sz="2800" b="0" i="1" dirty="0" smtClean="0">
                        <a:solidFill>
                          <a:schemeClr val="accent6"/>
                        </a:solidFill>
                        <a:latin typeface="Cambria Math" panose="02040503050406030204" pitchFamily="18" charset="0"/>
                      </a:rPr>
                      <m:t>∗</m:t>
                    </m:r>
                    <m:r>
                      <a:rPr lang="en-US" altLang="ja-JP" sz="2800" b="0" i="1" dirty="0" smtClean="0">
                        <a:solidFill>
                          <a:schemeClr val="accent6"/>
                        </a:solidFill>
                        <a:latin typeface="Cambria Math" panose="02040503050406030204" pitchFamily="18" charset="0"/>
                      </a:rPr>
                      <m:t>𝑄</m:t>
                    </m:r>
                    <m:r>
                      <a:rPr lang="en-US" altLang="ja-JP" sz="2800" b="0" i="1" dirty="0" smtClean="0">
                        <a:solidFill>
                          <a:schemeClr val="accent6"/>
                        </a:solidFill>
                        <a:latin typeface="Cambria Math" panose="02040503050406030204" pitchFamily="18" charset="0"/>
                      </a:rPr>
                      <m:t> | </m:t>
                    </m:r>
                    <m:r>
                      <a:rPr lang="en-US" altLang="ja-JP" sz="2800" i="1" dirty="0" smtClean="0">
                        <a:solidFill>
                          <a:schemeClr val="accent6"/>
                        </a:solidFill>
                        <a:latin typeface="Cambria Math" panose="02040503050406030204" pitchFamily="18" charset="0"/>
                      </a:rPr>
                      <m:t>𝑃</m:t>
                    </m:r>
                    <m:r>
                      <a:rPr lang="en-US" altLang="ja-JP" sz="2800" b="0" i="1" dirty="0" smtClean="0">
                        <a:solidFill>
                          <a:schemeClr val="accent6"/>
                        </a:solidFill>
                        <a:latin typeface="Cambria Math" panose="02040503050406030204" pitchFamily="18" charset="0"/>
                      </a:rPr>
                      <m:t>−</m:t>
                    </m:r>
                    <m:r>
                      <a:rPr lang="en-US" altLang="ja-JP" sz="2800" i="1" dirty="0">
                        <a:solidFill>
                          <a:schemeClr val="accent6"/>
                        </a:solidFill>
                        <a:latin typeface="Cambria Math" panose="02040503050406030204" pitchFamily="18" charset="0"/>
                      </a:rPr>
                      <m:t>∗</m:t>
                    </m:r>
                    <m:r>
                      <a:rPr lang="en-US" altLang="ja-JP" sz="2800" b="0" i="1" dirty="0" smtClean="0">
                        <a:solidFill>
                          <a:schemeClr val="accent6"/>
                        </a:solidFill>
                        <a:latin typeface="Cambria Math" panose="02040503050406030204" pitchFamily="18" charset="0"/>
                      </a:rPr>
                      <m:t>𝑄</m:t>
                    </m:r>
                  </m:oMath>
                </a14:m>
                <a:endParaRPr kumimoji="1" lang="en-US" altLang="ja-JP" sz="2800" b="0" i="1">
                  <a:solidFill>
                    <a:schemeClr val="accent6"/>
                  </a:solidFill>
                  <a:latin typeface="Cambria Math" panose="02040503050406030204" pitchFamily="18" charset="0"/>
                </a:endParaRPr>
              </a:p>
              <a:p>
                <a:r>
                  <a:rPr lang="ja-JP" altLang="en-US" sz="2800" b="0"/>
                  <a:t>　　</a:t>
                </a:r>
                <a14:m>
                  <m:oMath xmlns:m="http://schemas.openxmlformats.org/officeDocument/2006/math">
                    <m:d>
                      <m:dPr>
                        <m:begChr m:val="|"/>
                        <m:endChr m:val="|"/>
                        <m:ctrlPr>
                          <a:rPr lang="en-US" altLang="ja-JP" sz="2800" b="0" i="1" dirty="0" smtClean="0">
                            <a:latin typeface="Cambria Math" panose="02040503050406030204" pitchFamily="18" charset="0"/>
                          </a:rPr>
                        </m:ctrlPr>
                      </m:dPr>
                      <m:e>
                        <m:r>
                          <a:rPr lang="en-US" altLang="ja-JP" sz="2800" b="0" i="1" dirty="0" smtClean="0">
                            <a:latin typeface="Cambria Math" panose="02040503050406030204" pitchFamily="18" charset="0"/>
                          </a:rPr>
                          <m:t> </m:t>
                        </m:r>
                        <m:r>
                          <a:rPr lang="en-US" altLang="ja-JP" sz="2800" b="0" i="1" dirty="0" smtClean="0">
                            <a:solidFill>
                              <a:schemeClr val="accent6"/>
                            </a:solidFill>
                            <a:latin typeface="Cambria Math" panose="02040503050406030204" pitchFamily="18" charset="0"/>
                          </a:rPr>
                          <m:t>𝑙</m:t>
                        </m:r>
                        <m:r>
                          <a:rPr lang="en-US" altLang="ja-JP" sz="2800" b="0" i="1" dirty="0" smtClean="0">
                            <a:solidFill>
                              <a:schemeClr val="accent6"/>
                            </a:solidFill>
                            <a:latin typeface="Cambria Math" panose="02040503050406030204" pitchFamily="18" charset="0"/>
                          </a:rPr>
                          <m:t>↦</m:t>
                        </m:r>
                        <m:r>
                          <a:rPr lang="en-US" altLang="ja-JP" sz="2800" b="0" i="1" dirty="0" smtClean="0">
                            <a:solidFill>
                              <a:schemeClr val="accent6"/>
                            </a:solidFill>
                            <a:latin typeface="Cambria Math" panose="02040503050406030204" pitchFamily="18" charset="0"/>
                          </a:rPr>
                          <m:t>𝑣</m:t>
                        </m:r>
                        <m:r>
                          <a:rPr lang="en-US" altLang="ja-JP" sz="2800" b="0" i="1" dirty="0" smtClean="0">
                            <a:solidFill>
                              <a:schemeClr val="accent6"/>
                            </a:solidFill>
                            <a:latin typeface="Cambria Math" panose="02040503050406030204" pitchFamily="18" charset="0"/>
                          </a:rPr>
                          <m:t> </m:t>
                        </m:r>
                      </m:e>
                    </m:d>
                    <m:r>
                      <a:rPr lang="en-US" altLang="ja-JP" sz="2800" b="0" i="1" dirty="0" smtClean="0">
                        <a:latin typeface="Cambria Math" panose="02040503050406030204" pitchFamily="18" charset="0"/>
                      </a:rPr>
                      <m:t> </m:t>
                    </m:r>
                    <m:acc>
                      <m:accPr>
                        <m:chr m:val="̅"/>
                        <m:ctrlPr>
                          <a:rPr lang="en-US" altLang="ja-JP" sz="2800" b="0" i="1" dirty="0" smtClean="0">
                            <a:solidFill>
                              <a:schemeClr val="accent1">
                                <a:lumMod val="75000"/>
                              </a:schemeClr>
                            </a:solidFill>
                            <a:latin typeface="Cambria Math" panose="02040503050406030204" pitchFamily="18" charset="0"/>
                          </a:rPr>
                        </m:ctrlPr>
                      </m:accPr>
                      <m:e>
                        <m:r>
                          <a:rPr lang="en-US" altLang="ja-JP" sz="2800" b="0" i="1" dirty="0" smtClean="0">
                            <a:solidFill>
                              <a:schemeClr val="accent1">
                                <a:lumMod val="75000"/>
                              </a:schemeClr>
                            </a:solidFill>
                            <a:latin typeface="Cambria Math" panose="02040503050406030204" pitchFamily="18" charset="0"/>
                          </a:rPr>
                          <m:t>𝑥</m:t>
                        </m:r>
                      </m:e>
                    </m:acc>
                    <m:r>
                      <a:rPr lang="en-US" altLang="ja-JP" sz="2800" b="0" i="1" dirty="0" smtClean="0">
                        <a:solidFill>
                          <a:schemeClr val="accent1">
                            <a:lumMod val="75000"/>
                          </a:schemeClr>
                        </a:solidFill>
                        <a:latin typeface="Cambria Math" panose="02040503050406030204" pitchFamily="18" charset="0"/>
                      </a:rPr>
                      <m:t>↦</m:t>
                    </m:r>
                    <m:d>
                      <m:dPr>
                        <m:begChr m:val="|"/>
                        <m:endChr m:val="⟩"/>
                        <m:ctrlPr>
                          <a:rPr lang="en-US" altLang="ja-JP" sz="2800" b="0" i="1" dirty="0" smtClean="0">
                            <a:solidFill>
                              <a:schemeClr val="accent1">
                                <a:lumMod val="75000"/>
                              </a:schemeClr>
                            </a:solidFill>
                            <a:latin typeface="Cambria Math" panose="02040503050406030204" pitchFamily="18" charset="0"/>
                          </a:rPr>
                        </m:ctrlPr>
                      </m:dPr>
                      <m:e>
                        <m:r>
                          <a:rPr lang="en-US" altLang="ja-JP" sz="2800" b="0" i="1" dirty="0" smtClean="0">
                            <a:solidFill>
                              <a:schemeClr val="accent1">
                                <a:lumMod val="75000"/>
                              </a:schemeClr>
                            </a:solidFill>
                            <a:latin typeface="Cambria Math" panose="02040503050406030204" pitchFamily="18" charset="0"/>
                          </a:rPr>
                          <m:t>𝜓</m:t>
                        </m:r>
                      </m:e>
                    </m:d>
                    <m:r>
                      <a:rPr lang="en-US" altLang="ja-JP" sz="2800" b="0" i="1" dirty="0" smtClean="0">
                        <a:solidFill>
                          <a:schemeClr val="accent1">
                            <a:lumMod val="75000"/>
                          </a:schemeClr>
                        </a:solidFill>
                        <a:latin typeface="Cambria Math" panose="02040503050406030204" pitchFamily="18" charset="0"/>
                      </a:rPr>
                      <m:t> </m:t>
                    </m:r>
                    <m:r>
                      <a:rPr lang="en-US" altLang="ja-JP" sz="2800" b="0" i="1" dirty="0" smtClean="0">
                        <a:latin typeface="Cambria Math" panose="02040503050406030204" pitchFamily="18" charset="0"/>
                      </a:rPr>
                      <m:t>| </m:t>
                    </m:r>
                    <m:d>
                      <m:dPr>
                        <m:begChr m:val="["/>
                        <m:endChr m:val="]"/>
                        <m:ctrlPr>
                          <a:rPr lang="en-US" altLang="ja-JP" sz="2800" b="0" i="1" dirty="0" smtClean="0">
                            <a:solidFill>
                              <a:schemeClr val="accent2">
                                <a:lumMod val="75000"/>
                              </a:schemeClr>
                            </a:solidFill>
                            <a:latin typeface="Cambria Math" panose="02040503050406030204" pitchFamily="18" charset="0"/>
                          </a:rPr>
                        </m:ctrlPr>
                      </m:dPr>
                      <m:e>
                        <m:r>
                          <a:rPr lang="en-US" altLang="ja-JP" sz="2800" b="0" i="1" dirty="0" smtClean="0">
                            <a:solidFill>
                              <a:schemeClr val="accent2">
                                <a:lumMod val="75000"/>
                              </a:schemeClr>
                            </a:solidFill>
                            <a:latin typeface="Cambria Math" panose="02040503050406030204" pitchFamily="18" charset="0"/>
                          </a:rPr>
                          <m:t>𝑥</m:t>
                        </m:r>
                      </m:e>
                    </m:d>
                  </m:oMath>
                </a14:m>
                <a:endParaRPr kumimoji="1" lang="en-US" altLang="ja-JP" sz="2800" b="0" i="1">
                  <a:latin typeface="Cambria Math" panose="02040503050406030204" pitchFamily="18" charset="0"/>
                </a:endParaRPr>
              </a:p>
            </p:txBody>
          </p:sp>
        </mc:Choice>
        <mc:Fallback xmlns="">
          <p:sp>
            <p:nvSpPr>
              <p:cNvPr id="11" name="テキスト ボックス 10">
                <a:extLst>
                  <a:ext uri="{FF2B5EF4-FFF2-40B4-BE49-F238E27FC236}">
                    <a16:creationId xmlns:a16="http://schemas.microsoft.com/office/drawing/2014/main" id="{D968F406-7E8A-C9E3-DF95-46B05ED117D7}"/>
                  </a:ext>
                </a:extLst>
              </p:cNvPr>
              <p:cNvSpPr txBox="1">
                <a:spLocks noRot="1" noChangeAspect="1" noMove="1" noResize="1" noEditPoints="1" noAdjustHandles="1" noChangeArrowheads="1" noChangeShapeType="1" noTextEdit="1"/>
              </p:cNvSpPr>
              <p:nvPr/>
            </p:nvSpPr>
            <p:spPr>
              <a:xfrm>
                <a:off x="5559425" y="1191725"/>
                <a:ext cx="4956352" cy="1815882"/>
              </a:xfrm>
              <a:prstGeom prst="rect">
                <a:avLst/>
              </a:prstGeom>
              <a:blipFill>
                <a:blip r:embed="rId4"/>
                <a:stretch>
                  <a:fillRect/>
                </a:stretch>
              </a:blipFill>
            </p:spPr>
            <p:txBody>
              <a:bodyPr/>
              <a:lstStyle/>
              <a:p>
                <a:r>
                  <a:rPr lang="en-US">
                    <a:noFill/>
                  </a:rPr>
                  <a:t> </a:t>
                </a:r>
              </a:p>
            </p:txBody>
          </p:sp>
        </mc:Fallback>
      </mc:AlternateContent>
      <p:grpSp>
        <p:nvGrpSpPr>
          <p:cNvPr id="15" name="グループ化 14">
            <a:extLst>
              <a:ext uri="{FF2B5EF4-FFF2-40B4-BE49-F238E27FC236}">
                <a16:creationId xmlns:a16="http://schemas.microsoft.com/office/drawing/2014/main" id="{50D9321A-BE83-2BD2-DDE5-AA6185395E1B}"/>
              </a:ext>
            </a:extLst>
          </p:cNvPr>
          <p:cNvGrpSpPr/>
          <p:nvPr/>
        </p:nvGrpSpPr>
        <p:grpSpPr>
          <a:xfrm>
            <a:off x="524647" y="1611209"/>
            <a:ext cx="5387244" cy="1190236"/>
            <a:chOff x="794158" y="1674615"/>
            <a:chExt cx="5387244" cy="1190236"/>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A6E5C-44E9-BB69-3DDD-8F387F6490A1}"/>
                    </a:ext>
                  </a:extLst>
                </p:cNvPr>
                <p:cNvSpPr txBox="1"/>
                <p:nvPr/>
              </p:nvSpPr>
              <p:spPr>
                <a:xfrm>
                  <a:off x="2032126" y="1674615"/>
                  <a:ext cx="258500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dirty="0" smtClean="0">
                                <a:latin typeface="Cambria Math" panose="02040503050406030204" pitchFamily="18" charset="0"/>
                                <a:ea typeface="游ゴシック Medium" panose="020B0500000000000000" pitchFamily="50" charset="-128"/>
                              </a:rPr>
                            </m:ctrlPr>
                          </m:dPr>
                          <m:e>
                            <m:r>
                              <a:rPr kumimoji="1" lang="en-US" altLang="ja-JP" sz="3200" b="0" i="1" dirty="0" smtClean="0">
                                <a:latin typeface="Cambria Math" panose="02040503050406030204" pitchFamily="18" charset="0"/>
                                <a:ea typeface="游ゴシック Medium" panose="020B0500000000000000" pitchFamily="50" charset="-128"/>
                              </a:rPr>
                              <m:t>𝑃</m:t>
                            </m:r>
                          </m:e>
                        </m:d>
                        <m:r>
                          <a:rPr kumimoji="1" lang="en-US" altLang="ja-JP" sz="3200" b="0" i="1" dirty="0" smtClean="0">
                            <a:latin typeface="Cambria Math" panose="02040503050406030204" pitchFamily="18" charset="0"/>
                            <a:ea typeface="游ゴシック Medium" panose="020B0500000000000000" pitchFamily="50" charset="-128"/>
                          </a:rPr>
                          <m:t> </m:t>
                        </m:r>
                        <m:r>
                          <a:rPr kumimoji="1" lang="en-US" altLang="ja-JP" sz="3200" b="0" i="1" dirty="0" smtClean="0">
                            <a:latin typeface="Cambria Math" panose="02040503050406030204" pitchFamily="18" charset="0"/>
                            <a:ea typeface="游ゴシック Medium" panose="020B0500000000000000" pitchFamily="50" charset="-128"/>
                          </a:rPr>
                          <m:t>𝑒</m:t>
                        </m:r>
                        <m:r>
                          <a:rPr kumimoji="1" lang="en-US" altLang="ja-JP" sz="3200" b="0" i="1" dirty="0" smtClean="0">
                            <a:latin typeface="Cambria Math" panose="02040503050406030204" pitchFamily="18" charset="0"/>
                            <a:ea typeface="游ゴシック Medium" panose="020B0500000000000000" pitchFamily="50" charset="-128"/>
                          </a:rPr>
                          <m:t> </m:t>
                        </m:r>
                        <m:sSup>
                          <m:sSupPr>
                            <m:ctrlPr>
                              <a:rPr kumimoji="1" lang="en-US" altLang="ja-JP" sz="3200" b="0" i="1" dirty="0" smtClean="0">
                                <a:latin typeface="Cambria Math" panose="02040503050406030204" pitchFamily="18" charset="0"/>
                                <a:ea typeface="游ゴシック Medium" panose="020B0500000000000000" pitchFamily="50" charset="-128"/>
                              </a:rPr>
                            </m:ctrlPr>
                          </m:sSupPr>
                          <m:e>
                            <m:d>
                              <m:dPr>
                                <m:begChr m:val="{"/>
                                <m:endChr m:val="}"/>
                                <m:ctrlPr>
                                  <a:rPr kumimoji="1" lang="en-US" altLang="ja-JP" sz="3200" b="0" i="1" dirty="0" smtClean="0">
                                    <a:latin typeface="Cambria Math" panose="02040503050406030204" pitchFamily="18" charset="0"/>
                                    <a:ea typeface="游ゴシック Medium" panose="020B0500000000000000" pitchFamily="50" charset="-128"/>
                                  </a:rPr>
                                </m:ctrlPr>
                              </m:dPr>
                              <m:e>
                                <m:r>
                                  <a:rPr kumimoji="1" lang="en-US" altLang="ja-JP" sz="3200" b="0" i="1" dirty="0" smtClean="0">
                                    <a:latin typeface="Cambria Math" panose="02040503050406030204" pitchFamily="18" charset="0"/>
                                    <a:ea typeface="游ゴシック Medium" panose="020B0500000000000000" pitchFamily="50" charset="-128"/>
                                  </a:rPr>
                                  <m:t>𝑣</m:t>
                                </m:r>
                                <m:r>
                                  <a:rPr kumimoji="1" lang="en-US" altLang="ja-JP" sz="3200" b="0" i="1" dirty="0" smtClean="0">
                                    <a:latin typeface="Cambria Math" panose="02040503050406030204" pitchFamily="18" charset="0"/>
                                    <a:ea typeface="游ゴシック Medium" panose="020B0500000000000000" pitchFamily="50" charset="-128"/>
                                  </a:rPr>
                                  <m:t>. </m:t>
                                </m:r>
                                <m:sSub>
                                  <m:sSubPr>
                                    <m:ctrlPr>
                                      <a:rPr kumimoji="1" lang="en-US" altLang="ja-JP" sz="3200" b="0" i="1" dirty="0" smtClean="0">
                                        <a:latin typeface="Cambria Math" panose="02040503050406030204" pitchFamily="18" charset="0"/>
                                        <a:ea typeface="游ゴシック Medium" panose="020B0500000000000000" pitchFamily="50" charset="-128"/>
                                      </a:rPr>
                                    </m:ctrlPr>
                                  </m:sSubPr>
                                  <m:e>
                                    <m:r>
                                      <a:rPr kumimoji="1" lang="en-US" altLang="ja-JP" sz="3200" b="0" i="1" dirty="0" smtClean="0">
                                        <a:latin typeface="Cambria Math" panose="02040503050406030204" pitchFamily="18" charset="0"/>
                                        <a:ea typeface="游ゴシック Medium" panose="020B0500000000000000" pitchFamily="50" charset="-128"/>
                                      </a:rPr>
                                      <m:t>𝑄</m:t>
                                    </m:r>
                                  </m:e>
                                  <m:sub>
                                    <m:r>
                                      <a:rPr kumimoji="1" lang="en-US" altLang="ja-JP" sz="3200" b="0" i="1" dirty="0" smtClean="0">
                                        <a:latin typeface="Cambria Math" panose="02040503050406030204" pitchFamily="18" charset="0"/>
                                        <a:ea typeface="游ゴシック Medium" panose="020B0500000000000000" pitchFamily="50" charset="-128"/>
                                      </a:rPr>
                                      <m:t>𝑣</m:t>
                                    </m:r>
                                  </m:sub>
                                </m:sSub>
                              </m:e>
                            </m:d>
                          </m:e>
                          <m:sup>
                            <m:r>
                              <a:rPr kumimoji="1" lang="en-US" altLang="ja-JP" sz="3200" b="0" i="1" dirty="0" smtClean="0">
                                <a:solidFill>
                                  <a:schemeClr val="accent6"/>
                                </a:solidFill>
                                <a:latin typeface="Cambria Math" panose="02040503050406030204" pitchFamily="18" charset="0"/>
                                <a:ea typeface="游ゴシック Medium" panose="020B0500000000000000" pitchFamily="50" charset="-128"/>
                              </a:rPr>
                              <m:t>𝐼</m:t>
                            </m:r>
                          </m:sup>
                        </m:sSup>
                      </m:oMath>
                    </m:oMathPara>
                  </a14:m>
                  <a:endParaRPr kumimoji="1" lang="en-US" altLang="ja-JP" sz="2800" dirty="0">
                    <a:latin typeface="游ゴシック Medium" panose="020B0500000000000000" pitchFamily="50" charset="-128"/>
                    <a:ea typeface="游ゴシック Medium" panose="020B0500000000000000" pitchFamily="50" charset="-128"/>
                  </a:endParaRPr>
                </a:p>
              </p:txBody>
            </p:sp>
          </mc:Choice>
          <mc:Fallback xmlns="">
            <p:sp>
              <p:nvSpPr>
                <p:cNvPr id="7" name="テキスト ボックス 6">
                  <a:extLst>
                    <a:ext uri="{FF2B5EF4-FFF2-40B4-BE49-F238E27FC236}">
                      <a16:creationId xmlns:a16="http://schemas.microsoft.com/office/drawing/2014/main" id="{D9EA6E5C-44E9-BB69-3DDD-8F387F6490A1}"/>
                    </a:ext>
                  </a:extLst>
                </p:cNvPr>
                <p:cNvSpPr txBox="1">
                  <a:spLocks noRot="1" noChangeAspect="1" noMove="1" noResize="1" noEditPoints="1" noAdjustHandles="1" noChangeArrowheads="1" noChangeShapeType="1" noTextEdit="1"/>
                </p:cNvSpPr>
                <p:nvPr/>
              </p:nvSpPr>
              <p:spPr>
                <a:xfrm>
                  <a:off x="2032126" y="1674615"/>
                  <a:ext cx="258500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8110EB6-AEA5-C29C-CFBC-A7FF9CFDD2AC}"/>
                    </a:ext>
                  </a:extLst>
                </p:cNvPr>
                <p:cNvSpPr txBox="1"/>
                <p:nvPr/>
              </p:nvSpPr>
              <p:spPr>
                <a:xfrm>
                  <a:off x="794158" y="2341631"/>
                  <a:ext cx="538724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𝑃</m:t>
                            </m:r>
                          </m:e>
                        </m:d>
                        <m:r>
                          <a:rPr kumimoji="1" lang="en-US" altLang="ja-JP" sz="2800" b="0" i="1" smtClean="0">
                            <a:solidFill>
                              <a:schemeClr val="tx1"/>
                            </a:solidFill>
                            <a:latin typeface="Cambria Math" panose="02040503050406030204" pitchFamily="18" charset="0"/>
                          </a:rPr>
                          <m:t> </m:t>
                        </m:r>
                        <m:r>
                          <a:rPr kumimoji="1" lang="en-US" altLang="ja-JP" sz="2800" b="0" i="1" smtClean="0">
                            <a:solidFill>
                              <a:schemeClr val="tx1"/>
                            </a:solidFill>
                            <a:latin typeface="Cambria Math" panose="02040503050406030204" pitchFamily="18" charset="0"/>
                          </a:rPr>
                          <m:t>𝑒</m:t>
                        </m:r>
                        <m:r>
                          <a:rPr kumimoji="1" lang="en-US" altLang="ja-JP" sz="2800" b="0" i="1" smtClean="0">
                            <a:solidFill>
                              <a:schemeClr val="tx1"/>
                            </a:solidFill>
                            <a:latin typeface="Cambria Math" panose="02040503050406030204" pitchFamily="18" charset="0"/>
                          </a:rPr>
                          <m:t> </m:t>
                        </m:r>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𝑣</m:t>
                            </m:r>
                            <m: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𝑄</m:t>
                                </m:r>
                              </m:e>
                              <m:sub>
                                <m:r>
                                  <a:rPr kumimoji="1" lang="en-US" altLang="ja-JP" sz="2800" b="0" i="1" smtClean="0">
                                    <a:solidFill>
                                      <a:schemeClr val="tx1"/>
                                    </a:solidFill>
                                    <a:latin typeface="Cambria Math" panose="02040503050406030204" pitchFamily="18" charset="0"/>
                                  </a:rPr>
                                  <m:t>𝑣</m:t>
                                </m:r>
                              </m:sub>
                            </m:sSub>
                          </m:e>
                        </m:d>
                        <m:r>
                          <a:rPr kumimoji="1" lang="en-US" altLang="ja-JP" sz="2800" b="0" i="1" smtClean="0">
                            <a:solidFill>
                              <a:schemeClr val="tx1"/>
                            </a:solidFill>
                            <a:latin typeface="Cambria Math" panose="02040503050406030204" pitchFamily="18" charset="0"/>
                          </a:rPr>
                          <m:t> </m:t>
                        </m:r>
                        <m:r>
                          <a:rPr kumimoji="1" lang="en-US" altLang="ja-JP" sz="2800" b="0" i="1" smtClean="0">
                            <a:solidFill>
                              <a:schemeClr val="tx1"/>
                            </a:solidFill>
                            <a:latin typeface="Cambria Math" panose="02040503050406030204" pitchFamily="18" charset="0"/>
                            <a:ea typeface="Cambria Math" panose="02040503050406030204" pitchFamily="18" charset="0"/>
                          </a:rPr>
                          <m:t>≜ </m:t>
                        </m:r>
                        <m:d>
                          <m:dPr>
                            <m:begChr m:val="{"/>
                            <m:endChr m:val="}"/>
                            <m:ctrlPr>
                              <a:rPr kumimoji="1" lang="en-US" altLang="ja-JP" sz="2800" b="0" i="1" smtClean="0">
                                <a:solidFill>
                                  <a:schemeClr val="tx1"/>
                                </a:solidFill>
                                <a:latin typeface="Cambria Math" panose="02040503050406030204" pitchFamily="18" charset="0"/>
                                <a:ea typeface="Cambria Math" panose="02040503050406030204" pitchFamily="18" charset="0"/>
                              </a:rPr>
                            </m:ctrlPr>
                          </m:dPr>
                          <m:e>
                            <m:r>
                              <a:rPr kumimoji="1" lang="en-US" altLang="ja-JP" sz="2800" b="0" i="1" smtClean="0">
                                <a:solidFill>
                                  <a:schemeClr val="tx1"/>
                                </a:solidFill>
                                <a:latin typeface="Cambria Math" panose="02040503050406030204" pitchFamily="18" charset="0"/>
                                <a:ea typeface="Cambria Math" panose="02040503050406030204" pitchFamily="18" charset="0"/>
                              </a:rPr>
                              <m:t>𝑃</m:t>
                            </m:r>
                          </m:e>
                        </m:d>
                        <m:r>
                          <a:rPr kumimoji="1" lang="en-US" altLang="ja-JP" sz="2800" b="0" i="1" smtClean="0">
                            <a:solidFill>
                              <a:schemeClr val="tx1"/>
                            </a:solidFill>
                            <a:latin typeface="Cambria Math" panose="02040503050406030204" pitchFamily="18" charset="0"/>
                            <a:ea typeface="Cambria Math" panose="02040503050406030204" pitchFamily="18" charset="0"/>
                          </a:rPr>
                          <m:t> </m:t>
                        </m:r>
                        <m:r>
                          <a:rPr kumimoji="1" lang="en-US" altLang="ja-JP" sz="2800" b="0" i="1" smtClean="0">
                            <a:solidFill>
                              <a:schemeClr val="tx1"/>
                            </a:solidFill>
                            <a:latin typeface="Cambria Math" panose="02040503050406030204" pitchFamily="18" charset="0"/>
                            <a:ea typeface="Cambria Math" panose="02040503050406030204" pitchFamily="18" charset="0"/>
                          </a:rPr>
                          <m:t>𝑒</m:t>
                        </m:r>
                        <m:r>
                          <a:rPr kumimoji="1" lang="en-US" altLang="ja-JP" sz="2800" b="0" i="1" smtClean="0">
                            <a:solidFill>
                              <a:schemeClr val="tx1"/>
                            </a:solidFill>
                            <a:latin typeface="Cambria Math" panose="02040503050406030204" pitchFamily="18" charset="0"/>
                            <a:ea typeface="Cambria Math" panose="02040503050406030204" pitchFamily="18" charset="0"/>
                          </a:rPr>
                          <m:t> </m:t>
                        </m:r>
                        <m:sSup>
                          <m:sSupPr>
                            <m:ctrlPr>
                              <a:rPr kumimoji="1" lang="en-US" altLang="ja-JP" sz="28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kumimoji="1" lang="en-US" altLang="ja-JP" sz="2800" b="0" i="1" smtClean="0">
                                    <a:solidFill>
                                      <a:schemeClr val="tx1"/>
                                    </a:solidFill>
                                    <a:latin typeface="Cambria Math" panose="02040503050406030204" pitchFamily="18" charset="0"/>
                                    <a:ea typeface="Cambria Math" panose="02040503050406030204" pitchFamily="18" charset="0"/>
                                  </a:rPr>
                                </m:ctrlPr>
                              </m:dPr>
                              <m:e>
                                <m:r>
                                  <a:rPr kumimoji="1" lang="en-US" altLang="ja-JP" sz="2800" b="0" i="1" smtClean="0">
                                    <a:solidFill>
                                      <a:schemeClr val="tx1"/>
                                    </a:solidFill>
                                    <a:latin typeface="Cambria Math" panose="02040503050406030204" pitchFamily="18" charset="0"/>
                                    <a:ea typeface="Cambria Math" panose="02040503050406030204" pitchFamily="18" charset="0"/>
                                  </a:rPr>
                                  <m:t>𝑣</m:t>
                                </m:r>
                                <m:r>
                                  <a:rPr kumimoji="1" lang="en-US" altLang="ja-JP" sz="2800" b="0" i="1" smtClean="0">
                                    <a:solidFill>
                                      <a:schemeClr val="tx1"/>
                                    </a:solidFill>
                                    <a:latin typeface="Cambria Math" panose="02040503050406030204" pitchFamily="18" charset="0"/>
                                    <a:ea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ea typeface="Cambria Math" panose="02040503050406030204" pitchFamily="18" charset="0"/>
                                      </a:rPr>
                                    </m:ctrlPr>
                                  </m:sSubPr>
                                  <m:e>
                                    <m:r>
                                      <a:rPr kumimoji="1" lang="en-US" altLang="ja-JP" sz="2800" b="0" i="1" smtClean="0">
                                        <a:solidFill>
                                          <a:schemeClr val="tx1"/>
                                        </a:solidFill>
                                        <a:latin typeface="Cambria Math" panose="02040503050406030204" pitchFamily="18" charset="0"/>
                                        <a:ea typeface="Cambria Math" panose="02040503050406030204" pitchFamily="18" charset="0"/>
                                      </a:rPr>
                                      <m:t>𝑄</m:t>
                                    </m:r>
                                  </m:e>
                                  <m:sub>
                                    <m:r>
                                      <a:rPr kumimoji="1" lang="en-US" altLang="ja-JP" sz="2800" b="0" i="1" smtClean="0">
                                        <a:solidFill>
                                          <a:schemeClr val="tx1"/>
                                        </a:solidFill>
                                        <a:latin typeface="Cambria Math" panose="02040503050406030204" pitchFamily="18" charset="0"/>
                                        <a:ea typeface="Cambria Math" panose="02040503050406030204" pitchFamily="18" charset="0"/>
                                      </a:rPr>
                                      <m:t>𝑣</m:t>
                                    </m:r>
                                  </m:sub>
                                </m:sSub>
                              </m:e>
                            </m:d>
                          </m:e>
                          <m:sup>
                            <m:r>
                              <m:rPr>
                                <m:sty m:val="p"/>
                              </m:rPr>
                              <a:rPr kumimoji="1" lang="en-US" altLang="ja-JP" sz="2800" b="0" i="0" smtClean="0">
                                <a:solidFill>
                                  <a:schemeClr val="tx1"/>
                                </a:solidFill>
                                <a:latin typeface="Cambria Math" panose="02040503050406030204" pitchFamily="18" charset="0"/>
                                <a:ea typeface="Cambria Math" panose="02040503050406030204" pitchFamily="18" charset="0"/>
                              </a:rPr>
                              <m:t>emp</m:t>
                            </m:r>
                          </m:sup>
                        </m:sSup>
                      </m:oMath>
                    </m:oMathPara>
                  </a14:m>
                  <a:endParaRPr kumimoji="1" lang="ja-JP" altLang="en-US" sz="2400" dirty="0">
                    <a:solidFill>
                      <a:schemeClr val="tx1"/>
                    </a:solidFill>
                  </a:endParaRPr>
                </a:p>
              </p:txBody>
            </p:sp>
          </mc:Choice>
          <mc:Fallback xmlns="">
            <p:sp>
              <p:nvSpPr>
                <p:cNvPr id="14" name="テキスト ボックス 13">
                  <a:extLst>
                    <a:ext uri="{FF2B5EF4-FFF2-40B4-BE49-F238E27FC236}">
                      <a16:creationId xmlns:a16="http://schemas.microsoft.com/office/drawing/2014/main" id="{88110EB6-AEA5-C29C-CFBC-A7FF9CFDD2AC}"/>
                    </a:ext>
                  </a:extLst>
                </p:cNvPr>
                <p:cNvSpPr txBox="1">
                  <a:spLocks noRot="1" noChangeAspect="1" noMove="1" noResize="1" noEditPoints="1" noAdjustHandles="1" noChangeArrowheads="1" noChangeShapeType="1" noTextEdit="1"/>
                </p:cNvSpPr>
                <p:nvPr/>
              </p:nvSpPr>
              <p:spPr>
                <a:xfrm>
                  <a:off x="794158" y="2341631"/>
                  <a:ext cx="5387244" cy="523220"/>
                </a:xfrm>
                <a:prstGeom prst="rect">
                  <a:avLst/>
                </a:prstGeom>
                <a:blipFill>
                  <a:blip r:embed="rId6"/>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 name="テキスト ボックス 6">
                <a:extLst>
                  <a:ext uri="{FF2B5EF4-FFF2-40B4-BE49-F238E27FC236}">
                    <a16:creationId xmlns:a16="http://schemas.microsoft.com/office/drawing/2014/main" id="{1F14B16A-3ED6-F093-39CF-871C23AA985C}"/>
                  </a:ext>
                </a:extLst>
              </p:cNvPr>
              <p:cNvSpPr txBox="1"/>
              <p:nvPr/>
            </p:nvSpPr>
            <p:spPr>
              <a:xfrm>
                <a:off x="752677" y="3200045"/>
                <a:ext cx="10686643" cy="1107996"/>
              </a:xfrm>
              <a:prstGeom prst="rect">
                <a:avLst/>
              </a:prstGeom>
              <a:noFill/>
            </p:spPr>
            <p:txBody>
              <a:bodyPr wrap="none" rtlCol="0">
                <a:spAutoFit/>
              </a:bodyPr>
              <a:lstStyle/>
              <a:p>
                <a:pPr algn="ctr">
                  <a:spcAft>
                    <a:spcPts val="1200"/>
                  </a:spcAft>
                </a:pPr>
                <a14:m>
                  <m:oMath xmlns:m="http://schemas.openxmlformats.org/officeDocument/2006/math">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1" i="0"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emp</m:t>
                        </m:r>
                        <m:r>
                          <a:rPr kumimoji="1"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0"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qalloc</m:t>
                    </m:r>
                    <m:r>
                      <a:rPr kumimoji="1" lang="en-US" altLang="ja-JP" sz="2800" b="0" i="0"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𝑥</m:t>
                        </m:r>
                        <m:r>
                          <a:rPr lang="en-US" altLang="ja-JP" sz="2800" i="1" dirty="0">
                            <a:latin typeface="Cambria Math" panose="02040503050406030204" pitchFamily="18" charset="0"/>
                            <a:ea typeface="游ゴシック Medium" panose="020B0500000000000000" pitchFamily="50" charset="-128"/>
                          </a:rPr>
                          <m:t>.  </m:t>
                        </m:r>
                        <m:r>
                          <a:rPr lang="en-US" altLang="ja-JP" sz="2800" i="1" dirty="0" smtClean="0">
                            <a:solidFill>
                              <a:schemeClr val="accent1">
                                <a:lumMod val="75000"/>
                              </a:schemeClr>
                            </a:solidFill>
                            <a:latin typeface="Cambria Math" panose="02040503050406030204" pitchFamily="18" charset="0"/>
                            <a:ea typeface="游ゴシック Medium" panose="020B0500000000000000" pitchFamily="50" charset="-128"/>
                          </a:rPr>
                          <m:t>𝑥</m:t>
                        </m:r>
                        <m:r>
                          <a:rPr lang="en-US" altLang="ja-JP" sz="2800" i="1" dirty="0" smtClean="0">
                            <a:solidFill>
                              <a:schemeClr val="accent1">
                                <a:lumMod val="75000"/>
                              </a:schemeClr>
                            </a:solidFill>
                            <a:latin typeface="Cambria Math" panose="02040503050406030204" pitchFamily="18" charset="0"/>
                            <a:ea typeface="游ゴシック Medium" panose="020B0500000000000000" pitchFamily="50" charset="-128"/>
                          </a:rPr>
                          <m:t>↦</m:t>
                        </m:r>
                        <m:d>
                          <m:dPr>
                            <m:begChr m:val="|"/>
                            <m:endChr m:val="⟩"/>
                            <m:ctrlPr>
                              <a:rPr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ctrlPr>
                          </m:dPr>
                          <m:e>
                            <m:r>
                              <a:rPr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0</m:t>
                            </m:r>
                          </m:e>
                        </m:d>
                        <m:r>
                          <a:rPr lang="en-US" altLang="ja-JP" sz="2800" b="0" i="1" dirty="0" smtClean="0">
                            <a:latin typeface="Cambria Math" panose="02040503050406030204" pitchFamily="18" charset="0"/>
                            <a:ea typeface="游ゴシック Medium" panose="020B0500000000000000" pitchFamily="50" charset="-128"/>
                          </a:rPr>
                          <m:t>∗</m:t>
                        </m:r>
                        <m:d>
                          <m:dPr>
                            <m:begChr m:val="["/>
                            <m:endChr m:val="]"/>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𝑥</m:t>
                            </m:r>
                          </m:e>
                        </m:d>
                        <m:r>
                          <a:rPr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0"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𝑥</m:t>
                        </m:r>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m:t>
                        </m:r>
                        <m:d>
                          <m:dPr>
                            <m:begChr m:val="|"/>
                            <m:endChr m:val="⟩"/>
                            <m:ctrlP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ctrlPr>
                          </m:dPr>
                          <m:e>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0</m:t>
                            </m:r>
                          </m:e>
                        </m:d>
                        <m:r>
                          <a:rPr kumimoji="1" lang="en-US" altLang="ja-JP" sz="2800" b="0" i="1" dirty="0" smtClean="0">
                            <a:latin typeface="Cambria Math" panose="02040503050406030204" pitchFamily="18" charset="0"/>
                            <a:ea typeface="游ゴシック Medium" panose="020B0500000000000000" pitchFamily="50" charset="-128"/>
                          </a:rPr>
                          <m:t>∗</m:t>
                        </m:r>
                        <m:d>
                          <m:dPr>
                            <m:begChr m:val="["/>
                            <m:endChr m:val="]"/>
                            <m:ctrlP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kumimoji="1"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𝑥</m:t>
                            </m:r>
                          </m:e>
                        </m:d>
                        <m:r>
                          <a:rPr kumimoji="1"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0" dirty="0" smtClean="0">
                        <a:latin typeface="Cambria Math" panose="02040503050406030204" pitchFamily="18" charset="0"/>
                        <a:ea typeface="游ゴシック Medium" panose="020B0500000000000000" pitchFamily="50" charset="-128"/>
                      </a:rPr>
                      <m:t>  </m:t>
                    </m:r>
                    <m:r>
                      <m:rPr>
                        <m:sty m:val="p"/>
                      </m:rPr>
                      <a:rPr kumimoji="1" lang="en-US" altLang="ja-JP" sz="2800" b="0" i="0" dirty="0" smtClean="0">
                        <a:latin typeface="Cambria Math" panose="02040503050406030204" pitchFamily="18" charset="0"/>
                        <a:ea typeface="游ゴシック Medium" panose="020B0500000000000000" pitchFamily="50" charset="-128"/>
                      </a:rPr>
                      <m:t>qfree</m:t>
                    </m:r>
                    <m:r>
                      <a:rPr kumimoji="1" lang="en-US" altLang="ja-JP" sz="2800" b="0" i="0"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𝑥</m:t>
                    </m:r>
                    <m:r>
                      <a:rPr kumimoji="1" lang="en-US" altLang="ja-JP" sz="2800" b="0" i="0"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r>
                          <m:rPr>
                            <m:sty m:val="p"/>
                          </m:rPr>
                          <a:rPr lang="en-US" altLang="ja-JP" sz="2800" b="0" i="1" dirty="0">
                            <a:latin typeface="Cambria Math" panose="02040503050406030204" pitchFamily="18" charset="0"/>
                            <a:ea typeface="游ゴシック Medium" panose="020B0500000000000000" pitchFamily="50" charset="-128"/>
                          </a:rPr>
                          <m:t>emp</m:t>
                        </m:r>
                        <m:r>
                          <a:rPr lang="en-US" altLang="ja-JP" sz="2800" b="0" i="1" dirty="0" smtClean="0">
                            <a:latin typeface="Cambria Math" panose="02040503050406030204" pitchFamily="18" charset="0"/>
                            <a:ea typeface="游ゴシック Medium" panose="020B0500000000000000" pitchFamily="50" charset="-128"/>
                          </a:rPr>
                          <m:t> </m:t>
                        </m:r>
                      </m:e>
                    </m:d>
                  </m:oMath>
                </a14:m>
                <a:r>
                  <a:rPr kumimoji="1" lang="en-US" altLang="ja-JP" sz="2800" b="0">
                    <a:latin typeface="+mj-lt"/>
                    <a:ea typeface="游ゴシック Medium" panose="020B0500000000000000" pitchFamily="50" charset="-128"/>
                  </a:rPr>
                  <a:t> </a:t>
                </a:r>
              </a:p>
              <a:p>
                <a:pPr algn="ctr"/>
                <a14:m>
                  <m:oMath xmlns:m="http://schemas.openxmlformats.org/officeDocument/2006/math">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acc>
                          <m:accPr>
                            <m:chr m:val="̅"/>
                            <m:ctrlPr>
                              <a:rPr kumimoji="1" lang="en-US" altLang="ja-JP" sz="2800" b="1" i="1" dirty="0" smtClean="0">
                                <a:solidFill>
                                  <a:schemeClr val="accent1">
                                    <a:lumMod val="75000"/>
                                  </a:schemeClr>
                                </a:solidFill>
                                <a:latin typeface="Cambria Math" panose="02040503050406030204" pitchFamily="18" charset="0"/>
                                <a:ea typeface="游ゴシック Medium" panose="020B0500000000000000" pitchFamily="50" charset="-128"/>
                              </a:rPr>
                            </m:ctrlPr>
                          </m:accPr>
                          <m:e>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𝑥</m:t>
                            </m:r>
                          </m:e>
                        </m:acc>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m:t>
                        </m:r>
                        <m:d>
                          <m:dPr>
                            <m:begChr m:val="|"/>
                            <m:endChr m:val="⟩"/>
                            <m:ctrlP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ctrlPr>
                          </m:dPr>
                          <m:e>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𝜓</m:t>
                            </m:r>
                          </m:e>
                        </m:d>
                        <m:r>
                          <a:rPr kumimoji="1"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 </m:t>
                        </m:r>
                      </m:e>
                    </m:d>
                    <m:r>
                      <a:rPr kumimoji="1" lang="en-US" altLang="ja-JP" sz="2800" b="0" i="0"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𝑈</m:t>
                    </m:r>
                    <m:d>
                      <m:dPr>
                        <m:ctrlPr>
                          <a:rPr kumimoji="1" lang="en-US" altLang="ja-JP" sz="2800" b="0" i="1" dirty="0" smtClean="0">
                            <a:latin typeface="Cambria Math" panose="02040503050406030204" pitchFamily="18" charset="0"/>
                            <a:ea typeface="游ゴシック Medium" panose="020B0500000000000000" pitchFamily="50" charset="-128"/>
                          </a:rPr>
                        </m:ctrlPr>
                      </m:dPr>
                      <m:e>
                        <m:acc>
                          <m:accPr>
                            <m:chr m:val="̅"/>
                            <m:ctrlPr>
                              <a:rPr kumimoji="1" lang="en-US" altLang="ja-JP" sz="2800" b="0" i="1" dirty="0" smtClean="0">
                                <a:latin typeface="Cambria Math" panose="02040503050406030204" pitchFamily="18" charset="0"/>
                                <a:ea typeface="游ゴシック Medium" panose="020B0500000000000000" pitchFamily="50" charset="-128"/>
                              </a:rPr>
                            </m:ctrlPr>
                          </m:accPr>
                          <m:e>
                            <m:r>
                              <a:rPr kumimoji="1" lang="en-US" altLang="ja-JP" sz="2800" b="0" i="1" dirty="0" smtClean="0">
                                <a:latin typeface="Cambria Math" panose="02040503050406030204" pitchFamily="18" charset="0"/>
                                <a:ea typeface="游ゴシック Medium" panose="020B0500000000000000" pitchFamily="50" charset="-128"/>
                              </a:rPr>
                              <m:t>𝑥</m:t>
                            </m:r>
                          </m:e>
                        </m:acc>
                      </m:e>
                    </m:d>
                    <m:r>
                      <a:rPr kumimoji="1" lang="en-US" altLang="ja-JP" sz="2800" b="0" i="0" dirty="0" smtClean="0">
                        <a:latin typeface="Cambria Math" panose="02040503050406030204" pitchFamily="18" charset="0"/>
                        <a:ea typeface="游ゴシック Medium" panose="020B0500000000000000" pitchFamily="50" charset="-128"/>
                      </a:rPr>
                      <m:t>  </m:t>
                    </m:r>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acc>
                          <m:accPr>
                            <m:chr m:val="̅"/>
                            <m:ctrlPr>
                              <a:rPr lang="en-US" altLang="ja-JP" sz="2800" b="1" i="1" dirty="0" smtClean="0">
                                <a:solidFill>
                                  <a:schemeClr val="accent1">
                                    <a:lumMod val="75000"/>
                                  </a:schemeClr>
                                </a:solidFill>
                                <a:latin typeface="Cambria Math" panose="02040503050406030204" pitchFamily="18" charset="0"/>
                                <a:ea typeface="游ゴシック Medium" panose="020B0500000000000000" pitchFamily="50" charset="-128"/>
                              </a:rPr>
                            </m:ctrlPr>
                          </m:accPr>
                          <m:e>
                            <m:r>
                              <a:rPr lang="en-US" altLang="ja-JP" sz="2800" i="1" dirty="0">
                                <a:solidFill>
                                  <a:schemeClr val="accent1">
                                    <a:lumMod val="75000"/>
                                  </a:schemeClr>
                                </a:solidFill>
                                <a:latin typeface="Cambria Math" panose="02040503050406030204" pitchFamily="18" charset="0"/>
                                <a:ea typeface="游ゴシック Medium" panose="020B0500000000000000" pitchFamily="50" charset="-128"/>
                              </a:rPr>
                              <m:t>𝑥</m:t>
                            </m:r>
                          </m:e>
                        </m:acc>
                        <m:r>
                          <a:rPr lang="en-US" altLang="ja-JP" sz="2800" i="1" dirty="0">
                            <a:solidFill>
                              <a:schemeClr val="accent1">
                                <a:lumMod val="75000"/>
                              </a:schemeClr>
                            </a:solidFill>
                            <a:latin typeface="Cambria Math" panose="02040503050406030204" pitchFamily="18" charset="0"/>
                            <a:ea typeface="游ゴシック Medium" panose="020B0500000000000000" pitchFamily="50" charset="-128"/>
                          </a:rPr>
                          <m:t>↦</m:t>
                        </m:r>
                        <m:r>
                          <a:rPr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𝑈</m:t>
                        </m:r>
                        <m:d>
                          <m:dPr>
                            <m:begChr m:val="|"/>
                            <m:endChr m:val="⟩"/>
                            <m:ctrlPr>
                              <a:rPr lang="en-US" altLang="ja-JP" sz="2800" i="1" dirty="0">
                                <a:solidFill>
                                  <a:schemeClr val="accent1">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1">
                                    <a:lumMod val="75000"/>
                                  </a:schemeClr>
                                </a:solidFill>
                                <a:latin typeface="Cambria Math" panose="02040503050406030204" pitchFamily="18" charset="0"/>
                                <a:ea typeface="游ゴシック Medium" panose="020B0500000000000000" pitchFamily="50" charset="-128"/>
                              </a:rPr>
                              <m:t>𝜓</m:t>
                            </m:r>
                          </m:e>
                        </m:d>
                        <m:r>
                          <a:rPr lang="en-US" altLang="ja-JP" sz="2800" b="0" i="1" dirty="0" smtClean="0">
                            <a:solidFill>
                              <a:schemeClr val="accent1">
                                <a:lumMod val="75000"/>
                              </a:schemeClr>
                            </a:solidFill>
                            <a:latin typeface="Cambria Math" panose="02040503050406030204" pitchFamily="18" charset="0"/>
                            <a:ea typeface="游ゴシック Medium" panose="020B0500000000000000" pitchFamily="50" charset="-128"/>
                          </a:rPr>
                          <m:t> </m:t>
                        </m:r>
                      </m:e>
                    </m:d>
                  </m:oMath>
                </a14:m>
                <a:r>
                  <a:rPr kumimoji="1" lang="en-US" altLang="ja-JP" sz="2800" b="0">
                    <a:latin typeface="+mj-lt"/>
                    <a:ea typeface="游ゴシック Medium" panose="020B0500000000000000" pitchFamily="50" charset="-128"/>
                  </a:rPr>
                  <a:t>       … and more interesting rules!</a:t>
                </a:r>
              </a:p>
            </p:txBody>
          </p:sp>
        </mc:Choice>
        <mc:Fallback xmlns="">
          <p:sp>
            <p:nvSpPr>
              <p:cNvPr id="6" name="テキスト ボックス 6">
                <a:extLst>
                  <a:ext uri="{FF2B5EF4-FFF2-40B4-BE49-F238E27FC236}">
                    <a16:creationId xmlns:a16="http://schemas.microsoft.com/office/drawing/2014/main" id="{1F14B16A-3ED6-F093-39CF-871C23AA985C}"/>
                  </a:ext>
                </a:extLst>
              </p:cNvPr>
              <p:cNvSpPr txBox="1">
                <a:spLocks noRot="1" noChangeAspect="1" noMove="1" noResize="1" noEditPoints="1" noAdjustHandles="1" noChangeArrowheads="1" noChangeShapeType="1" noTextEdit="1"/>
              </p:cNvSpPr>
              <p:nvPr/>
            </p:nvSpPr>
            <p:spPr>
              <a:xfrm>
                <a:off x="752677" y="3200045"/>
                <a:ext cx="10686643" cy="1107996"/>
              </a:xfrm>
              <a:prstGeom prst="rect">
                <a:avLst/>
              </a:prstGeom>
              <a:blipFill>
                <a:blip r:embed="rId7"/>
                <a:stretch>
                  <a:fillRect b="-1483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34F3E15-B943-0115-4B08-7BB9592A5D6B}"/>
              </a:ext>
            </a:extLst>
          </p:cNvPr>
          <p:cNvSpPr txBox="1"/>
          <p:nvPr/>
        </p:nvSpPr>
        <p:spPr>
          <a:xfrm>
            <a:off x="3143956" y="1160155"/>
            <a:ext cx="1487715" cy="523220"/>
          </a:xfrm>
          <a:prstGeom prst="rect">
            <a:avLst/>
          </a:prstGeom>
          <a:noFill/>
        </p:spPr>
        <p:txBody>
          <a:bodyPr wrap="none" rtlCol="0">
            <a:spAutoFit/>
          </a:bodyPr>
          <a:lstStyle/>
          <a:p>
            <a:r>
              <a:rPr lang="en-JP" sz="2800" i="1">
                <a:solidFill>
                  <a:schemeClr val="accent6"/>
                </a:solidFill>
              </a:rPr>
              <a:t>Invariant</a:t>
            </a:r>
          </a:p>
        </p:txBody>
      </p:sp>
      <p:sp>
        <p:nvSpPr>
          <p:cNvPr id="5" name="TextBox 4">
            <a:extLst>
              <a:ext uri="{FF2B5EF4-FFF2-40B4-BE49-F238E27FC236}">
                <a16:creationId xmlns:a16="http://schemas.microsoft.com/office/drawing/2014/main" id="{BD6ED678-17B4-6DF1-FDF8-9EF752A75770}"/>
              </a:ext>
            </a:extLst>
          </p:cNvPr>
          <p:cNvSpPr txBox="1"/>
          <p:nvPr/>
        </p:nvSpPr>
        <p:spPr>
          <a:xfrm>
            <a:off x="9758072" y="2237585"/>
            <a:ext cx="2190023" cy="461665"/>
          </a:xfrm>
          <a:prstGeom prst="rect">
            <a:avLst/>
          </a:prstGeom>
          <a:noFill/>
        </p:spPr>
        <p:txBody>
          <a:bodyPr wrap="none" rtlCol="0">
            <a:spAutoFit/>
          </a:bodyPr>
          <a:lstStyle/>
          <a:p>
            <a:r>
              <a:rPr lang="en-JP" sz="2400">
                <a:solidFill>
                  <a:schemeClr val="accent6"/>
                </a:solidFill>
              </a:rPr>
              <a:t>(SL connectives)</a:t>
            </a:r>
          </a:p>
        </p:txBody>
      </p:sp>
    </p:spTree>
    <p:extLst>
      <p:ext uri="{BB962C8B-B14F-4D97-AF65-F5344CB8AC3E}">
        <p14:creationId xmlns:p14="http://schemas.microsoft.com/office/powerpoint/2010/main" val="988293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A3424-AD36-FD72-CCA1-4F81843C66F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19FF34-FBF3-7D6A-95BB-A2D6BFFC6EFF}"/>
              </a:ext>
            </a:extLst>
          </p:cNvPr>
          <p:cNvSpPr>
            <a:spLocks noGrp="1"/>
          </p:cNvSpPr>
          <p:nvPr>
            <p:ph type="title"/>
          </p:nvPr>
        </p:nvSpPr>
        <p:spPr/>
        <p:txBody>
          <a:bodyPr/>
          <a:lstStyle/>
          <a:p>
            <a:r>
              <a:rPr kumimoji="1" lang="en-US" altLang="ja-JP"/>
              <a:t>Linear Combination Rule</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7B86548-F324-7957-8A6B-F00ADB420831}"/>
                  </a:ext>
                </a:extLst>
              </p:cNvPr>
              <p:cNvSpPr>
                <a:spLocks noGrp="1"/>
              </p:cNvSpPr>
              <p:nvPr>
                <p:ph idx="1"/>
              </p:nvPr>
            </p:nvSpPr>
            <p:spPr>
              <a:xfrm>
                <a:off x="838200" y="1236133"/>
                <a:ext cx="10515600" cy="4940832"/>
              </a:xfrm>
            </p:spPr>
            <p:txBody>
              <a:bodyPr/>
              <a:lstStyle/>
              <a:p>
                <a:r>
                  <a:rPr lang="en-US" altLang="ja-JP"/>
                  <a:t>This idea can be formalized as </a:t>
                </a:r>
                <a:r>
                  <a:rPr kumimoji="1" lang="en-US" altLang="ja-JP" b="1">
                    <a:solidFill>
                      <a:schemeClr val="accent2">
                        <a:lumMod val="75000"/>
                      </a:schemeClr>
                    </a:solidFill>
                  </a:rPr>
                  <a:t>linear combination of Hoare triples</a:t>
                </a:r>
              </a:p>
              <a:p>
                <a:endParaRPr lang="en-US" altLang="ja-JP"/>
              </a:p>
              <a:p>
                <a:pPr marL="0" indent="0">
                  <a:spcBef>
                    <a:spcPts val="2400"/>
                  </a:spcBef>
                  <a:buNone/>
                </a:pPr>
                <a:endParaRPr kumimoji="1" lang="en-US" altLang="ja-JP"/>
              </a:p>
              <a:p>
                <a:pPr lvl="1">
                  <a:spcBef>
                    <a:spcPts val="600"/>
                  </a:spcBef>
                </a:pPr>
                <a:r>
                  <a:rPr lang="en-US" altLang="ja-JP">
                    <a:latin typeface="+mj-lt"/>
                  </a:rPr>
                  <a:t>With the side condition </a:t>
                </a:r>
                <a14:m>
                  <m:oMath xmlns:m="http://schemas.openxmlformats.org/officeDocument/2006/math">
                    <m:r>
                      <a:rPr lang="en-US" altLang="ja-JP" b="0" i="1" smtClean="0">
                        <a:latin typeface="Cambria Math" panose="02040503050406030204" pitchFamily="18" charset="0"/>
                      </a:rPr>
                      <m:t>𝑄</m:t>
                    </m:r>
                    <m:r>
                      <a:rPr lang="en-US" altLang="ja-JP" b="0" i="1" smtClean="0">
                        <a:latin typeface="Cambria Math" panose="02040503050406030204" pitchFamily="18" charset="0"/>
                      </a:rPr>
                      <m:t>,</m:t>
                    </m:r>
                    <m:r>
                      <a:rPr lang="en-US" altLang="ja-JP" b="0" i="1" smtClean="0">
                        <a:latin typeface="Cambria Math" panose="02040503050406030204" pitchFamily="18" charset="0"/>
                      </a:rPr>
                      <m:t>𝐼</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precise</m:t>
                    </m:r>
                  </m:oMath>
                </a14:m>
                <a:endParaRPr kumimoji="1" lang="en-US" altLang="ja-JP">
                  <a:latin typeface="+mj-lt"/>
                </a:endParaRPr>
              </a:p>
              <a:p>
                <a:pPr lvl="2">
                  <a:spcBef>
                    <a:spcPts val="600"/>
                  </a:spcBef>
                </a:pPr>
                <a:r>
                  <a:rPr kumimoji="1" lang="en-US" altLang="ja-JP" sz="2400" b="0"/>
                  <a:t>Precise assertions represent a unique (or no) resource</a:t>
                </a:r>
              </a:p>
              <a:p>
                <a:pPr lvl="3">
                  <a:spcBef>
                    <a:spcPts val="600"/>
                  </a:spcBef>
                </a:pPr>
                <a:r>
                  <a:rPr lang="en-US" altLang="ja-JP" sz="2200"/>
                  <a:t>e</a:t>
                </a:r>
                <a:r>
                  <a:rPr kumimoji="1" lang="en-US" altLang="ja-JP" sz="2200" b="0"/>
                  <a:t>.g., </a:t>
                </a:r>
                <a14:m>
                  <m:oMath xmlns:m="http://schemas.openxmlformats.org/officeDocument/2006/math">
                    <m:r>
                      <m:rPr>
                        <m:sty m:val="p"/>
                      </m:rPr>
                      <a:rPr kumimoji="1" lang="en-US" altLang="ja-JP" sz="2200" b="0" i="0" smtClean="0">
                        <a:latin typeface="Cambria Math" panose="02040503050406030204" pitchFamily="18" charset="0"/>
                      </a:rPr>
                      <m:t>emp</m:t>
                    </m:r>
                    <m:r>
                      <a:rPr kumimoji="1" lang="en-US" altLang="ja-JP" sz="2200" b="0" i="0" smtClean="0">
                        <a:latin typeface="Cambria Math" panose="02040503050406030204" pitchFamily="18" charset="0"/>
                      </a:rPr>
                      <m:t>, </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𝑙</m:t>
                    </m:r>
                    <m:r>
                      <a:rPr kumimoji="1" lang="en-US" altLang="ja-JP" sz="2200" b="0" i="1" smtClean="0">
                        <a:latin typeface="Cambria Math" panose="02040503050406030204" pitchFamily="18" charset="0"/>
                      </a:rPr>
                      <m:t>↦</m:t>
                    </m:r>
                    <m:r>
                      <a:rPr kumimoji="1" lang="en-US" altLang="ja-JP" sz="2200" b="0" i="1" smtClean="0">
                        <a:latin typeface="Cambria Math" panose="02040503050406030204" pitchFamily="18" charset="0"/>
                      </a:rPr>
                      <m:t>𝑣</m:t>
                    </m:r>
                    <m:r>
                      <a:rPr kumimoji="1" lang="en-US" altLang="ja-JP" sz="2200" b="0" i="1" smtClean="0">
                        <a:latin typeface="Cambria Math" panose="02040503050406030204" pitchFamily="18" charset="0"/>
                      </a:rPr>
                      <m:t>, </m:t>
                    </m:r>
                    <m:r>
                      <a:rPr kumimoji="1" lang="en-US" altLang="ja-JP" sz="2200" b="0" i="1" smtClean="0">
                        <a:latin typeface="Cambria Math" panose="02040503050406030204" pitchFamily="18" charset="0"/>
                      </a:rPr>
                      <m:t>𝑥</m:t>
                    </m:r>
                    <m:r>
                      <a:rPr kumimoji="1" lang="en-US" altLang="ja-JP" sz="2200" b="0" i="1" smtClean="0">
                        <a:latin typeface="Cambria Math" panose="02040503050406030204" pitchFamily="18" charset="0"/>
                      </a:rPr>
                      <m:t>↦</m:t>
                    </m:r>
                    <m:d>
                      <m:dPr>
                        <m:begChr m:val="|"/>
                        <m:endChr m:val="⟩"/>
                        <m:ctrlPr>
                          <a:rPr kumimoji="1" lang="en-US" altLang="ja-JP" sz="2200" b="0" i="1" smtClean="0">
                            <a:latin typeface="Cambria Math" panose="02040503050406030204" pitchFamily="18" charset="0"/>
                          </a:rPr>
                        </m:ctrlPr>
                      </m:dPr>
                      <m:e>
                        <m:r>
                          <a:rPr kumimoji="1" lang="en-US" altLang="ja-JP" sz="2200" b="0" i="1" smtClean="0">
                            <a:latin typeface="Cambria Math" panose="02040503050406030204" pitchFamily="18" charset="0"/>
                          </a:rPr>
                          <m:t>𝜓</m:t>
                        </m:r>
                      </m:e>
                    </m:d>
                    <m:r>
                      <a:rPr kumimoji="1" lang="en-US" altLang="ja-JP" sz="2200" b="0" i="0" smtClean="0">
                        <a:latin typeface="Cambria Math" panose="02040503050406030204" pitchFamily="18" charset="0"/>
                      </a:rPr>
                      <m:t>,</m:t>
                    </m:r>
                    <m:r>
                      <a:rPr lang="en-US" altLang="ja-JP" sz="2200" i="1">
                        <a:latin typeface="Cambria Math" panose="02040503050406030204" pitchFamily="18" charset="0"/>
                      </a:rPr>
                      <m:t>𝑙</m:t>
                    </m:r>
                    <m:r>
                      <a:rPr lang="en-US" altLang="ja-JP" sz="2200" i="1">
                        <a:latin typeface="Cambria Math" panose="02040503050406030204" pitchFamily="18" charset="0"/>
                      </a:rPr>
                      <m:t>↦</m:t>
                    </m:r>
                    <m:r>
                      <a:rPr lang="en-US" altLang="ja-JP" sz="2200" i="1">
                        <a:latin typeface="Cambria Math" panose="02040503050406030204" pitchFamily="18" charset="0"/>
                      </a:rPr>
                      <m:t>𝑣</m:t>
                    </m:r>
                    <m:r>
                      <a:rPr lang="en-US" altLang="ja-JP" sz="2200" b="0" i="1" smtClean="0">
                        <a:latin typeface="Cambria Math" panose="02040503050406030204" pitchFamily="18" charset="0"/>
                      </a:rPr>
                      <m:t>∗</m:t>
                    </m:r>
                    <m:r>
                      <a:rPr lang="en-US" altLang="ja-JP" sz="2200" i="1">
                        <a:latin typeface="Cambria Math" panose="02040503050406030204" pitchFamily="18" charset="0"/>
                      </a:rPr>
                      <m:t>𝑥</m:t>
                    </m:r>
                    <m:r>
                      <a:rPr lang="en-US" altLang="ja-JP" sz="2200" i="1">
                        <a:latin typeface="Cambria Math" panose="02040503050406030204" pitchFamily="18" charset="0"/>
                      </a:rPr>
                      <m:t>↦</m:t>
                    </m:r>
                    <m:d>
                      <m:dPr>
                        <m:begChr m:val="|"/>
                        <m:endChr m:val="⟩"/>
                        <m:ctrlPr>
                          <a:rPr lang="en-US" altLang="ja-JP" sz="2200" i="1">
                            <a:latin typeface="Cambria Math" panose="02040503050406030204" pitchFamily="18" charset="0"/>
                          </a:rPr>
                        </m:ctrlPr>
                      </m:dPr>
                      <m:e>
                        <m:r>
                          <a:rPr lang="en-US" altLang="ja-JP" sz="2200" i="1">
                            <a:latin typeface="Cambria Math" panose="02040503050406030204" pitchFamily="18" charset="0"/>
                          </a:rPr>
                          <m:t>𝜓</m:t>
                        </m:r>
                      </m:e>
                    </m:d>
                  </m:oMath>
                </a14:m>
                <a:r>
                  <a:rPr kumimoji="1" lang="en-US" altLang="ja-JP" sz="2200"/>
                  <a:t>, …</a:t>
                </a:r>
              </a:p>
              <a:p>
                <a:pPr lvl="2">
                  <a:spcBef>
                    <a:spcPts val="600"/>
                  </a:spcBef>
                </a:pPr>
                <a:r>
                  <a:rPr lang="en-US" altLang="ja-JP" sz="2400"/>
                  <a:t>If not </a:t>
                </a:r>
                <a14:m>
                  <m:oMath xmlns:m="http://schemas.openxmlformats.org/officeDocument/2006/math">
                    <m:r>
                      <a:rPr lang="en-US" altLang="ja-JP" sz="2400" i="1">
                        <a:latin typeface="Cambria Math" panose="02040503050406030204" pitchFamily="18" charset="0"/>
                      </a:rPr>
                      <m:t>𝐼</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precise</m:t>
                    </m:r>
                  </m:oMath>
                </a14:m>
                <a:r>
                  <a:rPr lang="en-US" altLang="ja-JP" sz="2400"/>
                  <a:t>, the angelic branching on </a:t>
                </a:r>
                <a14:m>
                  <m:oMath xmlns:m="http://schemas.openxmlformats.org/officeDocument/2006/math">
                    <m:r>
                      <a:rPr lang="en-US" altLang="ja-JP" sz="2400" b="0" i="1" smtClean="0">
                        <a:latin typeface="Cambria Math" panose="02040503050406030204" pitchFamily="18" charset="0"/>
                      </a:rPr>
                      <m:t>𝐼</m:t>
                    </m:r>
                  </m:oMath>
                </a14:m>
                <a:r>
                  <a:rPr lang="en-US" altLang="ja-JP" sz="2400"/>
                  <a:t> makes the rule unsound</a:t>
                </a:r>
              </a:p>
            </p:txBody>
          </p:sp>
        </mc:Choice>
        <mc:Fallback xmlns="">
          <p:sp>
            <p:nvSpPr>
              <p:cNvPr id="3" name="コンテンツ プレースホルダー 2">
                <a:extLst>
                  <a:ext uri="{FF2B5EF4-FFF2-40B4-BE49-F238E27FC236}">
                    <a16:creationId xmlns:a16="http://schemas.microsoft.com/office/drawing/2014/main" id="{02E063CA-FB88-4F25-297E-3BF66BC932FB}"/>
                  </a:ext>
                </a:extLst>
              </p:cNvPr>
              <p:cNvSpPr>
                <a:spLocks noGrp="1" noRot="1" noChangeAspect="1" noMove="1" noResize="1" noEditPoints="1" noAdjustHandles="1" noChangeArrowheads="1" noChangeShapeType="1" noTextEdit="1"/>
              </p:cNvSpPr>
              <p:nvPr>
                <p:ph idx="1"/>
              </p:nvPr>
            </p:nvSpPr>
            <p:spPr>
              <a:xfrm>
                <a:off x="838200" y="1236133"/>
                <a:ext cx="10515600" cy="4940832"/>
              </a:xfrm>
              <a:blipFill>
                <a:blip r:embed="rId3"/>
                <a:stretch>
                  <a:fillRect l="-1043" t="-2099"/>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3E089ED2-AA99-683F-DBDC-6790FADC092D}"/>
              </a:ext>
            </a:extLst>
          </p:cNvPr>
          <p:cNvSpPr>
            <a:spLocks noGrp="1"/>
          </p:cNvSpPr>
          <p:nvPr>
            <p:ph type="sldNum" sz="quarter" idx="12"/>
          </p:nvPr>
        </p:nvSpPr>
        <p:spPr/>
        <p:txBody>
          <a:bodyPr/>
          <a:lstStyle/>
          <a:p>
            <a:fld id="{C11FBFAB-5E61-4A8C-898A-C3E3014B566F}" type="slidenum">
              <a:rPr lang="ja-JP" altLang="en-US" smtClean="0"/>
              <a:pPr/>
              <a:t>26</a:t>
            </a:fld>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9B045F-CF89-1F2B-B053-852CADFC5A75}"/>
                  </a:ext>
                </a:extLst>
              </p:cNvPr>
              <p:cNvSpPr txBox="1"/>
              <p:nvPr/>
            </p:nvSpPr>
            <p:spPr>
              <a:xfrm>
                <a:off x="567787" y="1739125"/>
                <a:ext cx="11066940" cy="10297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dirty="0" smtClean="0">
                              <a:latin typeface="Cambria Math" panose="02040503050406030204" pitchFamily="18" charset="0"/>
                              <a:ea typeface="游ゴシック Medium" panose="020B0500000000000000" pitchFamily="50" charset="-128"/>
                            </a:rPr>
                          </m:ctrlPr>
                        </m:fPr>
                        <m:num>
                          <m:d>
                            <m:dPr>
                              <m:begChr m:val="{"/>
                              <m:endChr m:val="}"/>
                              <m:ctrlPr>
                                <a:rPr kumimoji="1" lang="en-US" altLang="ja-JP" sz="2800" b="0" i="1" dirty="0" smtClean="0">
                                  <a:latin typeface="Cambria Math" panose="02040503050406030204" pitchFamily="18" charset="0"/>
                                  <a:ea typeface="游ゴシック Medium" panose="020B0500000000000000" pitchFamily="50" charset="-128"/>
                                </a:rPr>
                              </m:ctrlPr>
                            </m:dPr>
                            <m:e>
                              <m:r>
                                <a:rPr kumimoji="1" lang="en-US" altLang="ja-JP" sz="2800" b="0" i="1" dirty="0" smtClean="0">
                                  <a:latin typeface="Cambria Math" panose="02040503050406030204" pitchFamily="18" charset="0"/>
                                  <a:ea typeface="游ゴシック Medium" panose="020B0500000000000000" pitchFamily="50" charset="-128"/>
                                </a:rPr>
                                <m:t> </m:t>
                              </m:r>
                              <m:acc>
                                <m:accPr>
                                  <m:chr m:val="̅"/>
                                  <m:ctrlPr>
                                    <a:rPr kumimoji="1" lang="en-US" altLang="ja-JP" sz="2800" b="0" i="1" dirty="0" smtClean="0">
                                      <a:latin typeface="Cambria Math" panose="02040503050406030204" pitchFamily="18" charset="0"/>
                                      <a:ea typeface="游ゴシック Medium" panose="020B0500000000000000" pitchFamily="50" charset="-128"/>
                                    </a:rPr>
                                  </m:ctrlPr>
                                </m:accPr>
                                <m:e>
                                  <m:r>
                                    <a:rPr kumimoji="1" lang="en-US" altLang="ja-JP" sz="2800" b="0" i="1" dirty="0" smtClean="0">
                                      <a:latin typeface="Cambria Math" panose="02040503050406030204" pitchFamily="18" charset="0"/>
                                      <a:ea typeface="游ゴシック Medium" panose="020B0500000000000000" pitchFamily="50" charset="-128"/>
                                    </a:rPr>
                                    <m:t>𝑥</m:t>
                                  </m:r>
                                </m:e>
                              </m:acc>
                              <m:r>
                                <a:rPr kumimoji="1" lang="en-US" altLang="ja-JP" sz="2800" b="0" i="1" dirty="0" smtClean="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b="0" i="1" dirty="0" smtClean="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𝑃</m:t>
                              </m:r>
                              <m:r>
                                <a:rPr lang="en-US" altLang="ja-JP" sz="2800" b="0" i="1" dirty="0" smtClean="0">
                                  <a:latin typeface="Cambria Math" panose="02040503050406030204" pitchFamily="18" charset="0"/>
                                  <a:ea typeface="游ゴシック Medium" panose="020B0500000000000000" pitchFamily="50" charset="-128"/>
                                </a:rPr>
                                <m:t> </m:t>
                              </m:r>
                            </m:e>
                          </m:d>
                          <m:r>
                            <a:rPr kumimoji="1" lang="en-US" altLang="ja-JP" sz="2800" b="0" i="1" dirty="0"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b="0" i="1" dirty="0" smtClean="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𝜙</m:t>
                                      </m:r>
                                    </m:e>
                                  </m:d>
                                  <m:r>
                                    <a:rPr lang="en-US" altLang="ja-JP" sz="2800" i="1" dirty="0">
                                      <a:latin typeface="Cambria Math" panose="02040503050406030204" pitchFamily="18" charset="0"/>
                                      <a:ea typeface="游ゴシック Medium" panose="020B0500000000000000" pitchFamily="50" charset="-128"/>
                                    </a:rPr>
                                    <m:t>∗</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sup>
                              <m:r>
                                <a:rPr lang="en-US" altLang="ja-JP" sz="2800" b="0" i="1" dirty="0" smtClean="0">
                                  <a:latin typeface="Cambria Math" panose="02040503050406030204" pitchFamily="18" charset="0"/>
                                  <a:ea typeface="游ゴシック Medium" panose="020B0500000000000000" pitchFamily="50" charset="-128"/>
                                </a:rPr>
                                <m:t>𝐼</m:t>
                              </m:r>
                            </m:sup>
                          </m:sSup>
                          <m:r>
                            <a:rPr lang="en-US" altLang="ja-JP" sz="2800" b="0" i="1" dirty="0" smtClean="0">
                              <a:latin typeface="Cambria Math" panose="02040503050406030204" pitchFamily="18" charset="0"/>
                              <a:ea typeface="游ゴシック Medium" panose="020B0500000000000000" pitchFamily="50" charset="-128"/>
                            </a:rPr>
                            <m:t>    </m:t>
                          </m:r>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b="0" i="1" dirty="0" smtClean="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𝑃</m:t>
                              </m:r>
                              <m:r>
                                <a:rPr lang="en-US" altLang="ja-JP" sz="2800" i="1" dirty="0">
                                  <a:latin typeface="Cambria Math" panose="02040503050406030204" pitchFamily="18" charset="0"/>
                                  <a:ea typeface="游ゴシック Medium" panose="020B0500000000000000" pitchFamily="50" charset="-128"/>
                                </a:rPr>
                                <m:t> </m:t>
                              </m:r>
                            </m:e>
                          </m:d>
                          <m:r>
                            <a:rPr lang="en-US" altLang="ja-JP" sz="2800" i="1" dirty="0">
                              <a:latin typeface="Cambria Math" panose="02040503050406030204" pitchFamily="18" charset="0"/>
                              <a:ea typeface="游ゴシック Medium" panose="020B0500000000000000" pitchFamily="50" charset="-128"/>
                            </a:rPr>
                            <m:t>  </m:t>
                          </m:r>
                          <m:r>
                            <a:rPr lang="en-US" altLang="ja-JP" sz="2800" i="1" dirty="0">
                              <a:latin typeface="Cambria Math" panose="02040503050406030204" pitchFamily="18" charset="0"/>
                              <a:ea typeface="游ゴシック Medium" panose="020B0500000000000000" pitchFamily="50" charset="-128"/>
                            </a:rPr>
                            <m:t>𝑒</m:t>
                          </m:r>
                          <m:r>
                            <a:rPr lang="en-US" altLang="ja-JP" sz="2800" i="1" dirty="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i="1" dirty="0">
                                      <a:latin typeface="Cambria Math" panose="02040503050406030204" pitchFamily="18" charset="0"/>
                                      <a:ea typeface="游ゴシック Medium" panose="020B0500000000000000" pitchFamily="50" charset="-128"/>
                                    </a:rPr>
                                  </m:ctrlPr>
                                </m:dPr>
                                <m:e>
                                  <m:r>
                                    <a:rPr lang="en-US" altLang="ja-JP" sz="2800" i="1" dirty="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begChr m:val="|"/>
                                      <m:endChr m:val="⟩"/>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sSup>
                                        <m:sSupPr>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sSup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𝜙</m:t>
                                          </m:r>
                                        </m:e>
                                        <m:sup>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sup>
                                      </m:sSup>
                                    </m:e>
                                  </m:d>
                                  <m:r>
                                    <a:rPr lang="en-US" altLang="ja-JP" sz="2800" i="1" dirty="0">
                                      <a:latin typeface="Cambria Math" panose="02040503050406030204" pitchFamily="18" charset="0"/>
                                      <a:ea typeface="游ゴシック Medium" panose="020B0500000000000000" pitchFamily="50" charset="-128"/>
                                    </a:rPr>
                                    <m:t>∗</m:t>
                                  </m:r>
                                  <m:r>
                                    <a:rPr lang="en-US" altLang="ja-JP" sz="2800" i="1" dirty="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sup>
                              <m:r>
                                <a:rPr lang="en-US" altLang="ja-JP" sz="2800" b="0" i="1" dirty="0" smtClean="0">
                                  <a:latin typeface="Cambria Math" panose="02040503050406030204" pitchFamily="18" charset="0"/>
                                  <a:ea typeface="游ゴシック Medium" panose="020B0500000000000000" pitchFamily="50" charset="-128"/>
                                </a:rPr>
                                <m:t>𝐼</m:t>
                              </m:r>
                            </m:sup>
                          </m:sSup>
                        </m:num>
                        <m:den>
                          <m:d>
                            <m:dPr>
                              <m:begChr m:val="{"/>
                              <m:endChr m:val="}"/>
                              <m:ctrlPr>
                                <a:rPr lang="en-US" altLang="ja-JP" sz="2800" b="0" i="1" smtClean="0">
                                  <a:latin typeface="Cambria Math" panose="02040503050406030204" pitchFamily="18" charset="0"/>
                                  <a:ea typeface="游ゴシック Medium" panose="020B0500000000000000" pitchFamily="50" charset="-128"/>
                                </a:rPr>
                              </m:ctrlPr>
                            </m:dPr>
                            <m:e>
                              <m:r>
                                <a:rPr lang="en-US" altLang="ja-JP" sz="2800" b="0" i="1" smtClean="0">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𝛼</m:t>
                                  </m:r>
                                  <m:d>
                                    <m:dPr>
                                      <m:begChr m:val="|"/>
                                      <m:endChr m:val="⟩"/>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e>
                                  </m:d>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𝛽</m:t>
                                  </m:r>
                                  <m:d>
                                    <m:dPr>
                                      <m:begChr m:val="|"/>
                                      <m:endChr m:val="⟩"/>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sSup>
                                        <m:sSupPr>
                                          <m:ctrlP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ctrlPr>
                                        </m:sSup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𝜓</m:t>
                                          </m:r>
                                        </m:e>
                                        <m:sup>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m:t>
                                          </m:r>
                                        </m:sup>
                                      </m:sSup>
                                    </m:e>
                                  </m:d>
                                </m:e>
                              </m:d>
                              <m:r>
                                <a:rPr lang="en-US" altLang="ja-JP" sz="2800" b="0" i="1" dirty="0" smtClean="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𝑃</m:t>
                              </m:r>
                              <m:r>
                                <a:rPr lang="en-US" altLang="ja-JP" sz="2800" b="0" i="1" dirty="0" smtClean="0">
                                  <a:latin typeface="Cambria Math" panose="02040503050406030204" pitchFamily="18" charset="0"/>
                                  <a:ea typeface="游ゴシック Medium" panose="020B0500000000000000" pitchFamily="50" charset="-128"/>
                                </a:rPr>
                                <m:t> </m:t>
                              </m:r>
                            </m:e>
                          </m:d>
                          <m:r>
                            <a:rPr lang="en-US" altLang="ja-JP" sz="2800" b="0" i="1" smtClean="0">
                              <a:latin typeface="Cambria Math" panose="02040503050406030204" pitchFamily="18" charset="0"/>
                              <a:ea typeface="游ゴシック Medium" panose="020B0500000000000000" pitchFamily="50" charset="-128"/>
                            </a:rPr>
                            <m:t>  </m:t>
                          </m:r>
                          <m:r>
                            <a:rPr kumimoji="1" lang="en-US" altLang="ja-JP" sz="2800" b="0" i="1" dirty="0" smtClean="0">
                              <a:latin typeface="Cambria Math" panose="02040503050406030204" pitchFamily="18" charset="0"/>
                              <a:ea typeface="游ゴシック Medium" panose="020B0500000000000000" pitchFamily="50" charset="-128"/>
                            </a:rPr>
                            <m:t>𝑒</m:t>
                          </m:r>
                          <m:r>
                            <a:rPr kumimoji="1" lang="en-US" altLang="ja-JP" sz="2800" b="0" i="1" dirty="0" smtClean="0">
                              <a:latin typeface="Cambria Math" panose="02040503050406030204" pitchFamily="18" charset="0"/>
                              <a:ea typeface="游ゴシック Medium" panose="020B0500000000000000" pitchFamily="50" charset="-128"/>
                            </a:rPr>
                            <m:t>  </m:t>
                          </m:r>
                          <m:sSup>
                            <m:sSupPr>
                              <m:ctrlPr>
                                <a:rPr lang="en-US" altLang="ja-JP" sz="2800" b="0" i="1" dirty="0" smtClean="0">
                                  <a:latin typeface="Cambria Math" panose="02040503050406030204" pitchFamily="18" charset="0"/>
                                  <a:ea typeface="游ゴシック Medium" panose="020B0500000000000000" pitchFamily="50" charset="-128"/>
                                </a:rPr>
                              </m:ctrlPr>
                            </m:sSupPr>
                            <m:e>
                              <m:d>
                                <m:dPr>
                                  <m:begChr m:val="{"/>
                                  <m:endChr m:val="}"/>
                                  <m:ctrlPr>
                                    <a:rPr lang="en-US" altLang="ja-JP" sz="2800" i="1">
                                      <a:latin typeface="Cambria Math" panose="02040503050406030204" pitchFamily="18" charset="0"/>
                                      <a:ea typeface="游ゴシック Medium" panose="020B0500000000000000" pitchFamily="50" charset="-128"/>
                                    </a:rPr>
                                  </m:ctrlPr>
                                </m:dPr>
                                <m:e>
                                  <m:r>
                                    <a:rPr lang="en-US" altLang="ja-JP" sz="2800" i="1">
                                      <a:latin typeface="Cambria Math" panose="02040503050406030204" pitchFamily="18" charset="0"/>
                                      <a:ea typeface="游ゴシック Medium" panose="020B0500000000000000" pitchFamily="50" charset="-128"/>
                                    </a:rPr>
                                    <m:t> </m:t>
                                  </m:r>
                                  <m:acc>
                                    <m:accPr>
                                      <m:chr m:val="̅"/>
                                      <m:ctrlPr>
                                        <a:rPr lang="en-US" altLang="ja-JP" sz="2800" i="1" dirty="0">
                                          <a:latin typeface="Cambria Math" panose="02040503050406030204" pitchFamily="18" charset="0"/>
                                          <a:ea typeface="游ゴシック Medium" panose="020B0500000000000000" pitchFamily="50" charset="-128"/>
                                        </a:rPr>
                                      </m:ctrlPr>
                                    </m:accPr>
                                    <m:e>
                                      <m:r>
                                        <a:rPr lang="en-US" altLang="ja-JP" sz="2800" i="1" dirty="0">
                                          <a:latin typeface="Cambria Math" panose="02040503050406030204" pitchFamily="18" charset="0"/>
                                          <a:ea typeface="游ゴシック Medium" panose="020B0500000000000000" pitchFamily="50" charset="-128"/>
                                        </a:rPr>
                                        <m:t>𝑥</m:t>
                                      </m:r>
                                    </m:e>
                                  </m:acc>
                                  <m:r>
                                    <a:rPr lang="en-US" altLang="ja-JP" sz="2800" i="1" dirty="0">
                                      <a:latin typeface="Cambria Math" panose="02040503050406030204" pitchFamily="18" charset="0"/>
                                      <a:ea typeface="游ゴシック Medium" panose="020B0500000000000000" pitchFamily="50" charset="-128"/>
                                    </a:rPr>
                                    <m:t>↦</m:t>
                                  </m:r>
                                  <m:d>
                                    <m:dPr>
                                      <m:ctrlPr>
                                        <a:rPr lang="en-US" altLang="ja-JP" sz="2800" i="1" dirty="0" smtClean="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𝛼</m:t>
                                      </m:r>
                                      <m:d>
                                        <m:dPr>
                                          <m:begChr m:val="|"/>
                                          <m:endChr m:val="⟩"/>
                                          <m:ctrlPr>
                                            <a:rPr lang="en-US" altLang="ja-JP" sz="2800" b="0" i="1" dirty="0">
                                              <a:solidFill>
                                                <a:schemeClr val="accent2">
                                                  <a:lumMod val="75000"/>
                                                </a:schemeClr>
                                              </a:solidFill>
                                              <a:latin typeface="Cambria Math" panose="02040503050406030204" pitchFamily="18" charset="0"/>
                                              <a:ea typeface="游ゴシック Medium" panose="020B0500000000000000" pitchFamily="50" charset="-128"/>
                                            </a:rPr>
                                          </m:ctrlPr>
                                        </m:dPr>
                                        <m:e>
                                          <m:r>
                                            <a:rPr lang="en-US" altLang="ja-JP" sz="2800" b="0" i="1" dirty="0" smtClean="0">
                                              <a:solidFill>
                                                <a:schemeClr val="accent2">
                                                  <a:lumMod val="75000"/>
                                                </a:schemeClr>
                                              </a:solidFill>
                                              <a:latin typeface="Cambria Math" panose="02040503050406030204" pitchFamily="18" charset="0"/>
                                              <a:ea typeface="游ゴシック Medium" panose="020B0500000000000000" pitchFamily="50" charset="-128"/>
                                            </a:rPr>
                                            <m:t>𝜙</m:t>
                                          </m:r>
                                        </m:e>
                                      </m:d>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𝛽</m:t>
                                      </m:r>
                                      <m:d>
                                        <m:dPr>
                                          <m:begChr m:val="|"/>
                                          <m:endChr m:val="⟩"/>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dPr>
                                        <m:e>
                                          <m:sSup>
                                            <m:sSupPr>
                                              <m:ctrlP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ctrlPr>
                                            </m:sSupPr>
                                            <m:e>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𝜙</m:t>
                                              </m:r>
                                            </m:e>
                                            <m:sup>
                                              <m:r>
                                                <a:rPr lang="en-US" altLang="ja-JP" sz="2800" i="1" dirty="0">
                                                  <a:solidFill>
                                                    <a:schemeClr val="accent2">
                                                      <a:lumMod val="75000"/>
                                                    </a:schemeClr>
                                                  </a:solidFill>
                                                  <a:latin typeface="Cambria Math" panose="02040503050406030204" pitchFamily="18" charset="0"/>
                                                  <a:ea typeface="游ゴシック Medium" panose="020B0500000000000000" pitchFamily="50" charset="-128"/>
                                                </a:rPr>
                                                <m:t>′</m:t>
                                              </m:r>
                                            </m:sup>
                                          </m:sSup>
                                        </m:e>
                                      </m:d>
                                    </m:e>
                                  </m:d>
                                  <m:r>
                                    <a:rPr lang="en-US" altLang="ja-JP" sz="2800" i="1" dirty="0">
                                      <a:latin typeface="Cambria Math" panose="02040503050406030204" pitchFamily="18" charset="0"/>
                                      <a:ea typeface="游ゴシック Medium" panose="020B0500000000000000" pitchFamily="50" charset="-128"/>
                                    </a:rPr>
                                    <m:t> ∗</m:t>
                                  </m:r>
                                  <m:r>
                                    <a:rPr lang="en-US" altLang="ja-JP" sz="2800" b="0" i="1" dirty="0" smtClean="0">
                                      <a:latin typeface="Cambria Math" panose="02040503050406030204" pitchFamily="18" charset="0"/>
                                      <a:ea typeface="游ゴシック Medium" panose="020B0500000000000000" pitchFamily="50" charset="-128"/>
                                    </a:rPr>
                                    <m:t>𝑄</m:t>
                                  </m:r>
                                  <m:r>
                                    <a:rPr lang="en-US" altLang="ja-JP" sz="2800" i="1" dirty="0">
                                      <a:latin typeface="Cambria Math" panose="02040503050406030204" pitchFamily="18" charset="0"/>
                                      <a:ea typeface="游ゴシック Medium" panose="020B0500000000000000" pitchFamily="50" charset="-128"/>
                                    </a:rPr>
                                    <m:t> </m:t>
                                  </m:r>
                                </m:e>
                              </m:d>
                            </m:e>
                            <m:sup>
                              <m:r>
                                <a:rPr lang="en-US" altLang="ja-JP" sz="2800" b="0" i="1" dirty="0" smtClean="0">
                                  <a:latin typeface="Cambria Math" panose="02040503050406030204" pitchFamily="18" charset="0"/>
                                  <a:ea typeface="游ゴシック Medium" panose="020B0500000000000000" pitchFamily="50" charset="-128"/>
                                </a:rPr>
                                <m:t>𝐼</m:t>
                              </m:r>
                            </m:sup>
                          </m:sSup>
                        </m:den>
                      </m:f>
                    </m:oMath>
                  </m:oMathPara>
                </a14:m>
                <a:endParaRPr kumimoji="1" lang="en-US" altLang="ja-JP" sz="2800">
                  <a:latin typeface="游ゴシック Medium" panose="020B0500000000000000" pitchFamily="50" charset="-128"/>
                  <a:ea typeface="游ゴシック Medium" panose="020B0500000000000000" pitchFamily="50" charset="-128"/>
                </a:endParaRPr>
              </a:p>
            </p:txBody>
          </p:sp>
        </mc:Choice>
        <mc:Fallback xmlns="">
          <p:sp>
            <p:nvSpPr>
              <p:cNvPr id="7" name="テキスト ボックス 6">
                <a:extLst>
                  <a:ext uri="{FF2B5EF4-FFF2-40B4-BE49-F238E27FC236}">
                    <a16:creationId xmlns:a16="http://schemas.microsoft.com/office/drawing/2014/main" id="{A448F936-0761-C701-196E-9B737E4CA051}"/>
                  </a:ext>
                </a:extLst>
              </p:cNvPr>
              <p:cNvSpPr txBox="1">
                <a:spLocks noRot="1" noChangeAspect="1" noMove="1" noResize="1" noEditPoints="1" noAdjustHandles="1" noChangeArrowheads="1" noChangeShapeType="1" noTextEdit="1"/>
              </p:cNvSpPr>
              <p:nvPr/>
            </p:nvSpPr>
            <p:spPr>
              <a:xfrm>
                <a:off x="567787" y="1739125"/>
                <a:ext cx="11066940" cy="10297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E0A37344-71E0-AFBB-8BA0-88239C1A7EDA}"/>
                  </a:ext>
                </a:extLst>
              </p:cNvPr>
              <p:cNvSpPr/>
              <p:nvPr/>
            </p:nvSpPr>
            <p:spPr>
              <a:xfrm>
                <a:off x="838199" y="4775200"/>
                <a:ext cx="10515600" cy="1622808"/>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b="1">
                    <a:solidFill>
                      <a:schemeClr val="accent2">
                        <a:lumMod val="75000"/>
                      </a:schemeClr>
                    </a:solidFill>
                  </a:rPr>
                  <a:t>Now Our Subgoals:</a:t>
                </a:r>
                <a:endParaRPr lang="en-US" altLang="ja-JP" sz="2400" b="1" i="1">
                  <a:solidFill>
                    <a:schemeClr val="accent2">
                      <a:lumMod val="75000"/>
                    </a:schemeClr>
                  </a:solidFill>
                  <a:latin typeface="Cambria Math" panose="02040503050406030204" pitchFamily="18" charset="0"/>
                </a:endParaRPr>
              </a:p>
              <a:p>
                <a:pPr marL="0" lvl="1" algn="ctr">
                  <a:spcBef>
                    <a:spcPts val="600"/>
                  </a:spcBef>
                </a:pPr>
                <a14:m>
                  <m:oMath xmlns:m="http://schemas.openxmlformats.org/officeDocument/2006/math">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r>
                          <a:rPr lang="en-US" altLang="ja-JP" sz="2400" b="0" i="1" smtClean="0">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0</m:t>
                            </m:r>
                          </m:e>
                        </m:d>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0</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𝑋</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𝐻</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d>
                          <m:dPr>
                            <m:ctrlPr>
                              <a:rPr lang="en-US" altLang="ja-JP" sz="2400" b="0" i="1" smtClean="0">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0</m:t>
                            </m:r>
                          </m:e>
                        </m:d>
                        <m:r>
                          <a:rPr lang="en-US" altLang="ja-JP" sz="2400" b="0" i="1" smtClean="0">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𝑋</m:t>
                        </m:r>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0</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oMath>
                </a14:m>
                <a:r>
                  <a:rPr lang="en-US" altLang="ja-JP" sz="2400">
                    <a:solidFill>
                      <a:schemeClr val="tx1"/>
                    </a:solidFill>
                  </a:rPr>
                  <a:t> </a:t>
                </a:r>
              </a:p>
              <a:p>
                <a:pPr marL="0" lvl="1" algn="ctr">
                  <a:spcBef>
                    <a:spcPts val="600"/>
                  </a:spcBef>
                  <a:spcAft>
                    <a:spcPts val="1200"/>
                  </a:spcAft>
                </a:pPr>
                <a14:m>
                  <m:oMath xmlns:m="http://schemas.openxmlformats.org/officeDocument/2006/math">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r>
                          <a:rPr lang="en-US" altLang="ja-JP" sz="2400" b="0" i="1" smtClean="0">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m:t>
                            </m:r>
                          </m:e>
                        </m:d>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1</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r>
                      <a:rPr lang="en-US" altLang="ja-JP" sz="2400" b="0" i="1" smtClean="0">
                        <a:solidFill>
                          <a:schemeClr val="tx1"/>
                        </a:solidFill>
                        <a:latin typeface="Cambria Math" panose="02040503050406030204" pitchFamily="18" charset="0"/>
                      </a:rPr>
                      <m:t> </m:t>
                    </m:r>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𝑋</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𝐶</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𝐻</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 </m:t>
                    </m:r>
                    <m:r>
                      <a:rPr lang="en-US" altLang="ja-JP" sz="2400" b="0" i="1" smtClean="0">
                        <a:solidFill>
                          <a:schemeClr val="tx1"/>
                        </a:solidFill>
                        <a:latin typeface="Cambria Math" panose="02040503050406030204" pitchFamily="18" charset="0"/>
                      </a:rPr>
                      <m:t> </m:t>
                    </m:r>
                    <m:d>
                      <m:dPr>
                        <m:begChr m:val="{"/>
                        <m:endChr m:val="}"/>
                        <m:ctrlPr>
                          <a:rPr lang="en-US" altLang="ja-JP" sz="2400" i="1">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 </m:t>
                        </m:r>
                        <m:d>
                          <m:dPr>
                            <m:ctrlPr>
                              <a:rPr lang="en-US" altLang="ja-JP" sz="2400" b="0" i="1" smtClean="0">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𝑦</m:t>
                            </m:r>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m:t>
                            </m:r>
                          </m:e>
                        </m:d>
                        <m:r>
                          <a:rPr lang="en-US" altLang="ja-JP" sz="2400" b="0" i="1" smtClean="0">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𝐻</m:t>
                        </m:r>
                        <m:d>
                          <m:dPr>
                            <m:begChr m:val="|"/>
                            <m:endChr m:val="⟩"/>
                            <m:ctrlPr>
                              <a:rPr lang="en-US" altLang="ja-JP" sz="2400"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𝜙</m:t>
                                </m:r>
                              </m:e>
                              <m:sub>
                                <m:r>
                                  <a:rPr lang="en-US" altLang="ja-JP" sz="2400" b="0" i="1" smtClean="0">
                                    <a:solidFill>
                                      <a:schemeClr val="tx1"/>
                                    </a:solidFill>
                                    <a:latin typeface="Cambria Math" panose="02040503050406030204" pitchFamily="18" charset="0"/>
                                  </a:rPr>
                                  <m:t>1</m:t>
                                </m:r>
                              </m:sub>
                            </m:sSub>
                          </m:e>
                        </m:d>
                        <m:r>
                          <a:rPr lang="en-US" altLang="ja-JP" sz="2400" i="1">
                            <a:solidFill>
                              <a:schemeClr val="tx1"/>
                            </a:solidFill>
                            <a:latin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𝑦</m:t>
                            </m:r>
                          </m:e>
                        </m:d>
                        <m:r>
                          <a:rPr lang="en-US" altLang="ja-JP" sz="2400" b="0" i="1" smtClean="0">
                            <a:solidFill>
                              <a:schemeClr val="tx1"/>
                            </a:solidFill>
                            <a:latin typeface="Cambria Math" panose="02040503050406030204" pitchFamily="18" charset="0"/>
                          </a:rPr>
                          <m:t> </m:t>
                        </m:r>
                      </m:e>
                    </m:d>
                  </m:oMath>
                </a14:m>
                <a:r>
                  <a:rPr lang="ja-JP" altLang="en-US" sz="2000">
                    <a:solidFill>
                      <a:schemeClr val="tx1"/>
                    </a:solidFill>
                  </a:rPr>
                  <a:t> </a:t>
                </a:r>
              </a:p>
              <a:p>
                <a:pPr algn="ctr">
                  <a:spcAft>
                    <a:spcPts val="1200"/>
                  </a:spcAft>
                  <a:buNone/>
                </a:pPr>
                <a:endParaRPr lang="en-US" altLang="ja-JP" sz="100">
                  <a:solidFill>
                    <a:schemeClr val="tx1"/>
                  </a:solidFill>
                </a:endParaRPr>
              </a:p>
            </p:txBody>
          </p:sp>
        </mc:Choice>
        <mc:Fallback xmlns="">
          <p:sp>
            <p:nvSpPr>
              <p:cNvPr id="5" name="正方形/長方形 4">
                <a:extLst>
                  <a:ext uri="{FF2B5EF4-FFF2-40B4-BE49-F238E27FC236}">
                    <a16:creationId xmlns:a16="http://schemas.microsoft.com/office/drawing/2014/main" id="{905085E5-BFF2-A239-D7B2-7238EB936B6E}"/>
                  </a:ext>
                </a:extLst>
              </p:cNvPr>
              <p:cNvSpPr>
                <a:spLocks noRot="1" noChangeAspect="1" noMove="1" noResize="1" noEditPoints="1" noAdjustHandles="1" noChangeArrowheads="1" noChangeShapeType="1" noTextEdit="1"/>
              </p:cNvSpPr>
              <p:nvPr/>
            </p:nvSpPr>
            <p:spPr>
              <a:xfrm>
                <a:off x="838199" y="4775200"/>
                <a:ext cx="10515600" cy="1622808"/>
              </a:xfrm>
              <a:prstGeom prst="rect">
                <a:avLst/>
              </a:prstGeom>
              <a:blipFill>
                <a:blip r:embed="rId5"/>
                <a:stretch>
                  <a:fillRect t="-1115"/>
                </a:stretch>
              </a:blipFill>
              <a:ln>
                <a:solidFill>
                  <a:schemeClr val="accent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304435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81DA-CC19-B33A-2D98-3BE343392610}"/>
              </a:ext>
            </a:extLst>
          </p:cNvPr>
          <p:cNvSpPr>
            <a:spLocks noGrp="1"/>
          </p:cNvSpPr>
          <p:nvPr>
            <p:ph type="title"/>
          </p:nvPr>
        </p:nvSpPr>
        <p:spPr/>
        <p:txBody>
          <a:bodyPr/>
          <a:lstStyle/>
          <a:p>
            <a:r>
              <a:rPr lang="en-JP"/>
              <a:t>Teaser of Our Probabilistic Quantum SL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6079C6-FCD2-621A-7F53-8D6169441BE1}"/>
                  </a:ext>
                </a:extLst>
              </p:cNvPr>
              <p:cNvSpPr>
                <a:spLocks noGrp="1"/>
              </p:cNvSpPr>
              <p:nvPr>
                <p:ph idx="1"/>
              </p:nvPr>
            </p:nvSpPr>
            <p:spPr>
              <a:xfrm>
                <a:off x="838200" y="1257644"/>
                <a:ext cx="10515600" cy="5236476"/>
              </a:xfrm>
            </p:spPr>
            <p:txBody>
              <a:bodyPr>
                <a:normAutofit/>
              </a:bodyPr>
              <a:lstStyle/>
              <a:p>
                <a:r>
                  <a:rPr lang="en-JP"/>
                  <a:t>On probabilistic combinations</a:t>
                </a:r>
              </a:p>
              <a:p>
                <a:pPr marL="0" indent="0">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𝑄</m:t>
                      </m:r>
                      <m:r>
                        <a:rPr lang="en-US" b="0" i="1" smtClean="0">
                          <a:latin typeface="Cambria Math" panose="02040503050406030204" pitchFamily="18" charset="0"/>
                        </a:rPr>
                        <m:t> ≡ </m:t>
                      </m:r>
                      <m:r>
                        <a:rPr lang="en-US" b="0" i="1" smtClean="0">
                          <a:latin typeface="Cambria Math" panose="02040503050406030204" pitchFamily="18" charset="0"/>
                        </a:rPr>
                        <m:t>𝑄</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1−</m:t>
                          </m:r>
                          <m:r>
                            <a:rPr lang="en-US" b="0" i="1" smtClean="0">
                              <a:latin typeface="Cambria Math" panose="02040503050406030204" pitchFamily="18" charset="0"/>
                            </a:rPr>
                            <m:t>𝑝</m:t>
                          </m:r>
                        </m:sub>
                      </m:sSub>
                      <m:r>
                        <a:rPr lang="en-US" b="0" i="1" smtClean="0">
                          <a:latin typeface="Cambria Math" panose="02040503050406030204" pitchFamily="18" charset="0"/>
                        </a:rPr>
                        <m:t>𝑃</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𝑄</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𝑞</m:t>
                          </m:r>
                        </m:sub>
                      </m:sSub>
                      <m:r>
                        <a:rPr lang="en-US" b="0" i="1" smtClean="0">
                          <a:latin typeface="Cambria Math" panose="02040503050406030204" pitchFamily="18" charset="0"/>
                        </a:rPr>
                        <m:t>𝑅</m:t>
                      </m:r>
                      <m:r>
                        <a:rPr lang="en-US" b="0" i="1" smtClean="0">
                          <a:latin typeface="Cambria Math" panose="02040503050406030204" pitchFamily="18" charset="0"/>
                        </a:rPr>
                        <m:t> ≡  </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𝑝𝑞</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𝑅</m:t>
                          </m:r>
                        </m:e>
                      </m:d>
                    </m:oMath>
                  </m:oMathPara>
                </a14:m>
                <a:endParaRPr lang="en-US"/>
              </a:p>
              <a:p>
                <a:pPr marL="0" indent="0">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solidFill>
                            <a:schemeClr val="accent1">
                              <a:lumMod val="75000"/>
                            </a:schemeClr>
                          </a:solidFill>
                          <a:latin typeface="Cambria Math" panose="02040503050406030204" pitchFamily="18" charset="0"/>
                        </a:rPr>
                        <m:t>𝑃</m:t>
                      </m:r>
                      <m:r>
                        <a:rPr lang="en-US" b="0" i="1" smtClean="0">
                          <a:solidFill>
                            <a:schemeClr val="accent1">
                              <a:lumMod val="75000"/>
                            </a:schemeClr>
                          </a:solidFill>
                          <a:latin typeface="Cambria Math" panose="02040503050406030204" pitchFamily="18" charset="0"/>
                        </a:rPr>
                        <m:t>:</m:t>
                      </m:r>
                      <m:r>
                        <m:rPr>
                          <m:sty m:val="p"/>
                        </m:rPr>
                        <a:rPr lang="en-US" b="0" i="0" smtClean="0">
                          <a:solidFill>
                            <a:schemeClr val="accent1">
                              <a:lumMod val="75000"/>
                            </a:schemeClr>
                          </a:solidFill>
                          <a:latin typeface="Cambria Math" panose="02040503050406030204" pitchFamily="18" charset="0"/>
                        </a:rPr>
                        <m:t>convex</m:t>
                      </m:r>
                      <m:r>
                        <a:rPr lang="en-US" b="0" i="1" smtClean="0">
                          <a:solidFill>
                            <a:schemeClr val="accent1">
                              <a:lumMod val="75000"/>
                            </a:schemeClr>
                          </a:solidFill>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𝑃</m:t>
                      </m:r>
                    </m:oMath>
                  </m:oMathPara>
                </a14:m>
                <a:endParaRPr lang="en-US" b="0"/>
              </a:p>
              <a:p>
                <a:pPr marL="0" indent="0">
                  <a:lnSpc>
                    <a:spcPct val="110000"/>
                  </a:lnSpc>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                                     </m:t>
                      </m:r>
                      <m:r>
                        <a:rPr lang="en-US" i="1" smtClean="0">
                          <a:solidFill>
                            <a:schemeClr val="accent1">
                              <a:lumMod val="75000"/>
                            </a:schemeClr>
                          </a:solidFill>
                          <a:latin typeface="Cambria Math" panose="02040503050406030204" pitchFamily="18" charset="0"/>
                          <a:ea typeface="Cambria Math" panose="02040503050406030204" pitchFamily="18" charset="0"/>
                        </a:rPr>
                        <m:t>△</m:t>
                      </m:r>
                      <m:r>
                        <a:rPr lang="en-US" b="0" i="1" dirty="0" smtClean="0">
                          <a:solidFill>
                            <a:schemeClr val="accent1">
                              <a:lumMod val="75000"/>
                            </a:schemeClr>
                          </a:solidFill>
                          <a:latin typeface="Cambria Math" panose="02040503050406030204" pitchFamily="18" charset="0"/>
                        </a:rPr>
                        <m:t>𝑃</m:t>
                      </m:r>
                      <m:r>
                        <a:rPr lang="en-US" b="0" i="1" dirty="0" smtClean="0">
                          <a:solidFill>
                            <a:schemeClr val="tx1"/>
                          </a:solidFill>
                          <a:latin typeface="Cambria Math" panose="02040503050406030204" pitchFamily="18" charset="0"/>
                        </a:rPr>
                        <m:t> ≝ ∃ </m:t>
                      </m:r>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𝑝</m:t>
                          </m:r>
                        </m:e>
                      </m:acc>
                      <m:r>
                        <a:rPr lang="en-US" b="0" i="1" dirty="0" smtClean="0">
                          <a:solidFill>
                            <a:schemeClr val="tx1"/>
                          </a:solidFill>
                          <a:latin typeface="Cambria Math" panose="02040503050406030204" pitchFamily="18" charset="0"/>
                        </a:rPr>
                        <m:t>∈</m:t>
                      </m:r>
                      <m:sSup>
                        <m:sSupPr>
                          <m:ctrlPr>
                            <a:rPr lang="en-US" b="0" i="1" dirty="0" smtClean="0">
                              <a:solidFill>
                                <a:schemeClr val="tx1"/>
                              </a:solidFill>
                              <a:latin typeface="Cambria Math" panose="02040503050406030204" pitchFamily="18" charset="0"/>
                            </a:rPr>
                          </m:ctrlPr>
                        </m:sSupPr>
                        <m:e>
                          <m:d>
                            <m:dPr>
                              <m:ctrlPr>
                                <a:rPr lang="en-US" b="0" i="1" dirty="0" smtClean="0">
                                  <a:solidFill>
                                    <a:schemeClr val="tx1"/>
                                  </a:solidFill>
                                  <a:latin typeface="Cambria Math" panose="02040503050406030204" pitchFamily="18" charset="0"/>
                                </a:rPr>
                              </m:ctrlPr>
                            </m:dPr>
                            <m:e>
                              <m:r>
                                <a:rPr lang="en-US" b="0" i="1" dirty="0" smtClean="0">
                                  <a:solidFill>
                                    <a:schemeClr val="tx1"/>
                                  </a:solidFill>
                                  <a:latin typeface="Cambria Math" panose="02040503050406030204" pitchFamily="18" charset="0"/>
                                </a:rPr>
                                <m:t>0,1</m:t>
                              </m:r>
                            </m:e>
                          </m:d>
                        </m:e>
                        <m:sup>
                          <m:r>
                            <a:rPr lang="en-US" b="0" i="1" dirty="0" smtClean="0">
                              <a:solidFill>
                                <a:schemeClr val="tx1"/>
                              </a:solidFill>
                              <a:latin typeface="Cambria Math" panose="02040503050406030204" pitchFamily="18" charset="0"/>
                            </a:rPr>
                            <m:t>∗</m:t>
                          </m:r>
                        </m:sup>
                      </m:sSup>
                      <m:r>
                        <a:rPr lang="en-US" b="0" i="1" dirty="0" smtClean="0">
                          <a:solidFill>
                            <a:schemeClr val="tx1"/>
                          </a:solidFill>
                          <a:latin typeface="Cambria Math" panose="02040503050406030204" pitchFamily="18" charset="0"/>
                        </a:rPr>
                        <m:t> </m:t>
                      </m:r>
                      <m:r>
                        <m:rPr>
                          <m:sty m:val="p"/>
                        </m:rPr>
                        <a:rPr lang="en-US" b="0" i="0" dirty="0" smtClean="0">
                          <a:latin typeface="Cambria Math" panose="02040503050406030204" pitchFamily="18" charset="0"/>
                        </a:rPr>
                        <m:t>s</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t</m:t>
                      </m:r>
                      <m:r>
                        <a:rPr lang="en-US" b="0" i="0" dirty="0" smtClean="0">
                          <a:latin typeface="Cambria Math" panose="02040503050406030204" pitchFamily="18" charset="0"/>
                        </a:rPr>
                        <m:t>. </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𝑝</m:t>
                          </m:r>
                        </m:e>
                      </m:acc>
                      <m:r>
                        <a:rPr lang="en-US" b="0" i="1" dirty="0" smtClean="0">
                          <a:latin typeface="Cambria Math" panose="02040503050406030204" pitchFamily="18" charset="0"/>
                        </a:rPr>
                        <m:t>=1.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  </m:t>
                          </m:r>
                          <m:r>
                            <a:rPr lang="en-US" b="0" i="1" dirty="0" smtClean="0">
                              <a:latin typeface="Cambria Math" panose="02040503050406030204" pitchFamily="18" charset="0"/>
                            </a:rPr>
                            <m:t>𝑝</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𝑃</m:t>
                      </m:r>
                    </m:oMath>
                  </m:oMathPara>
                </a14:m>
                <a:endParaRPr lang="en-US"/>
              </a:p>
              <a:p>
                <a:pPr marL="0" indent="0">
                  <a:lnSpc>
                    <a:spcPct val="11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altLang="ja-JP" b="0" i="1" smtClean="0">
                          <a:latin typeface="Cambria Math" panose="02040503050406030204" pitchFamily="18" charset="0"/>
                        </a:rPr>
                        <m:t>𝑃</m:t>
                      </m:r>
                      <m:r>
                        <a:rPr lang="en-US" altLang="ja-JP" b="0" i="1" smtClean="0">
                          <a:latin typeface="Cambria Math" panose="02040503050406030204" pitchFamily="18" charset="0"/>
                        </a:rPr>
                        <m:t>    △</m:t>
                      </m:r>
                      <m:r>
                        <a:rPr lang="en-US" altLang="ja-JP" i="1">
                          <a:latin typeface="Cambria Math" panose="02040503050406030204" pitchFamily="18" charset="0"/>
                        </a:rPr>
                        <m:t>𝑃</m:t>
                      </m:r>
                      <m:r>
                        <a:rPr lang="en-US" altLang="ja-JP" b="0" i="1" smtClean="0">
                          <a:latin typeface="Cambria Math" panose="02040503050406030204" pitchFamily="18" charset="0"/>
                        </a:rPr>
                        <m:t>:</m:t>
                      </m:r>
                      <m:r>
                        <m:rPr>
                          <m:sty m:val="p"/>
                        </m:rPr>
                        <a:rPr lang="en-US" altLang="ja-JP" b="0" i="0" smtClean="0">
                          <a:latin typeface="Cambria Math" panose="02040503050406030204" pitchFamily="18" charset="0"/>
                        </a:rPr>
                        <m:t>convex</m:t>
                      </m:r>
                      <m:r>
                        <a:rPr lang="en-US" altLang="ja-JP" b="0" i="0" smtClean="0">
                          <a:latin typeface="Cambria Math" panose="02040503050406030204" pitchFamily="18" charset="0"/>
                        </a:rPr>
                        <m:t>    </m:t>
                      </m:r>
                      <m:r>
                        <a:rPr lang="ja-JP" altLang="en-US"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𝑃</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𝑄</m:t>
                          </m:r>
                        </m:e>
                      </m:d>
                      <m:r>
                        <a:rPr lang="en-US" altLang="ja-JP" b="0" i="1" smtClean="0">
                          <a:latin typeface="Cambria Math" panose="02040503050406030204" pitchFamily="18" charset="0"/>
                        </a:rPr>
                        <m:t>≡ </m:t>
                      </m:r>
                      <m:r>
                        <a:rPr lang="ja-JP" altLang="en-US" i="1">
                          <a:latin typeface="Cambria Math" panose="02040503050406030204" pitchFamily="18" charset="0"/>
                        </a:rPr>
                        <m:t>△</m:t>
                      </m:r>
                      <m:r>
                        <a:rPr lang="en-US" altLang="ja-JP" b="0" i="1" smtClean="0">
                          <a:latin typeface="Cambria Math" panose="02040503050406030204" pitchFamily="18" charset="0"/>
                        </a:rPr>
                        <m:t>𝑃</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𝑝</m:t>
                          </m:r>
                        </m:sub>
                      </m:sSub>
                      <m:r>
                        <a:rPr lang="ja-JP" altLang="en-US" i="1">
                          <a:latin typeface="Cambria Math" panose="02040503050406030204" pitchFamily="18" charset="0"/>
                        </a:rPr>
                        <m:t>△</m:t>
                      </m:r>
                      <m:r>
                        <a:rPr lang="en-US" altLang="ja-JP" b="0" i="1" smtClean="0">
                          <a:latin typeface="Cambria Math" panose="02040503050406030204" pitchFamily="18" charset="0"/>
                        </a:rPr>
                        <m:t>𝑄</m:t>
                      </m:r>
                    </m:oMath>
                  </m:oMathPara>
                </a14:m>
                <a:endParaRPr lang="en-US" altLang="ja-JP" b="0"/>
              </a:p>
              <a:p>
                <a:pPr marL="0" indent="0">
                  <a:lnSpc>
                    <a:spcPct val="110000"/>
                  </a:lnSpc>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𝑄</m:t>
                          </m:r>
                        </m:e>
                      </m:d>
                      <m:r>
                        <a:rPr lang="en-US" b="0" i="1" smtClean="0">
                          <a:latin typeface="Cambria Math" panose="02040503050406030204" pitchFamily="18" charset="0"/>
                        </a:rPr>
                        <m:t>∗</m:t>
                      </m:r>
                      <m:r>
                        <a:rPr lang="en-US" b="0" i="1" smtClean="0">
                          <a:latin typeface="Cambria Math" panose="02040503050406030204" pitchFamily="18" charset="0"/>
                        </a:rPr>
                        <m:t>𝑅</m:t>
                      </m:r>
                      <m:r>
                        <a:rPr lang="ja-JP" altLang="en-US" b="0" i="1" smtClean="0">
                          <a:latin typeface="Cambria Math" panose="02040503050406030204" pitchFamily="18" charset="0"/>
                        </a:rPr>
                        <m:t> </m:t>
                      </m:r>
                      <m:r>
                        <a:rPr lang="en-US" b="0" i="1" smtClean="0">
                          <a:latin typeface="Cambria Math" panose="02040503050406030204" pitchFamily="18" charset="0"/>
                        </a:rPr>
                        <m:t>≡</m:t>
                      </m:r>
                      <m:r>
                        <a:rPr lang="ja-JP" alt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r>
                        <m:rPr>
                          <m:sty m:val="p"/>
                        </m:rPr>
                        <a:rPr lang="en-US" b="0" i="0" smtClean="0">
                          <a:latin typeface="Cambria Math" panose="02040503050406030204" pitchFamily="18" charset="0"/>
                        </a:rPr>
                        <m:t>precise</m:t>
                      </m:r>
                    </m:oMath>
                  </m:oMathPara>
                </a14:m>
                <a:endParaRPr lang="en-JP"/>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 </m:t>
                          </m:r>
                          <m:r>
                            <m:rPr>
                              <m:sty m:val="p"/>
                            </m:rPr>
                            <a:rPr lang="en-US" b="0" i="0" smtClean="0">
                              <a:latin typeface="Cambria Math" panose="02040503050406030204" pitchFamily="18" charset="0"/>
                            </a:rPr>
                            <m:t>emp</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𝑣</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d>
                            <m:dPr>
                              <m:begChr m:val="⟨"/>
                              <m:endChr m:val="⟩"/>
                              <m:ctrlPr>
                                <a:rPr lang="en-US"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𝑣</m:t>
                              </m:r>
                            </m:e>
                          </m:d>
                          <m:r>
                            <a:rPr lang="en-US" b="0" i="1" smtClean="0">
                              <a:latin typeface="Cambria Math" panose="02040503050406030204" pitchFamily="18" charset="0"/>
                            </a:rPr>
                            <m:t>+ </m:t>
                          </m:r>
                          <m:d>
                            <m:dPr>
                              <m:begChr m:val="⟨"/>
                              <m:endChr m:val="⟩"/>
                              <m:ctrlPr>
                                <a:rPr lang="en-US"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𝑣</m:t>
                              </m:r>
                              <m:r>
                                <a:rPr lang="en-US" b="0" i="1" smtClean="0">
                                  <a:solidFill>
                                    <a:schemeClr val="accent1">
                                      <a:lumMod val="75000"/>
                                    </a:schemeClr>
                                  </a:solidFill>
                                  <a:latin typeface="Cambria Math" panose="02040503050406030204" pitchFamily="18" charset="0"/>
                                </a:rPr>
                                <m:t>′</m:t>
                              </m:r>
                            </m:e>
                          </m:d>
                          <m:r>
                            <a:rPr lang="en-US" b="0" i="1" smtClean="0">
                              <a:solidFill>
                                <a:schemeClr val="accent1">
                                  <a:lumMod val="75000"/>
                                </a:schemeClr>
                              </a:solidFill>
                              <a:latin typeface="Cambria Math" panose="02040503050406030204" pitchFamily="18" charset="0"/>
                            </a:rPr>
                            <m:t> </m:t>
                          </m:r>
                        </m:e>
                      </m:d>
                      <m:r>
                        <a:rPr lang="en-US" b="0" i="1" smtClean="0">
                          <a:latin typeface="Cambria Math" panose="02040503050406030204" pitchFamily="18" charset="0"/>
                        </a:rPr>
                        <m:t>     </m:t>
                      </m:r>
                      <m:d>
                        <m:dPr>
                          <m:begChr m:val="{"/>
                          <m:endChr m:val="}"/>
                          <m:ctrlPr>
                            <a:rPr lang="en-US" i="1">
                              <a:latin typeface="Cambria Math" panose="02040503050406030204" pitchFamily="18" charset="0"/>
                            </a:rPr>
                          </m:ctrlPr>
                        </m:dPr>
                        <m:e>
                          <m:r>
                            <a:rPr lang="en-US">
                              <a:latin typeface="Cambria Math" panose="02040503050406030204" pitchFamily="18" charset="0"/>
                            </a:rPr>
                            <m:t> </m:t>
                          </m:r>
                          <m:r>
                            <m:rPr>
                              <m:sty m:val="p"/>
                            </m:rPr>
                            <a:rPr lang="en-US">
                              <a:latin typeface="Cambria Math" panose="02040503050406030204" pitchFamily="18" charset="0"/>
                            </a:rPr>
                            <m:t>emp</m:t>
                          </m:r>
                          <m:r>
                            <a:rPr lang="en-US">
                              <a:latin typeface="Cambria Math" panose="02040503050406030204" pitchFamily="18" charset="0"/>
                            </a:rPr>
                            <m:t> </m:t>
                          </m:r>
                        </m:e>
                      </m:d>
                      <m:r>
                        <a:rPr lang="en-US" i="1">
                          <a:latin typeface="Cambria Math" panose="02040503050406030204" pitchFamily="18" charset="0"/>
                        </a:rPr>
                        <m:t>  </m:t>
                      </m:r>
                      <m:r>
                        <m:rPr>
                          <m:sty m:val="p"/>
                        </m:rPr>
                        <a:rPr lang="en-US">
                          <a:latin typeface="Cambria Math" panose="02040503050406030204" pitchFamily="18" charset="0"/>
                        </a:rPr>
                        <m:t>ndint</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 </m:t>
                          </m:r>
                          <m:r>
                            <a:rPr lang="en-US" i="1" smtClean="0">
                              <a:solidFill>
                                <a:schemeClr val="accent1">
                                  <a:lumMod val="75000"/>
                                </a:schemeClr>
                              </a:solidFill>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d>
                                <m:dPr>
                                  <m:begChr m:val="⟨"/>
                                  <m:endChr m:val="⟩"/>
                                  <m:ctrlPr>
                                    <a:rPr lang="en-US" i="1" smtClean="0">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𝑛</m:t>
                                  </m:r>
                                </m:e>
                              </m:d>
                            </m:e>
                          </m:d>
                          <m:r>
                            <a:rPr lang="en-US" i="1">
                              <a:latin typeface="Cambria Math" panose="02040503050406030204" pitchFamily="18" charset="0"/>
                            </a:rPr>
                            <m:t> </m:t>
                          </m:r>
                        </m:e>
                      </m:d>
                    </m:oMath>
                  </m:oMathPara>
                </a14:m>
                <a:endParaRPr lang="en-JP"/>
              </a:p>
              <a:p>
                <a:r>
                  <a:rPr lang="en-JP"/>
                  <a:t>Quantum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𝜌</m:t>
                      </m:r>
                      <m:sSub>
                        <m:sSubPr>
                          <m:ctrlPr>
                            <a:rPr lang="en-US" b="0" i="1" dirty="0" smtClean="0">
                              <a:solidFill>
                                <a:schemeClr val="accent1">
                                  <a:lumMod val="75000"/>
                                </a:schemeClr>
                              </a:solidFill>
                              <a:latin typeface="Cambria Math" panose="02040503050406030204" pitchFamily="18" charset="0"/>
                            </a:rPr>
                          </m:ctrlPr>
                        </m:sSubPr>
                        <m:e>
                          <m:r>
                            <a:rPr lang="en-US" b="0" i="1" dirty="0" smtClean="0">
                              <a:solidFill>
                                <a:schemeClr val="accent1">
                                  <a:lumMod val="75000"/>
                                </a:schemeClr>
                              </a:solidFill>
                              <a:latin typeface="Cambria Math" panose="02040503050406030204" pitchFamily="18" charset="0"/>
                            </a:rPr>
                            <m:t>+</m:t>
                          </m:r>
                        </m:e>
                        <m:sub>
                          <m:r>
                            <a:rPr lang="en-US" b="0" i="1" dirty="0" smtClean="0">
                              <a:solidFill>
                                <a:schemeClr val="accent1">
                                  <a:lumMod val="75000"/>
                                </a:schemeClr>
                              </a:solidFill>
                              <a:latin typeface="Cambria Math" panose="02040503050406030204" pitchFamily="18" charset="0"/>
                            </a:rPr>
                            <m:t>𝑝</m:t>
                          </m:r>
                        </m:sub>
                      </m:sSub>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𝜌</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 ≡ </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dirty="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solidFill>
                                <a:schemeClr val="accent1">
                                  <a:lumMod val="75000"/>
                                </a:schemeClr>
                              </a:solidFill>
                              <a:latin typeface="Cambria Math" panose="02040503050406030204" pitchFamily="18" charset="0"/>
                            </a:rPr>
                            <m:t>𝑝</m:t>
                          </m:r>
                          <m:r>
                            <a:rPr lang="en-US" i="1" dirty="0">
                              <a:latin typeface="Cambria Math" panose="02040503050406030204" pitchFamily="18" charset="0"/>
                            </a:rPr>
                            <m:t>𝜌</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solidFill>
                                    <a:schemeClr val="accent1">
                                      <a:lumMod val="75000"/>
                                    </a:schemeClr>
                                  </a:solidFill>
                                  <a:latin typeface="Cambria Math" panose="02040503050406030204" pitchFamily="18" charset="0"/>
                                </a:rPr>
                                <m:t>1−</m:t>
                              </m:r>
                              <m:r>
                                <a:rPr lang="en-US" b="0" i="1" dirty="0" smtClean="0">
                                  <a:solidFill>
                                    <a:schemeClr val="accent1">
                                      <a:lumMod val="75000"/>
                                    </a:schemeClr>
                                  </a:solidFill>
                                  <a:latin typeface="Cambria Math" panose="02040503050406030204" pitchFamily="18" charset="0"/>
                                </a:rPr>
                                <m:t>𝑝</m:t>
                              </m:r>
                            </m:e>
                          </m:d>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𝜌</m:t>
                              </m:r>
                            </m:e>
                            <m:sup>
                              <m:r>
                                <a:rPr lang="en-US" b="0" i="1" dirty="0" smtClean="0">
                                  <a:latin typeface="Cambria Math" panose="02040503050406030204" pitchFamily="18" charset="0"/>
                                </a:rPr>
                                <m:t>′</m:t>
                              </m:r>
                            </m:sup>
                          </m:sSup>
                        </m:e>
                      </m:d>
                    </m:oMath>
                  </m:oMathPara>
                </a14:m>
                <a:endParaRPr lang="en-JP"/>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e>
                      </m:d>
                      <m:r>
                        <a:rPr lang="en-US" b="0" i="1" smtClean="0">
                          <a:latin typeface="Cambria Math" panose="02040503050406030204" pitchFamily="18" charset="0"/>
                        </a:rPr>
                        <m:t>  </m:t>
                      </m:r>
                      <m:r>
                        <m:rPr>
                          <m:sty m:val="p"/>
                        </m:rPr>
                        <a:rPr lang="en-US" b="0" i="0" smtClean="0">
                          <a:latin typeface="Cambria Math" panose="02040503050406030204" pitchFamily="18" charset="0"/>
                        </a:rPr>
                        <m:t>meas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d>
                            <m:dPr>
                              <m:begChr m:val="⟨"/>
                              <m:endChr m:val="⟩"/>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box>
                          <m:sSub>
                            <m:sSubPr>
                              <m:ctrlPr>
                                <a:rPr lang="en-US" b="0" i="1" smtClean="0">
                                  <a:latin typeface="Cambria Math" panose="02040503050406030204" pitchFamily="18" charset="0"/>
                                </a:rPr>
                              </m:ctrlPr>
                            </m:sSubPr>
                            <m:e>
                              <m:r>
                                <a:rPr lang="en-US" b="0" i="1" smtClean="0">
                                  <a:latin typeface="Cambria Math" panose="02040503050406030204" pitchFamily="18" charset="0"/>
                                </a:rPr>
                                <m:t>𝑃𝑟</m:t>
                              </m:r>
                            </m:e>
                            <m:sub>
                              <m:r>
                                <a:rPr lang="en-US" b="0" i="1" smtClean="0">
                                  <a:latin typeface="Cambria Math" panose="02040503050406030204" pitchFamily="18" charset="0"/>
                                </a:rPr>
                                <m:t>0</m:t>
                              </m:r>
                            </m:sub>
                          </m:sSub>
                          <m:r>
                            <a:rPr lang="en-US" b="0" i="1" smtClean="0">
                              <a:latin typeface="Cambria Math" panose="02040503050406030204" pitchFamily="18" charset="0"/>
                            </a:rPr>
                            <m:t>𝜌</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𝑃𝑟</m:t>
                              </m:r>
                            </m:e>
                            <m:sub>
                              <m:r>
                                <a:rPr lang="en-US" b="0" i="1" smtClean="0">
                                  <a:latin typeface="Cambria Math" panose="02040503050406030204" pitchFamily="18" charset="0"/>
                                </a:rPr>
                                <m:t>0</m:t>
                              </m:r>
                            </m:sub>
                          </m:sSub>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m:t>
                              </m:r>
                            </m:e>
                            <m:sub>
                              <m:r>
                                <a:rPr lang="en-US" b="0" i="1" smtClean="0">
                                  <a:solidFill>
                                    <a:schemeClr val="accent1">
                                      <a:lumMod val="75000"/>
                                    </a:schemeClr>
                                  </a:solidFill>
                                  <a:latin typeface="Cambria Math" panose="02040503050406030204" pitchFamily="18" charset="0"/>
                                </a:rPr>
                                <m:t>𝑝</m:t>
                              </m:r>
                            </m:sub>
                          </m:sSub>
                          <m:d>
                            <m:dPr>
                              <m:begChr m:val="⟨"/>
                              <m:endChr m:val="⟩"/>
                              <m:ctrlPr>
                                <a:rPr lang="en-US"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box>
                            <m:boxPr>
                              <m:ctrlPr>
                                <a:rPr lang="en-US" i="1">
                                  <a:latin typeface="Cambria Math" panose="02040503050406030204" pitchFamily="18" charset="0"/>
                                </a:rPr>
                              </m:ctrlPr>
                            </m:boxPr>
                            <m:e>
                              <m:argPr>
                                <m:argSz m:val="-1"/>
                              </m:argP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1−</m:t>
                                  </m:r>
                                  <m:r>
                                    <a:rPr lang="en-US" i="1">
                                      <a:latin typeface="Cambria Math" panose="02040503050406030204" pitchFamily="18" charset="0"/>
                                    </a:rPr>
                                    <m:t>𝑝</m:t>
                                  </m:r>
                                </m:den>
                              </m:f>
                            </m:e>
                          </m:box>
                          <m:sSub>
                            <m:sSubPr>
                              <m:ctrlPr>
                                <a:rPr lang="en-US" i="1">
                                  <a:latin typeface="Cambria Math" panose="02040503050406030204" pitchFamily="18" charset="0"/>
                                </a:rPr>
                              </m:ctrlPr>
                            </m:sSubPr>
                            <m:e>
                              <m:r>
                                <a:rPr lang="en-US" i="1">
                                  <a:latin typeface="Cambria Math" panose="02040503050406030204" pitchFamily="18" charset="0"/>
                                </a:rPr>
                                <m:t>𝑃</m:t>
                              </m:r>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i="1">
                              <a:latin typeface="Cambria Math" panose="02040503050406030204" pitchFamily="18" charset="0"/>
                            </a:rPr>
                            <m:t>𝜌</m:t>
                          </m:r>
                          <m:sSub>
                            <m:sSubPr>
                              <m:ctrlPr>
                                <a:rPr lang="en-US" i="1">
                                  <a:latin typeface="Cambria Math" panose="02040503050406030204" pitchFamily="18" charset="0"/>
                                </a:rPr>
                              </m:ctrlPr>
                            </m:sSubPr>
                            <m:e>
                              <m:r>
                                <a:rPr lang="en-US" i="1">
                                  <a:latin typeface="Cambria Math" panose="02040503050406030204" pitchFamily="18" charset="0"/>
                                </a:rPr>
                                <m:t>𝑃</m:t>
                              </m:r>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ja-JP" altLang="en-US" b="0" i="1" smtClean="0">
                              <a:latin typeface="Cambria Math" panose="02040503050406030204" pitchFamily="18" charset="0"/>
                            </a:rPr>
                            <m:t> </m:t>
                          </m:r>
                        </m:e>
                      </m:d>
                    </m:oMath>
                  </m:oMathPara>
                </a14:m>
                <a:endParaRPr lang="en-JP"/>
              </a:p>
            </p:txBody>
          </p:sp>
        </mc:Choice>
        <mc:Fallback xmlns="">
          <p:sp>
            <p:nvSpPr>
              <p:cNvPr id="3" name="Content Placeholder 2">
                <a:extLst>
                  <a:ext uri="{FF2B5EF4-FFF2-40B4-BE49-F238E27FC236}">
                    <a16:creationId xmlns:a16="http://schemas.microsoft.com/office/drawing/2014/main" id="{FE6079C6-FCD2-621A-7F53-8D6169441BE1}"/>
                  </a:ext>
                </a:extLst>
              </p:cNvPr>
              <p:cNvSpPr>
                <a:spLocks noGrp="1" noRot="1" noChangeAspect="1" noMove="1" noResize="1" noEditPoints="1" noAdjustHandles="1" noChangeArrowheads="1" noChangeShapeType="1" noTextEdit="1"/>
              </p:cNvSpPr>
              <p:nvPr>
                <p:ph idx="1"/>
              </p:nvPr>
            </p:nvSpPr>
            <p:spPr>
              <a:xfrm>
                <a:off x="838200" y="1257644"/>
                <a:ext cx="10515600" cy="5236476"/>
              </a:xfrm>
              <a:blipFill>
                <a:blip r:embed="rId3"/>
                <a:stretch>
                  <a:fillRect l="-1043" t="-18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E0FB91F-F2A6-9463-7768-EF879FF3CB88}"/>
              </a:ext>
            </a:extLst>
          </p:cNvPr>
          <p:cNvSpPr>
            <a:spLocks noGrp="1"/>
          </p:cNvSpPr>
          <p:nvPr>
            <p:ph type="sldNum" sz="quarter" idx="12"/>
          </p:nvPr>
        </p:nvSpPr>
        <p:spPr/>
        <p:txBody>
          <a:bodyPr/>
          <a:lstStyle/>
          <a:p>
            <a:fld id="{C11FBFAB-5E61-4A8C-898A-C3E3014B566F}" type="slidenum">
              <a:rPr lang="ja-JP" altLang="en-US" smtClean="0"/>
              <a:pPr/>
              <a:t>27</a:t>
            </a:fld>
            <a:endParaRPr kumimoji="1" lang="ja-JP"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469073-0A14-AC05-FF08-7601952245BE}"/>
                  </a:ext>
                </a:extLst>
              </p:cNvPr>
              <p:cNvSpPr txBox="1"/>
              <p:nvPr/>
            </p:nvSpPr>
            <p:spPr>
              <a:xfrm>
                <a:off x="9573683" y="1835892"/>
                <a:ext cx="740779" cy="4817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rPr>
                          </m:ctrlPr>
                        </m:fPr>
                        <m:num>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𝑞</m:t>
                          </m:r>
                        </m:num>
                        <m:den>
                          <m:r>
                            <a:rPr lang="en-US" sz="1200" b="0" i="1" smtClean="0">
                              <a:latin typeface="Cambria Math" panose="02040503050406030204" pitchFamily="18" charset="0"/>
                            </a:rPr>
                            <m:t>1−</m:t>
                          </m:r>
                          <m:r>
                            <a:rPr lang="en-US" sz="1200" b="0" i="1" smtClean="0">
                              <a:latin typeface="Cambria Math" panose="02040503050406030204" pitchFamily="18" charset="0"/>
                            </a:rPr>
                            <m:t>𝑝𝑞</m:t>
                          </m:r>
                        </m:den>
                      </m:f>
                    </m:oMath>
                  </m:oMathPara>
                </a14:m>
                <a:endParaRPr lang="en-JP" sz="1200"/>
              </a:p>
            </p:txBody>
          </p:sp>
        </mc:Choice>
        <mc:Fallback xmlns="">
          <p:sp>
            <p:nvSpPr>
              <p:cNvPr id="8" name="TextBox 7">
                <a:extLst>
                  <a:ext uri="{FF2B5EF4-FFF2-40B4-BE49-F238E27FC236}">
                    <a16:creationId xmlns:a16="http://schemas.microsoft.com/office/drawing/2014/main" id="{A5469073-0A14-AC05-FF08-7601952245BE}"/>
                  </a:ext>
                </a:extLst>
              </p:cNvPr>
              <p:cNvSpPr txBox="1">
                <a:spLocks noRot="1" noChangeAspect="1" noMove="1" noResize="1" noEditPoints="1" noAdjustHandles="1" noChangeArrowheads="1" noChangeShapeType="1" noTextEdit="1"/>
              </p:cNvSpPr>
              <p:nvPr/>
            </p:nvSpPr>
            <p:spPr>
              <a:xfrm>
                <a:off x="9573683" y="1835892"/>
                <a:ext cx="740779" cy="481799"/>
              </a:xfrm>
              <a:prstGeom prst="rect">
                <a:avLst/>
              </a:prstGeom>
              <a:blipFill>
                <a:blip r:embed="rId4"/>
                <a:stretch>
                  <a:fillRect b="-12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F2A3A1C-B734-787C-0598-9973C249B871}"/>
                  </a:ext>
                </a:extLst>
              </p:cNvPr>
              <p:cNvSpPr txBox="1"/>
              <p:nvPr/>
            </p:nvSpPr>
            <p:spPr>
              <a:xfrm>
                <a:off x="9675545" y="2896554"/>
                <a:ext cx="2990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oMath>
                  </m:oMathPara>
                </a14:m>
                <a:endParaRPr lang="en-JP" sz="2400"/>
              </a:p>
            </p:txBody>
          </p:sp>
        </mc:Choice>
        <mc:Fallback xmlns="">
          <p:sp>
            <p:nvSpPr>
              <p:cNvPr id="9" name="TextBox 8">
                <a:extLst>
                  <a:ext uri="{FF2B5EF4-FFF2-40B4-BE49-F238E27FC236}">
                    <a16:creationId xmlns:a16="http://schemas.microsoft.com/office/drawing/2014/main" id="{1F2A3A1C-B734-787C-0598-9973C249B871}"/>
                  </a:ext>
                </a:extLst>
              </p:cNvPr>
              <p:cNvSpPr txBox="1">
                <a:spLocks noRot="1" noChangeAspect="1" noMove="1" noResize="1" noEditPoints="1" noAdjustHandles="1" noChangeArrowheads="1" noChangeShapeType="1" noTextEdit="1"/>
              </p:cNvSpPr>
              <p:nvPr/>
            </p:nvSpPr>
            <p:spPr>
              <a:xfrm>
                <a:off x="9675545" y="2896554"/>
                <a:ext cx="299007" cy="461665"/>
              </a:xfrm>
              <a:prstGeom prst="rect">
                <a:avLst/>
              </a:prstGeom>
              <a:blipFill>
                <a:blip r:embed="rId5"/>
                <a:stretch>
                  <a:fillRect l="-2041" r="-204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FD31569-F85C-33F3-419B-8808C8193300}"/>
              </a:ext>
            </a:extLst>
          </p:cNvPr>
          <p:cNvSpPr txBox="1"/>
          <p:nvPr/>
        </p:nvSpPr>
        <p:spPr>
          <a:xfrm>
            <a:off x="1659238" y="2748229"/>
            <a:ext cx="2864054" cy="461665"/>
          </a:xfrm>
          <a:prstGeom prst="rect">
            <a:avLst/>
          </a:prstGeom>
          <a:noFill/>
        </p:spPr>
        <p:txBody>
          <a:bodyPr wrap="none" rtlCol="0">
            <a:spAutoFit/>
          </a:bodyPr>
          <a:lstStyle/>
          <a:p>
            <a:r>
              <a:rPr lang="en-JP" sz="2400" b="1">
                <a:solidFill>
                  <a:schemeClr val="accent1">
                    <a:lumMod val="75000"/>
                  </a:schemeClr>
                </a:solidFill>
              </a:rPr>
              <a:t>Convex hull modality</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8B4F94F-7709-32E8-75A7-62BCF2C312ED}"/>
                  </a:ext>
                </a:extLst>
              </p:cNvPr>
              <p:cNvSpPr txBox="1"/>
              <p:nvPr/>
            </p:nvSpPr>
            <p:spPr>
              <a:xfrm>
                <a:off x="4980012" y="4429145"/>
                <a:ext cx="29900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𝑝</m:t>
                      </m:r>
                    </m:oMath>
                  </m:oMathPara>
                </a14:m>
                <a:endParaRPr lang="en-JP" sz="2200"/>
              </a:p>
            </p:txBody>
          </p:sp>
        </mc:Choice>
        <mc:Fallback xmlns="">
          <p:sp>
            <p:nvSpPr>
              <p:cNvPr id="12" name="TextBox 11">
                <a:extLst>
                  <a:ext uri="{FF2B5EF4-FFF2-40B4-BE49-F238E27FC236}">
                    <a16:creationId xmlns:a16="http://schemas.microsoft.com/office/drawing/2014/main" id="{68B4F94F-7709-32E8-75A7-62BCF2C312ED}"/>
                  </a:ext>
                </a:extLst>
              </p:cNvPr>
              <p:cNvSpPr txBox="1">
                <a:spLocks noRot="1" noChangeAspect="1" noMove="1" noResize="1" noEditPoints="1" noAdjustHandles="1" noChangeArrowheads="1" noChangeShapeType="1" noTextEdit="1"/>
              </p:cNvSpPr>
              <p:nvPr/>
            </p:nvSpPr>
            <p:spPr>
              <a:xfrm>
                <a:off x="4980012" y="4429145"/>
                <a:ext cx="299007" cy="430887"/>
              </a:xfrm>
              <a:prstGeom prst="rect">
                <a:avLst/>
              </a:prstGeom>
              <a:blipFill>
                <a:blip r:embed="rId6"/>
                <a:stretch>
                  <a:fillRect l="-4082" r="-16327"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5999C1B-BF5C-045A-12E5-A8CEB8F42035}"/>
                  </a:ext>
                </a:extLst>
              </p:cNvPr>
              <p:cNvSpPr txBox="1"/>
              <p:nvPr/>
            </p:nvSpPr>
            <p:spPr>
              <a:xfrm>
                <a:off x="8807077" y="6275070"/>
                <a:ext cx="2546723" cy="369332"/>
              </a:xfrm>
              <a:prstGeom prst="rect">
                <a:avLst/>
              </a:prstGeom>
              <a:noFill/>
            </p:spPr>
            <p:txBody>
              <a:bodyPr wrap="none" lIns="0" tIns="0" rIns="0" bIns="0" rtlCol="0">
                <a:spAutoFit/>
              </a:bodyPr>
              <a:lstStyle/>
              <a:p>
                <a:r>
                  <a:rPr lang="en-US" sz="2400"/>
                  <a:t>w</a:t>
                </a:r>
                <a:r>
                  <a:rPr lang="en-US" sz="2400" b="0"/>
                  <a:t>here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tr</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𝑃𝑟</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𝜌</m:t>
                    </m:r>
                    <m:r>
                      <a:rPr lang="en-US" sz="2400" b="0" i="1" smtClean="0">
                        <a:latin typeface="Cambria Math" panose="02040503050406030204" pitchFamily="18" charset="0"/>
                      </a:rPr>
                      <m:t>)</m:t>
                    </m:r>
                  </m:oMath>
                </a14:m>
                <a:endParaRPr lang="en-JP" sz="2400"/>
              </a:p>
            </p:txBody>
          </p:sp>
        </mc:Choice>
        <mc:Fallback xmlns="">
          <p:sp>
            <p:nvSpPr>
              <p:cNvPr id="13" name="TextBox 12">
                <a:extLst>
                  <a:ext uri="{FF2B5EF4-FFF2-40B4-BE49-F238E27FC236}">
                    <a16:creationId xmlns:a16="http://schemas.microsoft.com/office/drawing/2014/main" id="{75999C1B-BF5C-045A-12E5-A8CEB8F42035}"/>
                  </a:ext>
                </a:extLst>
              </p:cNvPr>
              <p:cNvSpPr txBox="1">
                <a:spLocks noRot="1" noChangeAspect="1" noMove="1" noResize="1" noEditPoints="1" noAdjustHandles="1" noChangeArrowheads="1" noChangeShapeType="1" noTextEdit="1"/>
              </p:cNvSpPr>
              <p:nvPr/>
            </p:nvSpPr>
            <p:spPr>
              <a:xfrm>
                <a:off x="8807077" y="6275070"/>
                <a:ext cx="2546723" cy="369332"/>
              </a:xfrm>
              <a:prstGeom prst="rect">
                <a:avLst/>
              </a:prstGeom>
              <a:blipFill>
                <a:blip r:embed="rId7"/>
                <a:stretch>
                  <a:fillRect l="-7416" t="-24590" r="-4545" b="-49180"/>
                </a:stretch>
              </a:blipFill>
            </p:spPr>
            <p:txBody>
              <a:bodyPr/>
              <a:lstStyle/>
              <a:p>
                <a:r>
                  <a:rPr lang="en-US">
                    <a:noFill/>
                  </a:rPr>
                  <a:t> </a:t>
                </a:r>
              </a:p>
            </p:txBody>
          </p:sp>
        </mc:Fallback>
      </mc:AlternateContent>
    </p:spTree>
    <p:extLst>
      <p:ext uri="{BB962C8B-B14F-4D97-AF65-F5344CB8AC3E}">
        <p14:creationId xmlns:p14="http://schemas.microsoft.com/office/powerpoint/2010/main" val="3798560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3F04B9-800D-4230-314C-CDCF1DEA4295}"/>
              </a:ext>
            </a:extLst>
          </p:cNvPr>
          <p:cNvSpPr>
            <a:spLocks noGrp="1"/>
          </p:cNvSpPr>
          <p:nvPr>
            <p:ph type="title"/>
          </p:nvPr>
        </p:nvSpPr>
        <p:spPr/>
        <p:txBody>
          <a:bodyPr/>
          <a:lstStyle/>
          <a:p>
            <a:r>
              <a:rPr lang="en-US" altLang="ja-JP"/>
              <a:t>Basics of Quantum Computing</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2D825E8-4EE7-0FF3-D07E-28A33B02E623}"/>
                  </a:ext>
                </a:extLst>
              </p:cNvPr>
              <p:cNvSpPr>
                <a:spLocks noGrp="1"/>
              </p:cNvSpPr>
              <p:nvPr>
                <p:ph idx="1"/>
              </p:nvPr>
            </p:nvSpPr>
            <p:spPr>
              <a:xfrm>
                <a:off x="838200" y="1374233"/>
                <a:ext cx="10515600" cy="5131497"/>
              </a:xfrm>
            </p:spPr>
            <p:txBody>
              <a:bodyPr>
                <a:normAutofit fontScale="92500" lnSpcReduction="10000"/>
              </a:bodyPr>
              <a:lstStyle/>
              <a:p>
                <a:r>
                  <a:rPr kumimoji="1" lang="en-US" altLang="ja-JP"/>
                  <a:t>State for a </a:t>
                </a:r>
                <a:r>
                  <a:rPr lang="en-US" altLang="ja-JP" b="1" i="1">
                    <a:solidFill>
                      <a:schemeClr val="accent1">
                        <a:lumMod val="75000"/>
                      </a:schemeClr>
                    </a:solidFill>
                  </a:rPr>
                  <a:t>qubit (quantum bit</a:t>
                </a:r>
                <a:r>
                  <a:rPr kumimoji="1" lang="en-US" altLang="ja-JP" b="1" i="1">
                    <a:solidFill>
                      <a:schemeClr val="accent1">
                        <a:lumMod val="75000"/>
                      </a:schemeClr>
                    </a:solidFill>
                  </a:rPr>
                  <a:t>)</a:t>
                </a:r>
                <a:r>
                  <a:rPr kumimoji="1" lang="en-US" altLang="ja-JP" b="1"/>
                  <a:t> </a:t>
                </a:r>
                <a:r>
                  <a:rPr kumimoji="1" lang="en-US" altLang="ja-JP"/>
                  <a:t>= </a:t>
                </a:r>
                <a:r>
                  <a:rPr kumimoji="1" lang="en-US" altLang="ja-JP" i="1">
                    <a:solidFill>
                      <a:schemeClr val="accent2">
                        <a:lumMod val="75000"/>
                      </a:schemeClr>
                    </a:solidFill>
                  </a:rPr>
                  <a:t>2D </a:t>
                </a:r>
                <a:r>
                  <a:rPr lang="en-US" altLang="ja-JP" i="1">
                    <a:solidFill>
                      <a:schemeClr val="accent2">
                        <a:lumMod val="75000"/>
                      </a:schemeClr>
                    </a:solidFill>
                  </a:rPr>
                  <a:t>v</a:t>
                </a:r>
                <a:r>
                  <a:rPr kumimoji="1" lang="en-US" altLang="ja-JP" i="1">
                    <a:solidFill>
                      <a:schemeClr val="accent2">
                        <a:lumMod val="75000"/>
                      </a:schemeClr>
                    </a:solidFill>
                  </a:rPr>
                  <a:t>ector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ℂ</m:t>
                        </m:r>
                      </m:e>
                      <m:sup>
                        <m:r>
                          <a:rPr lang="en-US" altLang="ja-JP" b="0" i="1" smtClean="0">
                            <a:latin typeface="Cambria Math" panose="02040503050406030204" pitchFamily="18" charset="0"/>
                          </a:rPr>
                          <m:t>2</m:t>
                        </m:r>
                      </m:sup>
                    </m:sSup>
                  </m:oMath>
                </a14:m>
                <a:endParaRPr kumimoji="1" lang="en-US" altLang="ja-JP" i="1">
                  <a:solidFill>
                    <a:schemeClr val="accent2">
                      <a:lumMod val="75000"/>
                    </a:schemeClr>
                  </a:solidFill>
                </a:endParaRPr>
              </a:p>
              <a:p>
                <a:pPr marL="0" indent="0" algn="ctr">
                  <a:spcBef>
                    <a:spcPts val="1800"/>
                  </a:spcBef>
                  <a:buNone/>
                </a:pPr>
                <a:r>
                  <a:rPr lang="en-US" altLang="ja-JP" b="1">
                    <a:solidFill>
                      <a:schemeClr val="accent1">
                        <a:lumMod val="75000"/>
                      </a:schemeClr>
                    </a:solidFill>
                  </a:rPr>
                  <a:t>Superposition</a:t>
                </a:r>
                <a:r>
                  <a:rPr lang="en-US" altLang="ja-JP" b="0"/>
                  <a:t>  </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𝜓</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𝛼</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𝛽</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r>
                      <a:rPr kumimoji="1" lang="en-US" altLang="ja-JP" b="0" i="1" dirty="0" smtClean="0">
                        <a:latin typeface="Cambria Math" panose="02040503050406030204" pitchFamily="18" charset="0"/>
                      </a:rPr>
                      <m:t>𝛼</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𝛽</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ea typeface="Cambria Math" panose="02040503050406030204" pitchFamily="18" charset="0"/>
                      </a:rPr>
                      <m:t>ℂ</m:t>
                    </m:r>
                  </m:oMath>
                </a14:m>
                <a:r>
                  <a:rPr kumimoji="1" lang="en-US" altLang="ja-JP"/>
                  <a:t>    </a:t>
                </a:r>
                <a14:m>
                  <m:oMath xmlns:m="http://schemas.openxmlformats.org/officeDocument/2006/math">
                    <m:sSup>
                      <m:sSupPr>
                        <m:ctrlPr>
                          <a:rPr kumimoji="1" lang="en-US" altLang="ja-JP" sz="2400" b="0" i="1" dirty="0" smtClean="0">
                            <a:latin typeface="Cambria Math" panose="02040503050406030204" pitchFamily="18" charset="0"/>
                          </a:rPr>
                        </m:ctrlPr>
                      </m:sSupPr>
                      <m:e>
                        <m:d>
                          <m:dPr>
                            <m:begChr m:val="|"/>
                            <m:endChr m:val="|"/>
                            <m:ctrlPr>
                              <a:rPr kumimoji="1" lang="en-US" altLang="ja-JP" sz="2400" b="0" i="1" dirty="0" smtClean="0">
                                <a:latin typeface="Cambria Math" panose="02040503050406030204" pitchFamily="18" charset="0"/>
                              </a:rPr>
                            </m:ctrlPr>
                          </m:dPr>
                          <m:e>
                            <m:r>
                              <a:rPr kumimoji="1" lang="en-US" altLang="ja-JP" sz="2400" b="0" i="1" dirty="0" smtClean="0">
                                <a:latin typeface="Cambria Math" panose="02040503050406030204" pitchFamily="18" charset="0"/>
                              </a:rPr>
                              <m:t>𝛼</m:t>
                            </m:r>
                          </m:e>
                        </m:d>
                      </m:e>
                      <m:sup>
                        <m:r>
                          <a:rPr kumimoji="1" lang="en-US" altLang="ja-JP" sz="2400" b="0" i="1" dirty="0" smtClean="0">
                            <a:latin typeface="Cambria Math" panose="02040503050406030204" pitchFamily="18" charset="0"/>
                          </a:rPr>
                          <m:t>2</m:t>
                        </m:r>
                      </m:sup>
                    </m:sSup>
                    <m:r>
                      <a:rPr kumimoji="1" lang="en-US" altLang="ja-JP" sz="2400" b="0" i="1" dirty="0" smtClean="0">
                        <a:latin typeface="Cambria Math" panose="02040503050406030204" pitchFamily="18" charset="0"/>
                      </a:rPr>
                      <m:t>+</m:t>
                    </m:r>
                    <m:sSup>
                      <m:sSupPr>
                        <m:ctrlPr>
                          <a:rPr kumimoji="1" lang="en-US" altLang="ja-JP" sz="2400" b="0" i="1" dirty="0" smtClean="0">
                            <a:latin typeface="Cambria Math" panose="02040503050406030204" pitchFamily="18" charset="0"/>
                          </a:rPr>
                        </m:ctrlPr>
                      </m:sSupPr>
                      <m:e>
                        <m:d>
                          <m:dPr>
                            <m:begChr m:val="|"/>
                            <m:endChr m:val="|"/>
                            <m:ctrlPr>
                              <a:rPr kumimoji="1" lang="en-US" altLang="ja-JP" sz="2400" b="0" i="1" dirty="0" smtClean="0">
                                <a:latin typeface="Cambria Math" panose="02040503050406030204" pitchFamily="18" charset="0"/>
                              </a:rPr>
                            </m:ctrlPr>
                          </m:dPr>
                          <m:e>
                            <m:r>
                              <a:rPr kumimoji="1" lang="en-US" altLang="ja-JP" sz="2400" b="0" i="1" dirty="0" smtClean="0">
                                <a:latin typeface="Cambria Math" panose="02040503050406030204" pitchFamily="18" charset="0"/>
                              </a:rPr>
                              <m:t>𝛽</m:t>
                            </m:r>
                          </m:e>
                        </m:d>
                      </m:e>
                      <m:sup>
                        <m:r>
                          <a:rPr kumimoji="1" lang="en-US" altLang="ja-JP" sz="2400" b="0" i="1" dirty="0" smtClean="0">
                            <a:latin typeface="Cambria Math" panose="02040503050406030204" pitchFamily="18" charset="0"/>
                          </a:rPr>
                          <m:t>2</m:t>
                        </m:r>
                      </m:sup>
                    </m:sSup>
                    <m:r>
                      <a:rPr kumimoji="1" lang="en-US" altLang="ja-JP" sz="2400" b="0" i="1" dirty="0" smtClean="0">
                        <a:latin typeface="Cambria Math" panose="02040503050406030204" pitchFamily="18" charset="0"/>
                      </a:rPr>
                      <m:t>=1</m:t>
                    </m:r>
                  </m:oMath>
                </a14:m>
                <a:endParaRPr kumimoji="1" lang="en-US" altLang="ja-JP"/>
              </a:p>
              <a:p>
                <a:pPr>
                  <a:spcBef>
                    <a:spcPts val="1800"/>
                  </a:spcBef>
                </a:pPr>
                <a:r>
                  <a:rPr kumimoji="1" lang="en-US" altLang="ja-JP" b="0"/>
                  <a:t>State for </a:t>
                </a:r>
                <a:r>
                  <a:rPr kumimoji="1" lang="en-US" altLang="ja-JP" b="1" i="1">
                    <a:solidFill>
                      <a:schemeClr val="accent1">
                        <a:lumMod val="75000"/>
                      </a:schemeClr>
                    </a:solidFill>
                  </a:rPr>
                  <a:t>n</a:t>
                </a:r>
                <a:r>
                  <a:rPr kumimoji="1" lang="en-US" altLang="ja-JP" b="0"/>
                  <a:t> qubits = Vector </a:t>
                </a:r>
                <a:r>
                  <a:rPr lang="en-US" altLang="ja-JP"/>
                  <a:t>of</a:t>
                </a:r>
                <a:r>
                  <a:rPr kumimoji="1" lang="en-US" altLang="ja-JP" b="0"/>
                  <a:t> </a:t>
                </a:r>
                <a:r>
                  <a:rPr kumimoji="1" lang="en-US" altLang="ja-JP" b="0" i="1">
                    <a:solidFill>
                      <a:schemeClr val="accent2">
                        <a:lumMod val="75000"/>
                      </a:schemeClr>
                    </a:solidFill>
                  </a:rPr>
                  <a:t>tensor product</a:t>
                </a:r>
                <a:r>
                  <a:rPr lang="en-US" altLang="ja-JP" i="1"/>
                  <a:t> </a:t>
                </a:r>
                <a:r>
                  <a:rPr kumimoji="1" lang="en-US" altLang="ja-JP" b="0"/>
                  <a:t>space</a:t>
                </a:r>
                <a:r>
                  <a:rPr kumimoji="1" lang="en-US" altLang="ja-JP" b="0" i="1"/>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ℂ</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ℂ</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i="1">
                            <a:latin typeface="Cambria Math" panose="02040503050406030204" pitchFamily="18" charset="0"/>
                          </a:rPr>
                          <m:t>ℂ</m:t>
                        </m:r>
                      </m:e>
                      <m:sup>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2</m:t>
                            </m:r>
                          </m:e>
                          <m:sup>
                            <m:r>
                              <a:rPr lang="en-US" altLang="ja-JP" b="0" i="1" smtClean="0">
                                <a:latin typeface="Cambria Math" panose="02040503050406030204" pitchFamily="18" charset="0"/>
                              </a:rPr>
                              <m:t>𝑛</m:t>
                            </m:r>
                          </m:sup>
                        </m:sSup>
                      </m:sup>
                    </m:sSup>
                  </m:oMath>
                </a14:m>
                <a:endParaRPr lang="en-US" altLang="ja-JP" i="1"/>
              </a:p>
              <a:p>
                <a:pPr lvl="1">
                  <a:spcBef>
                    <a:spcPts val="1800"/>
                  </a:spcBef>
                </a:pPr>
                <a:r>
                  <a:rPr kumimoji="1" lang="en-US" altLang="ja-JP" sz="2600" b="0"/>
                  <a:t>Composite</a:t>
                </a:r>
                <a:r>
                  <a:rPr lang="en-US" altLang="ja-JP" sz="2600"/>
                  <a:t> of </a:t>
                </a:r>
                <a14:m>
                  <m:oMath xmlns:m="http://schemas.openxmlformats.org/officeDocument/2006/math">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𝜓</m:t>
                        </m:r>
                      </m:e>
                    </m:d>
                  </m:oMath>
                </a14:m>
                <a:r>
                  <a:rPr kumimoji="1" lang="en-US" altLang="ja-JP" sz="2600" b="0"/>
                  <a:t> and </a:t>
                </a:r>
                <a14:m>
                  <m:oMath xmlns:m="http://schemas.openxmlformats.org/officeDocument/2006/math">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𝜙</m:t>
                        </m:r>
                      </m:e>
                    </m:d>
                  </m:oMath>
                </a14:m>
                <a:r>
                  <a:rPr kumimoji="1" lang="en-US" altLang="ja-JP" sz="2600" b="0"/>
                  <a:t> = </a:t>
                </a:r>
                <a:r>
                  <a:rPr kumimoji="1" lang="en-US" altLang="ja-JP" sz="2600" b="0" i="1">
                    <a:solidFill>
                      <a:schemeClr val="accent2">
                        <a:lumMod val="75000"/>
                      </a:schemeClr>
                    </a:solidFill>
                  </a:rPr>
                  <a:t>Tensor product</a:t>
                </a:r>
                <a:r>
                  <a:rPr kumimoji="1" lang="en-US" altLang="ja-JP" sz="2600" b="0"/>
                  <a:t> </a:t>
                </a:r>
                <a14:m>
                  <m:oMath xmlns:m="http://schemas.openxmlformats.org/officeDocument/2006/math">
                    <m:d>
                      <m:dPr>
                        <m:begChr m:val="|"/>
                        <m:endChr m:val="⟩"/>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𝜓</m:t>
                        </m:r>
                      </m:e>
                    </m:d>
                    <m:r>
                      <a:rPr kumimoji="1" lang="en-US" altLang="ja-JP" sz="2600" b="0" i="1" smtClean="0">
                        <a:latin typeface="Cambria Math" panose="02040503050406030204" pitchFamily="18" charset="0"/>
                      </a:rPr>
                      <m:t>⊗</m:t>
                    </m:r>
                    <m:d>
                      <m:dPr>
                        <m:begChr m:val="|"/>
                        <m:endChr m:val="⟩"/>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𝜙</m:t>
                        </m:r>
                      </m:e>
                    </m:d>
                    <m:r>
                      <a:rPr kumimoji="1" lang="en-US" altLang="ja-JP" sz="2600" b="0" i="0" smtClean="0">
                        <a:latin typeface="Cambria Math" panose="02040503050406030204" pitchFamily="18" charset="0"/>
                      </a:rPr>
                      <m:t>=</m:t>
                    </m:r>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𝜓</m:t>
                        </m:r>
                      </m:e>
                    </m:d>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𝜙</m:t>
                        </m:r>
                      </m:e>
                    </m:d>
                    <m:r>
                      <a:rPr lang="en-US" altLang="ja-JP" sz="2600" b="0" i="1" smtClean="0">
                        <a:latin typeface="Cambria Math" panose="02040503050406030204" pitchFamily="18" charset="0"/>
                      </a:rPr>
                      <m:t>=</m:t>
                    </m:r>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𝜓</m:t>
                        </m:r>
                        <m:r>
                          <a:rPr lang="en-US" altLang="ja-JP" sz="2600" b="0" i="1" smtClean="0">
                            <a:latin typeface="Cambria Math" panose="02040503050406030204" pitchFamily="18" charset="0"/>
                          </a:rPr>
                          <m:t>𝜙</m:t>
                        </m:r>
                      </m:e>
                    </m:d>
                  </m:oMath>
                </a14:m>
                <a:endParaRPr kumimoji="1" lang="en-US" altLang="ja-JP" sz="2600"/>
              </a:p>
              <a:p>
                <a:pPr>
                  <a:spcBef>
                    <a:spcPts val="1800"/>
                  </a:spcBef>
                </a:pPr>
                <a:r>
                  <a:rPr lang="en-US" altLang="ja-JP" b="1" i="1">
                    <a:solidFill>
                      <a:schemeClr val="accent1">
                        <a:lumMod val="75000"/>
                      </a:schemeClr>
                    </a:solidFill>
                  </a:rPr>
                  <a:t>Quantum gate</a:t>
                </a:r>
                <a:r>
                  <a:rPr lang="en-US" altLang="ja-JP" b="1">
                    <a:solidFill>
                      <a:schemeClr val="accent1">
                        <a:lumMod val="75000"/>
                      </a:schemeClr>
                    </a:solidFill>
                  </a:rPr>
                  <a:t> </a:t>
                </a:r>
                <a:r>
                  <a:rPr lang="en-US" altLang="ja-JP"/>
                  <a:t>= </a:t>
                </a:r>
                <a:r>
                  <a:rPr lang="en-US" altLang="ja-JP" i="1">
                    <a:solidFill>
                      <a:schemeClr val="accent2">
                        <a:lumMod val="75000"/>
                      </a:schemeClr>
                    </a:solidFill>
                  </a:rPr>
                  <a:t>Unitary matrix </a:t>
                </a:r>
                <a14:m>
                  <m:oMath xmlns:m="http://schemas.openxmlformats.org/officeDocument/2006/math">
                    <m:r>
                      <a:rPr lang="en-US" altLang="ja-JP" b="0" i="1" smtClean="0">
                        <a:solidFill>
                          <a:schemeClr val="tx1"/>
                        </a:solidFill>
                        <a:latin typeface="Cambria Math" panose="02040503050406030204" pitchFamily="18" charset="0"/>
                      </a:rPr>
                      <m:t>𝑈</m:t>
                    </m:r>
                    <m:r>
                      <a:rPr lang="en-US" altLang="ja-JP" b="0" i="1" smtClean="0">
                        <a:solidFill>
                          <a:schemeClr val="tx1"/>
                        </a:solidFill>
                        <a:latin typeface="Cambria Math" panose="02040503050406030204" pitchFamily="18" charset="0"/>
                      </a:rPr>
                      <m:t> :</m:t>
                    </m:r>
                    <m:r>
                      <a:rPr lang="en-US" altLang="ja-JP" b="0" i="1" smtClean="0">
                        <a:solidFill>
                          <a:schemeClr val="tx1"/>
                        </a:solidFill>
                        <a:latin typeface="Cambria Math" panose="02040503050406030204" pitchFamily="18" charset="0"/>
                      </a:rPr>
                      <m:t>ℋ</m:t>
                    </m:r>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ℋ</m:t>
                    </m:r>
                  </m:oMath>
                </a14:m>
                <a:endParaRPr lang="en-US" altLang="ja-JP" i="1">
                  <a:solidFill>
                    <a:schemeClr val="accent2">
                      <a:lumMod val="75000"/>
                    </a:schemeClr>
                  </a:solidFill>
                </a:endParaRPr>
              </a:p>
              <a:p>
                <a:pPr marL="0" indent="0" algn="ctr">
                  <a:spcBef>
                    <a:spcPts val="1800"/>
                  </a:spcBef>
                  <a:buNone/>
                </a:pPr>
                <a:r>
                  <a:rPr lang="en-US" altLang="ja-JP" sz="2600" b="0"/>
                  <a:t>e.g.,   </a:t>
                </a:r>
                <a14:m>
                  <m:oMath xmlns:m="http://schemas.openxmlformats.org/officeDocument/2006/math">
                    <m:r>
                      <a:rPr lang="en-US" altLang="ja-JP" sz="2600" b="0" i="1" smtClean="0">
                        <a:latin typeface="Cambria Math" panose="02040503050406030204" pitchFamily="18" charset="0"/>
                      </a:rPr>
                      <m:t>𝐻</m:t>
                    </m:r>
                    <m:d>
                      <m:dPr>
                        <m:begChr m:val="|"/>
                        <m:endChr m:val="⟩"/>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rPr>
                          <m:t>𝑏</m:t>
                        </m:r>
                      </m:e>
                    </m:d>
                    <m:r>
                      <a:rPr lang="en-US" altLang="ja-JP" sz="2600" b="0" i="1" smtClean="0">
                        <a:latin typeface="Cambria Math" panose="02040503050406030204" pitchFamily="18" charset="0"/>
                      </a:rPr>
                      <m:t>=</m:t>
                    </m:r>
                    <m:f>
                      <m:fPr>
                        <m:ctrlPr>
                          <a:rPr lang="en-US" altLang="ja-JP" sz="2600" b="0" i="1" smtClean="0">
                            <a:latin typeface="Cambria Math" panose="02040503050406030204" pitchFamily="18" charset="0"/>
                          </a:rPr>
                        </m:ctrlPr>
                      </m:fPr>
                      <m:num>
                        <m:r>
                          <a:rPr lang="en-US" altLang="ja-JP" sz="2600" b="0" i="1" smtClean="0">
                            <a:latin typeface="Cambria Math" panose="02040503050406030204" pitchFamily="18" charset="0"/>
                          </a:rPr>
                          <m:t>1</m:t>
                        </m:r>
                      </m:num>
                      <m:den>
                        <m:rad>
                          <m:radPr>
                            <m:degHide m:val="on"/>
                            <m:ctrlPr>
                              <a:rPr lang="en-US" altLang="ja-JP" sz="2600" b="0" i="1" smtClean="0">
                                <a:latin typeface="Cambria Math" panose="02040503050406030204" pitchFamily="18" charset="0"/>
                              </a:rPr>
                            </m:ctrlPr>
                          </m:radPr>
                          <m:deg/>
                          <m:e>
                            <m:r>
                              <a:rPr lang="en-US" altLang="ja-JP" sz="2600" b="0" i="1" smtClean="0">
                                <a:latin typeface="Cambria Math" panose="02040503050406030204" pitchFamily="18" charset="0"/>
                              </a:rPr>
                              <m:t>2</m:t>
                            </m:r>
                          </m:e>
                        </m:rad>
                      </m:den>
                    </m:f>
                    <m:d>
                      <m:dPr>
                        <m:ctrlPr>
                          <a:rPr lang="en-US" altLang="ja-JP" sz="2600" i="1">
                            <a:latin typeface="Cambria Math" panose="02040503050406030204" pitchFamily="18" charset="0"/>
                          </a:rPr>
                        </m:ctrlPr>
                      </m:dPr>
                      <m:e>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0</m:t>
                            </m:r>
                          </m:e>
                        </m:d>
                        <m:r>
                          <a:rPr lang="en-US" altLang="ja-JP" sz="2600" i="1">
                            <a:latin typeface="Cambria Math" panose="02040503050406030204" pitchFamily="18" charset="0"/>
                          </a:rPr>
                          <m:t>+</m:t>
                        </m:r>
                        <m:sSup>
                          <m:sSupPr>
                            <m:ctrlPr>
                              <a:rPr lang="en-US" altLang="ja-JP" sz="2600" i="1">
                                <a:latin typeface="Cambria Math" panose="02040503050406030204" pitchFamily="18" charset="0"/>
                              </a:rPr>
                            </m:ctrlPr>
                          </m:sSupPr>
                          <m:e>
                            <m:d>
                              <m:dPr>
                                <m:ctrlPr>
                                  <a:rPr lang="en-US" altLang="ja-JP" sz="2600" i="1">
                                    <a:latin typeface="Cambria Math" panose="02040503050406030204" pitchFamily="18" charset="0"/>
                                  </a:rPr>
                                </m:ctrlPr>
                              </m:dPr>
                              <m:e>
                                <m:r>
                                  <a:rPr lang="en-US" altLang="ja-JP" sz="2600" i="1">
                                    <a:latin typeface="Cambria Math" panose="02040503050406030204" pitchFamily="18" charset="0"/>
                                  </a:rPr>
                                  <m:t>−1</m:t>
                                </m:r>
                              </m:e>
                            </m:d>
                          </m:e>
                          <m:sup>
                            <m:r>
                              <a:rPr lang="en-US" altLang="ja-JP" sz="2600" b="0" i="1" smtClean="0">
                                <a:latin typeface="Cambria Math" panose="02040503050406030204" pitchFamily="18" charset="0"/>
                              </a:rPr>
                              <m:t>𝑏</m:t>
                            </m:r>
                          </m:sup>
                        </m:sSup>
                        <m:d>
                          <m:dPr>
                            <m:begChr m:val="|"/>
                            <m:endChr m:val="⟩"/>
                            <m:ctrlPr>
                              <a:rPr lang="en-US" altLang="ja-JP" sz="2600" i="1">
                                <a:latin typeface="Cambria Math" panose="02040503050406030204" pitchFamily="18" charset="0"/>
                              </a:rPr>
                            </m:ctrlPr>
                          </m:dPr>
                          <m:e>
                            <m:r>
                              <a:rPr lang="en-US" altLang="ja-JP" sz="2600" i="1">
                                <a:latin typeface="Cambria Math" panose="02040503050406030204" pitchFamily="18" charset="0"/>
                              </a:rPr>
                              <m:t>1</m:t>
                            </m:r>
                          </m:e>
                        </m:d>
                      </m:e>
                    </m:d>
                  </m:oMath>
                </a14:m>
                <a:r>
                  <a:rPr lang="en-US" altLang="ja-JP" sz="2600" i="1">
                    <a:solidFill>
                      <a:schemeClr val="accent2">
                        <a:lumMod val="75000"/>
                      </a:schemeClr>
                    </a:solidFill>
                  </a:rPr>
                  <a:t>   </a:t>
                </a:r>
                <a14:m>
                  <m:oMath xmlns:m="http://schemas.openxmlformats.org/officeDocument/2006/math">
                    <m:r>
                      <a:rPr lang="en-US" altLang="ja-JP" sz="2600" b="0" i="1" dirty="0" smtClean="0">
                        <a:solidFill>
                          <a:schemeClr val="tx1"/>
                        </a:solidFill>
                        <a:latin typeface="Cambria Math" panose="02040503050406030204" pitchFamily="18" charset="0"/>
                      </a:rPr>
                      <m:t>𝐶𝑋</m:t>
                    </m:r>
                    <m:d>
                      <m:dPr>
                        <m:begChr m:val="|"/>
                        <m:endChr m:val="⟩"/>
                        <m:ctrlPr>
                          <a:rPr lang="en-US" altLang="ja-JP" sz="2600" b="0" i="1" dirty="0" smtClean="0">
                            <a:solidFill>
                              <a:schemeClr val="tx1"/>
                            </a:solidFill>
                            <a:latin typeface="Cambria Math" panose="02040503050406030204" pitchFamily="18" charset="0"/>
                          </a:rPr>
                        </m:ctrlPr>
                      </m:dPr>
                      <m:e>
                        <m:r>
                          <a:rPr lang="en-US" altLang="ja-JP" sz="2600" b="0" i="1" dirty="0" smtClean="0">
                            <a:solidFill>
                              <a:schemeClr val="tx1"/>
                            </a:solidFill>
                            <a:latin typeface="Cambria Math" panose="02040503050406030204" pitchFamily="18" charset="0"/>
                          </a:rPr>
                          <m:t>𝑏</m:t>
                        </m:r>
                      </m:e>
                    </m:d>
                    <m:d>
                      <m:dPr>
                        <m:begChr m:val="|"/>
                        <m:endChr m:val="⟩"/>
                        <m:ctrlPr>
                          <a:rPr lang="en-US" altLang="ja-JP" sz="2600" b="0" i="1" dirty="0" smtClean="0">
                            <a:solidFill>
                              <a:schemeClr val="tx1"/>
                            </a:solidFill>
                            <a:latin typeface="Cambria Math" panose="02040503050406030204" pitchFamily="18" charset="0"/>
                          </a:rPr>
                        </m:ctrlPr>
                      </m:dPr>
                      <m:e>
                        <m:r>
                          <a:rPr lang="en-US" altLang="ja-JP" sz="2600" b="0" i="1" dirty="0" smtClean="0">
                            <a:solidFill>
                              <a:schemeClr val="tx1"/>
                            </a:solidFill>
                            <a:latin typeface="Cambria Math" panose="02040503050406030204" pitchFamily="18" charset="0"/>
                          </a:rPr>
                          <m:t>𝑐</m:t>
                        </m:r>
                      </m:e>
                    </m:d>
                    <m:r>
                      <a:rPr lang="en-US" altLang="ja-JP" sz="2600" b="0" i="1" dirty="0" smtClean="0">
                        <a:solidFill>
                          <a:schemeClr val="tx1"/>
                        </a:solidFill>
                        <a:latin typeface="Cambria Math" panose="02040503050406030204" pitchFamily="18" charset="0"/>
                      </a:rPr>
                      <m:t>=</m:t>
                    </m:r>
                    <m:d>
                      <m:dPr>
                        <m:begChr m:val="|"/>
                        <m:endChr m:val="⟩"/>
                        <m:ctrlPr>
                          <a:rPr lang="en-US" altLang="ja-JP" sz="2600" b="0" i="1" dirty="0" smtClean="0">
                            <a:solidFill>
                              <a:schemeClr val="tx1"/>
                            </a:solidFill>
                            <a:latin typeface="Cambria Math" panose="02040503050406030204" pitchFamily="18" charset="0"/>
                          </a:rPr>
                        </m:ctrlPr>
                      </m:dPr>
                      <m:e>
                        <m:r>
                          <a:rPr lang="en-US" altLang="ja-JP" sz="2600" b="0" i="1" dirty="0" smtClean="0">
                            <a:solidFill>
                              <a:schemeClr val="tx1"/>
                            </a:solidFill>
                            <a:latin typeface="Cambria Math" panose="02040503050406030204" pitchFamily="18" charset="0"/>
                          </a:rPr>
                          <m:t>𝑏</m:t>
                        </m:r>
                      </m:e>
                    </m:d>
                    <m:d>
                      <m:dPr>
                        <m:begChr m:val="|"/>
                        <m:endChr m:val="⟩"/>
                        <m:ctrlPr>
                          <a:rPr lang="en-US" altLang="ja-JP" sz="2600" b="0" i="1" dirty="0" smtClean="0">
                            <a:solidFill>
                              <a:schemeClr val="tx1"/>
                            </a:solidFill>
                            <a:latin typeface="Cambria Math" panose="02040503050406030204" pitchFamily="18" charset="0"/>
                          </a:rPr>
                        </m:ctrlPr>
                      </m:dPr>
                      <m:e>
                        <m:r>
                          <a:rPr lang="en-US" altLang="ja-JP" sz="2600" b="0" i="1" dirty="0" smtClean="0">
                            <a:solidFill>
                              <a:schemeClr val="tx1"/>
                            </a:solidFill>
                            <a:latin typeface="Cambria Math" panose="02040503050406030204" pitchFamily="18" charset="0"/>
                          </a:rPr>
                          <m:t>𝑏</m:t>
                        </m:r>
                        <m:r>
                          <a:rPr lang="en-US" altLang="ja-JP" sz="2600" b="0" i="1" dirty="0" smtClean="0">
                            <a:solidFill>
                              <a:schemeClr val="tx1"/>
                            </a:solidFill>
                            <a:latin typeface="Cambria Math" panose="02040503050406030204" pitchFamily="18" charset="0"/>
                          </a:rPr>
                          <m:t> </m:t>
                        </m:r>
                        <m:r>
                          <m:rPr>
                            <m:sty m:val="p"/>
                          </m:rPr>
                          <a:rPr lang="en-US" altLang="ja-JP" sz="2600" b="0" i="0" dirty="0" smtClean="0">
                            <a:solidFill>
                              <a:schemeClr val="tx1"/>
                            </a:solidFill>
                            <a:latin typeface="Cambria Math" panose="02040503050406030204" pitchFamily="18" charset="0"/>
                          </a:rPr>
                          <m:t>xor</m:t>
                        </m:r>
                        <m:r>
                          <a:rPr lang="en-US" altLang="ja-JP" sz="2600" b="0" i="1" dirty="0" smtClean="0">
                            <a:solidFill>
                              <a:schemeClr val="tx1"/>
                            </a:solidFill>
                            <a:latin typeface="Cambria Math" panose="02040503050406030204" pitchFamily="18" charset="0"/>
                          </a:rPr>
                          <m:t> </m:t>
                        </m:r>
                        <m:r>
                          <a:rPr lang="en-US" altLang="ja-JP" sz="2600" b="0" i="1" dirty="0" smtClean="0">
                            <a:solidFill>
                              <a:schemeClr val="tx1"/>
                            </a:solidFill>
                            <a:latin typeface="Cambria Math" panose="02040503050406030204" pitchFamily="18" charset="0"/>
                          </a:rPr>
                          <m:t>𝑐</m:t>
                        </m:r>
                      </m:e>
                    </m:d>
                  </m:oMath>
                </a14:m>
                <a:r>
                  <a:rPr lang="en-US" altLang="ja-JP" sz="2600"/>
                  <a:t>   </a:t>
                </a:r>
                <a14:m>
                  <m:oMath xmlns:m="http://schemas.openxmlformats.org/officeDocument/2006/math">
                    <m:r>
                      <a:rPr lang="en-US" altLang="ja-JP" sz="2200" b="0" i="1" dirty="0" smtClean="0">
                        <a:latin typeface="Cambria Math" panose="02040503050406030204" pitchFamily="18" charset="0"/>
                      </a:rPr>
                      <m:t>𝑏</m:t>
                    </m:r>
                    <m:r>
                      <a:rPr lang="en-US" altLang="ja-JP" sz="2200" i="1" dirty="0">
                        <a:latin typeface="Cambria Math" panose="02040503050406030204" pitchFamily="18" charset="0"/>
                      </a:rPr>
                      <m:t>,</m:t>
                    </m:r>
                    <m:r>
                      <a:rPr lang="en-US" altLang="ja-JP" sz="2200" b="0" i="1" dirty="0" smtClean="0">
                        <a:latin typeface="Cambria Math" panose="02040503050406030204" pitchFamily="18" charset="0"/>
                      </a:rPr>
                      <m:t>𝑐</m:t>
                    </m:r>
                    <m:r>
                      <a:rPr lang="en-US" altLang="ja-JP" sz="2200" i="1" dirty="0">
                        <a:latin typeface="Cambria Math" panose="02040503050406030204" pitchFamily="18" charset="0"/>
                      </a:rPr>
                      <m:t>∈</m:t>
                    </m:r>
                    <m:d>
                      <m:dPr>
                        <m:begChr m:val="{"/>
                        <m:endChr m:val="}"/>
                        <m:ctrlPr>
                          <a:rPr lang="en-US" altLang="ja-JP" sz="2200" i="1" dirty="0">
                            <a:latin typeface="Cambria Math" panose="02040503050406030204" pitchFamily="18" charset="0"/>
                          </a:rPr>
                        </m:ctrlPr>
                      </m:dPr>
                      <m:e>
                        <m:r>
                          <a:rPr lang="en-US" altLang="ja-JP" sz="2200" i="1" dirty="0">
                            <a:latin typeface="Cambria Math" panose="02040503050406030204" pitchFamily="18" charset="0"/>
                          </a:rPr>
                          <m:t>0,1</m:t>
                        </m:r>
                      </m:e>
                    </m:d>
                  </m:oMath>
                </a14:m>
                <a:endParaRPr lang="en-US" altLang="ja-JP" sz="3000" i="1">
                  <a:solidFill>
                    <a:schemeClr val="accent2">
                      <a:lumMod val="75000"/>
                    </a:schemeClr>
                  </a:solidFill>
                </a:endParaRPr>
              </a:p>
              <a:p>
                <a:pPr>
                  <a:spcBef>
                    <a:spcPts val="1800"/>
                  </a:spcBef>
                </a:pPr>
                <a:r>
                  <a:rPr kumimoji="1" lang="en-US" altLang="ja-JP" b="1" i="1">
                    <a:solidFill>
                      <a:schemeClr val="accent1">
                        <a:lumMod val="75000"/>
                      </a:schemeClr>
                    </a:solidFill>
                  </a:rPr>
                  <a:t>Measurement</a:t>
                </a:r>
                <a:r>
                  <a:rPr kumimoji="1" lang="en-US" altLang="ja-JP"/>
                  <a:t> = </a:t>
                </a:r>
                <a:r>
                  <a:rPr kumimoji="1" lang="en-US" altLang="ja-JP" i="1">
                    <a:solidFill>
                      <a:schemeClr val="accent2">
                        <a:lumMod val="75000"/>
                      </a:schemeClr>
                    </a:solidFill>
                  </a:rPr>
                  <a:t>Probabilistic branching &amp; convergence</a:t>
                </a: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𝛼</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𝛽</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r>
                        <m:rPr>
                          <m:aln/>
                        </m:rPr>
                        <a:rPr lang="en-US" altLang="ja-JP" i="1">
                          <a:latin typeface="Cambria Math" panose="02040503050406030204" pitchFamily="18" charset="0"/>
                        </a:rPr>
                        <m:t>→</m:t>
                      </m:r>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eqArr>
                            <m:eqArrPr>
                              <m:ctrlPr>
                                <a:rPr lang="en-US" altLang="ja-JP" i="1">
                                  <a:latin typeface="Cambria Math" panose="02040503050406030204" pitchFamily="18" charset="0"/>
                                </a:rPr>
                              </m:ctrlPr>
                            </m:eqArrPr>
                            <m:e>
                              <m:r>
                                <a:rPr lang="en-US" altLang="ja-JP" i="1">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0</m:t>
                                  </m:r>
                                </m:e>
                              </m:d>
                              <m:r>
                                <a:rPr lang="ja-JP" altLang="en-US" i="1">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b="0" i="1" smtClean="0">
                                  <a:latin typeface="Cambria Math" panose="02040503050406030204" pitchFamily="18" charset="0"/>
                                </a:rPr>
                                <m:t>.</m:t>
                              </m:r>
                              <m:r>
                                <a:rPr lang="en-US" altLang="ja-JP" i="1">
                                  <a:latin typeface="Cambria Math" panose="02040503050406030204" pitchFamily="18" charset="0"/>
                                </a:rPr>
                                <m:t>   </m:t>
                              </m:r>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𝛼</m:t>
                                      </m:r>
                                    </m:e>
                                  </m:d>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e>
                            <m:e>
                              <m:r>
                                <a:rPr lang="en-US" altLang="ja-JP" i="1">
                                  <a:latin typeface="Cambria Math" panose="02040503050406030204" pitchFamily="18" charset="0"/>
                                </a:rPr>
                                <m:t> |1⟩</m:t>
                              </m:r>
                              <m:r>
                                <a:rPr lang="ja-JP" altLang="en-US" i="1">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m:t>
                              </m:r>
                              <m:r>
                                <a:rPr lang="en-US" altLang="ja-JP" i="1">
                                  <a:latin typeface="Cambria Math" panose="02040503050406030204" pitchFamily="18" charset="0"/>
                                </a:rPr>
                                <m:t>𝑝</m:t>
                              </m:r>
                              <m:r>
                                <a:rPr lang="en-US" altLang="ja-JP" b="0" i="1" smtClean="0">
                                  <a:latin typeface="Cambria Math" panose="02040503050406030204" pitchFamily="18" charset="0"/>
                                </a:rPr>
                                <m:t>.   </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r>
                                        <a:rPr lang="en-US" altLang="ja-JP" b="0" i="1" smtClean="0">
                                          <a:latin typeface="Cambria Math" panose="02040503050406030204" pitchFamily="18" charset="0"/>
                                        </a:rPr>
                                        <m:t>𝛽</m:t>
                                      </m:r>
                                    </m:e>
                                  </m:d>
                                </m:e>
                                <m:sup>
                                  <m:r>
                                    <a:rPr lang="en-US" altLang="ja-JP" i="1">
                                      <a:latin typeface="Cambria Math" panose="02040503050406030204" pitchFamily="18" charset="0"/>
                                    </a:rPr>
                                    <m:t>2</m:t>
                                  </m:r>
                                </m:sup>
                              </m:sSup>
                              <m:r>
                                <a:rPr lang="en-US" altLang="ja-JP" i="1">
                                  <a:latin typeface="Cambria Math" panose="02040503050406030204" pitchFamily="18" charset="0"/>
                                </a:rPr>
                                <m:t>)</m:t>
                              </m:r>
                            </m:e>
                          </m:eqArr>
                        </m:e>
                      </m:d>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22D825E8-4EE7-0FF3-D07E-28A33B02E623}"/>
                  </a:ext>
                </a:extLst>
              </p:cNvPr>
              <p:cNvSpPr>
                <a:spLocks noGrp="1" noRot="1" noChangeAspect="1" noMove="1" noResize="1" noEditPoints="1" noAdjustHandles="1" noChangeArrowheads="1" noChangeShapeType="1" noTextEdit="1"/>
              </p:cNvSpPr>
              <p:nvPr>
                <p:ph idx="1"/>
              </p:nvPr>
            </p:nvSpPr>
            <p:spPr>
              <a:xfrm>
                <a:off x="838200" y="1374233"/>
                <a:ext cx="10515600" cy="5131497"/>
              </a:xfrm>
              <a:blipFill>
                <a:blip r:embed="rId3"/>
                <a:stretch>
                  <a:fillRect l="-928" t="-2375"/>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28E3958E-BDF3-540C-5638-C40D05C5D07C}"/>
              </a:ext>
            </a:extLst>
          </p:cNvPr>
          <p:cNvSpPr>
            <a:spLocks noGrp="1"/>
          </p:cNvSpPr>
          <p:nvPr>
            <p:ph type="sldNum" sz="quarter" idx="12"/>
          </p:nvPr>
        </p:nvSpPr>
        <p:spPr/>
        <p:txBody>
          <a:bodyPr/>
          <a:lstStyle/>
          <a:p>
            <a:fld id="{C11FBFAB-5E61-4A8C-898A-C3E3014B566F}" type="slidenum">
              <a:rPr lang="ja-JP" altLang="en-US" smtClean="0"/>
              <a:pPr/>
              <a:t>28</a:t>
            </a:fld>
            <a:endParaRPr kumimoji="1" lang="ja-JP" altLang="en-US"/>
          </a:p>
        </p:txBody>
      </p:sp>
      <p:sp>
        <p:nvSpPr>
          <p:cNvPr id="7" name="TextBox 6">
            <a:extLst>
              <a:ext uri="{FF2B5EF4-FFF2-40B4-BE49-F238E27FC236}">
                <a16:creationId xmlns:a16="http://schemas.microsoft.com/office/drawing/2014/main" id="{79329C01-1D61-CAD4-040E-74DD7C9A9A35}"/>
              </a:ext>
            </a:extLst>
          </p:cNvPr>
          <p:cNvSpPr txBox="1"/>
          <p:nvPr/>
        </p:nvSpPr>
        <p:spPr>
          <a:xfrm>
            <a:off x="2106593" y="4467827"/>
            <a:ext cx="1165768" cy="369332"/>
          </a:xfrm>
          <a:prstGeom prst="rect">
            <a:avLst/>
          </a:prstGeom>
          <a:noFill/>
        </p:spPr>
        <p:txBody>
          <a:bodyPr wrap="none" rtlCol="0">
            <a:spAutoFit/>
          </a:bodyPr>
          <a:lstStyle/>
          <a:p>
            <a:r>
              <a:rPr lang="en-JP"/>
              <a:t>Hadamard</a:t>
            </a:r>
          </a:p>
        </p:txBody>
      </p:sp>
      <p:sp>
        <p:nvSpPr>
          <p:cNvPr id="8" name="TextBox 7">
            <a:extLst>
              <a:ext uri="{FF2B5EF4-FFF2-40B4-BE49-F238E27FC236}">
                <a16:creationId xmlns:a16="http://schemas.microsoft.com/office/drawing/2014/main" id="{2649944B-C49A-BB8D-576D-938FBEF14BF0}"/>
              </a:ext>
            </a:extLst>
          </p:cNvPr>
          <p:cNvSpPr txBox="1"/>
          <p:nvPr/>
        </p:nvSpPr>
        <p:spPr>
          <a:xfrm>
            <a:off x="5951317" y="4456252"/>
            <a:ext cx="1341008" cy="369332"/>
          </a:xfrm>
          <a:prstGeom prst="rect">
            <a:avLst/>
          </a:prstGeom>
          <a:noFill/>
        </p:spPr>
        <p:txBody>
          <a:bodyPr wrap="none" rtlCol="0">
            <a:spAutoFit/>
          </a:bodyPr>
          <a:lstStyle/>
          <a:p>
            <a:r>
              <a:rPr lang="en-JP"/>
              <a:t>Controlled X</a:t>
            </a:r>
          </a:p>
        </p:txBody>
      </p:sp>
    </p:spTree>
    <p:extLst>
      <p:ext uri="{BB962C8B-B14F-4D97-AF65-F5344CB8AC3E}">
        <p14:creationId xmlns:p14="http://schemas.microsoft.com/office/powerpoint/2010/main" val="517982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descr="時計 が含まれている画像&#10;&#10;自動的に生成された説明">
            <a:extLst>
              <a:ext uri="{FF2B5EF4-FFF2-40B4-BE49-F238E27FC236}">
                <a16:creationId xmlns:a16="http://schemas.microsoft.com/office/drawing/2014/main" id="{8F4B9F44-59BB-234D-42ED-FBCC7259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6781" y="2042551"/>
            <a:ext cx="3857018" cy="1470145"/>
          </a:xfrm>
          <a:prstGeom prst="rect">
            <a:avLst/>
          </a:prstGeom>
        </p:spPr>
      </p:pic>
      <p:sp>
        <p:nvSpPr>
          <p:cNvPr id="2" name="タイトル 1">
            <a:extLst>
              <a:ext uri="{FF2B5EF4-FFF2-40B4-BE49-F238E27FC236}">
                <a16:creationId xmlns:a16="http://schemas.microsoft.com/office/drawing/2014/main" id="{AB52940D-8A1D-AB12-0444-41BC1EE4E5D8}"/>
              </a:ext>
            </a:extLst>
          </p:cNvPr>
          <p:cNvSpPr>
            <a:spLocks noGrp="1"/>
          </p:cNvSpPr>
          <p:nvPr>
            <p:ph type="title"/>
          </p:nvPr>
        </p:nvSpPr>
        <p:spPr/>
        <p:txBody>
          <a:bodyPr/>
          <a:lstStyle/>
          <a:p>
            <a:r>
              <a:rPr kumimoji="1" lang="en-US" altLang="ja-JP"/>
              <a:t>Quantum Program (Circuit)</a:t>
            </a:r>
            <a:endParaRPr kumimoji="1" lang="ja-JP" altLang="en-US"/>
          </a:p>
        </p:txBody>
      </p:sp>
      <p:sp>
        <p:nvSpPr>
          <p:cNvPr id="4" name="スライド番号プレースホルダー 3">
            <a:extLst>
              <a:ext uri="{FF2B5EF4-FFF2-40B4-BE49-F238E27FC236}">
                <a16:creationId xmlns:a16="http://schemas.microsoft.com/office/drawing/2014/main" id="{1A55C73F-7098-1D05-BC34-A57C3746FB9C}"/>
              </a:ext>
            </a:extLst>
          </p:cNvPr>
          <p:cNvSpPr>
            <a:spLocks noGrp="1"/>
          </p:cNvSpPr>
          <p:nvPr>
            <p:ph type="sldNum" sz="quarter" idx="12"/>
          </p:nvPr>
        </p:nvSpPr>
        <p:spPr/>
        <p:txBody>
          <a:bodyPr/>
          <a:lstStyle/>
          <a:p>
            <a:fld id="{C11FBFAB-5E61-4A8C-898A-C3E3014B566F}" type="slidenum">
              <a:rPr lang="ja-JP" altLang="en-US" smtClean="0"/>
              <a:pPr/>
              <a:t>29</a:t>
            </a:fld>
            <a:endParaRPr kumimoji="1" lang="ja-JP" altLang="en-US"/>
          </a:p>
        </p:txBody>
      </p:sp>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0E8BE9E3-CC7A-FF16-BD11-3F539069141F}"/>
                  </a:ext>
                </a:extLst>
              </p:cNvPr>
              <p:cNvSpPr txBox="1">
                <a:spLocks/>
              </p:cNvSpPr>
              <p:nvPr/>
            </p:nvSpPr>
            <p:spPr>
              <a:xfrm>
                <a:off x="838200" y="3602592"/>
                <a:ext cx="10515600" cy="1278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00</m:t>
                          </m:r>
                        </m:e>
                      </m:d>
                      <m:r>
                        <m:rPr>
                          <m:aln/>
                        </m:rP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e>
                      </m:d>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m:rPr>
                          <m:aln/>
                        </m:rP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ad>
                            <m:radPr>
                              <m:degHide m:val="on"/>
                              <m:ctrlPr>
                                <a:rPr lang="en-US" altLang="ja-JP" sz="2400" b="0" i="1" smtClean="0">
                                  <a:latin typeface="Cambria Math" panose="02040503050406030204" pitchFamily="18" charset="0"/>
                                </a:rPr>
                              </m:ctrlPr>
                            </m:radPr>
                            <m:deg/>
                            <m:e>
                              <m:r>
                                <a:rPr lang="en-US" altLang="ja-JP" sz="2400" b="0" i="1" smtClean="0">
                                  <a:latin typeface="Cambria Math" panose="02040503050406030204" pitchFamily="18" charset="0"/>
                                </a:rPr>
                                <m:t>2</m:t>
                              </m:r>
                            </m:e>
                          </m:rad>
                        </m:den>
                      </m:f>
                      <m:d>
                        <m:dPr>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00</m:t>
                              </m:r>
                            </m:e>
                          </m:d>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11</m:t>
                          </m:r>
                        </m:e>
                      </m:d>
                      <m:r>
                        <a:rPr lang="en-US" altLang="ja-JP" sz="2400" b="0" i="1" smtClean="0">
                          <a:latin typeface="Cambria Math" panose="02040503050406030204" pitchFamily="18" charset="0"/>
                        </a:rPr>
                        <m:t>)</m:t>
                      </m:r>
                      <m:r>
                        <m:rPr>
                          <m:aln/>
                        </m:rP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eqArr>
                            <m:eqArrPr>
                              <m:ctrlPr>
                                <a:rPr lang="en-US" altLang="ja-JP" sz="2400" b="0" i="1" smtClean="0">
                                  <a:latin typeface="Cambria Math" panose="02040503050406030204" pitchFamily="18" charset="0"/>
                                </a:rPr>
                              </m:ctrlPr>
                            </m:eqArrPr>
                            <m:e>
                              <m:r>
                                <a:rPr lang="en-US" altLang="ja-JP" sz="2400" b="0" i="1" smtClean="0">
                                  <a:latin typeface="Cambria Math" panose="02040503050406030204" pitchFamily="18" charset="0"/>
                                </a:rPr>
                                <m:t> </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00</m:t>
                                  </m:r>
                                </m:e>
                              </m:d>
                              <m:r>
                                <a:rPr lang="ja-JP" altLang="en-US" sz="2400" i="1">
                                  <a:latin typeface="Cambria Math" panose="02040503050406030204" pitchFamily="18" charset="0"/>
                                </a:rPr>
                                <m:t>　</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𝑤</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  1/2)</m:t>
                              </m:r>
                            </m:e>
                            <m:e>
                              <m:r>
                                <a:rPr lang="en-US" altLang="ja-JP" sz="2400" b="0" i="1" smtClean="0">
                                  <a:latin typeface="Cambria Math" panose="02040503050406030204" pitchFamily="18" charset="0"/>
                                </a:rPr>
                                <m:t> |11⟩</m:t>
                              </m:r>
                              <m:r>
                                <a:rPr lang="ja-JP" altLang="en-US" sz="2400" i="1">
                                  <a:latin typeface="Cambria Math" panose="02040503050406030204" pitchFamily="18" charset="0"/>
                                </a:rPr>
                                <m:t>　</m:t>
                              </m:r>
                              <m:r>
                                <a:rPr lang="en-US" altLang="ja-JP" sz="2400" i="1">
                                  <a:latin typeface="Cambria Math" panose="02040503050406030204" pitchFamily="18" charset="0"/>
                                </a:rPr>
                                <m:t>(</m:t>
                              </m:r>
                              <m:r>
                                <a:rPr lang="en-US" altLang="ja-JP" sz="2400" i="1">
                                  <a:latin typeface="Cambria Math" panose="02040503050406030204" pitchFamily="18" charset="0"/>
                                </a:rPr>
                                <m:t>𝑤</m:t>
                              </m:r>
                              <m:r>
                                <a:rPr lang="en-US" altLang="ja-JP" sz="2400" i="1">
                                  <a:latin typeface="Cambria Math" panose="02040503050406030204" pitchFamily="18" charset="0"/>
                                </a:rPr>
                                <m:t>.</m:t>
                              </m:r>
                              <m:r>
                                <a:rPr lang="en-US" altLang="ja-JP" sz="2400" i="1">
                                  <a:latin typeface="Cambria Math" panose="02040503050406030204" pitchFamily="18" charset="0"/>
                                </a:rPr>
                                <m:t>𝑝</m:t>
                              </m:r>
                              <m:r>
                                <a:rPr lang="en-US" altLang="ja-JP" sz="2400" b="0" i="1" smtClean="0">
                                  <a:latin typeface="Cambria Math" panose="02040503050406030204" pitchFamily="18" charset="0"/>
                                </a:rPr>
                                <m:t>.  </m:t>
                              </m:r>
                              <m:r>
                                <a:rPr lang="en-US" altLang="ja-JP" sz="2400" i="1">
                                  <a:latin typeface="Cambria Math" panose="02040503050406030204" pitchFamily="18" charset="0"/>
                                </a:rPr>
                                <m:t>1/2)</m:t>
                              </m:r>
                            </m:e>
                          </m:eqArr>
                        </m:e>
                      </m:d>
                    </m:oMath>
                  </m:oMathPara>
                </a14:m>
                <a:endParaRPr lang="en-US" altLang="ja-JP" sz="2400"/>
              </a:p>
            </p:txBody>
          </p:sp>
        </mc:Choice>
        <mc:Fallback xmlns="">
          <p:sp>
            <p:nvSpPr>
              <p:cNvPr id="16" name="コンテンツ プレースホルダー 2">
                <a:extLst>
                  <a:ext uri="{FF2B5EF4-FFF2-40B4-BE49-F238E27FC236}">
                    <a16:creationId xmlns:a16="http://schemas.microsoft.com/office/drawing/2014/main" id="{0E8BE9E3-CC7A-FF16-BD11-3F539069141F}"/>
                  </a:ext>
                </a:extLst>
              </p:cNvPr>
              <p:cNvSpPr txBox="1">
                <a:spLocks noRot="1" noChangeAspect="1" noMove="1" noResize="1" noEditPoints="1" noAdjustHandles="1" noChangeArrowheads="1" noChangeShapeType="1" noTextEdit="1"/>
              </p:cNvSpPr>
              <p:nvPr/>
            </p:nvSpPr>
            <p:spPr>
              <a:xfrm>
                <a:off x="838200" y="3602592"/>
                <a:ext cx="10515600" cy="1278874"/>
              </a:xfrm>
              <a:prstGeom prst="rect">
                <a:avLst/>
              </a:prstGeom>
              <a:blipFill>
                <a:blip r:embed="rId4"/>
                <a:stretch>
                  <a:fillRect t="-476"/>
                </a:stretch>
              </a:blipFill>
            </p:spPr>
            <p:txBody>
              <a:bodyPr/>
              <a:lstStyle/>
              <a:p>
                <a:r>
                  <a:rPr lang="en-US">
                    <a:noFill/>
                  </a:rPr>
                  <a:t> </a:t>
                </a:r>
              </a:p>
            </p:txBody>
          </p:sp>
        </mc:Fallback>
      </mc:AlternateContent>
      <p:sp>
        <p:nvSpPr>
          <p:cNvPr id="12" name="左中かっこ 11">
            <a:extLst>
              <a:ext uri="{FF2B5EF4-FFF2-40B4-BE49-F238E27FC236}">
                <a16:creationId xmlns:a16="http://schemas.microsoft.com/office/drawing/2014/main" id="{FDFD044D-6503-1751-2F0A-003C9EAD8F96}"/>
              </a:ext>
            </a:extLst>
          </p:cNvPr>
          <p:cNvSpPr/>
          <p:nvPr/>
        </p:nvSpPr>
        <p:spPr>
          <a:xfrm>
            <a:off x="3575462" y="1935263"/>
            <a:ext cx="152400" cy="1608137"/>
          </a:xfrm>
          <a:prstGeom prst="leftBrace">
            <a:avLst>
              <a:gd name="adj1" fmla="val 8958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ED92A57-A70B-F415-19EC-3C89C5C0A5A2}"/>
              </a:ext>
            </a:extLst>
          </p:cNvPr>
          <p:cNvSpPr/>
          <p:nvPr/>
        </p:nvSpPr>
        <p:spPr>
          <a:xfrm>
            <a:off x="6741271" y="1980787"/>
            <a:ext cx="1018291" cy="770127"/>
          </a:xfrm>
          <a:prstGeom prst="round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5FD3B30B-E7A8-3724-D5E3-753349A0D90E}"/>
              </a:ext>
            </a:extLst>
          </p:cNvPr>
          <p:cNvCxnSpPr>
            <a:cxnSpLocks/>
          </p:cNvCxnSpPr>
          <p:nvPr/>
        </p:nvCxnSpPr>
        <p:spPr>
          <a:xfrm flipH="1">
            <a:off x="5158307" y="1696467"/>
            <a:ext cx="152400" cy="362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C60C08F-8A28-B027-4600-9D30A4F4539D}"/>
              </a:ext>
            </a:extLst>
          </p:cNvPr>
          <p:cNvCxnSpPr>
            <a:cxnSpLocks/>
            <a:stCxn id="5" idx="1"/>
          </p:cNvCxnSpPr>
          <p:nvPr/>
        </p:nvCxnSpPr>
        <p:spPr>
          <a:xfrm flipH="1">
            <a:off x="7855812" y="2119852"/>
            <a:ext cx="452919" cy="2267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B649A1D7-AA14-05C8-BA32-097763140F7E}"/>
              </a:ext>
            </a:extLst>
          </p:cNvPr>
          <p:cNvCxnSpPr>
            <a:cxnSpLocks/>
          </p:cNvCxnSpPr>
          <p:nvPr/>
        </p:nvCxnSpPr>
        <p:spPr>
          <a:xfrm>
            <a:off x="5085646" y="4708381"/>
            <a:ext cx="2116365" cy="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吹き出し: 角を丸めた四角形 45">
                <a:extLst>
                  <a:ext uri="{FF2B5EF4-FFF2-40B4-BE49-F238E27FC236}">
                    <a16:creationId xmlns:a16="http://schemas.microsoft.com/office/drawing/2014/main" id="{A4C76EBA-B31E-9B70-C9BD-4366FC10ACA9}"/>
                  </a:ext>
                </a:extLst>
              </p:cNvPr>
              <p:cNvSpPr/>
              <p:nvPr/>
            </p:nvSpPr>
            <p:spPr>
              <a:xfrm>
                <a:off x="995956" y="5217526"/>
                <a:ext cx="10200086" cy="1074365"/>
              </a:xfrm>
              <a:prstGeom prst="wedgeRoundRectCallout">
                <a:avLst>
                  <a:gd name="adj1" fmla="val -120"/>
                  <a:gd name="adj2" fmla="val -92629"/>
                  <a:gd name="adj3" fmla="val 16667"/>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altLang="ja-JP" sz="2800" b="1">
                    <a:solidFill>
                      <a:schemeClr val="accent1">
                        <a:lumMod val="75000"/>
                      </a:schemeClr>
                    </a:solidFill>
                  </a:rPr>
                  <a:t>Entangled state </a:t>
                </a:r>
                <a:endParaRPr lang="en-US" altLang="ja-JP" sz="2400">
                  <a:solidFill>
                    <a:schemeClr val="tx1"/>
                  </a:solidFill>
                </a:endParaRPr>
              </a:p>
              <a:p>
                <a:pPr algn="ctr"/>
                <a14:m>
                  <m:oMath xmlns:m="http://schemas.openxmlformats.org/officeDocument/2006/math">
                    <m:r>
                      <a:rPr lang="en-US" altLang="ja-JP" sz="2400" b="0" i="1" smtClean="0">
                        <a:solidFill>
                          <a:schemeClr val="tx1"/>
                        </a:solidFill>
                        <a:latin typeface="Cambria Math" panose="02040503050406030204" pitchFamily="18" charset="0"/>
                      </a:rPr>
                      <m:t>𝑥</m:t>
                    </m:r>
                  </m:oMath>
                </a14:m>
                <a:r>
                  <a:rPr lang="en-US" altLang="ja-JP" sz="2400">
                    <a:solidFill>
                      <a:schemeClr val="tx1"/>
                    </a:solidFill>
                  </a:rPr>
                  <a:t> and </a:t>
                </a:r>
                <a14:m>
                  <m:oMath xmlns:m="http://schemas.openxmlformats.org/officeDocument/2006/math">
                    <m:r>
                      <a:rPr lang="en-US" altLang="ja-JP" sz="2400" b="0" i="1" smtClean="0">
                        <a:solidFill>
                          <a:schemeClr val="tx1"/>
                        </a:solidFill>
                        <a:latin typeface="Cambria Math" panose="02040503050406030204" pitchFamily="18" charset="0"/>
                      </a:rPr>
                      <m:t>𝑦</m:t>
                    </m:r>
                  </m:oMath>
                </a14:m>
                <a:r>
                  <a:rPr lang="en-US" altLang="ja-JP" sz="2400">
                    <a:solidFill>
                      <a:schemeClr val="tx1"/>
                    </a:solidFill>
                  </a:rPr>
                  <a:t> are entangled   </a:t>
                </a:r>
                <a14:m>
                  <m:oMath xmlns:m="http://schemas.openxmlformats.org/officeDocument/2006/math">
                    <m:r>
                      <a:rPr lang="en-US" altLang="ja-JP" sz="2400" i="1">
                        <a:solidFill>
                          <a:schemeClr val="tx1"/>
                        </a:solidFill>
                        <a:latin typeface="Cambria Math" panose="02040503050406030204" pitchFamily="18" charset="0"/>
                        <a:ea typeface="Cambria Math" panose="02040503050406030204" pitchFamily="18" charset="0"/>
                      </a:rPr>
                      <m:t>⇔</m:t>
                    </m:r>
                  </m:oMath>
                </a14:m>
                <a:r>
                  <a:rPr lang="en-US" altLang="ja-JP" sz="2400">
                    <a:solidFill>
                      <a:schemeClr val="tx1"/>
                    </a:solidFill>
                  </a:rPr>
                  <a:t>  </a:t>
                </a:r>
                <a14:m>
                  <m:oMath xmlns:m="http://schemas.openxmlformats.org/officeDocument/2006/math">
                    <m:r>
                      <a:rPr lang="en-US" altLang="ja-JP" sz="2400" b="0" i="1" smtClean="0">
                        <a:solidFill>
                          <a:schemeClr val="tx1"/>
                        </a:solidFill>
                        <a:latin typeface="Cambria Math" panose="02040503050406030204" pitchFamily="18" charset="0"/>
                        <a:ea typeface="Cambria Math" panose="02040503050406030204" pitchFamily="18" charset="0"/>
                      </a:rPr>
                      <m:t>𝑥</m:t>
                    </m:r>
                    <m:r>
                      <a:rPr lang="en-US" altLang="ja-JP" sz="2400" b="0" i="1" smtClean="0">
                        <a:solidFill>
                          <a:schemeClr val="tx1"/>
                        </a:solidFill>
                        <a:latin typeface="Cambria Math" panose="02040503050406030204" pitchFamily="18" charset="0"/>
                        <a:ea typeface="Cambria Math" panose="02040503050406030204" pitchFamily="18" charset="0"/>
                      </a:rPr>
                      <m:t>,</m:t>
                    </m:r>
                    <m:r>
                      <a:rPr lang="en-US" altLang="ja-JP" sz="2400" b="0" i="1" smtClean="0">
                        <a:solidFill>
                          <a:schemeClr val="tx1"/>
                        </a:solidFill>
                        <a:latin typeface="Cambria Math" panose="02040503050406030204" pitchFamily="18" charset="0"/>
                        <a:ea typeface="Cambria Math" panose="02040503050406030204" pitchFamily="18" charset="0"/>
                      </a:rPr>
                      <m:t>𝑦</m:t>
                    </m:r>
                    <m:r>
                      <a:rPr lang="en-US" altLang="ja-JP"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ea typeface="Cambria Math" panose="02040503050406030204" pitchFamily="18" charset="0"/>
                          </a:rPr>
                        </m:ctrlPr>
                      </m:dPr>
                      <m:e>
                        <m:r>
                          <a:rPr lang="en-US" altLang="ja-JP" sz="2400" b="0" i="1" smtClean="0">
                            <a:solidFill>
                              <a:schemeClr val="tx1"/>
                            </a:solidFill>
                            <a:latin typeface="Cambria Math" panose="02040503050406030204" pitchFamily="18" charset="0"/>
                            <a:ea typeface="Cambria Math" panose="02040503050406030204" pitchFamily="18" charset="0"/>
                          </a:rPr>
                          <m:t>𝜓</m:t>
                        </m:r>
                      </m:e>
                    </m:d>
                  </m:oMath>
                </a14:m>
                <a:r>
                  <a:rPr lang="en-US" altLang="ja-JP" sz="2400">
                    <a:solidFill>
                      <a:schemeClr val="tx1"/>
                    </a:solidFill>
                  </a:rPr>
                  <a:t> such that </a:t>
                </a:r>
                <a14:m>
                  <m:oMath xmlns:m="http://schemas.openxmlformats.org/officeDocument/2006/math">
                    <m:r>
                      <a:rPr lang="en-US" altLang="ja-JP" sz="24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b="0" i="1" smtClean="0">
                            <a:solidFill>
                              <a:schemeClr val="tx1"/>
                            </a:solidFill>
                            <a:latin typeface="Cambria Math" panose="02040503050406030204" pitchFamily="18" charset="0"/>
                            <a:ea typeface="Cambria Math" panose="02040503050406030204" pitchFamily="18" charset="0"/>
                          </a:rPr>
                        </m:ctrlPr>
                      </m:dPr>
                      <m:e>
                        <m:r>
                          <a:rPr lang="en-US" altLang="ja-JP" sz="2400" b="0" i="1" smtClean="0">
                            <a:solidFill>
                              <a:schemeClr val="tx1"/>
                            </a:solidFill>
                            <a:latin typeface="Cambria Math" panose="02040503050406030204" pitchFamily="18" charset="0"/>
                            <a:ea typeface="Cambria Math" panose="02040503050406030204" pitchFamily="18" charset="0"/>
                          </a:rPr>
                          <m:t>𝜙</m:t>
                        </m:r>
                      </m:e>
                    </m:d>
                    <m:r>
                      <a:rPr lang="en-US" altLang="ja-JP"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b="0" i="1" smtClean="0">
                            <a:solidFill>
                              <a:schemeClr val="tx1"/>
                            </a:solidFill>
                            <a:latin typeface="Cambria Math" panose="02040503050406030204" pitchFamily="18" charset="0"/>
                            <a:ea typeface="Cambria Math" panose="02040503050406030204" pitchFamily="18" charset="0"/>
                          </a:rPr>
                        </m:ctrlPr>
                      </m:dPr>
                      <m:e>
                        <m:sSup>
                          <m:sSupPr>
                            <m:ctrlPr>
                              <a:rPr lang="en-US" altLang="ja-JP" sz="2400" b="0" i="1" smtClean="0">
                                <a:solidFill>
                                  <a:schemeClr val="tx1"/>
                                </a:solidFill>
                                <a:latin typeface="Cambria Math" panose="02040503050406030204" pitchFamily="18" charset="0"/>
                                <a:ea typeface="Cambria Math" panose="02040503050406030204" pitchFamily="18" charset="0"/>
                              </a:rPr>
                            </m:ctrlPr>
                          </m:sSupPr>
                          <m:e>
                            <m:r>
                              <a:rPr lang="en-US" altLang="ja-JP" sz="2400" i="1">
                                <a:solidFill>
                                  <a:schemeClr val="tx1"/>
                                </a:solidFill>
                                <a:latin typeface="Cambria Math" panose="02040503050406030204" pitchFamily="18" charset="0"/>
                                <a:ea typeface="Cambria Math" panose="02040503050406030204" pitchFamily="18" charset="0"/>
                              </a:rPr>
                              <m:t>𝜙</m:t>
                            </m:r>
                          </m:e>
                          <m:sup>
                            <m:r>
                              <a:rPr lang="en-US" altLang="ja-JP" sz="2400" b="0" i="1" smtClean="0">
                                <a:solidFill>
                                  <a:schemeClr val="tx1"/>
                                </a:solidFill>
                                <a:latin typeface="Cambria Math" panose="02040503050406030204" pitchFamily="18" charset="0"/>
                                <a:ea typeface="Cambria Math" panose="02040503050406030204" pitchFamily="18" charset="0"/>
                              </a:rPr>
                              <m:t>′</m:t>
                            </m:r>
                          </m:sup>
                        </m:sSup>
                      </m:e>
                    </m:d>
                    <m:r>
                      <a:rPr lang="en-US" altLang="ja-JP" sz="2400" b="0" i="1" smtClean="0">
                        <a:solidFill>
                          <a:schemeClr val="tx1"/>
                        </a:solidFill>
                        <a:latin typeface="Cambria Math" panose="02040503050406030204" pitchFamily="18" charset="0"/>
                        <a:ea typeface="Cambria Math" panose="02040503050406030204" pitchFamily="18" charset="0"/>
                      </a:rPr>
                      <m:t>.  </m:t>
                    </m:r>
                    <m:d>
                      <m:dPr>
                        <m:begChr m:val="|"/>
                        <m:endChr m:val="⟩"/>
                        <m:ctrlPr>
                          <a:rPr lang="en-US" altLang="ja-JP" sz="2400" b="0" i="1" smtClean="0">
                            <a:solidFill>
                              <a:schemeClr val="tx1"/>
                            </a:solidFill>
                            <a:latin typeface="Cambria Math" panose="02040503050406030204" pitchFamily="18" charset="0"/>
                            <a:ea typeface="Cambria Math" panose="02040503050406030204" pitchFamily="18" charset="0"/>
                          </a:rPr>
                        </m:ctrlPr>
                      </m:dPr>
                      <m:e>
                        <m:r>
                          <a:rPr lang="en-US" altLang="ja-JP" sz="2400" b="0" i="1" smtClean="0">
                            <a:solidFill>
                              <a:schemeClr val="tx1"/>
                            </a:solidFill>
                            <a:latin typeface="Cambria Math" panose="02040503050406030204" pitchFamily="18" charset="0"/>
                            <a:ea typeface="Cambria Math" panose="02040503050406030204" pitchFamily="18" charset="0"/>
                          </a:rPr>
                          <m:t>𝜓</m:t>
                        </m:r>
                      </m:e>
                    </m:d>
                    <m:r>
                      <a:rPr lang="en-US" altLang="ja-JP"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ea typeface="Cambria Math" panose="02040503050406030204" pitchFamily="18" charset="0"/>
                          </a:rPr>
                        </m:ctrlPr>
                      </m:dPr>
                      <m:e>
                        <m:r>
                          <a:rPr lang="en-US" altLang="ja-JP" sz="2400" i="1">
                            <a:solidFill>
                              <a:schemeClr val="tx1"/>
                            </a:solidFill>
                            <a:latin typeface="Cambria Math" panose="02040503050406030204" pitchFamily="18" charset="0"/>
                            <a:ea typeface="Cambria Math" panose="02040503050406030204" pitchFamily="18" charset="0"/>
                          </a:rPr>
                          <m:t>𝜙</m:t>
                        </m:r>
                      </m:e>
                    </m:d>
                    <m:r>
                      <a:rPr lang="en-US" altLang="ja-JP"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ja-JP" sz="2400" i="1">
                            <a:solidFill>
                              <a:schemeClr val="tx1"/>
                            </a:solidFill>
                            <a:latin typeface="Cambria Math" panose="02040503050406030204" pitchFamily="18" charset="0"/>
                            <a:ea typeface="Cambria Math" panose="02040503050406030204" pitchFamily="18" charset="0"/>
                          </a:rPr>
                        </m:ctrlPr>
                      </m:dPr>
                      <m:e>
                        <m:sSup>
                          <m:sSupPr>
                            <m:ctrlPr>
                              <a:rPr lang="en-US" altLang="ja-JP" sz="2400" i="1">
                                <a:solidFill>
                                  <a:schemeClr val="tx1"/>
                                </a:solidFill>
                                <a:latin typeface="Cambria Math" panose="02040503050406030204" pitchFamily="18" charset="0"/>
                                <a:ea typeface="Cambria Math" panose="02040503050406030204" pitchFamily="18" charset="0"/>
                              </a:rPr>
                            </m:ctrlPr>
                          </m:sSupPr>
                          <m:e>
                            <m:r>
                              <a:rPr lang="en-US" altLang="ja-JP" sz="2400" i="1">
                                <a:solidFill>
                                  <a:schemeClr val="tx1"/>
                                </a:solidFill>
                                <a:latin typeface="Cambria Math" panose="02040503050406030204" pitchFamily="18" charset="0"/>
                                <a:ea typeface="Cambria Math" panose="02040503050406030204" pitchFamily="18" charset="0"/>
                              </a:rPr>
                              <m:t>𝜙</m:t>
                            </m:r>
                          </m:e>
                          <m:sup>
                            <m:r>
                              <a:rPr lang="en-US" altLang="ja-JP" sz="2400" i="1">
                                <a:solidFill>
                                  <a:schemeClr val="tx1"/>
                                </a:solidFill>
                                <a:latin typeface="Cambria Math" panose="02040503050406030204" pitchFamily="18" charset="0"/>
                                <a:ea typeface="Cambria Math" panose="02040503050406030204" pitchFamily="18" charset="0"/>
                              </a:rPr>
                              <m:t>′</m:t>
                            </m:r>
                          </m:sup>
                        </m:sSup>
                      </m:e>
                    </m:d>
                  </m:oMath>
                </a14:m>
                <a:endParaRPr kumimoji="1" lang="ja-JP" altLang="en-US" sz="2400"/>
              </a:p>
            </p:txBody>
          </p:sp>
        </mc:Choice>
        <mc:Fallback xmlns="">
          <p:sp>
            <p:nvSpPr>
              <p:cNvPr id="46" name="吹き出し: 角を丸めた四角形 45">
                <a:extLst>
                  <a:ext uri="{FF2B5EF4-FFF2-40B4-BE49-F238E27FC236}">
                    <a16:creationId xmlns:a16="http://schemas.microsoft.com/office/drawing/2014/main" id="{A4C76EBA-B31E-9B70-C9BD-4366FC10ACA9}"/>
                  </a:ext>
                </a:extLst>
              </p:cNvPr>
              <p:cNvSpPr>
                <a:spLocks noRot="1" noChangeAspect="1" noMove="1" noResize="1" noEditPoints="1" noAdjustHandles="1" noChangeArrowheads="1" noChangeShapeType="1" noTextEdit="1"/>
              </p:cNvSpPr>
              <p:nvPr/>
            </p:nvSpPr>
            <p:spPr>
              <a:xfrm>
                <a:off x="995956" y="5217526"/>
                <a:ext cx="10200086" cy="1074365"/>
              </a:xfrm>
              <a:prstGeom prst="wedgeRoundRectCallout">
                <a:avLst>
                  <a:gd name="adj1" fmla="val -120"/>
                  <a:gd name="adj2" fmla="val -92629"/>
                  <a:gd name="adj3" fmla="val 16667"/>
                </a:avLst>
              </a:prstGeom>
              <a:blipFill>
                <a:blip r:embed="rId5"/>
                <a:stretch>
                  <a:fillRect b="-4724"/>
                </a:stretch>
              </a:blipFill>
              <a:ln>
                <a:solidFill>
                  <a:schemeClr val="accent1">
                    <a:lumMod val="75000"/>
                  </a:schemeClr>
                </a:solidFill>
              </a:ln>
            </p:spPr>
            <p:txBody>
              <a:bodyPr/>
              <a:lstStyle/>
              <a:p>
                <a:r>
                  <a:rPr lang="en-US">
                    <a:noFill/>
                  </a:rPr>
                  <a:t> </a:t>
                </a:r>
              </a:p>
            </p:txBody>
          </p:sp>
        </mc:Fallback>
      </mc:AlternateContent>
      <p:sp>
        <p:nvSpPr>
          <p:cNvPr id="3" name="テキスト ボックス 2">
            <a:extLst>
              <a:ext uri="{FF2B5EF4-FFF2-40B4-BE49-F238E27FC236}">
                <a16:creationId xmlns:a16="http://schemas.microsoft.com/office/drawing/2014/main" id="{F8A9CA52-31EC-EC30-3B59-845939377EF4}"/>
              </a:ext>
            </a:extLst>
          </p:cNvPr>
          <p:cNvSpPr txBox="1"/>
          <p:nvPr/>
        </p:nvSpPr>
        <p:spPr>
          <a:xfrm>
            <a:off x="2386196" y="2477721"/>
            <a:ext cx="1095172" cy="523220"/>
          </a:xfrm>
          <a:prstGeom prst="rect">
            <a:avLst/>
          </a:prstGeom>
          <a:noFill/>
        </p:spPr>
        <p:txBody>
          <a:bodyPr wrap="none" rtlCol="0">
            <a:spAutoFit/>
          </a:bodyPr>
          <a:lstStyle/>
          <a:p>
            <a:r>
              <a:rPr kumimoji="1" lang="en-US" altLang="ja-JP" sz="2800">
                <a:solidFill>
                  <a:schemeClr val="accent1">
                    <a:lumMod val="75000"/>
                  </a:schemeClr>
                </a:solidFill>
              </a:rPr>
              <a:t>qubits</a:t>
            </a:r>
            <a:endParaRPr kumimoji="1" lang="ja-JP" altLang="en-US" sz="2800">
              <a:solidFill>
                <a:schemeClr val="accent1">
                  <a:lumMod val="75000"/>
                </a:schemeClr>
              </a:solidFill>
            </a:endParaRPr>
          </a:p>
        </p:txBody>
      </p:sp>
      <p:sp>
        <p:nvSpPr>
          <p:cNvPr id="6" name="テキスト ボックス 5">
            <a:extLst>
              <a:ext uri="{FF2B5EF4-FFF2-40B4-BE49-F238E27FC236}">
                <a16:creationId xmlns:a16="http://schemas.microsoft.com/office/drawing/2014/main" id="{D48B62FC-5D32-8821-2617-45B84A52868D}"/>
              </a:ext>
            </a:extLst>
          </p:cNvPr>
          <p:cNvSpPr txBox="1"/>
          <p:nvPr/>
        </p:nvSpPr>
        <p:spPr>
          <a:xfrm>
            <a:off x="4247780" y="1173247"/>
            <a:ext cx="2707151" cy="523220"/>
          </a:xfrm>
          <a:prstGeom prst="rect">
            <a:avLst/>
          </a:prstGeom>
          <a:noFill/>
        </p:spPr>
        <p:txBody>
          <a:bodyPr wrap="none" rtlCol="0">
            <a:spAutoFit/>
          </a:bodyPr>
          <a:lstStyle/>
          <a:p>
            <a:r>
              <a:rPr kumimoji="1" lang="en-US" altLang="ja-JP" sz="2800">
                <a:solidFill>
                  <a:schemeClr val="accent1">
                    <a:lumMod val="75000"/>
                  </a:schemeClr>
                </a:solidFill>
              </a:rPr>
              <a:t>Gate applications</a:t>
            </a:r>
            <a:endParaRPr kumimoji="1" lang="ja-JP" altLang="en-US" sz="2800">
              <a:solidFill>
                <a:schemeClr val="accent1">
                  <a:lumMod val="75000"/>
                </a:schemeClr>
              </a:solidFill>
            </a:endParaRPr>
          </a:p>
        </p:txBody>
      </p:sp>
      <p:sp>
        <p:nvSpPr>
          <p:cNvPr id="5" name="テキスト ボックス 4">
            <a:extLst>
              <a:ext uri="{FF2B5EF4-FFF2-40B4-BE49-F238E27FC236}">
                <a16:creationId xmlns:a16="http://schemas.microsoft.com/office/drawing/2014/main" id="{6380E3E6-5B4A-7D90-A8B6-706C3BEBE25D}"/>
              </a:ext>
            </a:extLst>
          </p:cNvPr>
          <p:cNvSpPr txBox="1"/>
          <p:nvPr/>
        </p:nvSpPr>
        <p:spPr>
          <a:xfrm>
            <a:off x="8260606" y="1867867"/>
            <a:ext cx="2382319" cy="523220"/>
          </a:xfrm>
          <a:prstGeom prst="rect">
            <a:avLst/>
          </a:prstGeom>
          <a:noFill/>
        </p:spPr>
        <p:txBody>
          <a:bodyPr wrap="none" rtlCol="0">
            <a:spAutoFit/>
          </a:bodyPr>
          <a:lstStyle/>
          <a:p>
            <a:r>
              <a:rPr lang="en-US" altLang="ja-JP" sz="2800">
                <a:solidFill>
                  <a:schemeClr val="accent1">
                    <a:lumMod val="75000"/>
                  </a:schemeClr>
                </a:solidFill>
              </a:rPr>
              <a:t>Measurements</a:t>
            </a:r>
            <a:endParaRPr kumimoji="1" lang="ja-JP" altLang="en-US" sz="2800">
              <a:solidFill>
                <a:schemeClr val="accent1">
                  <a:lumMod val="75000"/>
                </a:schemeClr>
              </a:solidFill>
            </a:endParaRPr>
          </a:p>
        </p:txBody>
      </p:sp>
      <p:cxnSp>
        <p:nvCxnSpPr>
          <p:cNvPr id="10" name="直線矢印コネクタ 9">
            <a:extLst>
              <a:ext uri="{FF2B5EF4-FFF2-40B4-BE49-F238E27FC236}">
                <a16:creationId xmlns:a16="http://schemas.microsoft.com/office/drawing/2014/main" id="{72F9E885-9796-EA26-45FF-16EA7BABA654}"/>
              </a:ext>
            </a:extLst>
          </p:cNvPr>
          <p:cNvCxnSpPr>
            <a:cxnSpLocks/>
          </p:cNvCxnSpPr>
          <p:nvPr/>
        </p:nvCxnSpPr>
        <p:spPr>
          <a:xfrm>
            <a:off x="5865340" y="1741080"/>
            <a:ext cx="230659" cy="4619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E00508-FF78-1D10-0F4B-855E2FD6049E}"/>
                  </a:ext>
                </a:extLst>
              </p:cNvPr>
              <p:cNvSpPr txBox="1"/>
              <p:nvPr/>
            </p:nvSpPr>
            <p:spPr>
              <a:xfrm>
                <a:off x="2628753" y="4368322"/>
                <a:ext cx="2109616" cy="572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den>
                      </m:f>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e>
                      </m:d>
                    </m:oMath>
                  </m:oMathPara>
                </a14:m>
                <a:endParaRPr lang="en-JP"/>
              </a:p>
            </p:txBody>
          </p:sp>
        </mc:Choice>
        <mc:Fallback xmlns="">
          <p:sp>
            <p:nvSpPr>
              <p:cNvPr id="7" name="TextBox 6">
                <a:extLst>
                  <a:ext uri="{FF2B5EF4-FFF2-40B4-BE49-F238E27FC236}">
                    <a16:creationId xmlns:a16="http://schemas.microsoft.com/office/drawing/2014/main" id="{70E00508-FF78-1D10-0F4B-855E2FD6049E}"/>
                  </a:ext>
                </a:extLst>
              </p:cNvPr>
              <p:cNvSpPr txBox="1">
                <a:spLocks noRot="1" noChangeAspect="1" noMove="1" noResize="1" noEditPoints="1" noAdjustHandles="1" noChangeArrowheads="1" noChangeShapeType="1" noTextEdit="1"/>
              </p:cNvSpPr>
              <p:nvPr/>
            </p:nvSpPr>
            <p:spPr>
              <a:xfrm>
                <a:off x="2628753" y="4368322"/>
                <a:ext cx="2109616" cy="572273"/>
              </a:xfrm>
              <a:prstGeom prst="rect">
                <a:avLst/>
              </a:prstGeom>
              <a:blipFill>
                <a:blip r:embed="rId6"/>
                <a:stretch>
                  <a:fillRect b="-107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42D258D-F7BC-6574-326D-A354F4518296}"/>
              </a:ext>
            </a:extLst>
          </p:cNvPr>
          <p:cNvSpPr txBox="1"/>
          <p:nvPr/>
        </p:nvSpPr>
        <p:spPr>
          <a:xfrm>
            <a:off x="7881256" y="3335199"/>
            <a:ext cx="2353529" cy="369332"/>
          </a:xfrm>
          <a:prstGeom prst="rect">
            <a:avLst/>
          </a:prstGeom>
          <a:noFill/>
        </p:spPr>
        <p:txBody>
          <a:bodyPr wrap="none" rtlCol="0">
            <a:spAutoFit/>
          </a:bodyPr>
          <a:lstStyle/>
          <a:p>
            <a:r>
              <a:rPr lang="en-JP"/>
              <a:t>Stochastic dependence</a:t>
            </a:r>
          </a:p>
        </p:txBody>
      </p:sp>
    </p:spTree>
    <p:extLst>
      <p:ext uri="{BB962C8B-B14F-4D97-AF65-F5344CB8AC3E}">
        <p14:creationId xmlns:p14="http://schemas.microsoft.com/office/powerpoint/2010/main" val="953970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E0AB5-07B4-6930-A200-1E80991EA2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A7B661-D08B-E7FD-4A5A-93AD000628F6}"/>
              </a:ext>
            </a:extLst>
          </p:cNvPr>
          <p:cNvSpPr>
            <a:spLocks noGrp="1"/>
          </p:cNvSpPr>
          <p:nvPr>
            <p:ph type="title"/>
          </p:nvPr>
        </p:nvSpPr>
        <p:spPr/>
        <p:txBody>
          <a:bodyPr/>
          <a:lstStyle/>
          <a:p>
            <a:r>
              <a:rPr kumimoji="1" lang="en-US" altLang="ja-JP"/>
              <a:t>Outline</a:t>
            </a:r>
            <a:endParaRPr kumimoji="1" lang="ja-JP" altLang="en-US"/>
          </a:p>
        </p:txBody>
      </p:sp>
      <p:sp>
        <p:nvSpPr>
          <p:cNvPr id="3" name="コンテンツ プレースホルダー 2">
            <a:extLst>
              <a:ext uri="{FF2B5EF4-FFF2-40B4-BE49-F238E27FC236}">
                <a16:creationId xmlns:a16="http://schemas.microsoft.com/office/drawing/2014/main" id="{67C195CD-45AA-04B7-6700-404B5E588B04}"/>
              </a:ext>
            </a:extLst>
          </p:cNvPr>
          <p:cNvSpPr>
            <a:spLocks noGrp="1"/>
          </p:cNvSpPr>
          <p:nvPr>
            <p:ph idx="1"/>
          </p:nvPr>
        </p:nvSpPr>
        <p:spPr/>
        <p:txBody>
          <a:bodyPr/>
          <a:lstStyle/>
          <a:p>
            <a:r>
              <a:rPr lang="en-US" altLang="ja-JP" b="1" dirty="0">
                <a:solidFill>
                  <a:schemeClr val="accent1">
                    <a:lumMod val="75000"/>
                  </a:schemeClr>
                </a:solidFill>
              </a:rPr>
              <a:t>Motivation: Parallelizing Quantum Programs</a:t>
            </a:r>
          </a:p>
          <a:p>
            <a:r>
              <a:rPr kumimoji="1" lang="en-US" altLang="ja-JP" dirty="0"/>
              <a:t>Our Work: Concurrent QSL for Fine-Grained Parallelism</a:t>
            </a:r>
          </a:p>
          <a:p>
            <a:r>
              <a:rPr kumimoji="1" lang="en-US" altLang="ja-JP" dirty="0"/>
              <a:t>Extension to Probabilistic Reasoning &amp; Conclusion</a:t>
            </a:r>
            <a:endParaRPr kumimoji="1" lang="ja-JP" altLang="en-US" dirty="0"/>
          </a:p>
        </p:txBody>
      </p:sp>
      <p:sp>
        <p:nvSpPr>
          <p:cNvPr id="4" name="スライド番号プレースホルダー 3">
            <a:extLst>
              <a:ext uri="{FF2B5EF4-FFF2-40B4-BE49-F238E27FC236}">
                <a16:creationId xmlns:a16="http://schemas.microsoft.com/office/drawing/2014/main" id="{3AE3B2BB-09AA-006C-6C11-DB16AC48456A}"/>
              </a:ext>
            </a:extLst>
          </p:cNvPr>
          <p:cNvSpPr>
            <a:spLocks noGrp="1"/>
          </p:cNvSpPr>
          <p:nvPr>
            <p:ph type="sldNum" sz="quarter" idx="12"/>
          </p:nvPr>
        </p:nvSpPr>
        <p:spPr/>
        <p:txBody>
          <a:bodyPr/>
          <a:lstStyle/>
          <a:p>
            <a:fld id="{C11FBFAB-5E61-4A8C-898A-C3E3014B566F}" type="slidenum">
              <a:rPr kumimoji="1" lang="ja-JP" altLang="en-US" smtClean="0"/>
              <a:t>3</a:t>
            </a:fld>
            <a:endParaRPr kumimoji="1" lang="ja-JP" altLang="en-US"/>
          </a:p>
        </p:txBody>
      </p:sp>
    </p:spTree>
    <p:extLst>
      <p:ext uri="{BB962C8B-B14F-4D97-AF65-F5344CB8AC3E}">
        <p14:creationId xmlns:p14="http://schemas.microsoft.com/office/powerpoint/2010/main" val="197017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4E0FD-4BE5-EA08-B460-91FAB4FC6EE6}"/>
              </a:ext>
            </a:extLst>
          </p:cNvPr>
          <p:cNvSpPr>
            <a:spLocks noGrp="1"/>
          </p:cNvSpPr>
          <p:nvPr>
            <p:ph type="title"/>
          </p:nvPr>
        </p:nvSpPr>
        <p:spPr/>
        <p:txBody>
          <a:bodyPr/>
          <a:lstStyle/>
          <a:p>
            <a:r>
              <a:rPr kumimoji="1" lang="en-US" altLang="ja-JP"/>
              <a:t>References</a:t>
            </a:r>
            <a:endParaRPr kumimoji="1" lang="ja-JP" altLang="en-US"/>
          </a:p>
        </p:txBody>
      </p:sp>
      <p:sp>
        <p:nvSpPr>
          <p:cNvPr id="3" name="コンテンツ プレースホルダー 2">
            <a:extLst>
              <a:ext uri="{FF2B5EF4-FFF2-40B4-BE49-F238E27FC236}">
                <a16:creationId xmlns:a16="http://schemas.microsoft.com/office/drawing/2014/main" id="{F8656D91-A610-B6CC-14CB-3B93A6952F01}"/>
              </a:ext>
            </a:extLst>
          </p:cNvPr>
          <p:cNvSpPr>
            <a:spLocks noGrp="1"/>
          </p:cNvSpPr>
          <p:nvPr>
            <p:ph idx="1"/>
          </p:nvPr>
        </p:nvSpPr>
        <p:spPr/>
        <p:txBody>
          <a:bodyPr>
            <a:normAutofit fontScale="62500" lnSpcReduction="20000"/>
          </a:bodyPr>
          <a:lstStyle/>
          <a:p>
            <a:r>
              <a:rPr lang="en-US" altLang="ja-JP">
                <a:effectLst/>
              </a:rPr>
              <a:t>Zhou, Li, Gilles </a:t>
            </a:r>
            <a:r>
              <a:rPr lang="en-US" altLang="ja-JP" err="1">
                <a:effectLst/>
              </a:rPr>
              <a:t>Barthe</a:t>
            </a:r>
            <a:r>
              <a:rPr lang="en-US" altLang="ja-JP">
                <a:effectLst/>
              </a:rPr>
              <a:t>, Justin Hsu, </a:t>
            </a:r>
            <a:r>
              <a:rPr lang="en-US" altLang="ja-JP" err="1">
                <a:effectLst/>
              </a:rPr>
              <a:t>Mingsheng</a:t>
            </a:r>
            <a:r>
              <a:rPr lang="en-US" altLang="ja-JP">
                <a:effectLst/>
              </a:rPr>
              <a:t> Ying, and </a:t>
            </a:r>
            <a:r>
              <a:rPr lang="en-US" altLang="ja-JP" err="1">
                <a:effectLst/>
              </a:rPr>
              <a:t>Nengkun</a:t>
            </a:r>
            <a:r>
              <a:rPr lang="en-US" altLang="ja-JP">
                <a:effectLst/>
              </a:rPr>
              <a:t> Yu. “A Quantum Interpretation of Bunched Logic for Quantum Separation Logic.” </a:t>
            </a:r>
            <a:r>
              <a:rPr lang="en-US" altLang="ja-JP" i="1">
                <a:effectLst/>
              </a:rPr>
              <a:t>arXiv:2102.00329 [Quant-Ph]</a:t>
            </a:r>
            <a:r>
              <a:rPr lang="en-US" altLang="ja-JP">
                <a:effectLst/>
              </a:rPr>
              <a:t>, January 30, 2021. </a:t>
            </a:r>
            <a:r>
              <a:rPr lang="en-US" altLang="ja-JP">
                <a:effectLst/>
                <a:hlinkClick r:id="rId2"/>
              </a:rPr>
              <a:t>http://arxiv.org/abs/2102.00329</a:t>
            </a:r>
            <a:r>
              <a:rPr lang="en-US" altLang="ja-JP">
                <a:effectLst/>
              </a:rPr>
              <a:t>.</a:t>
            </a:r>
          </a:p>
          <a:p>
            <a:r>
              <a:rPr lang="en-US" altLang="ja-JP">
                <a:effectLst/>
              </a:rPr>
              <a:t>Le, Xuan-Bach, Shang-Wei Lin, Jun Sun, and David Sanan. “A Quantum Interpretation of Separating Conjunction for Local Reasoning of Quantum Programs Based on Separation Logic.” </a:t>
            </a:r>
            <a:r>
              <a:rPr lang="en-US" altLang="ja-JP" i="1">
                <a:effectLst/>
              </a:rPr>
              <a:t>Proceedings of the ACM on Programming Languages</a:t>
            </a:r>
            <a:r>
              <a:rPr lang="en-US" altLang="ja-JP">
                <a:effectLst/>
              </a:rPr>
              <a:t> 6, no. POPL (11 2022): 36:1-36:27. </a:t>
            </a:r>
            <a:r>
              <a:rPr lang="en-US" altLang="ja-JP">
                <a:effectLst/>
                <a:hlinkClick r:id="rId3"/>
              </a:rPr>
              <a:t>https://doi.org/10.1145/3498697</a:t>
            </a:r>
            <a:r>
              <a:rPr lang="en-US" altLang="ja-JP">
                <a:effectLst/>
              </a:rPr>
              <a:t>.</a:t>
            </a:r>
          </a:p>
          <a:p>
            <a:r>
              <a:rPr lang="en-US" altLang="ja-JP">
                <a:effectLst/>
              </a:rPr>
              <a:t>Su, </a:t>
            </a:r>
            <a:r>
              <a:rPr lang="en-US" altLang="ja-JP" err="1">
                <a:effectLst/>
              </a:rPr>
              <a:t>Bonan</a:t>
            </a:r>
            <a:r>
              <a:rPr lang="en-US" altLang="ja-JP">
                <a:effectLst/>
              </a:rPr>
              <a:t>, Li Zhou, Yuan Feng, and </a:t>
            </a:r>
            <a:r>
              <a:rPr lang="en-US" altLang="ja-JP" err="1">
                <a:effectLst/>
              </a:rPr>
              <a:t>Mingsheng</a:t>
            </a:r>
            <a:r>
              <a:rPr lang="en-US" altLang="ja-JP">
                <a:effectLst/>
              </a:rPr>
              <a:t> Ying. “BI-Based Reasoning about Quantum Programs with Heap Manipulations.” </a:t>
            </a:r>
            <a:r>
              <a:rPr lang="en-US" altLang="ja-JP" err="1">
                <a:effectLst/>
              </a:rPr>
              <a:t>arXiv</a:t>
            </a:r>
            <a:r>
              <a:rPr lang="en-US" altLang="ja-JP">
                <a:effectLst/>
              </a:rPr>
              <a:t>, September 16, 2024. </a:t>
            </a:r>
            <a:r>
              <a:rPr lang="en-US" altLang="ja-JP">
                <a:effectLst/>
                <a:hlinkClick r:id="rId4"/>
              </a:rPr>
              <a:t>https://doi.org/10.48550/arXiv.2409.10153</a:t>
            </a:r>
            <a:r>
              <a:rPr lang="en-US" altLang="ja-JP">
                <a:effectLst/>
              </a:rPr>
              <a:t>.</a:t>
            </a:r>
          </a:p>
          <a:p>
            <a:r>
              <a:rPr lang="en-US" altLang="ja-JP" err="1">
                <a:effectLst/>
              </a:rPr>
              <a:t>Zilberstein</a:t>
            </a:r>
            <a:r>
              <a:rPr lang="en-US" altLang="ja-JP">
                <a:effectLst/>
              </a:rPr>
              <a:t>, Noam, Angelina </a:t>
            </a:r>
            <a:r>
              <a:rPr lang="en-US" altLang="ja-JP" err="1">
                <a:effectLst/>
              </a:rPr>
              <a:t>Saliling</a:t>
            </a:r>
            <a:r>
              <a:rPr lang="en-US" altLang="ja-JP">
                <a:effectLst/>
              </a:rPr>
              <a:t>, and Alexandra Silva. “Outcome Separation Logic: Local Reasoning for Correctness and Incorrectness with Computational Effects.” </a:t>
            </a:r>
            <a:r>
              <a:rPr lang="en-US" altLang="ja-JP" i="1">
                <a:effectLst/>
              </a:rPr>
              <a:t>Proc. ACM Program. Lang.</a:t>
            </a:r>
            <a:r>
              <a:rPr lang="en-US" altLang="ja-JP">
                <a:effectLst/>
              </a:rPr>
              <a:t> 8, no. OOPSLA1 (29 2024): 104:276-104:304. </a:t>
            </a:r>
            <a:r>
              <a:rPr lang="en-US" altLang="ja-JP">
                <a:effectLst/>
                <a:hlinkClick r:id="rId5"/>
              </a:rPr>
              <a:t>https://doi.org/10.1145/3649821</a:t>
            </a:r>
            <a:r>
              <a:rPr lang="en-US" altLang="ja-JP">
                <a:effectLst/>
              </a:rPr>
              <a:t>.</a:t>
            </a:r>
          </a:p>
          <a:p>
            <a:r>
              <a:rPr lang="en-US" altLang="ja-JP" err="1">
                <a:effectLst/>
              </a:rPr>
              <a:t>Svyatlovskiy</a:t>
            </a:r>
            <a:r>
              <a:rPr lang="en-US" altLang="ja-JP">
                <a:effectLst/>
              </a:rPr>
              <a:t>, Mikhail, Shai Mermelstein, and Ori Lahav. “Compositional Semantics for Shared-Variable Concurrency.” </a:t>
            </a:r>
            <a:r>
              <a:rPr lang="en-US" altLang="ja-JP" i="1">
                <a:effectLst/>
              </a:rPr>
              <a:t>Coq Mechanization for “Compositional Semantics for Shared-Variable Concurrency” (PLDI 2024)</a:t>
            </a:r>
            <a:r>
              <a:rPr lang="en-US" altLang="ja-JP">
                <a:effectLst/>
              </a:rPr>
              <a:t> 8, no. PLDI (20 2024): 169:543-169:566. </a:t>
            </a:r>
            <a:r>
              <a:rPr lang="en-US" altLang="ja-JP">
                <a:effectLst/>
                <a:hlinkClick r:id="rId6"/>
              </a:rPr>
              <a:t>https://doi.org/10.1145/3656399</a:t>
            </a:r>
            <a:r>
              <a:rPr lang="en-US" altLang="ja-JP">
                <a:effectLst/>
              </a:rPr>
              <a:t>.</a:t>
            </a:r>
          </a:p>
          <a:p>
            <a:r>
              <a:rPr lang="en-US" altLang="ja-JP">
                <a:effectLst/>
              </a:rPr>
              <a:t>Brookes, Stephen. “Full Abstraction for a Shared-Variable Parallel Language.” </a:t>
            </a:r>
            <a:r>
              <a:rPr lang="en-US" altLang="ja-JP" i="1">
                <a:effectLst/>
              </a:rPr>
              <a:t>Information and Computation</a:t>
            </a:r>
            <a:r>
              <a:rPr lang="en-US" altLang="ja-JP">
                <a:effectLst/>
              </a:rPr>
              <a:t> 127, no. 2 (June 15, 1996): 145–63. </a:t>
            </a:r>
            <a:r>
              <a:rPr lang="en-US" altLang="ja-JP">
                <a:effectLst/>
                <a:hlinkClick r:id="rId7"/>
              </a:rPr>
              <a:t>https://doi.org/10.1006/inco.1996.0056</a:t>
            </a:r>
            <a:r>
              <a:rPr lang="en-US" altLang="ja-JP">
                <a:effectLst/>
              </a:rPr>
              <a:t>.</a:t>
            </a:r>
          </a:p>
          <a:p>
            <a:r>
              <a:rPr lang="en-US" altLang="ja-JP">
                <a:effectLst/>
              </a:rPr>
              <a:t>Ying, </a:t>
            </a:r>
            <a:r>
              <a:rPr lang="en-US" altLang="ja-JP" err="1">
                <a:effectLst/>
              </a:rPr>
              <a:t>Mingsheng</a:t>
            </a:r>
            <a:r>
              <a:rPr lang="en-US" altLang="ja-JP">
                <a:effectLst/>
              </a:rPr>
              <a:t>, Li Zhou, </a:t>
            </a:r>
            <a:r>
              <a:rPr lang="en-US" altLang="ja-JP" err="1">
                <a:effectLst/>
              </a:rPr>
              <a:t>Yangjia</a:t>
            </a:r>
            <a:r>
              <a:rPr lang="en-US" altLang="ja-JP">
                <a:effectLst/>
              </a:rPr>
              <a:t> Li, and Yuan Feng. “A Proof System for Disjoint Parallel Quantum Programs.” </a:t>
            </a:r>
            <a:r>
              <a:rPr lang="en-US" altLang="ja-JP" i="1">
                <a:effectLst/>
              </a:rPr>
              <a:t>Theoretical Computer Science</a:t>
            </a:r>
            <a:r>
              <a:rPr lang="en-US" altLang="ja-JP">
                <a:effectLst/>
              </a:rPr>
              <a:t> 897 (January 2, 2022): 164–84. </a:t>
            </a:r>
            <a:r>
              <a:rPr lang="en-US" altLang="ja-JP">
                <a:effectLst/>
                <a:hlinkClick r:id="rId8"/>
              </a:rPr>
              <a:t>https://doi.org/10.1016/j.tcs.2021.10.025</a:t>
            </a:r>
            <a:r>
              <a:rPr lang="en-US" altLang="ja-JP">
                <a:effectLst/>
              </a:rPr>
              <a:t>.</a:t>
            </a:r>
          </a:p>
        </p:txBody>
      </p:sp>
      <p:sp>
        <p:nvSpPr>
          <p:cNvPr id="4" name="スライド番号プレースホルダー 3">
            <a:extLst>
              <a:ext uri="{FF2B5EF4-FFF2-40B4-BE49-F238E27FC236}">
                <a16:creationId xmlns:a16="http://schemas.microsoft.com/office/drawing/2014/main" id="{D750FC50-AA14-3F70-D75D-70FAB3044E6F}"/>
              </a:ext>
            </a:extLst>
          </p:cNvPr>
          <p:cNvSpPr>
            <a:spLocks noGrp="1"/>
          </p:cNvSpPr>
          <p:nvPr>
            <p:ph type="sldNum" sz="quarter" idx="12"/>
          </p:nvPr>
        </p:nvSpPr>
        <p:spPr/>
        <p:txBody>
          <a:bodyPr/>
          <a:lstStyle/>
          <a:p>
            <a:fld id="{C11FBFAB-5E61-4A8C-898A-C3E3014B566F}" type="slidenum">
              <a:rPr lang="ja-JP" altLang="en-US" smtClean="0"/>
              <a:pPr/>
              <a:t>30</a:t>
            </a:fld>
            <a:endParaRPr kumimoji="1" lang="ja-JP" altLang="en-US"/>
          </a:p>
        </p:txBody>
      </p:sp>
    </p:spTree>
    <p:extLst>
      <p:ext uri="{BB962C8B-B14F-4D97-AF65-F5344CB8AC3E}">
        <p14:creationId xmlns:p14="http://schemas.microsoft.com/office/powerpoint/2010/main" val="102123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FBDA9-C7C8-CB5D-219E-951A02DC5439}"/>
              </a:ext>
            </a:extLst>
          </p:cNvPr>
          <p:cNvSpPr>
            <a:spLocks noGrp="1"/>
          </p:cNvSpPr>
          <p:nvPr>
            <p:ph type="title"/>
          </p:nvPr>
        </p:nvSpPr>
        <p:spPr/>
        <p:txBody>
          <a:bodyPr/>
          <a:lstStyle/>
          <a:p>
            <a:r>
              <a:rPr lang="en-US" altLang="ja-JP"/>
              <a:t>Parallelizing Quantum Programs</a:t>
            </a:r>
            <a:endParaRPr kumimoji="1" lang="ja-JP" altLang="en-US"/>
          </a:p>
        </p:txBody>
      </p:sp>
      <p:sp>
        <p:nvSpPr>
          <p:cNvPr id="3" name="コンテンツ プレースホルダー 2">
            <a:extLst>
              <a:ext uri="{FF2B5EF4-FFF2-40B4-BE49-F238E27FC236}">
                <a16:creationId xmlns:a16="http://schemas.microsoft.com/office/drawing/2014/main" id="{64A53C93-2806-F96B-1AE7-BF88A7F13B3C}"/>
              </a:ext>
            </a:extLst>
          </p:cNvPr>
          <p:cNvSpPr>
            <a:spLocks noGrp="1"/>
          </p:cNvSpPr>
          <p:nvPr>
            <p:ph idx="1"/>
          </p:nvPr>
        </p:nvSpPr>
        <p:spPr/>
        <p:txBody>
          <a:bodyPr/>
          <a:lstStyle/>
          <a:p>
            <a:r>
              <a:rPr kumimoji="1" lang="en-US" altLang="ja-JP" dirty="0">
                <a:solidFill>
                  <a:schemeClr val="accent2">
                    <a:lumMod val="75000"/>
                  </a:schemeClr>
                </a:solidFill>
              </a:rPr>
              <a:t>Parallelizing</a:t>
            </a:r>
            <a:r>
              <a:rPr kumimoji="1" lang="en-US" altLang="ja-JP" dirty="0"/>
              <a:t> quantu</a:t>
            </a:r>
            <a:r>
              <a:rPr lang="en-US" altLang="ja-JP" dirty="0"/>
              <a:t>m programs can </a:t>
            </a:r>
            <a:r>
              <a:rPr kumimoji="1" lang="en-US" altLang="ja-JP" dirty="0"/>
              <a:t>reduce execution costs</a:t>
            </a:r>
            <a:endParaRPr lang="en-US" altLang="ja-JP" dirty="0"/>
          </a:p>
          <a:p>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91F373F6-7EFC-61B6-D3AC-9B6BB797041C}"/>
              </a:ext>
            </a:extLst>
          </p:cNvPr>
          <p:cNvSpPr>
            <a:spLocks noGrp="1"/>
          </p:cNvSpPr>
          <p:nvPr>
            <p:ph type="sldNum" sz="quarter" idx="12"/>
          </p:nvPr>
        </p:nvSpPr>
        <p:spPr/>
        <p:txBody>
          <a:bodyPr/>
          <a:lstStyle/>
          <a:p>
            <a:fld id="{C11FBFAB-5E61-4A8C-898A-C3E3014B566F}" type="slidenum">
              <a:rPr lang="ja-JP" altLang="en-US" smtClean="0"/>
              <a:pPr/>
              <a:t>4</a:t>
            </a:fld>
            <a:endParaRPr kumimoji="1" lang="ja-JP" altLang="en-US"/>
          </a:p>
        </p:txBody>
      </p:sp>
      <p:pic>
        <p:nvPicPr>
          <p:cNvPr id="6" name="図 5" descr="時計 が含まれている画像&#10;&#10;自動的に生成された説明">
            <a:extLst>
              <a:ext uri="{FF2B5EF4-FFF2-40B4-BE49-F238E27FC236}">
                <a16:creationId xmlns:a16="http://schemas.microsoft.com/office/drawing/2014/main" id="{125D7C29-B08E-CADB-4B9D-F4C5BB971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60112"/>
            <a:ext cx="2756736" cy="1117989"/>
          </a:xfrm>
          <a:prstGeom prst="rect">
            <a:avLst/>
          </a:prstGeom>
        </p:spPr>
      </p:pic>
      <p:pic>
        <p:nvPicPr>
          <p:cNvPr id="9" name="図 8" descr="時計 が含まれている画像&#10;&#10;自動的に生成された説明">
            <a:extLst>
              <a:ext uri="{FF2B5EF4-FFF2-40B4-BE49-F238E27FC236}">
                <a16:creationId xmlns:a16="http://schemas.microsoft.com/office/drawing/2014/main" id="{DECDC454-7CB6-6300-3524-4B47C555F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800" y="2061832"/>
            <a:ext cx="2592237" cy="1072856"/>
          </a:xfrm>
          <a:prstGeom prst="rect">
            <a:avLst/>
          </a:prstGeom>
        </p:spPr>
      </p:pic>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09A1764-DE90-0569-929D-5F62D146F1A4}"/>
                  </a:ext>
                </a:extLst>
              </p:cNvPr>
              <p:cNvSpPr txBox="1"/>
              <p:nvPr/>
            </p:nvSpPr>
            <p:spPr>
              <a:xfrm>
                <a:off x="3692307" y="2336650"/>
                <a:ext cx="4940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solidFill>
                            <a:schemeClr val="accent1"/>
                          </a:solidFill>
                          <a:latin typeface="Cambria Math" panose="02040503050406030204" pitchFamily="18" charset="0"/>
                        </a:rPr>
                        <m:t>||</m:t>
                      </m:r>
                    </m:oMath>
                  </m:oMathPara>
                </a14:m>
                <a:endParaRPr kumimoji="1" lang="ja-JP" altLang="en-US" sz="2800" b="1" dirty="0"/>
              </a:p>
            </p:txBody>
          </p:sp>
        </mc:Choice>
        <mc:Fallback xmlns="">
          <p:sp>
            <p:nvSpPr>
              <p:cNvPr id="14" name="テキスト ボックス 13">
                <a:extLst>
                  <a:ext uri="{FF2B5EF4-FFF2-40B4-BE49-F238E27FC236}">
                    <a16:creationId xmlns:a16="http://schemas.microsoft.com/office/drawing/2014/main" id="{009A1764-DE90-0569-929D-5F62D146F1A4}"/>
                  </a:ext>
                </a:extLst>
              </p:cNvPr>
              <p:cNvSpPr txBox="1">
                <a:spLocks noRot="1" noChangeAspect="1" noMove="1" noResize="1" noEditPoints="1" noAdjustHandles="1" noChangeArrowheads="1" noChangeShapeType="1" noTextEdit="1"/>
              </p:cNvSpPr>
              <p:nvPr/>
            </p:nvSpPr>
            <p:spPr>
              <a:xfrm>
                <a:off x="3692307" y="2336650"/>
                <a:ext cx="494046" cy="523220"/>
              </a:xfrm>
              <a:prstGeom prst="rect">
                <a:avLst/>
              </a:prstGeom>
              <a:blipFill>
                <a:blip r:embed="rId5"/>
                <a:stretch>
                  <a:fillRect/>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D9AFC33C-3261-7BEE-3C9C-6C58FFA83EB9}"/>
              </a:ext>
            </a:extLst>
          </p:cNvPr>
          <p:cNvCxnSpPr>
            <a:cxnSpLocks/>
          </p:cNvCxnSpPr>
          <p:nvPr/>
        </p:nvCxnSpPr>
        <p:spPr>
          <a:xfrm>
            <a:off x="3950470" y="2959864"/>
            <a:ext cx="0" cy="526619"/>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F6086B9B-31E5-8519-C080-AC1F94B0BF14}"/>
              </a:ext>
            </a:extLst>
          </p:cNvPr>
          <p:cNvSpPr txBox="1"/>
          <p:nvPr/>
        </p:nvSpPr>
        <p:spPr>
          <a:xfrm>
            <a:off x="2727667" y="3538429"/>
            <a:ext cx="2445606" cy="461665"/>
          </a:xfrm>
          <a:prstGeom prst="rect">
            <a:avLst/>
          </a:prstGeom>
          <a:noFill/>
        </p:spPr>
        <p:txBody>
          <a:bodyPr wrap="none" rtlCol="0">
            <a:spAutoFit/>
          </a:bodyPr>
          <a:lstStyle/>
          <a:p>
            <a:r>
              <a:rPr kumimoji="1" lang="en-US" altLang="ja-JP" sz="2400" b="1" dirty="0">
                <a:solidFill>
                  <a:schemeClr val="accent1"/>
                </a:solidFill>
              </a:rPr>
              <a:t>Parallel execution</a:t>
            </a:r>
            <a:endParaRPr kumimoji="1" lang="ja-JP" altLang="en-US" sz="2400" b="1" dirty="0">
              <a:solidFill>
                <a:schemeClr val="accent1"/>
              </a:solidFill>
            </a:endParaRPr>
          </a:p>
        </p:txBody>
      </p:sp>
    </p:spTree>
    <p:extLst>
      <p:ext uri="{BB962C8B-B14F-4D97-AF65-F5344CB8AC3E}">
        <p14:creationId xmlns:p14="http://schemas.microsoft.com/office/powerpoint/2010/main" val="287234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25A51-4EA4-DF66-73B2-8C2FD4F832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B370F1-6971-FE9B-8598-D4EBA7817A1E}"/>
              </a:ext>
            </a:extLst>
          </p:cNvPr>
          <p:cNvSpPr>
            <a:spLocks noGrp="1"/>
          </p:cNvSpPr>
          <p:nvPr>
            <p:ph type="title"/>
          </p:nvPr>
        </p:nvSpPr>
        <p:spPr/>
        <p:txBody>
          <a:bodyPr/>
          <a:lstStyle/>
          <a:p>
            <a:r>
              <a:rPr lang="en-US" altLang="ja-JP"/>
              <a:t>Parallelizing Quantum Programs</a:t>
            </a:r>
            <a:endParaRPr kumimoji="1" lang="ja-JP" altLang="en-US"/>
          </a:p>
        </p:txBody>
      </p:sp>
      <p:sp>
        <p:nvSpPr>
          <p:cNvPr id="3" name="コンテンツ プレースホルダー 2">
            <a:extLst>
              <a:ext uri="{FF2B5EF4-FFF2-40B4-BE49-F238E27FC236}">
                <a16:creationId xmlns:a16="http://schemas.microsoft.com/office/drawing/2014/main" id="{826A0396-5019-1357-D80D-56D662B9115F}"/>
              </a:ext>
            </a:extLst>
          </p:cNvPr>
          <p:cNvSpPr>
            <a:spLocks noGrp="1"/>
          </p:cNvSpPr>
          <p:nvPr>
            <p:ph idx="1"/>
          </p:nvPr>
        </p:nvSpPr>
        <p:spPr/>
        <p:txBody>
          <a:bodyPr/>
          <a:lstStyle/>
          <a:p>
            <a:r>
              <a:rPr kumimoji="1" lang="en-US" altLang="ja-JP" dirty="0">
                <a:solidFill>
                  <a:schemeClr val="accent2">
                    <a:lumMod val="75000"/>
                  </a:schemeClr>
                </a:solidFill>
              </a:rPr>
              <a:t>Parallelizing</a:t>
            </a:r>
            <a:r>
              <a:rPr kumimoji="1" lang="en-US" altLang="ja-JP" dirty="0"/>
              <a:t> quantu</a:t>
            </a:r>
            <a:r>
              <a:rPr lang="en-US" altLang="ja-JP" dirty="0"/>
              <a:t>m programs can </a:t>
            </a:r>
            <a:r>
              <a:rPr kumimoji="1" lang="en-US" altLang="ja-JP" dirty="0"/>
              <a:t>reduce execution costs</a:t>
            </a:r>
            <a:endParaRPr lang="en-US" altLang="ja-JP" dirty="0"/>
          </a:p>
          <a:p>
            <a:endParaRPr kumimoji="1" lang="en-US" altLang="ja-JP" dirty="0"/>
          </a:p>
          <a:p>
            <a:endParaRPr lang="en-US" altLang="ja-JP" dirty="0"/>
          </a:p>
          <a:p>
            <a:pPr marL="0" indent="0">
              <a:buNone/>
            </a:pPr>
            <a:endParaRPr lang="en-US" altLang="ja-JP" dirty="0"/>
          </a:p>
          <a:p>
            <a:pPr lvl="1">
              <a:spcBef>
                <a:spcPts val="2400"/>
              </a:spcBef>
            </a:pPr>
            <a:r>
              <a:rPr kumimoji="1" lang="en-US" altLang="ja-JP" dirty="0"/>
              <a:t>Other candi</a:t>
            </a:r>
            <a:r>
              <a:rPr lang="en-US" altLang="ja-JP" dirty="0"/>
              <a:t>dates</a:t>
            </a:r>
            <a:endParaRPr kumimoji="1" lang="ja-JP" altLang="en-US" dirty="0"/>
          </a:p>
        </p:txBody>
      </p:sp>
      <p:sp>
        <p:nvSpPr>
          <p:cNvPr id="4" name="スライド番号プレースホルダー 3">
            <a:extLst>
              <a:ext uri="{FF2B5EF4-FFF2-40B4-BE49-F238E27FC236}">
                <a16:creationId xmlns:a16="http://schemas.microsoft.com/office/drawing/2014/main" id="{2AB7FB63-F58E-294E-FCC6-50636DA7116D}"/>
              </a:ext>
            </a:extLst>
          </p:cNvPr>
          <p:cNvSpPr>
            <a:spLocks noGrp="1"/>
          </p:cNvSpPr>
          <p:nvPr>
            <p:ph type="sldNum" sz="quarter" idx="12"/>
          </p:nvPr>
        </p:nvSpPr>
        <p:spPr/>
        <p:txBody>
          <a:bodyPr/>
          <a:lstStyle/>
          <a:p>
            <a:fld id="{C11FBFAB-5E61-4A8C-898A-C3E3014B566F}" type="slidenum">
              <a:rPr lang="ja-JP" altLang="en-US" smtClean="0"/>
              <a:pPr/>
              <a:t>5</a:t>
            </a:fld>
            <a:endParaRPr kumimoji="1" lang="ja-JP" altLang="en-US"/>
          </a:p>
        </p:txBody>
      </p:sp>
      <p:pic>
        <p:nvPicPr>
          <p:cNvPr id="6" name="図 5" descr="時計 が含まれている画像&#10;&#10;自動的に生成された説明">
            <a:extLst>
              <a:ext uri="{FF2B5EF4-FFF2-40B4-BE49-F238E27FC236}">
                <a16:creationId xmlns:a16="http://schemas.microsoft.com/office/drawing/2014/main" id="{84B21FC6-B279-6A8A-C45F-955A20A39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60112"/>
            <a:ext cx="2756736" cy="1117989"/>
          </a:xfrm>
          <a:prstGeom prst="rect">
            <a:avLst/>
          </a:prstGeom>
        </p:spPr>
      </p:pic>
      <p:pic>
        <p:nvPicPr>
          <p:cNvPr id="9" name="図 8" descr="時計 が含まれている画像&#10;&#10;自動的に生成された説明">
            <a:extLst>
              <a:ext uri="{FF2B5EF4-FFF2-40B4-BE49-F238E27FC236}">
                <a16:creationId xmlns:a16="http://schemas.microsoft.com/office/drawing/2014/main" id="{ED818922-632D-766D-4A19-0CC1D924E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800" y="2061832"/>
            <a:ext cx="2592237" cy="1072856"/>
          </a:xfrm>
          <a:prstGeom prst="rect">
            <a:avLst/>
          </a:prstGeom>
        </p:spPr>
      </p:pic>
      <p:grpSp>
        <p:nvGrpSpPr>
          <p:cNvPr id="11" name="グループ化 10">
            <a:extLst>
              <a:ext uri="{FF2B5EF4-FFF2-40B4-BE49-F238E27FC236}">
                <a16:creationId xmlns:a16="http://schemas.microsoft.com/office/drawing/2014/main" id="{D6DA8A0E-6710-A151-3483-D6A2DE3709D7}"/>
              </a:ext>
            </a:extLst>
          </p:cNvPr>
          <p:cNvGrpSpPr/>
          <p:nvPr/>
        </p:nvGrpSpPr>
        <p:grpSpPr>
          <a:xfrm>
            <a:off x="7971597" y="2061832"/>
            <a:ext cx="3382203" cy="1140580"/>
            <a:chOff x="19056241" y="10242550"/>
            <a:chExt cx="7093166" cy="2392027"/>
          </a:xfrm>
        </p:grpSpPr>
        <p:pic>
          <p:nvPicPr>
            <p:cNvPr id="12" name="図 11" descr="時計 が含まれている画像&#10;&#10;自動的に生成された説明">
              <a:extLst>
                <a:ext uri="{FF2B5EF4-FFF2-40B4-BE49-F238E27FC236}">
                  <a16:creationId xmlns:a16="http://schemas.microsoft.com/office/drawing/2014/main" id="{98FAA57A-1E18-75A7-3133-D205886DF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6241" y="10335283"/>
              <a:ext cx="7093166" cy="2299294"/>
            </a:xfrm>
            <a:prstGeom prst="rect">
              <a:avLst/>
            </a:prstGeom>
          </p:spPr>
        </p:pic>
        <p:sp>
          <p:nvSpPr>
            <p:cNvPr id="13" name="正方形/長方形 12">
              <a:extLst>
                <a:ext uri="{FF2B5EF4-FFF2-40B4-BE49-F238E27FC236}">
                  <a16:creationId xmlns:a16="http://schemas.microsoft.com/office/drawing/2014/main" id="{A546A342-E6AF-3F6C-818A-C3FB04ECAF5F}"/>
                </a:ext>
              </a:extLst>
            </p:cNvPr>
            <p:cNvSpPr/>
            <p:nvPr/>
          </p:nvSpPr>
          <p:spPr>
            <a:xfrm>
              <a:off x="20974050" y="10242550"/>
              <a:ext cx="3752850" cy="1625213"/>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B472A9F-799A-6D57-C87B-4B532588F1DF}"/>
                  </a:ext>
                </a:extLst>
              </p:cNvPr>
              <p:cNvSpPr txBox="1"/>
              <p:nvPr/>
            </p:nvSpPr>
            <p:spPr>
              <a:xfrm>
                <a:off x="3692307" y="2336650"/>
                <a:ext cx="4940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solidFill>
                            <a:schemeClr val="accent1"/>
                          </a:solidFill>
                          <a:latin typeface="Cambria Math" panose="02040503050406030204" pitchFamily="18" charset="0"/>
                        </a:rPr>
                        <m:t>||</m:t>
                      </m:r>
                    </m:oMath>
                  </m:oMathPara>
                </a14:m>
                <a:endParaRPr kumimoji="1" lang="ja-JP" altLang="en-US" sz="2800" b="1" dirty="0"/>
              </a:p>
            </p:txBody>
          </p:sp>
        </mc:Choice>
        <mc:Fallback xmlns="">
          <p:sp>
            <p:nvSpPr>
              <p:cNvPr id="14" name="テキスト ボックス 13">
                <a:extLst>
                  <a:ext uri="{FF2B5EF4-FFF2-40B4-BE49-F238E27FC236}">
                    <a16:creationId xmlns:a16="http://schemas.microsoft.com/office/drawing/2014/main" id="{3B472A9F-799A-6D57-C87B-4B532588F1DF}"/>
                  </a:ext>
                </a:extLst>
              </p:cNvPr>
              <p:cNvSpPr txBox="1">
                <a:spLocks noRot="1" noChangeAspect="1" noMove="1" noResize="1" noEditPoints="1" noAdjustHandles="1" noChangeArrowheads="1" noChangeShapeType="1" noTextEdit="1"/>
              </p:cNvSpPr>
              <p:nvPr/>
            </p:nvSpPr>
            <p:spPr>
              <a:xfrm>
                <a:off x="3692307" y="2336650"/>
                <a:ext cx="494046" cy="523220"/>
              </a:xfrm>
              <a:prstGeom prst="rect">
                <a:avLst/>
              </a:prstGeom>
              <a:blipFill>
                <a:blip r:embed="rId6"/>
                <a:stretch>
                  <a:fillRect/>
                </a:stretch>
              </a:blipFill>
            </p:spPr>
            <p:txBody>
              <a:bodyPr/>
              <a:lstStyle/>
              <a:p>
                <a:r>
                  <a:rPr lang="ja-JP" altLang="en-US">
                    <a:noFill/>
                  </a:rPr>
                  <a:t> </a:t>
                </a:r>
              </a:p>
            </p:txBody>
          </p:sp>
        </mc:Fallback>
      </mc:AlternateContent>
      <p:sp>
        <p:nvSpPr>
          <p:cNvPr id="15" name="矢印: 右 14">
            <a:extLst>
              <a:ext uri="{FF2B5EF4-FFF2-40B4-BE49-F238E27FC236}">
                <a16:creationId xmlns:a16="http://schemas.microsoft.com/office/drawing/2014/main" id="{F888B6A3-CFC1-5E3E-7CE2-52695F41F5DB}"/>
              </a:ext>
            </a:extLst>
          </p:cNvPr>
          <p:cNvSpPr/>
          <p:nvPr/>
        </p:nvSpPr>
        <p:spPr>
          <a:xfrm>
            <a:off x="7239000" y="2449303"/>
            <a:ext cx="482704" cy="3874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7D548415-F69B-76EE-637F-81EF92C9DBB1}"/>
              </a:ext>
            </a:extLst>
          </p:cNvPr>
          <p:cNvGrpSpPr/>
          <p:nvPr/>
        </p:nvGrpSpPr>
        <p:grpSpPr>
          <a:xfrm>
            <a:off x="6590133" y="4394893"/>
            <a:ext cx="4573494" cy="900632"/>
            <a:chOff x="6431409" y="426188"/>
            <a:chExt cx="3150736" cy="620456"/>
          </a:xfrm>
        </p:grpSpPr>
        <p:pic>
          <p:nvPicPr>
            <p:cNvPr id="7" name="図 6" descr="時計 が含まれている画像&#10;&#10;自動的に生成された説明">
              <a:extLst>
                <a:ext uri="{FF2B5EF4-FFF2-40B4-BE49-F238E27FC236}">
                  <a16:creationId xmlns:a16="http://schemas.microsoft.com/office/drawing/2014/main" id="{47102830-2AE4-4CFA-1302-B4B6CB79F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5416" y="463981"/>
              <a:ext cx="1436729" cy="582663"/>
            </a:xfrm>
            <a:prstGeom prst="rect">
              <a:avLst/>
            </a:prstGeom>
          </p:spPr>
        </p:pic>
        <p:pic>
          <p:nvPicPr>
            <p:cNvPr id="8" name="図 7" descr="時計 が含まれている画像&#10;&#10;自動的に生成された説明">
              <a:extLst>
                <a:ext uri="{FF2B5EF4-FFF2-40B4-BE49-F238E27FC236}">
                  <a16:creationId xmlns:a16="http://schemas.microsoft.com/office/drawing/2014/main" id="{88F70271-9522-B6C1-6F10-6E0B6BDB87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409" y="426188"/>
              <a:ext cx="1350998" cy="559141"/>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4B814DB-C092-49AA-5260-23C913C87C62}"/>
                    </a:ext>
                  </a:extLst>
                </p:cNvPr>
                <p:cNvSpPr txBox="1"/>
                <p:nvPr/>
              </p:nvSpPr>
              <p:spPr>
                <a:xfrm>
                  <a:off x="7836678" y="431746"/>
                  <a:ext cx="273122" cy="452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m:t>
                        </m:r>
                      </m:oMath>
                    </m:oMathPara>
                  </a14:m>
                  <a:endParaRPr kumimoji="1" lang="ja-JP" altLang="en-US" sz="3200" b="1"/>
                </a:p>
              </p:txBody>
            </p:sp>
          </mc:Choice>
          <mc:Fallback xmlns="">
            <p:sp>
              <p:nvSpPr>
                <p:cNvPr id="10" name="テキスト ボックス 9">
                  <a:extLst>
                    <a:ext uri="{FF2B5EF4-FFF2-40B4-BE49-F238E27FC236}">
                      <a16:creationId xmlns:a16="http://schemas.microsoft.com/office/drawing/2014/main" id="{23E0F7DA-B6F9-6A7B-20A4-D225EA0FDB28}"/>
                    </a:ext>
                  </a:extLst>
                </p:cNvPr>
                <p:cNvSpPr txBox="1">
                  <a:spLocks noRot="1" noChangeAspect="1" noMove="1" noResize="1" noEditPoints="1" noAdjustHandles="1" noChangeArrowheads="1" noChangeShapeType="1" noTextEdit="1"/>
                </p:cNvSpPr>
                <p:nvPr/>
              </p:nvSpPr>
              <p:spPr>
                <a:xfrm>
                  <a:off x="7836678" y="431746"/>
                  <a:ext cx="273122" cy="452337"/>
                </a:xfrm>
                <a:prstGeom prst="rect">
                  <a:avLst/>
                </a:prstGeom>
                <a:blipFill>
                  <a:blip r:embed="rId7"/>
                  <a:stretch>
                    <a:fillRect/>
                  </a:stretch>
                </a:blipFill>
              </p:spPr>
              <p:txBody>
                <a:bodyPr/>
                <a:lstStyle/>
                <a:p>
                  <a:r>
                    <a:rPr lang="en-US">
                      <a:noFill/>
                    </a:rPr>
                    <a:t> </a:t>
                  </a:r>
                </a:p>
              </p:txBody>
            </p:sp>
          </mc:Fallback>
        </mc:AlternateContent>
      </p:grpSp>
      <p:cxnSp>
        <p:nvCxnSpPr>
          <p:cNvPr id="21" name="直線コネクタ 20">
            <a:extLst>
              <a:ext uri="{FF2B5EF4-FFF2-40B4-BE49-F238E27FC236}">
                <a16:creationId xmlns:a16="http://schemas.microsoft.com/office/drawing/2014/main" id="{272761A0-7272-056B-9422-8FAD85BDDB05}"/>
              </a:ext>
            </a:extLst>
          </p:cNvPr>
          <p:cNvCxnSpPr/>
          <p:nvPr/>
        </p:nvCxnSpPr>
        <p:spPr>
          <a:xfrm>
            <a:off x="6443243" y="4193489"/>
            <a:ext cx="0" cy="1223486"/>
          </a:xfrm>
          <a:prstGeom prst="line">
            <a:avLst/>
          </a:prstGeom>
          <a:ln w="12700">
            <a:prstDash val="sysDash"/>
          </a:ln>
        </p:spPr>
        <p:style>
          <a:lnRef idx="1">
            <a:schemeClr val="dk1"/>
          </a:lnRef>
          <a:fillRef idx="0">
            <a:schemeClr val="dk1"/>
          </a:fillRef>
          <a:effectRef idx="0">
            <a:schemeClr val="dk1"/>
          </a:effectRef>
          <a:fontRef idx="minor">
            <a:schemeClr val="tx1"/>
          </a:fontRef>
        </p:style>
      </p:cxnSp>
      <p:sp>
        <p:nvSpPr>
          <p:cNvPr id="27" name="正方形/長方形 12">
            <a:extLst>
              <a:ext uri="{FF2B5EF4-FFF2-40B4-BE49-F238E27FC236}">
                <a16:creationId xmlns:a16="http://schemas.microsoft.com/office/drawing/2014/main" id="{4A1EE688-7963-F3E9-00B0-2195E50C70A8}"/>
              </a:ext>
            </a:extLst>
          </p:cNvPr>
          <p:cNvSpPr/>
          <p:nvPr/>
        </p:nvSpPr>
        <p:spPr>
          <a:xfrm>
            <a:off x="4771210" y="2002346"/>
            <a:ext cx="2034704" cy="949199"/>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TextBox 27">
            <a:extLst>
              <a:ext uri="{FF2B5EF4-FFF2-40B4-BE49-F238E27FC236}">
                <a16:creationId xmlns:a16="http://schemas.microsoft.com/office/drawing/2014/main" id="{9AF84D30-C596-7DD2-817F-9A06F83F49EB}"/>
              </a:ext>
            </a:extLst>
          </p:cNvPr>
          <p:cNvSpPr txBox="1"/>
          <p:nvPr/>
        </p:nvSpPr>
        <p:spPr>
          <a:xfrm>
            <a:off x="8821604" y="3242495"/>
            <a:ext cx="1830758" cy="369332"/>
          </a:xfrm>
          <a:prstGeom prst="rect">
            <a:avLst/>
          </a:prstGeom>
          <a:noFill/>
        </p:spPr>
        <p:txBody>
          <a:bodyPr wrap="none" rtlCol="0">
            <a:spAutoFit/>
          </a:bodyPr>
          <a:lstStyle/>
          <a:p>
            <a:r>
              <a:rPr lang="en-JP" dirty="0"/>
              <a:t>Clever scheduling</a:t>
            </a:r>
          </a:p>
        </p:txBody>
      </p:sp>
      <p:grpSp>
        <p:nvGrpSpPr>
          <p:cNvPr id="29" name="グループ化 4">
            <a:extLst>
              <a:ext uri="{FF2B5EF4-FFF2-40B4-BE49-F238E27FC236}">
                <a16:creationId xmlns:a16="http://schemas.microsoft.com/office/drawing/2014/main" id="{1CB77BE4-E996-EEE7-94D2-5A981229EE05}"/>
              </a:ext>
            </a:extLst>
          </p:cNvPr>
          <p:cNvGrpSpPr/>
          <p:nvPr/>
        </p:nvGrpSpPr>
        <p:grpSpPr>
          <a:xfrm>
            <a:off x="1830915" y="4394893"/>
            <a:ext cx="4452705" cy="886709"/>
            <a:chOff x="7880586" y="435780"/>
            <a:chExt cx="3067522" cy="610864"/>
          </a:xfrm>
        </p:grpSpPr>
        <p:pic>
          <p:nvPicPr>
            <p:cNvPr id="30" name="図 6" descr="時計 が含まれている画像&#10;&#10;自動的に生成された説明">
              <a:extLst>
                <a:ext uri="{FF2B5EF4-FFF2-40B4-BE49-F238E27FC236}">
                  <a16:creationId xmlns:a16="http://schemas.microsoft.com/office/drawing/2014/main" id="{682E689C-97BA-3B9B-F28A-7989603A5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586" y="463981"/>
              <a:ext cx="1436729" cy="582663"/>
            </a:xfrm>
            <a:prstGeom prst="rect">
              <a:avLst/>
            </a:prstGeom>
          </p:spPr>
        </p:pic>
        <p:pic>
          <p:nvPicPr>
            <p:cNvPr id="31" name="図 7" descr="時計 が含まれている画像&#10;&#10;自動的に生成された説明">
              <a:extLst>
                <a:ext uri="{FF2B5EF4-FFF2-40B4-BE49-F238E27FC236}">
                  <a16:creationId xmlns:a16="http://schemas.microsoft.com/office/drawing/2014/main" id="{1157A77D-7A09-CE39-364D-3BDA0BB12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7110" y="435780"/>
              <a:ext cx="1350998" cy="559141"/>
            </a:xfrm>
            <a:prstGeom prst="rect">
              <a:avLst/>
            </a:prstGeom>
          </p:spPr>
        </p:pic>
        <mc:AlternateContent xmlns:mc="http://schemas.openxmlformats.org/markup-compatibility/2006" xmlns:a14="http://schemas.microsoft.com/office/drawing/2010/main">
          <mc:Choice Requires="a14">
            <p:sp>
              <p:nvSpPr>
                <p:cNvPr id="32" name="テキスト ボックス 9">
                  <a:extLst>
                    <a:ext uri="{FF2B5EF4-FFF2-40B4-BE49-F238E27FC236}">
                      <a16:creationId xmlns:a16="http://schemas.microsoft.com/office/drawing/2014/main" id="{14C517B9-CD20-DF63-44BD-D695635B49E7}"/>
                    </a:ext>
                  </a:extLst>
                </p:cNvPr>
                <p:cNvSpPr txBox="1"/>
                <p:nvPr/>
              </p:nvSpPr>
              <p:spPr>
                <a:xfrm>
                  <a:off x="9321667" y="460485"/>
                  <a:ext cx="273122" cy="4523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m:t>
                        </m:r>
                      </m:oMath>
                    </m:oMathPara>
                  </a14:m>
                  <a:endParaRPr kumimoji="1" lang="ja-JP" altLang="en-US" sz="3200" b="1"/>
                </a:p>
              </p:txBody>
            </p:sp>
          </mc:Choice>
          <mc:Fallback xmlns="">
            <p:sp>
              <p:nvSpPr>
                <p:cNvPr id="32" name="テキスト ボックス 9">
                  <a:extLst>
                    <a:ext uri="{FF2B5EF4-FFF2-40B4-BE49-F238E27FC236}">
                      <a16:creationId xmlns:a16="http://schemas.microsoft.com/office/drawing/2014/main" id="{EA11E24E-C5FD-3C27-3E86-825AA1EB0726}"/>
                    </a:ext>
                  </a:extLst>
                </p:cNvPr>
                <p:cNvSpPr txBox="1">
                  <a:spLocks noRot="1" noChangeAspect="1" noMove="1" noResize="1" noEditPoints="1" noAdjustHandles="1" noChangeArrowheads="1" noChangeShapeType="1" noTextEdit="1"/>
                </p:cNvSpPr>
                <p:nvPr/>
              </p:nvSpPr>
              <p:spPr>
                <a:xfrm>
                  <a:off x="9321667" y="460485"/>
                  <a:ext cx="273122" cy="452337"/>
                </a:xfrm>
                <a:prstGeom prst="rect">
                  <a:avLst/>
                </a:prstGeom>
                <a:blipFill>
                  <a:blip r:embed="rId8"/>
                  <a:stretch>
                    <a:fillRect/>
                  </a:stretch>
                </a:blipFill>
              </p:spPr>
              <p:txBody>
                <a:bodyPr/>
                <a:lstStyle/>
                <a:p>
                  <a:r>
                    <a:rPr lang="en-US">
                      <a:noFill/>
                    </a:rPr>
                    <a:t> </a:t>
                  </a:r>
                </a:p>
              </p:txBody>
            </p:sp>
          </mc:Fallback>
        </mc:AlternateContent>
      </p:grpSp>
      <p:sp>
        <p:nvSpPr>
          <p:cNvPr id="18" name="正方形/長方形 17">
            <a:extLst>
              <a:ext uri="{FF2B5EF4-FFF2-40B4-BE49-F238E27FC236}">
                <a16:creationId xmlns:a16="http://schemas.microsoft.com/office/drawing/2014/main" id="{8DC96054-0CAC-6D16-9C46-20CF6E0391C4}"/>
              </a:ext>
            </a:extLst>
          </p:cNvPr>
          <p:cNvSpPr/>
          <p:nvPr/>
        </p:nvSpPr>
        <p:spPr>
          <a:xfrm>
            <a:off x="838207" y="3424451"/>
            <a:ext cx="10515593" cy="619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t>Patterns of parallelization results   =   Possible execution traces</a:t>
            </a:r>
            <a:endParaRPr kumimoji="1" lang="ja-JP" altLang="en-US" sz="2800" b="1" dirty="0"/>
          </a:p>
        </p:txBody>
      </p:sp>
    </p:spTree>
    <p:extLst>
      <p:ext uri="{BB962C8B-B14F-4D97-AF65-F5344CB8AC3E}">
        <p14:creationId xmlns:p14="http://schemas.microsoft.com/office/powerpoint/2010/main" val="237450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コンテンツ プレースホルダー 2">
            <a:extLst>
              <a:ext uri="{FF2B5EF4-FFF2-40B4-BE49-F238E27FC236}">
                <a16:creationId xmlns:a16="http://schemas.microsoft.com/office/drawing/2014/main" id="{3EC3DE0D-421D-F750-FCF3-44F101E86A25}"/>
              </a:ext>
            </a:extLst>
          </p:cNvPr>
          <p:cNvSpPr>
            <a:spLocks noGrp="1"/>
          </p:cNvSpPr>
          <p:nvPr>
            <p:ph idx="1"/>
          </p:nvPr>
        </p:nvSpPr>
        <p:spPr>
          <a:xfrm>
            <a:off x="838200" y="2187149"/>
            <a:ext cx="10515600" cy="671718"/>
          </a:xfrm>
        </p:spPr>
        <p:txBody>
          <a:bodyPr>
            <a:normAutofit/>
          </a:bodyPr>
          <a:lstStyle/>
          <a:p>
            <a:pPr marL="0" indent="0" algn="ctr">
              <a:spcBef>
                <a:spcPts val="600"/>
              </a:spcBef>
              <a:buNone/>
            </a:pPr>
            <a:r>
              <a:rPr lang="en-US" altLang="ja-JP" dirty="0"/>
              <a:t>Correctness of a parallel program </a:t>
            </a:r>
            <a:r>
              <a:rPr lang="ja-JP" altLang="en-US" dirty="0"/>
              <a:t>≈</a:t>
            </a:r>
            <a:r>
              <a:rPr lang="en-US" altLang="ja-JP" dirty="0"/>
              <a:t> </a:t>
            </a:r>
            <a:r>
              <a:rPr lang="en-US" altLang="ja-JP" b="1" dirty="0">
                <a:solidFill>
                  <a:schemeClr val="accent1">
                    <a:lumMod val="75000"/>
                  </a:schemeClr>
                </a:solidFill>
              </a:rPr>
              <a:t>Uniqueness of the output</a:t>
            </a:r>
            <a:endParaRPr lang="en-US" altLang="ja-JP" dirty="0"/>
          </a:p>
        </p:txBody>
      </p:sp>
      <p:sp>
        <p:nvSpPr>
          <p:cNvPr id="2" name="タイトル 1">
            <a:extLst>
              <a:ext uri="{FF2B5EF4-FFF2-40B4-BE49-F238E27FC236}">
                <a16:creationId xmlns:a16="http://schemas.microsoft.com/office/drawing/2014/main" id="{A49284E7-1D7D-CE73-403C-2AD6449883C3}"/>
              </a:ext>
            </a:extLst>
          </p:cNvPr>
          <p:cNvSpPr>
            <a:spLocks noGrp="1"/>
          </p:cNvSpPr>
          <p:nvPr>
            <p:ph type="title"/>
          </p:nvPr>
        </p:nvSpPr>
        <p:spPr/>
        <p:txBody>
          <a:bodyPr/>
          <a:lstStyle/>
          <a:p>
            <a:r>
              <a:rPr kumimoji="1" lang="en-US" altLang="ja-JP" dirty="0"/>
              <a:t>Verifying the Correctness of Parallelization</a:t>
            </a:r>
            <a:endParaRPr kumimoji="1" lang="ja-JP" altLang="en-US" dirty="0"/>
          </a:p>
        </p:txBody>
      </p:sp>
      <p:sp>
        <p:nvSpPr>
          <p:cNvPr id="4" name="スライド番号プレースホルダー 3">
            <a:extLst>
              <a:ext uri="{FF2B5EF4-FFF2-40B4-BE49-F238E27FC236}">
                <a16:creationId xmlns:a16="http://schemas.microsoft.com/office/drawing/2014/main" id="{3007AC56-E7BC-A212-8799-C4DDE8DB4DBA}"/>
              </a:ext>
            </a:extLst>
          </p:cNvPr>
          <p:cNvSpPr>
            <a:spLocks noGrp="1"/>
          </p:cNvSpPr>
          <p:nvPr>
            <p:ph type="sldNum" sz="quarter" idx="12"/>
          </p:nvPr>
        </p:nvSpPr>
        <p:spPr/>
        <p:txBody>
          <a:bodyPr/>
          <a:lstStyle/>
          <a:p>
            <a:fld id="{C11FBFAB-5E61-4A8C-898A-C3E3014B566F}" type="slidenum">
              <a:rPr lang="ja-JP" altLang="en-US" smtClean="0"/>
              <a:pPr/>
              <a:t>6</a:t>
            </a:fld>
            <a:endParaRPr kumimoji="1" lang="ja-JP" altLang="en-US"/>
          </a:p>
        </p:txBody>
      </p:sp>
      <p:grpSp>
        <p:nvGrpSpPr>
          <p:cNvPr id="7" name="グループ化 6">
            <a:extLst>
              <a:ext uri="{FF2B5EF4-FFF2-40B4-BE49-F238E27FC236}">
                <a16:creationId xmlns:a16="http://schemas.microsoft.com/office/drawing/2014/main" id="{69D52FD4-A489-19FC-0281-0711A26AEEDB}"/>
              </a:ext>
            </a:extLst>
          </p:cNvPr>
          <p:cNvGrpSpPr/>
          <p:nvPr/>
        </p:nvGrpSpPr>
        <p:grpSpPr>
          <a:xfrm>
            <a:off x="3140985" y="2994946"/>
            <a:ext cx="5252609" cy="981404"/>
            <a:chOff x="7717117" y="339839"/>
            <a:chExt cx="3775329" cy="705387"/>
          </a:xfrm>
        </p:grpSpPr>
        <p:pic>
          <p:nvPicPr>
            <p:cNvPr id="3" name="図 2" descr="時計 が含まれている画像&#10;&#10;自動的に生成された説明">
              <a:extLst>
                <a:ext uri="{FF2B5EF4-FFF2-40B4-BE49-F238E27FC236}">
                  <a16:creationId xmlns:a16="http://schemas.microsoft.com/office/drawing/2014/main" id="{18EAF4DB-6A3F-FA8E-450B-B1E322AF7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117" y="365365"/>
              <a:ext cx="1676400" cy="679861"/>
            </a:xfrm>
            <a:prstGeom prst="rect">
              <a:avLst/>
            </a:prstGeom>
          </p:spPr>
        </p:pic>
        <p:pic>
          <p:nvPicPr>
            <p:cNvPr id="5" name="図 4" descr="時計 が含まれている画像&#10;&#10;自動的に生成された説明">
              <a:extLst>
                <a:ext uri="{FF2B5EF4-FFF2-40B4-BE49-F238E27FC236}">
                  <a16:creationId xmlns:a16="http://schemas.microsoft.com/office/drawing/2014/main" id="{8E43F5A4-0C8A-56B6-F5AF-A8B54F3C2C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078" y="339839"/>
              <a:ext cx="1576368" cy="652415"/>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E49BE4-89A0-C9D8-67FE-734A4DF70600}"/>
                    </a:ext>
                  </a:extLst>
                </p:cNvPr>
                <p:cNvSpPr txBox="1"/>
                <p:nvPr/>
              </p:nvSpPr>
              <p:spPr>
                <a:xfrm>
                  <a:off x="9488279" y="486169"/>
                  <a:ext cx="27312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m:t>
                        </m:r>
                      </m:oMath>
                    </m:oMathPara>
                  </a14:m>
                  <a:endParaRPr kumimoji="1" lang="ja-JP" altLang="en-US" sz="2000" b="1"/>
                </a:p>
              </p:txBody>
            </p:sp>
          </mc:Choice>
          <mc:Fallback xmlns="">
            <p:sp>
              <p:nvSpPr>
                <p:cNvPr id="6" name="テキスト ボックス 5">
                  <a:extLst>
                    <a:ext uri="{FF2B5EF4-FFF2-40B4-BE49-F238E27FC236}">
                      <a16:creationId xmlns:a16="http://schemas.microsoft.com/office/drawing/2014/main" id="{DCE49BE4-89A0-C9D8-67FE-734A4DF70600}"/>
                    </a:ext>
                  </a:extLst>
                </p:cNvPr>
                <p:cNvSpPr txBox="1">
                  <a:spLocks noRot="1" noChangeAspect="1" noMove="1" noResize="1" noEditPoints="1" noAdjustHandles="1" noChangeArrowheads="1" noChangeShapeType="1" noTextEdit="1"/>
                </p:cNvSpPr>
                <p:nvPr/>
              </p:nvSpPr>
              <p:spPr>
                <a:xfrm>
                  <a:off x="9488279" y="486169"/>
                  <a:ext cx="273122" cy="400110"/>
                </a:xfrm>
                <a:prstGeom prst="rect">
                  <a:avLst/>
                </a:prstGeom>
                <a:blipFill>
                  <a:blip r:embed="rId5"/>
                  <a:stretch>
                    <a:fillRect l="-1587" r="-1587"/>
                  </a:stretch>
                </a:blipFill>
              </p:spPr>
              <p:txBody>
                <a:bodyPr/>
                <a:lstStyle/>
                <a:p>
                  <a:r>
                    <a:rPr lang="en-US">
                      <a:noFill/>
                    </a:rPr>
                    <a:t> </a:t>
                  </a:r>
                </a:p>
              </p:txBody>
            </p:sp>
          </mc:Fallback>
        </mc:AlternateContent>
      </p:grpSp>
      <p:pic>
        <p:nvPicPr>
          <p:cNvPr id="21" name="図 20" descr="時計と文字の加工写真&#10;&#10;低い精度で自動的に生成された説明">
            <a:extLst>
              <a:ext uri="{FF2B5EF4-FFF2-40B4-BE49-F238E27FC236}">
                <a16:creationId xmlns:a16="http://schemas.microsoft.com/office/drawing/2014/main" id="{AD368730-5100-AC81-2A44-A054AFB5FA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0360" y="4514493"/>
            <a:ext cx="3185159" cy="1109277"/>
          </a:xfrm>
          <a:prstGeom prst="rect">
            <a:avLst/>
          </a:prstGeom>
        </p:spPr>
      </p:pic>
      <p:pic>
        <p:nvPicPr>
          <p:cNvPr id="27" name="図 26" descr="時計と文字の加工写真&#10;&#10;低い精度で自動的に生成された説明">
            <a:extLst>
              <a:ext uri="{FF2B5EF4-FFF2-40B4-BE49-F238E27FC236}">
                <a16:creationId xmlns:a16="http://schemas.microsoft.com/office/drawing/2014/main" id="{82297C55-40DD-048D-0BB9-0EAF31E61F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9488" y="4514493"/>
            <a:ext cx="3144709" cy="1109277"/>
          </a:xfrm>
          <a:prstGeom prst="rect">
            <a:avLst/>
          </a:prstGeom>
        </p:spPr>
      </p:pic>
      <p:pic>
        <p:nvPicPr>
          <p:cNvPr id="30" name="図 29" descr="時計と文字の加工写真&#10;&#10;低い精度で自動的に生成された説明">
            <a:extLst>
              <a:ext uri="{FF2B5EF4-FFF2-40B4-BE49-F238E27FC236}">
                <a16:creationId xmlns:a16="http://schemas.microsoft.com/office/drawing/2014/main" id="{11170337-72F2-0BAB-A656-57AA199BBA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4604" y="4514495"/>
            <a:ext cx="2611787" cy="1109276"/>
          </a:xfrm>
          <a:prstGeom prst="rect">
            <a:avLst/>
          </a:prstGeom>
        </p:spPr>
      </p:pic>
      <p:sp>
        <p:nvSpPr>
          <p:cNvPr id="33" name="矢印: 折線 32">
            <a:extLst>
              <a:ext uri="{FF2B5EF4-FFF2-40B4-BE49-F238E27FC236}">
                <a16:creationId xmlns:a16="http://schemas.microsoft.com/office/drawing/2014/main" id="{D42EF93A-DF05-7DF5-E9E8-01D54AF3B9D0}"/>
              </a:ext>
            </a:extLst>
          </p:cNvPr>
          <p:cNvSpPr/>
          <p:nvPr/>
        </p:nvSpPr>
        <p:spPr>
          <a:xfrm rot="5400000">
            <a:off x="8695379" y="3551730"/>
            <a:ext cx="727788" cy="72107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矢印: 折線 33">
            <a:extLst>
              <a:ext uri="{FF2B5EF4-FFF2-40B4-BE49-F238E27FC236}">
                <a16:creationId xmlns:a16="http://schemas.microsoft.com/office/drawing/2014/main" id="{B3423F6D-72BB-A129-483E-57A7A6A7FE3D}"/>
              </a:ext>
            </a:extLst>
          </p:cNvPr>
          <p:cNvSpPr/>
          <p:nvPr/>
        </p:nvSpPr>
        <p:spPr>
          <a:xfrm rot="16200000" flipH="1">
            <a:off x="2226379" y="3545824"/>
            <a:ext cx="727788" cy="72107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矢印: 下 34">
            <a:extLst>
              <a:ext uri="{FF2B5EF4-FFF2-40B4-BE49-F238E27FC236}">
                <a16:creationId xmlns:a16="http://schemas.microsoft.com/office/drawing/2014/main" id="{29EF0C85-9951-8637-1850-91DE60C65FAF}"/>
              </a:ext>
            </a:extLst>
          </p:cNvPr>
          <p:cNvSpPr/>
          <p:nvPr/>
        </p:nvSpPr>
        <p:spPr>
          <a:xfrm>
            <a:off x="5595277" y="3978324"/>
            <a:ext cx="458991" cy="3767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5886DD6-E221-6A3A-4E96-49AFECAFD210}"/>
                  </a:ext>
                </a:extLst>
              </p:cNvPr>
              <p:cNvSpPr txBox="1"/>
              <p:nvPr/>
            </p:nvSpPr>
            <p:spPr>
              <a:xfrm>
                <a:off x="3621315" y="4807521"/>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m:t>
                      </m:r>
                    </m:oMath>
                  </m:oMathPara>
                </a14:m>
                <a:endParaRPr kumimoji="1" lang="ja-JP" altLang="en-US" sz="2800">
                  <a:solidFill>
                    <a:schemeClr val="accent1"/>
                  </a:solidFill>
                </a:endParaRPr>
              </a:p>
            </p:txBody>
          </p:sp>
        </mc:Choice>
        <mc:Fallback xmlns="">
          <p:sp>
            <p:nvSpPr>
              <p:cNvPr id="36" name="テキスト ボックス 35">
                <a:extLst>
                  <a:ext uri="{FF2B5EF4-FFF2-40B4-BE49-F238E27FC236}">
                    <a16:creationId xmlns:a16="http://schemas.microsoft.com/office/drawing/2014/main" id="{C5886DD6-E221-6A3A-4E96-49AFECAFD210}"/>
                  </a:ext>
                </a:extLst>
              </p:cNvPr>
              <p:cNvSpPr txBox="1">
                <a:spLocks noRot="1" noChangeAspect="1" noMove="1" noResize="1" noEditPoints="1" noAdjustHandles="1" noChangeArrowheads="1" noChangeShapeType="1" noTextEdit="1"/>
              </p:cNvSpPr>
              <p:nvPr/>
            </p:nvSpPr>
            <p:spPr>
              <a:xfrm>
                <a:off x="3621315" y="4807521"/>
                <a:ext cx="534121" cy="52322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D6F3655-57B6-917B-1DD5-CF1E17ECB0D2}"/>
                  </a:ext>
                </a:extLst>
              </p:cNvPr>
              <p:cNvSpPr txBox="1"/>
              <p:nvPr/>
            </p:nvSpPr>
            <p:spPr>
              <a:xfrm>
                <a:off x="7433757" y="4804575"/>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accent1"/>
                          </a:solidFill>
                          <a:latin typeface="Cambria Math" panose="02040503050406030204" pitchFamily="18" charset="0"/>
                        </a:rPr>
                        <m:t>=</m:t>
                      </m:r>
                    </m:oMath>
                  </m:oMathPara>
                </a14:m>
                <a:endParaRPr kumimoji="1" lang="ja-JP" altLang="en-US" sz="2800">
                  <a:solidFill>
                    <a:schemeClr val="accent1"/>
                  </a:solidFill>
                </a:endParaRPr>
              </a:p>
            </p:txBody>
          </p:sp>
        </mc:Choice>
        <mc:Fallback xmlns="">
          <p:sp>
            <p:nvSpPr>
              <p:cNvPr id="37" name="テキスト ボックス 36">
                <a:extLst>
                  <a:ext uri="{FF2B5EF4-FFF2-40B4-BE49-F238E27FC236}">
                    <a16:creationId xmlns:a16="http://schemas.microsoft.com/office/drawing/2014/main" id="{5D6F3655-57B6-917B-1DD5-CF1E17ECB0D2}"/>
                  </a:ext>
                </a:extLst>
              </p:cNvPr>
              <p:cNvSpPr txBox="1">
                <a:spLocks noRot="1" noChangeAspect="1" noMove="1" noResize="1" noEditPoints="1" noAdjustHandles="1" noChangeArrowheads="1" noChangeShapeType="1" noTextEdit="1"/>
              </p:cNvSpPr>
              <p:nvPr/>
            </p:nvSpPr>
            <p:spPr>
              <a:xfrm>
                <a:off x="7433757" y="4804575"/>
                <a:ext cx="534121" cy="523220"/>
              </a:xfrm>
              <a:prstGeom prst="rect">
                <a:avLst/>
              </a:prstGeom>
              <a:blipFill>
                <a:blip r:embed="rId10"/>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1589899-87E7-A908-DE26-65289CB4765B}"/>
              </a:ext>
            </a:extLst>
          </p:cNvPr>
          <p:cNvSpPr txBox="1"/>
          <p:nvPr/>
        </p:nvSpPr>
        <p:spPr>
          <a:xfrm>
            <a:off x="3724708" y="4573742"/>
            <a:ext cx="327334" cy="461665"/>
          </a:xfrm>
          <a:prstGeom prst="rect">
            <a:avLst/>
          </a:prstGeom>
          <a:noFill/>
        </p:spPr>
        <p:txBody>
          <a:bodyPr wrap="none" rtlCol="0">
            <a:spAutoFit/>
          </a:bodyPr>
          <a:lstStyle/>
          <a:p>
            <a:r>
              <a:rPr kumimoji="1" lang="en-US" altLang="ja-JP" sz="2400">
                <a:solidFill>
                  <a:schemeClr val="accent1"/>
                </a:solidFill>
              </a:rPr>
              <a:t>?</a:t>
            </a:r>
            <a:endParaRPr kumimoji="1" lang="ja-JP" altLang="en-US" sz="2400">
              <a:solidFill>
                <a:schemeClr val="accent1"/>
              </a:solidFill>
            </a:endParaRPr>
          </a:p>
        </p:txBody>
      </p:sp>
      <p:sp>
        <p:nvSpPr>
          <p:cNvPr id="39" name="テキスト ボックス 38">
            <a:extLst>
              <a:ext uri="{FF2B5EF4-FFF2-40B4-BE49-F238E27FC236}">
                <a16:creationId xmlns:a16="http://schemas.microsoft.com/office/drawing/2014/main" id="{D442C342-14C8-EF6B-A306-C0E0425D4BD4}"/>
              </a:ext>
            </a:extLst>
          </p:cNvPr>
          <p:cNvSpPr txBox="1"/>
          <p:nvPr/>
        </p:nvSpPr>
        <p:spPr>
          <a:xfrm>
            <a:off x="7533836" y="4583073"/>
            <a:ext cx="327334" cy="461665"/>
          </a:xfrm>
          <a:prstGeom prst="rect">
            <a:avLst/>
          </a:prstGeom>
          <a:noFill/>
        </p:spPr>
        <p:txBody>
          <a:bodyPr wrap="none" rtlCol="0">
            <a:spAutoFit/>
          </a:bodyPr>
          <a:lstStyle/>
          <a:p>
            <a:r>
              <a:rPr kumimoji="1" lang="en-US" altLang="ja-JP" sz="2400">
                <a:solidFill>
                  <a:schemeClr val="accent1"/>
                </a:solidFill>
              </a:rPr>
              <a:t>?</a:t>
            </a:r>
            <a:endParaRPr kumimoji="1" lang="ja-JP" altLang="en-US" sz="2400">
              <a:solidFill>
                <a:schemeClr val="accent1"/>
              </a:solidFill>
            </a:endParaRPr>
          </a:p>
        </p:txBody>
      </p:sp>
      <p:sp>
        <p:nvSpPr>
          <p:cNvPr id="8" name="正方形/長方形 7">
            <a:extLst>
              <a:ext uri="{FF2B5EF4-FFF2-40B4-BE49-F238E27FC236}">
                <a16:creationId xmlns:a16="http://schemas.microsoft.com/office/drawing/2014/main" id="{59F62AC7-118C-C1FC-E508-A20F76891434}"/>
              </a:ext>
            </a:extLst>
          </p:cNvPr>
          <p:cNvSpPr/>
          <p:nvPr/>
        </p:nvSpPr>
        <p:spPr>
          <a:xfrm>
            <a:off x="838200" y="1407945"/>
            <a:ext cx="10515593" cy="619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t>Parallelization is correct?   </a:t>
            </a:r>
            <a:r>
              <a:rPr lang="en-US" altLang="ja-JP" sz="2800" b="1" dirty="0"/>
              <a:t>=   Concurrent program is correct?</a:t>
            </a:r>
            <a:endParaRPr kumimoji="1" lang="ja-JP" altLang="en-US" sz="2800" b="1" dirty="0"/>
          </a:p>
        </p:txBody>
      </p:sp>
    </p:spTree>
    <p:extLst>
      <p:ext uri="{BB962C8B-B14F-4D97-AF65-F5344CB8AC3E}">
        <p14:creationId xmlns:p14="http://schemas.microsoft.com/office/powerpoint/2010/main" val="231197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C572E-F490-15D2-5951-7C51FD2263B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コンテンツ プレースホルダー 2">
                <a:extLst>
                  <a:ext uri="{FF2B5EF4-FFF2-40B4-BE49-F238E27FC236}">
                    <a16:creationId xmlns:a16="http://schemas.microsoft.com/office/drawing/2014/main" id="{17E24D7E-A957-013E-D6D9-D788A9500AE6}"/>
                  </a:ext>
                </a:extLst>
              </p:cNvPr>
              <p:cNvSpPr>
                <a:spLocks noGrp="1"/>
              </p:cNvSpPr>
              <p:nvPr>
                <p:ph idx="1"/>
              </p:nvPr>
            </p:nvSpPr>
            <p:spPr>
              <a:xfrm>
                <a:off x="838200" y="1341626"/>
                <a:ext cx="10515600" cy="1961181"/>
              </a:xfrm>
            </p:spPr>
            <p:txBody>
              <a:bodyPr>
                <a:normAutofit/>
              </a:bodyPr>
              <a:lstStyle/>
              <a:p>
                <a:pPr marL="514350" indent="-514350">
                  <a:spcBef>
                    <a:spcPts val="600"/>
                  </a:spcBef>
                  <a:buFont typeface="+mj-lt"/>
                  <a:buAutoNum type="arabicPeriod"/>
                </a:pPr>
                <a:r>
                  <a:rPr lang="en-US" altLang="ja-JP" dirty="0"/>
                  <a:t>Parallelization allows exponentially many</a:t>
                </a:r>
                <a:r>
                  <a:rPr lang="ja-JP" altLang="en-US" dirty="0"/>
                  <a:t> </a:t>
                </a:r>
                <a:r>
                  <a:rPr lang="en-US" altLang="ja-JP" dirty="0"/>
                  <a:t>execution traces!</a:t>
                </a:r>
                <a:br>
                  <a:rPr lang="en-US" altLang="ja-JP" dirty="0"/>
                </a:br>
                <a14:m>
                  <m:oMath xmlns:m="http://schemas.openxmlformats.org/officeDocument/2006/math">
                    <m:r>
                      <a:rPr lang="en-US" altLang="ja-JP" b="0" i="1" smtClean="0">
                        <a:latin typeface="Cambria Math" panose="02040503050406030204" pitchFamily="18" charset="0"/>
                      </a:rPr>
                      <m:t>⇒</m:t>
                    </m:r>
                  </m:oMath>
                </a14:m>
                <a:r>
                  <a:rPr lang="en-US" altLang="ja-JP" dirty="0"/>
                  <a:t> Need a </a:t>
                </a:r>
                <a:r>
                  <a:rPr lang="en-US" altLang="ja-JP" b="1" dirty="0">
                    <a:solidFill>
                      <a:schemeClr val="accent1">
                        <a:lumMod val="75000"/>
                      </a:schemeClr>
                    </a:solidFill>
                  </a:rPr>
                  <a:t>modular</a:t>
                </a:r>
                <a:r>
                  <a:rPr lang="en-US" altLang="ja-JP" dirty="0"/>
                  <a:t> method for parallel quantum programs</a:t>
                </a:r>
              </a:p>
              <a:p>
                <a:pPr marL="514350" indent="-514350">
                  <a:spcBef>
                    <a:spcPts val="600"/>
                  </a:spcBef>
                  <a:buFont typeface="+mj-lt"/>
                  <a:buAutoNum type="arabicPeriod"/>
                </a:pPr>
                <a:r>
                  <a:rPr lang="en-US" altLang="ja-JP" dirty="0"/>
                  <a:t>Concurrent programs may share qubits in non-trivial way</a:t>
                </a:r>
              </a:p>
              <a:p>
                <a:pPr marL="514350" indent="-514350">
                  <a:spcBef>
                    <a:spcPts val="600"/>
                  </a:spcBef>
                  <a:buFont typeface="+mj-lt"/>
                  <a:buAutoNum type="arabicPeriod"/>
                </a:pPr>
                <a:r>
                  <a:rPr lang="en-US" altLang="ja-JP" dirty="0"/>
                  <a:t>Support circuit embedding in </a:t>
                </a:r>
                <a:r>
                  <a:rPr lang="en-US" altLang="ja-JP" sz="2800" dirty="0"/>
                  <a:t>non-interfered way</a:t>
                </a:r>
                <a:endParaRPr lang="en-US" altLang="ja-JP" dirty="0"/>
              </a:p>
            </p:txBody>
          </p:sp>
        </mc:Choice>
        <mc:Fallback xmlns="">
          <p:sp>
            <p:nvSpPr>
              <p:cNvPr id="18" name="コンテンツ プレースホルダー 2">
                <a:extLst>
                  <a:ext uri="{FF2B5EF4-FFF2-40B4-BE49-F238E27FC236}">
                    <a16:creationId xmlns:a16="http://schemas.microsoft.com/office/drawing/2014/main" id="{17E24D7E-A957-013E-D6D9-D788A9500AE6}"/>
                  </a:ext>
                </a:extLst>
              </p:cNvPr>
              <p:cNvSpPr>
                <a:spLocks noGrp="1" noRot="1" noChangeAspect="1" noMove="1" noResize="1" noEditPoints="1" noAdjustHandles="1" noChangeArrowheads="1" noChangeShapeType="1" noTextEdit="1"/>
              </p:cNvSpPr>
              <p:nvPr>
                <p:ph idx="1"/>
              </p:nvPr>
            </p:nvSpPr>
            <p:spPr>
              <a:xfrm>
                <a:off x="838200" y="1341626"/>
                <a:ext cx="10515600" cy="1961181"/>
              </a:xfrm>
              <a:blipFill>
                <a:blip r:embed="rId3"/>
                <a:stretch>
                  <a:fillRect l="-1217" t="-5590"/>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670BA39F-17F4-AE13-74A0-72B4F42C11E0}"/>
              </a:ext>
            </a:extLst>
          </p:cNvPr>
          <p:cNvSpPr>
            <a:spLocks noGrp="1"/>
          </p:cNvSpPr>
          <p:nvPr>
            <p:ph type="title"/>
          </p:nvPr>
        </p:nvSpPr>
        <p:spPr/>
        <p:txBody>
          <a:bodyPr/>
          <a:lstStyle/>
          <a:p>
            <a:r>
              <a:rPr kumimoji="1" lang="en-US" altLang="ja-JP" dirty="0"/>
              <a:t>What is Challenge?</a:t>
            </a:r>
            <a:endParaRPr kumimoji="1" lang="ja-JP" altLang="en-US" dirty="0"/>
          </a:p>
        </p:txBody>
      </p:sp>
      <p:sp>
        <p:nvSpPr>
          <p:cNvPr id="4" name="スライド番号プレースホルダー 3">
            <a:extLst>
              <a:ext uri="{FF2B5EF4-FFF2-40B4-BE49-F238E27FC236}">
                <a16:creationId xmlns:a16="http://schemas.microsoft.com/office/drawing/2014/main" id="{4E6E2666-BA7A-EDFC-281E-03FE1A6A4AFB}"/>
              </a:ext>
            </a:extLst>
          </p:cNvPr>
          <p:cNvSpPr>
            <a:spLocks noGrp="1"/>
          </p:cNvSpPr>
          <p:nvPr>
            <p:ph type="sldNum" sz="quarter" idx="12"/>
          </p:nvPr>
        </p:nvSpPr>
        <p:spPr/>
        <p:txBody>
          <a:bodyPr/>
          <a:lstStyle/>
          <a:p>
            <a:fld id="{C11FBFAB-5E61-4A8C-898A-C3E3014B566F}" type="slidenum">
              <a:rPr lang="ja-JP" altLang="en-US" smtClean="0"/>
              <a:pPr/>
              <a:t>7</a:t>
            </a:fld>
            <a:endParaRPr kumimoji="1" lang="ja-JP" altLang="en-US"/>
          </a:p>
        </p:txBody>
      </p:sp>
      <p:grpSp>
        <p:nvGrpSpPr>
          <p:cNvPr id="7" name="グループ化 6">
            <a:extLst>
              <a:ext uri="{FF2B5EF4-FFF2-40B4-BE49-F238E27FC236}">
                <a16:creationId xmlns:a16="http://schemas.microsoft.com/office/drawing/2014/main" id="{E9FFC408-0DA0-E626-89D0-AAB8EE169823}"/>
              </a:ext>
            </a:extLst>
          </p:cNvPr>
          <p:cNvGrpSpPr/>
          <p:nvPr/>
        </p:nvGrpSpPr>
        <p:grpSpPr>
          <a:xfrm>
            <a:off x="737150" y="4149293"/>
            <a:ext cx="6414949" cy="1198577"/>
            <a:chOff x="7717117" y="339839"/>
            <a:chExt cx="3775329" cy="705387"/>
          </a:xfrm>
        </p:grpSpPr>
        <p:pic>
          <p:nvPicPr>
            <p:cNvPr id="3" name="図 2" descr="時計 が含まれている画像&#10;&#10;自動的に生成された説明">
              <a:extLst>
                <a:ext uri="{FF2B5EF4-FFF2-40B4-BE49-F238E27FC236}">
                  <a16:creationId xmlns:a16="http://schemas.microsoft.com/office/drawing/2014/main" id="{5D1F58D6-13FC-2851-0111-C918D61FA3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7117" y="365365"/>
              <a:ext cx="1676400" cy="679861"/>
            </a:xfrm>
            <a:prstGeom prst="rect">
              <a:avLst/>
            </a:prstGeom>
          </p:spPr>
        </p:pic>
        <p:pic>
          <p:nvPicPr>
            <p:cNvPr id="5" name="図 4" descr="時計 が含まれている画像&#10;&#10;自動的に生成された説明">
              <a:extLst>
                <a:ext uri="{FF2B5EF4-FFF2-40B4-BE49-F238E27FC236}">
                  <a16:creationId xmlns:a16="http://schemas.microsoft.com/office/drawing/2014/main" id="{6684DFB2-22FD-C3F5-6D7F-F21C56535B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6078" y="339839"/>
              <a:ext cx="1576368" cy="652415"/>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89E3204-6593-35BB-3CD3-543B1DB8726E}"/>
                    </a:ext>
                  </a:extLst>
                </p:cNvPr>
                <p:cNvSpPr txBox="1"/>
                <p:nvPr/>
              </p:nvSpPr>
              <p:spPr>
                <a:xfrm>
                  <a:off x="9488279" y="486169"/>
                  <a:ext cx="273122" cy="3079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dirty="0"/>
                </a:p>
              </p:txBody>
            </p:sp>
          </mc:Choice>
          <mc:Fallback xmlns="">
            <p:sp>
              <p:nvSpPr>
                <p:cNvPr id="6" name="テキスト ボックス 5">
                  <a:extLst>
                    <a:ext uri="{FF2B5EF4-FFF2-40B4-BE49-F238E27FC236}">
                      <a16:creationId xmlns:a16="http://schemas.microsoft.com/office/drawing/2014/main" id="{089E3204-6593-35BB-3CD3-543B1DB8726E}"/>
                    </a:ext>
                  </a:extLst>
                </p:cNvPr>
                <p:cNvSpPr txBox="1">
                  <a:spLocks noRot="1" noChangeAspect="1" noMove="1" noResize="1" noEditPoints="1" noAdjustHandles="1" noChangeArrowheads="1" noChangeShapeType="1" noTextEdit="1"/>
                </p:cNvSpPr>
                <p:nvPr/>
              </p:nvSpPr>
              <p:spPr>
                <a:xfrm>
                  <a:off x="9488279" y="486169"/>
                  <a:ext cx="273122" cy="307926"/>
                </a:xfrm>
                <a:prstGeom prst="rect">
                  <a:avLst/>
                </a:prstGeom>
                <a:blipFill>
                  <a:blip r:embed="rId6"/>
                  <a:stretch>
                    <a:fillRect/>
                  </a:stretch>
                </a:blipFill>
              </p:spPr>
              <p:txBody>
                <a:bodyPr/>
                <a:lstStyle/>
                <a:p>
                  <a:r>
                    <a:rPr lang="ja-JP" altLang="en-US">
                      <a:noFill/>
                    </a:rPr>
                    <a:t> </a:t>
                  </a:r>
                </a:p>
              </p:txBody>
            </p:sp>
          </mc:Fallback>
        </mc:AlternateContent>
      </p:grpSp>
      <p:pic>
        <p:nvPicPr>
          <p:cNvPr id="30" name="図 29" descr="時計と文字の加工写真&#10;&#10;低い精度で自動的に生成された説明">
            <a:extLst>
              <a:ext uri="{FF2B5EF4-FFF2-40B4-BE49-F238E27FC236}">
                <a16:creationId xmlns:a16="http://schemas.microsoft.com/office/drawing/2014/main" id="{16F70679-2A03-2F94-A33D-F6005D81A3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7804" y="3709718"/>
            <a:ext cx="3182753" cy="1351776"/>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15CDAD3-114D-31A6-2BA1-58481FBEDB57}"/>
                  </a:ext>
                </a:extLst>
              </p:cNvPr>
              <p:cNvSpPr txBox="1"/>
              <p:nvPr/>
            </p:nvSpPr>
            <p:spPr>
              <a:xfrm>
                <a:off x="1319378" y="3624990"/>
                <a:ext cx="2848499" cy="400110"/>
              </a:xfrm>
              <a:prstGeom prst="rect">
                <a:avLst/>
              </a:prstGeom>
              <a:noFill/>
            </p:spPr>
            <p:txBody>
              <a:bodyPr wrap="square" rtlCol="0">
                <a:spAutoFit/>
              </a:bodyPr>
              <a:lstStyle/>
              <a:p>
                <a:pPr algn="ctr"/>
                <a:r>
                  <a:rPr kumimoji="1" lang="en-US" altLang="ja-JP" sz="2000" dirty="0">
                    <a:solidFill>
                      <a:schemeClr val="accent1">
                        <a:lumMod val="75000"/>
                      </a:schemeClr>
                    </a:solidFill>
                  </a:rPr>
                  <a:t>2. Shared variables (</a:t>
                </a:r>
                <a14:m>
                  <m:oMath xmlns:m="http://schemas.openxmlformats.org/officeDocument/2006/math">
                    <m:r>
                      <a:rPr kumimoji="1" lang="en-US" altLang="ja-JP" sz="2000" b="0" i="1" smtClean="0">
                        <a:solidFill>
                          <a:schemeClr val="accent1">
                            <a:lumMod val="75000"/>
                          </a:schemeClr>
                        </a:solidFill>
                        <a:latin typeface="Cambria Math" panose="02040503050406030204" pitchFamily="18" charset="0"/>
                      </a:rPr>
                      <m:t>𝑥</m:t>
                    </m:r>
                    <m:r>
                      <a:rPr kumimoji="1" lang="en-US" altLang="ja-JP" sz="2000" b="0" i="1" smtClean="0">
                        <a:solidFill>
                          <a:schemeClr val="accent1">
                            <a:lumMod val="75000"/>
                          </a:schemeClr>
                        </a:solidFill>
                        <a:latin typeface="Cambria Math" panose="02040503050406030204" pitchFamily="18" charset="0"/>
                      </a:rPr>
                      <m:t>,</m:t>
                    </m:r>
                    <m:r>
                      <a:rPr kumimoji="1" lang="en-US" altLang="ja-JP" sz="2000" b="0" i="1" smtClean="0">
                        <a:solidFill>
                          <a:schemeClr val="accent1">
                            <a:lumMod val="75000"/>
                          </a:schemeClr>
                        </a:solidFill>
                        <a:latin typeface="Cambria Math" panose="02040503050406030204" pitchFamily="18" charset="0"/>
                      </a:rPr>
                      <m:t>𝑦</m:t>
                    </m:r>
                  </m:oMath>
                </a14:m>
                <a:r>
                  <a:rPr kumimoji="1" lang="en-US" altLang="ja-JP" sz="2000" dirty="0">
                    <a:solidFill>
                      <a:schemeClr val="accent1">
                        <a:lumMod val="75000"/>
                      </a:schemeClr>
                    </a:solidFill>
                  </a:rPr>
                  <a:t>)</a:t>
                </a:r>
                <a:endParaRPr kumimoji="1" lang="ja-JP" altLang="en-US" sz="2000" dirty="0">
                  <a:solidFill>
                    <a:schemeClr val="accent1">
                      <a:lumMod val="75000"/>
                    </a:schemeClr>
                  </a:solidFill>
                </a:endParaRPr>
              </a:p>
            </p:txBody>
          </p:sp>
        </mc:Choice>
        <mc:Fallback xmlns="">
          <p:sp>
            <p:nvSpPr>
              <p:cNvPr id="9" name="テキスト ボックス 8">
                <a:extLst>
                  <a:ext uri="{FF2B5EF4-FFF2-40B4-BE49-F238E27FC236}">
                    <a16:creationId xmlns:a16="http://schemas.microsoft.com/office/drawing/2014/main" id="{B15CDAD3-114D-31A6-2BA1-58481FBEDB57}"/>
                  </a:ext>
                </a:extLst>
              </p:cNvPr>
              <p:cNvSpPr txBox="1">
                <a:spLocks noRot="1" noChangeAspect="1" noMove="1" noResize="1" noEditPoints="1" noAdjustHandles="1" noChangeArrowheads="1" noChangeShapeType="1" noTextEdit="1"/>
              </p:cNvSpPr>
              <p:nvPr/>
            </p:nvSpPr>
            <p:spPr>
              <a:xfrm>
                <a:off x="1319378" y="3624990"/>
                <a:ext cx="2848499" cy="400110"/>
              </a:xfrm>
              <a:prstGeom prst="rect">
                <a:avLst/>
              </a:prstGeom>
              <a:blipFill>
                <a:blip r:embed="rId8"/>
                <a:stretch>
                  <a:fillRect l="-214" t="-9231" b="-27692"/>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B0744217-699B-ADD4-3B88-3FA2B8AC8920}"/>
              </a:ext>
            </a:extLst>
          </p:cNvPr>
          <p:cNvSpPr/>
          <p:nvPr/>
        </p:nvSpPr>
        <p:spPr>
          <a:xfrm>
            <a:off x="724156" y="4129767"/>
            <a:ext cx="289527" cy="692530"/>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FD6CA9C4-C84F-9D0A-4D28-78AAB4AD815C}"/>
              </a:ext>
            </a:extLst>
          </p:cNvPr>
          <p:cNvSpPr/>
          <p:nvPr/>
        </p:nvSpPr>
        <p:spPr>
          <a:xfrm>
            <a:off x="4421236" y="4192666"/>
            <a:ext cx="289527" cy="753452"/>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77D94A49-24A6-36A0-326E-60C0B9F65ECC}"/>
              </a:ext>
            </a:extLst>
          </p:cNvPr>
          <p:cNvCxnSpPr>
            <a:cxnSpLocks/>
            <a:stCxn id="9" idx="1"/>
            <a:endCxn id="10" idx="0"/>
          </p:cNvCxnSpPr>
          <p:nvPr/>
        </p:nvCxnSpPr>
        <p:spPr>
          <a:xfrm rot="10800000" flipV="1">
            <a:off x="868920" y="3825045"/>
            <a:ext cx="450458" cy="304722"/>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AC01B2C1-3DE6-F2B2-6452-9130264B1C66}"/>
              </a:ext>
            </a:extLst>
          </p:cNvPr>
          <p:cNvCxnSpPr>
            <a:cxnSpLocks/>
            <a:stCxn id="9" idx="3"/>
            <a:endCxn id="11" idx="0"/>
          </p:cNvCxnSpPr>
          <p:nvPr/>
        </p:nvCxnSpPr>
        <p:spPr>
          <a:xfrm>
            <a:off x="4167877" y="3825045"/>
            <a:ext cx="398123" cy="367621"/>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344E1D40-218A-D773-8376-7BE04296F426}"/>
              </a:ext>
            </a:extLst>
          </p:cNvPr>
          <p:cNvSpPr/>
          <p:nvPr/>
        </p:nvSpPr>
        <p:spPr>
          <a:xfrm rot="20686967">
            <a:off x="7477464" y="4249223"/>
            <a:ext cx="482704" cy="3874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C9C9918C-C27E-A89B-0469-64734709053F}"/>
              </a:ext>
            </a:extLst>
          </p:cNvPr>
          <p:cNvSpPr/>
          <p:nvPr/>
        </p:nvSpPr>
        <p:spPr>
          <a:xfrm rot="1440705">
            <a:off x="7441813" y="4867989"/>
            <a:ext cx="482704" cy="3874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802661E-38F4-B2F5-7AC5-E467160B53A7}"/>
                  </a:ext>
                </a:extLst>
              </p:cNvPr>
              <p:cNvSpPr txBox="1"/>
              <p:nvPr/>
            </p:nvSpPr>
            <p:spPr>
              <a:xfrm>
                <a:off x="9721879" y="5263661"/>
                <a:ext cx="464082" cy="523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dirty="0"/>
              </a:p>
            </p:txBody>
          </p:sp>
        </mc:Choice>
        <mc:Fallback xmlns="">
          <p:sp>
            <p:nvSpPr>
              <p:cNvPr id="29" name="テキスト ボックス 28">
                <a:extLst>
                  <a:ext uri="{FF2B5EF4-FFF2-40B4-BE49-F238E27FC236}">
                    <a16:creationId xmlns:a16="http://schemas.microsoft.com/office/drawing/2014/main" id="{4802661E-38F4-B2F5-7AC5-E467160B53A7}"/>
                  </a:ext>
                </a:extLst>
              </p:cNvPr>
              <p:cNvSpPr txBox="1">
                <a:spLocks noRot="1" noChangeAspect="1" noMove="1" noResize="1" noEditPoints="1" noAdjustHandles="1" noChangeArrowheads="1" noChangeShapeType="1" noTextEdit="1"/>
              </p:cNvSpPr>
              <p:nvPr/>
            </p:nvSpPr>
            <p:spPr>
              <a:xfrm>
                <a:off x="9721879" y="5263661"/>
                <a:ext cx="464082" cy="52322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0287484-BC9C-D69C-9305-36341CD0CB6E}"/>
                  </a:ext>
                </a:extLst>
              </p:cNvPr>
              <p:cNvSpPr txBox="1"/>
              <p:nvPr/>
            </p:nvSpPr>
            <p:spPr>
              <a:xfrm>
                <a:off x="7451124" y="5336908"/>
                <a:ext cx="464082" cy="523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dirty="0"/>
              </a:p>
            </p:txBody>
          </p:sp>
        </mc:Choice>
        <mc:Fallback xmlns="">
          <p:sp>
            <p:nvSpPr>
              <p:cNvPr id="31" name="テキスト ボックス 30">
                <a:extLst>
                  <a:ext uri="{FF2B5EF4-FFF2-40B4-BE49-F238E27FC236}">
                    <a16:creationId xmlns:a16="http://schemas.microsoft.com/office/drawing/2014/main" id="{E0287484-BC9C-D69C-9305-36341CD0CB6E}"/>
                  </a:ext>
                </a:extLst>
              </p:cNvPr>
              <p:cNvSpPr txBox="1">
                <a:spLocks noRot="1" noChangeAspect="1" noMove="1" noResize="1" noEditPoints="1" noAdjustHandles="1" noChangeArrowheads="1" noChangeShapeType="1" noTextEdit="1"/>
              </p:cNvSpPr>
              <p:nvPr/>
            </p:nvSpPr>
            <p:spPr>
              <a:xfrm>
                <a:off x="7451124" y="5336908"/>
                <a:ext cx="464082" cy="523221"/>
              </a:xfrm>
              <a:prstGeom prst="rect">
                <a:avLst/>
              </a:prstGeom>
              <a:blipFill>
                <a:blip r:embed="rId10"/>
                <a:stretch>
                  <a:fillRect/>
                </a:stretch>
              </a:blipFill>
            </p:spPr>
            <p:txBody>
              <a:bodyPr/>
              <a:lstStyle/>
              <a:p>
                <a:r>
                  <a:rPr lang="ja-JP" altLang="en-US">
                    <a:noFill/>
                  </a:rPr>
                  <a:t> </a:t>
                </a:r>
              </a:p>
            </p:txBody>
          </p:sp>
        </mc:Fallback>
      </mc:AlternateContent>
      <p:sp>
        <p:nvSpPr>
          <p:cNvPr id="32" name="正方形/長方形 31">
            <a:extLst>
              <a:ext uri="{FF2B5EF4-FFF2-40B4-BE49-F238E27FC236}">
                <a16:creationId xmlns:a16="http://schemas.microsoft.com/office/drawing/2014/main" id="{77FA2940-0DAB-26AB-27AA-4E3D4CE6CE51}"/>
              </a:ext>
            </a:extLst>
          </p:cNvPr>
          <p:cNvSpPr/>
          <p:nvPr/>
        </p:nvSpPr>
        <p:spPr>
          <a:xfrm>
            <a:off x="9079553" y="3670819"/>
            <a:ext cx="1695127" cy="941979"/>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95448BBA-3213-F58E-6327-174F161583E7}"/>
              </a:ext>
            </a:extLst>
          </p:cNvPr>
          <p:cNvSpPr txBox="1"/>
          <p:nvPr/>
        </p:nvSpPr>
        <p:spPr>
          <a:xfrm>
            <a:off x="8452033" y="3233153"/>
            <a:ext cx="2848499" cy="400110"/>
          </a:xfrm>
          <a:prstGeom prst="rect">
            <a:avLst/>
          </a:prstGeom>
          <a:noFill/>
        </p:spPr>
        <p:txBody>
          <a:bodyPr wrap="square" rtlCol="0">
            <a:spAutoFit/>
          </a:bodyPr>
          <a:lstStyle/>
          <a:p>
            <a:pPr algn="ctr"/>
            <a:r>
              <a:rPr kumimoji="1" lang="en-US" altLang="ja-JP" sz="2000" dirty="0">
                <a:solidFill>
                  <a:schemeClr val="accent1">
                    <a:lumMod val="75000"/>
                  </a:schemeClr>
                </a:solidFill>
              </a:rPr>
              <a:t>3. Circuit Embedding</a:t>
            </a:r>
            <a:endParaRPr kumimoji="1" lang="ja-JP" altLang="en-US" sz="2000" dirty="0">
              <a:solidFill>
                <a:schemeClr val="accent1">
                  <a:lumMod val="75000"/>
                </a:schemeClr>
              </a:solidFill>
            </a:endParaRPr>
          </a:p>
        </p:txBody>
      </p:sp>
    </p:spTree>
    <p:extLst>
      <p:ext uri="{BB962C8B-B14F-4D97-AF65-F5344CB8AC3E}">
        <p14:creationId xmlns:p14="http://schemas.microsoft.com/office/powerpoint/2010/main" val="65518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B8AE7-D626-A6C2-760C-BF490900B3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E1B969-6230-70A5-14DF-A21E4487C3BC}"/>
              </a:ext>
            </a:extLst>
          </p:cNvPr>
          <p:cNvSpPr>
            <a:spLocks noGrp="1"/>
          </p:cNvSpPr>
          <p:nvPr>
            <p:ph type="title"/>
          </p:nvPr>
        </p:nvSpPr>
        <p:spPr>
          <a:xfrm>
            <a:off x="2633133" y="412180"/>
            <a:ext cx="9034219" cy="919893"/>
          </a:xfrm>
        </p:spPr>
        <p:txBody>
          <a:bodyPr>
            <a:normAutofit fontScale="90000"/>
          </a:bodyPr>
          <a:lstStyle/>
          <a:p>
            <a:r>
              <a:rPr kumimoji="1" lang="en-US" altLang="ja-JP"/>
              <a:t>Concurrent Quantum Separation Logic for</a:t>
            </a:r>
            <a:br>
              <a:rPr kumimoji="1" lang="en-US" altLang="ja-JP"/>
            </a:br>
            <a:r>
              <a:rPr kumimoji="1" lang="en-US" altLang="ja-JP"/>
              <a:t>Fine-Grained Parallelism</a:t>
            </a:r>
            <a:endParaRPr kumimoji="1" lang="ja-JP" altLang="en-US" b="1">
              <a:solidFill>
                <a:schemeClr val="bg2">
                  <a:lumMod val="50000"/>
                </a:schemeClr>
              </a:solidFill>
              <a:latin typeface="+mn-lt"/>
            </a:endParaRPr>
          </a:p>
        </p:txBody>
      </p:sp>
      <p:sp>
        <p:nvSpPr>
          <p:cNvPr id="3" name="コンテンツ プレースホルダー 2">
            <a:extLst>
              <a:ext uri="{FF2B5EF4-FFF2-40B4-BE49-F238E27FC236}">
                <a16:creationId xmlns:a16="http://schemas.microsoft.com/office/drawing/2014/main" id="{DAA3F172-8DDE-21CB-90F8-3ECDB437C51C}"/>
              </a:ext>
            </a:extLst>
          </p:cNvPr>
          <p:cNvSpPr>
            <a:spLocks noGrp="1"/>
          </p:cNvSpPr>
          <p:nvPr>
            <p:ph idx="1"/>
          </p:nvPr>
        </p:nvSpPr>
        <p:spPr>
          <a:xfrm>
            <a:off x="838200" y="1645088"/>
            <a:ext cx="10515600" cy="4651795"/>
          </a:xfrm>
        </p:spPr>
        <p:txBody>
          <a:bodyPr>
            <a:normAutofit/>
          </a:bodyPr>
          <a:lstStyle/>
          <a:p>
            <a:pPr marL="514350" indent="-514350">
              <a:buFont typeface="+mj-lt"/>
              <a:buAutoNum type="arabicPeriod"/>
            </a:pPr>
            <a:r>
              <a:rPr lang="en-US" altLang="ja-JP" b="1" dirty="0">
                <a:solidFill>
                  <a:schemeClr val="accent1">
                    <a:lumMod val="75000"/>
                  </a:schemeClr>
                </a:solidFill>
              </a:rPr>
              <a:t>Support parallel execution of quantum processes</a:t>
            </a:r>
          </a:p>
          <a:p>
            <a:pPr marL="514350" indent="-514350">
              <a:spcBef>
                <a:spcPts val="1800"/>
              </a:spcBef>
              <a:buFont typeface="+mj-lt"/>
              <a:buAutoNum type="arabicPeriod"/>
            </a:pPr>
            <a:r>
              <a:rPr lang="en-US" altLang="ja-JP" b="1" dirty="0">
                <a:solidFill>
                  <a:schemeClr val="accent1">
                    <a:lumMod val="75000"/>
                  </a:schemeClr>
                </a:solidFill>
              </a:rPr>
              <a:t>Support shared quantum variables</a:t>
            </a:r>
          </a:p>
          <a:p>
            <a:pPr lvl="1"/>
            <a:r>
              <a:rPr lang="en-US" altLang="ja-JP" sz="2800" dirty="0"/>
              <a:t>Even when there are apparent write-write races</a:t>
            </a:r>
            <a:endParaRPr lang="en-US" altLang="ja-JP" sz="2800" b="1" dirty="0">
              <a:solidFill>
                <a:schemeClr val="accent1">
                  <a:lumMod val="75000"/>
                </a:schemeClr>
              </a:solidFill>
            </a:endParaRPr>
          </a:p>
          <a:p>
            <a:pPr marL="514350" indent="-514350">
              <a:spcBef>
                <a:spcPts val="1800"/>
              </a:spcBef>
              <a:buFont typeface="+mj-lt"/>
              <a:buAutoNum type="arabicPeriod"/>
            </a:pPr>
            <a:r>
              <a:rPr lang="en-US" altLang="ja-JP" b="1" dirty="0">
                <a:solidFill>
                  <a:schemeClr val="accent1">
                    <a:lumMod val="75000"/>
                  </a:schemeClr>
                </a:solidFill>
              </a:rPr>
              <a:t>Support atomic expressions</a:t>
            </a:r>
          </a:p>
          <a:p>
            <a:pPr lvl="1"/>
            <a:r>
              <a:rPr lang="en-US" altLang="ja-JP" sz="2800" dirty="0"/>
              <a:t>For non-interfered embedding of quantum circuits</a:t>
            </a:r>
          </a:p>
        </p:txBody>
      </p:sp>
      <p:sp>
        <p:nvSpPr>
          <p:cNvPr id="4" name="スライド番号プレースホルダー 3">
            <a:extLst>
              <a:ext uri="{FF2B5EF4-FFF2-40B4-BE49-F238E27FC236}">
                <a16:creationId xmlns:a16="http://schemas.microsoft.com/office/drawing/2014/main" id="{9BED6CBF-2810-53C7-3AC5-7FC293C6BD01}"/>
              </a:ext>
            </a:extLst>
          </p:cNvPr>
          <p:cNvSpPr>
            <a:spLocks noGrp="1"/>
          </p:cNvSpPr>
          <p:nvPr>
            <p:ph type="sldNum" sz="quarter" idx="12"/>
          </p:nvPr>
        </p:nvSpPr>
        <p:spPr/>
        <p:txBody>
          <a:bodyPr/>
          <a:lstStyle/>
          <a:p>
            <a:fld id="{C11FBFAB-5E61-4A8C-898A-C3E3014B566F}" type="slidenum">
              <a:rPr kumimoji="1" lang="ja-JP" altLang="en-US" smtClean="0"/>
              <a:t>8</a:t>
            </a:fld>
            <a:endParaRPr kumimoji="1" lang="ja-JP" altLang="en-US"/>
          </a:p>
        </p:txBody>
      </p:sp>
      <p:sp>
        <p:nvSpPr>
          <p:cNvPr id="20" name="タイトル 1">
            <a:extLst>
              <a:ext uri="{FF2B5EF4-FFF2-40B4-BE49-F238E27FC236}">
                <a16:creationId xmlns:a16="http://schemas.microsoft.com/office/drawing/2014/main" id="{B11886BD-DE51-A3AD-788E-F4F5450F5D02}"/>
              </a:ext>
            </a:extLst>
          </p:cNvPr>
          <p:cNvSpPr txBox="1">
            <a:spLocks/>
          </p:cNvSpPr>
          <p:nvPr/>
        </p:nvSpPr>
        <p:spPr>
          <a:xfrm>
            <a:off x="372534" y="262280"/>
            <a:ext cx="2158999" cy="91989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kumimoji="1" sz="4400" b="1" kern="1200">
                <a:solidFill>
                  <a:schemeClr val="accent1">
                    <a:lumMod val="50000"/>
                  </a:schemeClr>
                </a:solidFill>
                <a:latin typeface="+mj-lt"/>
                <a:ea typeface="+mj-ea"/>
                <a:cs typeface="+mj-cs"/>
              </a:defRPr>
            </a:lvl1pPr>
          </a:lstStyle>
          <a:p>
            <a:r>
              <a:rPr lang="en-US" altLang="ja-JP"/>
              <a:t>Our Work:</a:t>
            </a:r>
            <a:endParaRPr lang="ja-JP" altLang="en-US">
              <a:solidFill>
                <a:schemeClr val="bg2">
                  <a:lumMod val="50000"/>
                </a:schemeClr>
              </a:solidFill>
              <a:latin typeface="+mn-lt"/>
            </a:endParaRPr>
          </a:p>
        </p:txBody>
      </p:sp>
      <p:grpSp>
        <p:nvGrpSpPr>
          <p:cNvPr id="22" name="グループ化 21">
            <a:extLst>
              <a:ext uri="{FF2B5EF4-FFF2-40B4-BE49-F238E27FC236}">
                <a16:creationId xmlns:a16="http://schemas.microsoft.com/office/drawing/2014/main" id="{5582FFEA-3ECE-FECD-6ED0-8E11DEE6449E}"/>
              </a:ext>
            </a:extLst>
          </p:cNvPr>
          <p:cNvGrpSpPr/>
          <p:nvPr/>
        </p:nvGrpSpPr>
        <p:grpSpPr>
          <a:xfrm>
            <a:off x="838200" y="4536561"/>
            <a:ext cx="10515600" cy="1666707"/>
            <a:chOff x="838200" y="4176801"/>
            <a:chExt cx="10515600" cy="1666707"/>
          </a:xfrm>
        </p:grpSpPr>
        <p:pic>
          <p:nvPicPr>
            <p:cNvPr id="5" name="図 4" descr="時計 が含まれている画像&#10;&#10;自動的に生成された説明">
              <a:extLst>
                <a:ext uri="{FF2B5EF4-FFF2-40B4-BE49-F238E27FC236}">
                  <a16:creationId xmlns:a16="http://schemas.microsoft.com/office/drawing/2014/main" id="{7BAAED67-2392-D3FA-7B52-1620C0ED5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725519"/>
              <a:ext cx="2756736" cy="1117989"/>
            </a:xfrm>
            <a:prstGeom prst="rect">
              <a:avLst/>
            </a:prstGeom>
          </p:spPr>
        </p:pic>
        <p:pic>
          <p:nvPicPr>
            <p:cNvPr id="6" name="図 5" descr="時計 が含まれている画像&#10;&#10;自動的に生成された説明">
              <a:extLst>
                <a:ext uri="{FF2B5EF4-FFF2-40B4-BE49-F238E27FC236}">
                  <a16:creationId xmlns:a16="http://schemas.microsoft.com/office/drawing/2014/main" id="{5F472AD7-AE9B-6EB7-D17E-6DC100F717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800" y="4627239"/>
              <a:ext cx="2592237" cy="1072856"/>
            </a:xfrm>
            <a:prstGeom prst="rect">
              <a:avLst/>
            </a:prstGeom>
          </p:spPr>
        </p:pic>
        <p:grpSp>
          <p:nvGrpSpPr>
            <p:cNvPr id="7" name="グループ化 6">
              <a:extLst>
                <a:ext uri="{FF2B5EF4-FFF2-40B4-BE49-F238E27FC236}">
                  <a16:creationId xmlns:a16="http://schemas.microsoft.com/office/drawing/2014/main" id="{BDCF5B66-6E69-46E2-1F30-EFD9E235F876}"/>
                </a:ext>
              </a:extLst>
            </p:cNvPr>
            <p:cNvGrpSpPr/>
            <p:nvPr/>
          </p:nvGrpSpPr>
          <p:grpSpPr>
            <a:xfrm>
              <a:off x="7971597" y="4627239"/>
              <a:ext cx="3382203" cy="1140580"/>
              <a:chOff x="19056241" y="10242550"/>
              <a:chExt cx="7093166" cy="2392027"/>
            </a:xfrm>
          </p:grpSpPr>
          <p:pic>
            <p:nvPicPr>
              <p:cNvPr id="8" name="図 7" descr="時計 が含まれている画像&#10;&#10;自動的に生成された説明">
                <a:extLst>
                  <a:ext uri="{FF2B5EF4-FFF2-40B4-BE49-F238E27FC236}">
                    <a16:creationId xmlns:a16="http://schemas.microsoft.com/office/drawing/2014/main" id="{CA9A91B9-C3F3-4D4A-4D22-7168E9DEC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6241" y="10335283"/>
                <a:ext cx="7093166" cy="2299294"/>
              </a:xfrm>
              <a:prstGeom prst="rect">
                <a:avLst/>
              </a:prstGeom>
            </p:spPr>
          </p:pic>
          <p:sp>
            <p:nvSpPr>
              <p:cNvPr id="9" name="正方形/長方形 8">
                <a:extLst>
                  <a:ext uri="{FF2B5EF4-FFF2-40B4-BE49-F238E27FC236}">
                    <a16:creationId xmlns:a16="http://schemas.microsoft.com/office/drawing/2014/main" id="{256AD23A-3861-4812-D058-ABF24D0CF1E9}"/>
                  </a:ext>
                </a:extLst>
              </p:cNvPr>
              <p:cNvSpPr/>
              <p:nvPr/>
            </p:nvSpPr>
            <p:spPr>
              <a:xfrm>
                <a:off x="20974050" y="10242550"/>
                <a:ext cx="3752850" cy="1625213"/>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DDB6670-DBF0-2857-1D12-E129C0F8FAD9}"/>
                    </a:ext>
                  </a:extLst>
                </p:cNvPr>
                <p:cNvSpPr txBox="1"/>
                <p:nvPr/>
              </p:nvSpPr>
              <p:spPr>
                <a:xfrm>
                  <a:off x="3701983" y="4904362"/>
                  <a:ext cx="4780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10" name="テキスト ボックス 9">
                  <a:extLst>
                    <a:ext uri="{FF2B5EF4-FFF2-40B4-BE49-F238E27FC236}">
                      <a16:creationId xmlns:a16="http://schemas.microsoft.com/office/drawing/2014/main" id="{5DDB6670-DBF0-2857-1D12-E129C0F8FAD9}"/>
                    </a:ext>
                  </a:extLst>
                </p:cNvPr>
                <p:cNvSpPr txBox="1">
                  <a:spLocks noRot="1" noChangeAspect="1" noMove="1" noResize="1" noEditPoints="1" noAdjustHandles="1" noChangeArrowheads="1" noChangeShapeType="1" noTextEdit="1"/>
                </p:cNvSpPr>
                <p:nvPr/>
              </p:nvSpPr>
              <p:spPr>
                <a:xfrm>
                  <a:off x="3701983" y="4904362"/>
                  <a:ext cx="478016" cy="523220"/>
                </a:xfrm>
                <a:prstGeom prst="rect">
                  <a:avLst/>
                </a:prstGeom>
                <a:blipFill>
                  <a:blip r:embed="rId6"/>
                  <a:stretch>
                    <a:fillRect/>
                  </a:stretch>
                </a:blipFill>
              </p:spPr>
              <p:txBody>
                <a:bodyPr/>
                <a:lstStyle/>
                <a:p>
                  <a:r>
                    <a:rPr lang="en-US">
                      <a:noFill/>
                    </a:rPr>
                    <a:t> </a:t>
                  </a:r>
                </a:p>
              </p:txBody>
            </p:sp>
          </mc:Fallback>
        </mc:AlternateContent>
        <p:sp>
          <p:nvSpPr>
            <p:cNvPr id="12" name="テキスト ボックス 11">
              <a:extLst>
                <a:ext uri="{FF2B5EF4-FFF2-40B4-BE49-F238E27FC236}">
                  <a16:creationId xmlns:a16="http://schemas.microsoft.com/office/drawing/2014/main" id="{F4583318-2B8E-E1C1-78DA-F268646ABB54}"/>
                </a:ext>
              </a:extLst>
            </p:cNvPr>
            <p:cNvSpPr txBox="1"/>
            <p:nvPr/>
          </p:nvSpPr>
          <p:spPr>
            <a:xfrm>
              <a:off x="8302165" y="4257907"/>
              <a:ext cx="2721066" cy="369332"/>
            </a:xfrm>
            <a:prstGeom prst="rect">
              <a:avLst/>
            </a:prstGeom>
            <a:noFill/>
          </p:spPr>
          <p:txBody>
            <a:bodyPr wrap="none" rtlCol="0">
              <a:spAutoFit/>
            </a:bodyPr>
            <a:lstStyle/>
            <a:p>
              <a:r>
                <a:rPr kumimoji="1" lang="en-US" altLang="ja-JP">
                  <a:solidFill>
                    <a:schemeClr val="accent1">
                      <a:lumMod val="75000"/>
                    </a:schemeClr>
                  </a:solidFill>
                </a:rPr>
                <a:t>3. Embedding via atomicity</a:t>
              </a:r>
              <a:endParaRPr kumimoji="1" lang="ja-JP" altLang="en-US">
                <a:solidFill>
                  <a:schemeClr val="accent1">
                    <a:lumMod val="75000"/>
                  </a:schemeClr>
                </a:solidFill>
              </a:endParaRPr>
            </a:p>
          </p:txBody>
        </p:sp>
        <p:sp>
          <p:nvSpPr>
            <p:cNvPr id="13" name="テキスト ボックス 12">
              <a:extLst>
                <a:ext uri="{FF2B5EF4-FFF2-40B4-BE49-F238E27FC236}">
                  <a16:creationId xmlns:a16="http://schemas.microsoft.com/office/drawing/2014/main" id="{127730BF-FFF3-9AF8-F524-15B1BC391B47}"/>
                </a:ext>
              </a:extLst>
            </p:cNvPr>
            <p:cNvSpPr txBox="1"/>
            <p:nvPr/>
          </p:nvSpPr>
          <p:spPr>
            <a:xfrm>
              <a:off x="3779671" y="4661865"/>
              <a:ext cx="359394" cy="369332"/>
            </a:xfrm>
            <a:prstGeom prst="rect">
              <a:avLst/>
            </a:prstGeom>
            <a:noFill/>
          </p:spPr>
          <p:txBody>
            <a:bodyPr wrap="none" rtlCol="0">
              <a:spAutoFit/>
            </a:bodyPr>
            <a:lstStyle/>
            <a:p>
              <a:r>
                <a:rPr kumimoji="1" lang="en-US" altLang="ja-JP">
                  <a:solidFill>
                    <a:schemeClr val="accent1">
                      <a:lumMod val="75000"/>
                    </a:schemeClr>
                  </a:solidFill>
                </a:rPr>
                <a:t>1.</a:t>
              </a:r>
              <a:endParaRPr kumimoji="1" lang="ja-JP" altLang="en-US">
                <a:solidFill>
                  <a:schemeClr val="accent1">
                    <a:lumMod val="75000"/>
                  </a:schemeClr>
                </a:solidFill>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331E35-9B42-D4E2-8B43-BE574BB581D9}"/>
                    </a:ext>
                  </a:extLst>
                </p:cNvPr>
                <p:cNvSpPr txBox="1"/>
                <p:nvPr/>
              </p:nvSpPr>
              <p:spPr>
                <a:xfrm>
                  <a:off x="1519008" y="4176801"/>
                  <a:ext cx="2523191" cy="369332"/>
                </a:xfrm>
                <a:prstGeom prst="rect">
                  <a:avLst/>
                </a:prstGeom>
                <a:noFill/>
              </p:spPr>
              <p:txBody>
                <a:bodyPr wrap="none" rtlCol="0">
                  <a:spAutoFit/>
                </a:bodyPr>
                <a:lstStyle/>
                <a:p>
                  <a:r>
                    <a:rPr kumimoji="1" lang="en-US" altLang="ja-JP">
                      <a:solidFill>
                        <a:schemeClr val="accent1">
                          <a:lumMod val="75000"/>
                        </a:schemeClr>
                      </a:solidFill>
                    </a:rPr>
                    <a:t>2. Shared variables (</a:t>
                  </a:r>
                  <a14:m>
                    <m:oMath xmlns:m="http://schemas.openxmlformats.org/officeDocument/2006/math">
                      <m:r>
                        <a:rPr kumimoji="1" lang="en-US" altLang="ja-JP" b="0" i="1" smtClean="0">
                          <a:solidFill>
                            <a:schemeClr val="accent1">
                              <a:lumMod val="75000"/>
                            </a:schemeClr>
                          </a:solidFill>
                          <a:latin typeface="Cambria Math" panose="02040503050406030204" pitchFamily="18" charset="0"/>
                        </a:rPr>
                        <m:t>𝑥</m:t>
                      </m:r>
                      <m:r>
                        <a:rPr kumimoji="1" lang="en-US" altLang="ja-JP" b="0" i="1" smtClean="0">
                          <a:solidFill>
                            <a:schemeClr val="accent1">
                              <a:lumMod val="75000"/>
                            </a:schemeClr>
                          </a:solidFill>
                          <a:latin typeface="Cambria Math" panose="02040503050406030204" pitchFamily="18" charset="0"/>
                        </a:rPr>
                        <m:t>,</m:t>
                      </m:r>
                      <m:r>
                        <a:rPr kumimoji="1" lang="en-US" altLang="ja-JP" b="0" i="1" smtClean="0">
                          <a:solidFill>
                            <a:schemeClr val="accent1">
                              <a:lumMod val="75000"/>
                            </a:schemeClr>
                          </a:solidFill>
                          <a:latin typeface="Cambria Math" panose="02040503050406030204" pitchFamily="18" charset="0"/>
                        </a:rPr>
                        <m:t>𝑦</m:t>
                      </m:r>
                    </m:oMath>
                  </a14:m>
                  <a:r>
                    <a:rPr kumimoji="1" lang="en-US" altLang="ja-JP">
                      <a:solidFill>
                        <a:schemeClr val="accent1">
                          <a:lumMod val="75000"/>
                        </a:schemeClr>
                      </a:solidFill>
                    </a:rPr>
                    <a:t>)</a:t>
                  </a:r>
                  <a:endParaRPr kumimoji="1" lang="ja-JP" altLang="en-US">
                    <a:solidFill>
                      <a:schemeClr val="accent1">
                        <a:lumMod val="75000"/>
                      </a:schemeClr>
                    </a:solidFill>
                  </a:endParaRPr>
                </a:p>
              </p:txBody>
            </p:sp>
          </mc:Choice>
          <mc:Fallback xmlns="">
            <p:sp>
              <p:nvSpPr>
                <p:cNvPr id="14" name="テキスト ボックス 13">
                  <a:extLst>
                    <a:ext uri="{FF2B5EF4-FFF2-40B4-BE49-F238E27FC236}">
                      <a16:creationId xmlns:a16="http://schemas.microsoft.com/office/drawing/2014/main" id="{82331E35-9B42-D4E2-8B43-BE574BB581D9}"/>
                    </a:ext>
                  </a:extLst>
                </p:cNvPr>
                <p:cNvSpPr txBox="1">
                  <a:spLocks noRot="1" noChangeAspect="1" noMove="1" noResize="1" noEditPoints="1" noAdjustHandles="1" noChangeArrowheads="1" noChangeShapeType="1" noTextEdit="1"/>
                </p:cNvSpPr>
                <p:nvPr/>
              </p:nvSpPr>
              <p:spPr>
                <a:xfrm>
                  <a:off x="1519008" y="4176801"/>
                  <a:ext cx="2523191" cy="369332"/>
                </a:xfrm>
                <a:prstGeom prst="rect">
                  <a:avLst/>
                </a:prstGeom>
                <a:blipFill>
                  <a:blip r:embed="rId7"/>
                  <a:stretch>
                    <a:fillRect l="-1932" t="-8197" r="-483" b="-24590"/>
                  </a:stretch>
                </a:blipFill>
              </p:spPr>
              <p:txBody>
                <a:bodyPr/>
                <a:lstStyle/>
                <a:p>
                  <a:r>
                    <a:rPr lang="en-US">
                      <a:noFill/>
                    </a:rPr>
                    <a:t> </a:t>
                  </a:r>
                </a:p>
              </p:txBody>
            </p:sp>
          </mc:Fallback>
        </mc:AlternateContent>
        <p:sp>
          <p:nvSpPr>
            <p:cNvPr id="15" name="四角形: 角を丸くする 14">
              <a:extLst>
                <a:ext uri="{FF2B5EF4-FFF2-40B4-BE49-F238E27FC236}">
                  <a16:creationId xmlns:a16="http://schemas.microsoft.com/office/drawing/2014/main" id="{E3A1DFF7-7C36-7E38-D3C2-94E7DE4C8292}"/>
                </a:ext>
              </a:extLst>
            </p:cNvPr>
            <p:cNvSpPr/>
            <p:nvPr/>
          </p:nvSpPr>
          <p:spPr>
            <a:xfrm>
              <a:off x="838200" y="4661865"/>
              <a:ext cx="237067" cy="638267"/>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7B042F6F-C245-5090-131D-F8828C413E99}"/>
                </a:ext>
              </a:extLst>
            </p:cNvPr>
            <p:cNvSpPr/>
            <p:nvPr/>
          </p:nvSpPr>
          <p:spPr>
            <a:xfrm>
              <a:off x="4291201" y="4707767"/>
              <a:ext cx="237067" cy="694415"/>
            </a:xfrm>
            <a:prstGeom prst="roundRect">
              <a:avLst/>
            </a:prstGeom>
            <a:solidFill>
              <a:srgbClr val="4472C4">
                <a:alpha val="1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コネクタ: カギ線 17">
              <a:extLst>
                <a:ext uri="{FF2B5EF4-FFF2-40B4-BE49-F238E27FC236}">
                  <a16:creationId xmlns:a16="http://schemas.microsoft.com/office/drawing/2014/main" id="{EC39AD49-CF29-AA0A-EAFC-DF73E71B05DB}"/>
                </a:ext>
              </a:extLst>
            </p:cNvPr>
            <p:cNvCxnSpPr>
              <a:stCxn id="14" idx="1"/>
              <a:endCxn id="15" idx="0"/>
            </p:cNvCxnSpPr>
            <p:nvPr/>
          </p:nvCxnSpPr>
          <p:spPr>
            <a:xfrm rot="10800000" flipV="1">
              <a:off x="956734" y="4361467"/>
              <a:ext cx="562274" cy="300398"/>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09489229-A55D-3FFC-50F5-00932AFEAF44}"/>
                </a:ext>
              </a:extLst>
            </p:cNvPr>
            <p:cNvCxnSpPr>
              <a:cxnSpLocks/>
              <a:stCxn id="14" idx="3"/>
              <a:endCxn id="16" idx="0"/>
            </p:cNvCxnSpPr>
            <p:nvPr/>
          </p:nvCxnSpPr>
          <p:spPr>
            <a:xfrm>
              <a:off x="4042199" y="4361467"/>
              <a:ext cx="367536" cy="346300"/>
            </a:xfrm>
            <a:prstGeom prst="bentConnector2">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1CD80E60-B992-E220-FBB4-C272B9C0303B}"/>
                    </a:ext>
                  </a:extLst>
                </p:cNvPr>
                <p:cNvSpPr txBox="1"/>
                <p:nvPr/>
              </p:nvSpPr>
              <p:spPr>
                <a:xfrm>
                  <a:off x="7176756" y="4958027"/>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rPr>
                          <m:t>≡</m:t>
                        </m:r>
                      </m:oMath>
                    </m:oMathPara>
                  </a14:m>
                  <a:endParaRPr kumimoji="1" lang="ja-JP" altLang="en-US" sz="2800" b="1"/>
                </a:p>
              </p:txBody>
            </p:sp>
          </mc:Choice>
          <mc:Fallback xmlns="">
            <p:sp>
              <p:nvSpPr>
                <p:cNvPr id="21" name="テキスト ボックス 20">
                  <a:extLst>
                    <a:ext uri="{FF2B5EF4-FFF2-40B4-BE49-F238E27FC236}">
                      <a16:creationId xmlns:a16="http://schemas.microsoft.com/office/drawing/2014/main" id="{1CD80E60-B992-E220-FBB4-C272B9C0303B}"/>
                    </a:ext>
                  </a:extLst>
                </p:cNvPr>
                <p:cNvSpPr txBox="1">
                  <a:spLocks noRot="1" noChangeAspect="1" noMove="1" noResize="1" noEditPoints="1" noAdjustHandles="1" noChangeArrowheads="1" noChangeShapeType="1" noTextEdit="1"/>
                </p:cNvSpPr>
                <p:nvPr/>
              </p:nvSpPr>
              <p:spPr>
                <a:xfrm>
                  <a:off x="7176756" y="4958027"/>
                  <a:ext cx="534121" cy="523220"/>
                </a:xfrm>
                <a:prstGeom prst="rect">
                  <a:avLst/>
                </a:prstGeom>
                <a:blipFill>
                  <a:blip r:embed="rId8"/>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54934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E65D9-3D8C-108D-264E-5C184770770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8018603-18A1-6575-8295-514B3F8472D1}"/>
              </a:ext>
            </a:extLst>
          </p:cNvPr>
          <p:cNvSpPr>
            <a:spLocks noGrp="1"/>
          </p:cNvSpPr>
          <p:nvPr>
            <p:ph type="title"/>
          </p:nvPr>
        </p:nvSpPr>
        <p:spPr/>
        <p:txBody>
          <a:bodyPr/>
          <a:lstStyle/>
          <a:p>
            <a:r>
              <a:rPr kumimoji="1" lang="en-US" altLang="ja-JP"/>
              <a:t>Outline</a:t>
            </a:r>
            <a:endParaRPr kumimoji="1" lang="ja-JP" altLang="en-US"/>
          </a:p>
        </p:txBody>
      </p:sp>
      <p:sp>
        <p:nvSpPr>
          <p:cNvPr id="3" name="コンテンツ プレースホルダー 2">
            <a:extLst>
              <a:ext uri="{FF2B5EF4-FFF2-40B4-BE49-F238E27FC236}">
                <a16:creationId xmlns:a16="http://schemas.microsoft.com/office/drawing/2014/main" id="{C07D3184-CC97-C67A-D616-B8B3A1B830DD}"/>
              </a:ext>
            </a:extLst>
          </p:cNvPr>
          <p:cNvSpPr>
            <a:spLocks noGrp="1"/>
          </p:cNvSpPr>
          <p:nvPr>
            <p:ph idx="1"/>
          </p:nvPr>
        </p:nvSpPr>
        <p:spPr/>
        <p:txBody>
          <a:bodyPr/>
          <a:lstStyle/>
          <a:p>
            <a:r>
              <a:rPr lang="en-US" altLang="ja-JP" dirty="0"/>
              <a:t>Motivation: Parallelizing Quantum Programs</a:t>
            </a:r>
          </a:p>
          <a:p>
            <a:r>
              <a:rPr kumimoji="1" lang="en-US" altLang="ja-JP" b="1" dirty="0">
                <a:solidFill>
                  <a:schemeClr val="accent1">
                    <a:lumMod val="75000"/>
                  </a:schemeClr>
                </a:solidFill>
              </a:rPr>
              <a:t>Our Work: Concurrent QSL for Fine-Grained Parallelism</a:t>
            </a:r>
          </a:p>
          <a:p>
            <a:r>
              <a:rPr kumimoji="1" lang="en-US" altLang="ja-JP" dirty="0"/>
              <a:t>Extension to Probabilistic Reasoning &amp; Conclusion</a:t>
            </a:r>
            <a:endParaRPr kumimoji="1" lang="ja-JP" altLang="en-US" dirty="0"/>
          </a:p>
        </p:txBody>
      </p:sp>
      <p:sp>
        <p:nvSpPr>
          <p:cNvPr id="4" name="スライド番号プレースホルダー 3">
            <a:extLst>
              <a:ext uri="{FF2B5EF4-FFF2-40B4-BE49-F238E27FC236}">
                <a16:creationId xmlns:a16="http://schemas.microsoft.com/office/drawing/2014/main" id="{D701070E-3A6B-6159-9240-051703C6B078}"/>
              </a:ext>
            </a:extLst>
          </p:cNvPr>
          <p:cNvSpPr>
            <a:spLocks noGrp="1"/>
          </p:cNvSpPr>
          <p:nvPr>
            <p:ph type="sldNum" sz="quarter" idx="12"/>
          </p:nvPr>
        </p:nvSpPr>
        <p:spPr/>
        <p:txBody>
          <a:bodyPr/>
          <a:lstStyle/>
          <a:p>
            <a:fld id="{C11FBFAB-5E61-4A8C-898A-C3E3014B566F}" type="slidenum">
              <a:rPr kumimoji="1" lang="ja-JP" altLang="en-US" smtClean="0"/>
              <a:t>9</a:t>
            </a:fld>
            <a:endParaRPr kumimoji="1" lang="ja-JP" altLang="en-US"/>
          </a:p>
        </p:txBody>
      </p:sp>
    </p:spTree>
    <p:extLst>
      <p:ext uri="{BB962C8B-B14F-4D97-AF65-F5344CB8AC3E}">
        <p14:creationId xmlns:p14="http://schemas.microsoft.com/office/powerpoint/2010/main" val="33909911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游ゴシック"/>
        <a:cs typeface=""/>
      </a:majorFont>
      <a:minorFont>
        <a:latin typeface="Calibri"/>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5d6c9a2-4233-43af-af32-d9d14876d32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07A06F1F5ECCD43AB8A8976F4E43EDB" ma:contentTypeVersion="10" ma:contentTypeDescription="新しいドキュメントを作成します。" ma:contentTypeScope="" ma:versionID="36dad10564d7b6bc95ffaefb5f55dca6">
  <xsd:schema xmlns:xsd="http://www.w3.org/2001/XMLSchema" xmlns:xs="http://www.w3.org/2001/XMLSchema" xmlns:p="http://schemas.microsoft.com/office/2006/metadata/properties" xmlns:ns3="95d6c9a2-4233-43af-af32-d9d14876d324" targetNamespace="http://schemas.microsoft.com/office/2006/metadata/properties" ma:root="true" ma:fieldsID="a74430e8213b6416d4511c0f20b841f5" ns3:_="">
    <xsd:import namespace="95d6c9a2-4233-43af-af32-d9d14876d324"/>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d6c9a2-4233-43af-af32-d9d14876d324"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651468-F584-40C5-A70F-EAB72BEC9BD6}">
  <ds:schemaRefs>
    <ds:schemaRef ds:uri="http://schemas.microsoft.com/sharepoint/v3/contenttype/forms"/>
  </ds:schemaRefs>
</ds:datastoreItem>
</file>

<file path=customXml/itemProps2.xml><?xml version="1.0" encoding="utf-8"?>
<ds:datastoreItem xmlns:ds="http://schemas.openxmlformats.org/officeDocument/2006/customXml" ds:itemID="{82738BB7-7466-4C13-98E8-4E622D014674}">
  <ds:schemaRefs>
    <ds:schemaRef ds:uri="http://www.w3.org/XML/1998/namespace"/>
    <ds:schemaRef ds:uri="http://schemas.microsoft.com/office/2006/documentManagement/types"/>
    <ds:schemaRef ds:uri="http://purl.org/dc/elements/1.1/"/>
    <ds:schemaRef ds:uri="http://schemas.openxmlformats.org/package/2006/metadata/core-properties"/>
    <ds:schemaRef ds:uri="http://purl.org/dc/dcmitype/"/>
    <ds:schemaRef ds:uri="http://purl.org/dc/terms/"/>
    <ds:schemaRef ds:uri="http://schemas.microsoft.com/office/infopath/2007/PartnerControls"/>
    <ds:schemaRef ds:uri="95d6c9a2-4233-43af-af32-d9d14876d324"/>
    <ds:schemaRef ds:uri="http://schemas.microsoft.com/office/2006/metadata/properties"/>
  </ds:schemaRefs>
</ds:datastoreItem>
</file>

<file path=customXml/itemProps3.xml><?xml version="1.0" encoding="utf-8"?>
<ds:datastoreItem xmlns:ds="http://schemas.openxmlformats.org/officeDocument/2006/customXml" ds:itemID="{011AF42F-3271-4D50-8882-4AF3CD5EC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d6c9a2-4233-43af-af32-d9d14876d3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784</TotalTime>
  <Words>4186</Words>
  <Application>Microsoft Office PowerPoint</Application>
  <PresentationFormat>ワイド画面</PresentationFormat>
  <Paragraphs>472</Paragraphs>
  <Slides>30</Slides>
  <Notes>29</Notes>
  <HiddenSlides>1</HiddenSlides>
  <MMClips>0</MMClips>
  <ScaleCrop>false</ScaleCrop>
  <HeadingPairs>
    <vt:vector size="4" baseType="variant">
      <vt:variant>
        <vt:lpstr>テーマ</vt:lpstr>
      </vt:variant>
      <vt:variant>
        <vt:i4>1</vt:i4>
      </vt:variant>
      <vt:variant>
        <vt:lpstr>スライド タイトル</vt:lpstr>
      </vt:variant>
      <vt:variant>
        <vt:i4>30</vt:i4>
      </vt:variant>
    </vt:vector>
  </HeadingPairs>
  <TitlesOfParts>
    <vt:vector size="31" baseType="lpstr">
      <vt:lpstr>Office テーマ</vt:lpstr>
      <vt:lpstr>Concurrent Quantum Separation Logic for Fine-Grained Parallelism</vt:lpstr>
      <vt:lpstr>Overview of Our Work</vt:lpstr>
      <vt:lpstr>Outline</vt:lpstr>
      <vt:lpstr>Parallelizing Quantum Programs</vt:lpstr>
      <vt:lpstr>Parallelizing Quantum Programs</vt:lpstr>
      <vt:lpstr>Verifying the Correctness of Parallelization</vt:lpstr>
      <vt:lpstr>What is Challenge?</vt:lpstr>
      <vt:lpstr>Concurrent Quantum Separation Logic for Fine-Grained Parallelism</vt:lpstr>
      <vt:lpstr>Outline</vt:lpstr>
      <vt:lpstr>A Simple Example</vt:lpstr>
      <vt:lpstr>Proof for C_0 X(x,y)  || C_1 H(x,y)</vt:lpstr>
      <vt:lpstr>Our Key Observation</vt:lpstr>
      <vt:lpstr>Linear Combination Rule</vt:lpstr>
      <vt:lpstr>Proof for C_0 X(x,y)  || C_1 H(x,y)</vt:lpstr>
      <vt:lpstr>Resource Sharing via Invariants</vt:lpstr>
      <vt:lpstr>Anti-Frame Rule by Atomicity</vt:lpstr>
      <vt:lpstr>Complete Proof for C_0 X(x,y)  || C_1 H(x,y)</vt:lpstr>
      <vt:lpstr>More Complex Example</vt:lpstr>
      <vt:lpstr>Another Fun Thing: Commuting Matrices</vt:lpstr>
      <vt:lpstr>Outline</vt:lpstr>
      <vt:lpstr>Extension to Probabilistic Reasoning</vt:lpstr>
      <vt:lpstr>Two-Layer Logic</vt:lpstr>
      <vt:lpstr>Conclusion</vt:lpstr>
      <vt:lpstr>Our Target Language</vt:lpstr>
      <vt:lpstr>Overview of Our Logic</vt:lpstr>
      <vt:lpstr>Linear Combination Rule</vt:lpstr>
      <vt:lpstr>Teaser of Our Probabilistic Quantum SL</vt:lpstr>
      <vt:lpstr>Basics of Quantum Computing</vt:lpstr>
      <vt:lpstr>Quantum Program (Circuit)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脇坂 遼</dc:creator>
  <cp:lastModifiedBy>wakizaka.ryo.64e@st.kyoto-u.ac.jp</cp:lastModifiedBy>
  <cp:revision>2</cp:revision>
  <dcterms:created xsi:type="dcterms:W3CDTF">2022-05-13T11:31:45Z</dcterms:created>
  <dcterms:modified xsi:type="dcterms:W3CDTF">2025-02-12T14:51:11Z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0x010100A07A06F1F5ECCD43AB8A8976F4E43EDB</vt:lpwstr>
  </property>
</Properties>
</file>