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67dc3675f19faa8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67dc3675f19faa8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7dc3675f19faa8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7dc3675f19faa8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6b9f24c8a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6b9f24c8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aea238f0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aea238f0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aea238f0f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6aea238f0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6aea238f0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6aea238f0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6b9f24c8a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a6b9f24c8a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67dc3675f19faa8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67dc3675f19faa8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ae887229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ae887229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ae920ccd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ae920cc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7dc3675f19faa8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7dc3675f19faa8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7dc3675f19faa8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7dc3675f19faa8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7dc3675f19faa8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7dc3675f19faa8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7dc3675f19faa8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7dc3675f19faa8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575"/>
            <a:ext cx="8645100" cy="323100"/>
          </a:xfrm>
          <a:prstGeom prst="rect">
            <a:avLst/>
          </a:prstGeom>
          <a:gradFill>
            <a:gsLst>
              <a:gs pos="0">
                <a:srgbClr val="DBD4EB"/>
              </a:gs>
              <a:gs pos="100000">
                <a:srgbClr val="9180BB"/>
              </a:gs>
            </a:gsLst>
            <a:lin ang="5400012" scaled="0"/>
          </a:gradFill>
          <a:ln w="2857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b="1">
                <a:solidFill>
                  <a:srgbClr val="FF0000"/>
                </a:solidFill>
              </a:rPr>
              <a:t>Introduction</a:t>
            </a:r>
            <a:endParaRPr sz="2100" b="1">
              <a:solidFill>
                <a:srgbClr val="FF0000"/>
              </a:solidFill>
            </a:endParaRPr>
          </a:p>
        </p:txBody>
      </p:sp>
      <p:sp>
        <p:nvSpPr>
          <p:cNvPr id="55" name="Google Shape;55;p13"/>
          <p:cNvSpPr txBox="1">
            <a:spLocks noGrp="1"/>
          </p:cNvSpPr>
          <p:nvPr>
            <p:ph type="subTitle" idx="1"/>
          </p:nvPr>
        </p:nvSpPr>
        <p:spPr>
          <a:xfrm>
            <a:off x="405850" y="1347900"/>
            <a:ext cx="8448900" cy="691200"/>
          </a:xfrm>
          <a:prstGeom prst="rect">
            <a:avLst/>
          </a:prstGeom>
          <a:solidFill>
            <a:schemeClr val="lt1"/>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b="1" i="1">
                <a:solidFill>
                  <a:srgbClr val="0000FF"/>
                </a:solidFill>
              </a:rPr>
              <a:t>This binary classification model predicts the likelihood of kidney stones in patients using numerical features such as osmolality and medical history. Trained on 414 entries and tested on 276, it's implemented in Python with Pandas and Scikit-learn. </a:t>
            </a:r>
            <a:endParaRPr sz="1200" b="1" i="1">
              <a:solidFill>
                <a:srgbClr val="0000FF"/>
              </a:solidFill>
            </a:endParaRPr>
          </a:p>
        </p:txBody>
      </p:sp>
      <p:sp>
        <p:nvSpPr>
          <p:cNvPr id="56" name="Google Shape;56;p13"/>
          <p:cNvSpPr txBox="1"/>
          <p:nvPr/>
        </p:nvSpPr>
        <p:spPr>
          <a:xfrm>
            <a:off x="447825" y="3262065"/>
            <a:ext cx="3209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endParaRPr sz="900"/>
          </a:p>
        </p:txBody>
      </p:sp>
      <p:sp>
        <p:nvSpPr>
          <p:cNvPr id="57" name="Google Shape;57;p13"/>
          <p:cNvSpPr txBox="1"/>
          <p:nvPr/>
        </p:nvSpPr>
        <p:spPr>
          <a:xfrm>
            <a:off x="340100" y="465300"/>
            <a:ext cx="3130800" cy="373500"/>
          </a:xfrm>
          <a:prstGeom prst="rect">
            <a:avLst/>
          </a:prstGeom>
          <a:gradFill>
            <a:gsLst>
              <a:gs pos="0">
                <a:srgbClr val="FFF6DB"/>
              </a:gs>
              <a:gs pos="100000">
                <a:srgbClr val="FAD25C"/>
              </a:gs>
            </a:gsLst>
            <a:lin ang="5400012" scaled="0"/>
          </a:grad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i="1">
                <a:solidFill>
                  <a:schemeClr val="dk1"/>
                </a:solidFill>
              </a:rPr>
              <a:t>Kidney Stone Prediction Classifier</a:t>
            </a:r>
            <a:endParaRPr b="1" i="1">
              <a:solidFill>
                <a:schemeClr val="dk1"/>
              </a:solidFill>
              <a:highlight>
                <a:srgbClr val="FFFFFF"/>
              </a:highlight>
            </a:endParaRPr>
          </a:p>
        </p:txBody>
      </p:sp>
      <p:cxnSp>
        <p:nvCxnSpPr>
          <p:cNvPr id="58" name="Google Shape;58;p13"/>
          <p:cNvCxnSpPr>
            <a:stCxn id="57" idx="2"/>
            <a:endCxn id="55" idx="1"/>
          </p:cNvCxnSpPr>
          <p:nvPr/>
        </p:nvCxnSpPr>
        <p:spPr>
          <a:xfrm rot="5400000">
            <a:off x="728300" y="516300"/>
            <a:ext cx="854700" cy="1499700"/>
          </a:xfrm>
          <a:prstGeom prst="curvedConnector4">
            <a:avLst>
              <a:gd name="adj1" fmla="val 29782"/>
              <a:gd name="adj2" fmla="val 115875"/>
            </a:avLst>
          </a:prstGeom>
          <a:noFill/>
          <a:ln w="19050" cap="flat" cmpd="sng">
            <a:solidFill>
              <a:srgbClr val="00FF00"/>
            </a:solidFill>
            <a:prstDash val="solid"/>
            <a:round/>
            <a:headEnd type="none" w="med" len="med"/>
            <a:tailEnd type="stealth" w="med" len="med"/>
          </a:ln>
        </p:spPr>
      </p:cxnSp>
      <p:sp>
        <p:nvSpPr>
          <p:cNvPr id="59" name="Google Shape;59;p13"/>
          <p:cNvSpPr txBox="1">
            <a:spLocks noGrp="1"/>
          </p:cNvSpPr>
          <p:nvPr>
            <p:ph type="subTitle" idx="1"/>
          </p:nvPr>
        </p:nvSpPr>
        <p:spPr>
          <a:xfrm>
            <a:off x="578225" y="3352627"/>
            <a:ext cx="3078600" cy="852900"/>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i="1">
                <a:solidFill>
                  <a:srgbClr val="0000FF"/>
                </a:solidFill>
              </a:rPr>
              <a:t>Binary classification is the process of categorizing data into two distinct groups or classes.</a:t>
            </a:r>
            <a:endParaRPr sz="1200" b="1" i="1">
              <a:solidFill>
                <a:srgbClr val="0000FF"/>
              </a:solidFill>
            </a:endParaRPr>
          </a:p>
        </p:txBody>
      </p:sp>
      <p:sp>
        <p:nvSpPr>
          <p:cNvPr id="60" name="Google Shape;60;p13"/>
          <p:cNvSpPr txBox="1"/>
          <p:nvPr/>
        </p:nvSpPr>
        <p:spPr>
          <a:xfrm>
            <a:off x="578225" y="2827075"/>
            <a:ext cx="2586600" cy="373500"/>
          </a:xfrm>
          <a:prstGeom prst="rect">
            <a:avLst/>
          </a:prstGeom>
          <a:gradFill>
            <a:gsLst>
              <a:gs pos="0">
                <a:srgbClr val="FFF6DB"/>
              </a:gs>
              <a:gs pos="100000">
                <a:srgbClr val="FAD25C"/>
              </a:gs>
            </a:gsLst>
            <a:lin ang="5400012" scaled="0"/>
          </a:grad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i="1">
                <a:solidFill>
                  <a:srgbClr val="FF0000"/>
                </a:solidFill>
              </a:rPr>
              <a:t>What is </a:t>
            </a:r>
            <a:r>
              <a:rPr lang="en" sz="1200" b="1" i="1">
                <a:solidFill>
                  <a:srgbClr val="FF0000"/>
                </a:solidFill>
              </a:rPr>
              <a:t>Binary Classification </a:t>
            </a:r>
            <a:r>
              <a:rPr lang="en" b="1" i="1">
                <a:solidFill>
                  <a:srgbClr val="FF0000"/>
                </a:solidFill>
              </a:rPr>
              <a:t>?</a:t>
            </a:r>
            <a:endParaRPr b="1" i="1">
              <a:solidFill>
                <a:srgbClr val="FF0000"/>
              </a:solidFill>
            </a:endParaRPr>
          </a:p>
        </p:txBody>
      </p:sp>
      <p:cxnSp>
        <p:nvCxnSpPr>
          <p:cNvPr id="61" name="Google Shape;61;p13"/>
          <p:cNvCxnSpPr>
            <a:stCxn id="60" idx="1"/>
            <a:endCxn id="59" idx="1"/>
          </p:cNvCxnSpPr>
          <p:nvPr/>
        </p:nvCxnSpPr>
        <p:spPr>
          <a:xfrm>
            <a:off x="578225" y="3013825"/>
            <a:ext cx="600" cy="765300"/>
          </a:xfrm>
          <a:prstGeom prst="bentConnector3">
            <a:avLst>
              <a:gd name="adj1" fmla="val -39687500"/>
            </a:avLst>
          </a:prstGeom>
          <a:noFill/>
          <a:ln w="19050" cap="flat" cmpd="sng">
            <a:solidFill>
              <a:srgbClr val="00FF00"/>
            </a:solidFill>
            <a:prstDash val="solid"/>
            <a:round/>
            <a:headEnd type="none" w="med" len="med"/>
            <a:tailEnd type="triangle" w="med" len="med"/>
          </a:ln>
        </p:spPr>
      </p:cxnSp>
      <p:sp>
        <p:nvSpPr>
          <p:cNvPr id="62" name="Google Shape;62;p13"/>
          <p:cNvSpPr txBox="1"/>
          <p:nvPr/>
        </p:nvSpPr>
        <p:spPr>
          <a:xfrm>
            <a:off x="6344917" y="3204725"/>
            <a:ext cx="2509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endParaRPr sz="900"/>
          </a:p>
        </p:txBody>
      </p:sp>
      <p:sp>
        <p:nvSpPr>
          <p:cNvPr id="63" name="Google Shape;63;p13"/>
          <p:cNvSpPr txBox="1">
            <a:spLocks noGrp="1"/>
          </p:cNvSpPr>
          <p:nvPr>
            <p:ph type="subTitle" idx="1"/>
          </p:nvPr>
        </p:nvSpPr>
        <p:spPr>
          <a:xfrm>
            <a:off x="4856650" y="3052325"/>
            <a:ext cx="3896100" cy="2024700"/>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Char char="●"/>
            </a:pPr>
            <a:r>
              <a:rPr lang="en" sz="1200" b="1" i="1">
                <a:solidFill>
                  <a:schemeClr val="dk1"/>
                </a:solidFill>
              </a:rPr>
              <a:t>Early Diagnosis: </a:t>
            </a:r>
            <a:r>
              <a:rPr lang="en" sz="1200">
                <a:solidFill>
                  <a:schemeClr val="dk1"/>
                </a:solidFill>
              </a:rPr>
              <a:t>Identify kidney stone risk early.</a:t>
            </a:r>
            <a:endParaRPr sz="1200">
              <a:solidFill>
                <a:schemeClr val="dk1"/>
              </a:solidFill>
            </a:endParaRPr>
          </a:p>
          <a:p>
            <a:pPr marL="457200" lvl="0" indent="-304800" algn="l" rtl="0">
              <a:spcBef>
                <a:spcPts val="0"/>
              </a:spcBef>
              <a:spcAft>
                <a:spcPts val="0"/>
              </a:spcAft>
              <a:buClr>
                <a:schemeClr val="dk1"/>
              </a:buClr>
              <a:buSzPts val="1200"/>
              <a:buChar char="●"/>
            </a:pPr>
            <a:r>
              <a:rPr lang="en" sz="1200" b="1" i="1">
                <a:solidFill>
                  <a:schemeClr val="dk1"/>
                </a:solidFill>
              </a:rPr>
              <a:t>Personalized Treatment:</a:t>
            </a:r>
            <a:r>
              <a:rPr lang="en" sz="1200">
                <a:solidFill>
                  <a:schemeClr val="dk1"/>
                </a:solidFill>
              </a:rPr>
              <a:t> Tailor treatment based on risk.</a:t>
            </a:r>
            <a:endParaRPr sz="1200">
              <a:solidFill>
                <a:schemeClr val="dk1"/>
              </a:solidFill>
            </a:endParaRPr>
          </a:p>
          <a:p>
            <a:pPr marL="457200" lvl="0" indent="-304800" algn="l" rtl="0">
              <a:spcBef>
                <a:spcPts val="0"/>
              </a:spcBef>
              <a:spcAft>
                <a:spcPts val="0"/>
              </a:spcAft>
              <a:buClr>
                <a:schemeClr val="dk1"/>
              </a:buClr>
              <a:buSzPts val="1200"/>
              <a:buChar char="●"/>
            </a:pPr>
            <a:r>
              <a:rPr lang="en" sz="1200" b="1" i="1">
                <a:solidFill>
                  <a:schemeClr val="dk1"/>
                </a:solidFill>
              </a:rPr>
              <a:t>Preventive Measures:</a:t>
            </a:r>
            <a:r>
              <a:rPr lang="en" sz="1200">
                <a:solidFill>
                  <a:schemeClr val="dk1"/>
                </a:solidFill>
              </a:rPr>
              <a:t> Implement lifestyle changes for high risk.</a:t>
            </a:r>
            <a:endParaRPr sz="1200">
              <a:solidFill>
                <a:schemeClr val="dk1"/>
              </a:solidFill>
            </a:endParaRPr>
          </a:p>
          <a:p>
            <a:pPr marL="457200" lvl="0" indent="-304800" algn="l" rtl="0">
              <a:spcBef>
                <a:spcPts val="0"/>
              </a:spcBef>
              <a:spcAft>
                <a:spcPts val="0"/>
              </a:spcAft>
              <a:buClr>
                <a:schemeClr val="dk1"/>
              </a:buClr>
              <a:buSzPts val="1200"/>
              <a:buChar char="●"/>
            </a:pPr>
            <a:r>
              <a:rPr lang="en" sz="1200" b="1" i="1">
                <a:solidFill>
                  <a:schemeClr val="dk1"/>
                </a:solidFill>
              </a:rPr>
              <a:t>Resource Allocation:</a:t>
            </a:r>
            <a:r>
              <a:rPr lang="en" sz="1200">
                <a:solidFill>
                  <a:schemeClr val="dk1"/>
                </a:solidFill>
              </a:rPr>
              <a:t> Optimize healthcare resources.</a:t>
            </a:r>
            <a:endParaRPr sz="1200">
              <a:solidFill>
                <a:schemeClr val="dk1"/>
              </a:solidFill>
            </a:endParaRPr>
          </a:p>
          <a:p>
            <a:pPr marL="457200" lvl="0" indent="-304800" algn="l" rtl="0">
              <a:spcBef>
                <a:spcPts val="0"/>
              </a:spcBef>
              <a:spcAft>
                <a:spcPts val="0"/>
              </a:spcAft>
              <a:buClr>
                <a:schemeClr val="dk1"/>
              </a:buClr>
              <a:buSzPts val="1200"/>
              <a:buChar char="●"/>
            </a:pPr>
            <a:r>
              <a:rPr lang="en" sz="1200" b="1" i="1">
                <a:solidFill>
                  <a:schemeClr val="dk1"/>
                </a:solidFill>
              </a:rPr>
              <a:t>Insights and Research: </a:t>
            </a:r>
            <a:r>
              <a:rPr lang="en" sz="1200">
                <a:solidFill>
                  <a:schemeClr val="dk1"/>
                </a:solidFill>
              </a:rPr>
              <a:t>Drive nephrology research</a:t>
            </a:r>
            <a:endParaRPr sz="1200">
              <a:solidFill>
                <a:schemeClr val="dk1"/>
              </a:solidFill>
            </a:endParaRPr>
          </a:p>
        </p:txBody>
      </p:sp>
      <p:sp>
        <p:nvSpPr>
          <p:cNvPr id="64" name="Google Shape;64;p13"/>
          <p:cNvSpPr txBox="1"/>
          <p:nvPr/>
        </p:nvSpPr>
        <p:spPr>
          <a:xfrm>
            <a:off x="5910550" y="2293800"/>
            <a:ext cx="1788300" cy="323100"/>
          </a:xfrm>
          <a:prstGeom prst="rect">
            <a:avLst/>
          </a:prstGeom>
          <a:gradFill>
            <a:gsLst>
              <a:gs pos="0">
                <a:srgbClr val="FFF6DB"/>
              </a:gs>
              <a:gs pos="100000">
                <a:srgbClr val="FAD25C"/>
              </a:gs>
            </a:gsLst>
            <a:lin ang="5400012" scaled="0"/>
          </a:grad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i="1">
                <a:solidFill>
                  <a:srgbClr val="FF00FF"/>
                </a:solidFill>
              </a:rPr>
              <a:t>Why It Is Needed ?</a:t>
            </a:r>
            <a:endParaRPr b="1" i="1">
              <a:solidFill>
                <a:srgbClr val="FF00FF"/>
              </a:solidFill>
            </a:endParaRPr>
          </a:p>
        </p:txBody>
      </p:sp>
      <p:cxnSp>
        <p:nvCxnSpPr>
          <p:cNvPr id="65" name="Google Shape;65;p13"/>
          <p:cNvCxnSpPr>
            <a:stCxn id="64" idx="2"/>
            <a:endCxn id="63" idx="0"/>
          </p:cNvCxnSpPr>
          <p:nvPr/>
        </p:nvCxnSpPr>
        <p:spPr>
          <a:xfrm rot="-5400000" flipH="1">
            <a:off x="6587350" y="2834250"/>
            <a:ext cx="435300" cy="600"/>
          </a:xfrm>
          <a:prstGeom prst="curvedConnector3">
            <a:avLst>
              <a:gd name="adj1" fmla="val 50014"/>
            </a:avLst>
          </a:prstGeom>
          <a:noFill/>
          <a:ln w="19050" cap="flat" cmpd="sng">
            <a:solidFill>
              <a:srgbClr val="00FF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 calcmode="lin" valueType="num">
                                      <p:cBhvr additive="base">
                                        <p:cTn id="7" dur="1000"/>
                                        <p:tgtEl>
                                          <p:spTgt spid="54">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additive="base">
                                        <p:cTn id="10" dur="700"/>
                                        <p:tgtEl>
                                          <p:spTgt spid="54"/>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additive="base">
                                        <p:cTn id="14" dur="300"/>
                                        <p:tgtEl>
                                          <p:spTgt spid="57"/>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10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600"/>
                                        <p:tgtEl>
                                          <p:spTgt spid="55"/>
                                        </p:tgtEl>
                                      </p:cBhvr>
                                    </p:animEffect>
                                  </p:childTnLst>
                                </p:cTn>
                              </p:par>
                            </p:childTnLst>
                          </p:cTn>
                        </p:par>
                        <p:par>
                          <p:cTn id="23" fill="hold">
                            <p:stCondLst>
                              <p:cond delay="1000"/>
                            </p:stCondLst>
                            <p:childTnLst>
                              <p:par>
                                <p:cTn id="24" presetID="2" presetClass="entr" presetSubtype="2" fill="hold" nodeType="afterEffect">
                                  <p:stCondLst>
                                    <p:cond delay="0"/>
                                  </p:stCondLst>
                                  <p:childTnLst>
                                    <p:set>
                                      <p:cBhvr>
                                        <p:cTn id="25" dur="1" fill="hold">
                                          <p:stCondLst>
                                            <p:cond delay="0"/>
                                          </p:stCondLst>
                                        </p:cTn>
                                        <p:tgtEl>
                                          <p:spTgt spid="55">
                                            <p:txEl>
                                              <p:pRg st="0" end="0"/>
                                            </p:txEl>
                                          </p:spTgt>
                                        </p:tgtEl>
                                        <p:attrNameLst>
                                          <p:attrName>style.visibility</p:attrName>
                                        </p:attrNameLst>
                                      </p:cBhvr>
                                      <p:to>
                                        <p:strVal val="visible"/>
                                      </p:to>
                                    </p:set>
                                    <p:anim calcmode="lin" valueType="num">
                                      <p:cBhvr additive="base">
                                        <p:cTn id="26" dur="500"/>
                                        <p:tgtEl>
                                          <p:spTgt spid="5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700"/>
                                        <p:tgtEl>
                                          <p:spTgt spid="60"/>
                                        </p:tgtEl>
                                        <p:attrNameLst>
                                          <p:attrName>ppt_x</p:attrName>
                                        </p:attrNameLst>
                                      </p:cBhvr>
                                      <p:tavLst>
                                        <p:tav tm="0">
                                          <p:val>
                                            <p:strVal val="#ppt_x-1"/>
                                          </p:val>
                                        </p:tav>
                                        <p:tav tm="100000">
                                          <p:val>
                                            <p:strVal val="#ppt_x"/>
                                          </p:val>
                                        </p:tav>
                                      </p:tavLst>
                                    </p:anim>
                                  </p:childTnLst>
                                </p:cTn>
                              </p:par>
                            </p:childTnLst>
                          </p:cTn>
                        </p:par>
                        <p:par>
                          <p:cTn id="32" fill="hold">
                            <p:stCondLst>
                              <p:cond delay="700"/>
                            </p:stCondLst>
                            <p:childTnLst>
                              <p:par>
                                <p:cTn id="33" presetID="1" presetClass="entr" presetSubtype="0"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600"/>
                                        <p:tgtEl>
                                          <p:spTgt spid="59"/>
                                        </p:tgtEl>
                                      </p:cBhvr>
                                    </p:animEffect>
                                  </p:childTnLst>
                                </p:cTn>
                              </p:par>
                            </p:childTnLst>
                          </p:cTn>
                        </p:par>
                        <p:par>
                          <p:cTn id="38" fill="hold">
                            <p:stCondLst>
                              <p:cond delay="1300"/>
                            </p:stCondLst>
                            <p:childTnLst>
                              <p:par>
                                <p:cTn id="39" presetID="2" presetClass="entr" presetSubtype="8" fill="hold" nodeType="afterEffect">
                                  <p:stCondLst>
                                    <p:cond delay="0"/>
                                  </p:stCondLst>
                                  <p:childTnLst>
                                    <p:set>
                                      <p:cBhvr>
                                        <p:cTn id="40" dur="1" fill="hold">
                                          <p:stCondLst>
                                            <p:cond delay="0"/>
                                          </p:stCondLst>
                                        </p:cTn>
                                        <p:tgtEl>
                                          <p:spTgt spid="59">
                                            <p:txEl>
                                              <p:pRg st="0" end="0"/>
                                            </p:txEl>
                                          </p:spTgt>
                                        </p:tgtEl>
                                        <p:attrNameLst>
                                          <p:attrName>style.visibility</p:attrName>
                                        </p:attrNameLst>
                                      </p:cBhvr>
                                      <p:to>
                                        <p:strVal val="visible"/>
                                      </p:to>
                                    </p:set>
                                    <p:anim calcmode="lin" valueType="num">
                                      <p:cBhvr additive="base">
                                        <p:cTn id="41" dur="500"/>
                                        <p:tgtEl>
                                          <p:spTgt spid="5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64"/>
                                        </p:tgtEl>
                                        <p:attrNameLst>
                                          <p:attrName>style.visibility</p:attrName>
                                        </p:attrNameLst>
                                      </p:cBhvr>
                                      <p:to>
                                        <p:strVal val="visible"/>
                                      </p:to>
                                    </p:set>
                                    <p:anim calcmode="lin" valueType="num">
                                      <p:cBhvr additive="base">
                                        <p:cTn id="46" dur="1000"/>
                                        <p:tgtEl>
                                          <p:spTgt spid="64"/>
                                        </p:tgtEl>
                                        <p:attrNameLst>
                                          <p:attrName>ppt_x</p:attrName>
                                        </p:attrNameLst>
                                      </p:cBhvr>
                                      <p:tavLst>
                                        <p:tav tm="0">
                                          <p:val>
                                            <p:strVal val="#ppt_x+1"/>
                                          </p:val>
                                        </p:tav>
                                        <p:tav tm="100000">
                                          <p:val>
                                            <p:strVal val="#ppt_x"/>
                                          </p:val>
                                        </p:tav>
                                      </p:tavLst>
                                    </p:anim>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fade">
                                      <p:cBhvr>
                                        <p:cTn id="50" dur="1000"/>
                                        <p:tgtEl>
                                          <p:spTgt spid="65"/>
                                        </p:tgtEl>
                                      </p:cBhvr>
                                    </p:animEffect>
                                  </p:childTnLst>
                                </p:cTn>
                              </p:par>
                              <p:par>
                                <p:cTn id="51" presetID="10" presetClass="entr" presetSubtype="0"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1000"/>
                                        <p:tgtEl>
                                          <p:spTgt spid="63"/>
                                        </p:tgtEl>
                                      </p:cBhvr>
                                    </p:animEffect>
                                  </p:childTnLst>
                                </p:cTn>
                              </p:par>
                            </p:childTnLst>
                          </p:cTn>
                        </p:par>
                        <p:par>
                          <p:cTn id="54" fill="hold">
                            <p:stCondLst>
                              <p:cond delay="2000"/>
                            </p:stCondLst>
                            <p:childTnLst>
                              <p:par>
                                <p:cTn id="55" presetID="2" presetClass="entr" presetSubtype="2" fill="hold" nodeType="afterEffect">
                                  <p:stCondLst>
                                    <p:cond delay="0"/>
                                  </p:stCondLst>
                                  <p:childTnLst>
                                    <p:set>
                                      <p:cBhvr>
                                        <p:cTn id="56" dur="1" fill="hold">
                                          <p:stCondLst>
                                            <p:cond delay="0"/>
                                          </p:stCondLst>
                                        </p:cTn>
                                        <p:tgtEl>
                                          <p:spTgt spid="63">
                                            <p:txEl>
                                              <p:pRg st="0" end="0"/>
                                            </p:txEl>
                                          </p:spTgt>
                                        </p:tgtEl>
                                        <p:attrNameLst>
                                          <p:attrName>style.visibility</p:attrName>
                                        </p:attrNameLst>
                                      </p:cBhvr>
                                      <p:to>
                                        <p:strVal val="visible"/>
                                      </p:to>
                                    </p:set>
                                    <p:anim calcmode="lin" valueType="num">
                                      <p:cBhvr additive="base">
                                        <p:cTn id="57" dur="600"/>
                                        <p:tgtEl>
                                          <p:spTgt spid="63">
                                            <p:txEl>
                                              <p:pRg st="0" end="0"/>
                                            </p:txEl>
                                          </p:spTgt>
                                        </p:tgtEl>
                                        <p:attrNameLst>
                                          <p:attrName>ppt_x</p:attrName>
                                        </p:attrNameLst>
                                      </p:cBhvr>
                                      <p:tavLst>
                                        <p:tav tm="0">
                                          <p:val>
                                            <p:strVal val="#ppt_x+1"/>
                                          </p:val>
                                        </p:tav>
                                        <p:tav tm="100000">
                                          <p:val>
                                            <p:strVal val="#ppt_x"/>
                                          </p:val>
                                        </p:tav>
                                      </p:tavLst>
                                    </p:anim>
                                  </p:childTnLst>
                                </p:cTn>
                              </p:par>
                            </p:childTnLst>
                          </p:cTn>
                        </p:par>
                        <p:par>
                          <p:cTn id="58" fill="hold">
                            <p:stCondLst>
                              <p:cond delay="2600"/>
                            </p:stCondLst>
                            <p:childTnLst>
                              <p:par>
                                <p:cTn id="59" presetID="2" presetClass="entr" presetSubtype="2" fill="hold" nodeType="afterEffect">
                                  <p:stCondLst>
                                    <p:cond delay="0"/>
                                  </p:stCondLst>
                                  <p:childTnLst>
                                    <p:set>
                                      <p:cBhvr>
                                        <p:cTn id="60" dur="1" fill="hold">
                                          <p:stCondLst>
                                            <p:cond delay="0"/>
                                          </p:stCondLst>
                                        </p:cTn>
                                        <p:tgtEl>
                                          <p:spTgt spid="63">
                                            <p:txEl>
                                              <p:pRg st="1" end="1"/>
                                            </p:txEl>
                                          </p:spTgt>
                                        </p:tgtEl>
                                        <p:attrNameLst>
                                          <p:attrName>style.visibility</p:attrName>
                                        </p:attrNameLst>
                                      </p:cBhvr>
                                      <p:to>
                                        <p:strVal val="visible"/>
                                      </p:to>
                                    </p:set>
                                    <p:anim calcmode="lin" valueType="num">
                                      <p:cBhvr additive="base">
                                        <p:cTn id="61" dur="600"/>
                                        <p:tgtEl>
                                          <p:spTgt spid="63">
                                            <p:txEl>
                                              <p:pRg st="1" end="1"/>
                                            </p:txEl>
                                          </p:spTgt>
                                        </p:tgtEl>
                                        <p:attrNameLst>
                                          <p:attrName>ppt_x</p:attrName>
                                        </p:attrNameLst>
                                      </p:cBhvr>
                                      <p:tavLst>
                                        <p:tav tm="0">
                                          <p:val>
                                            <p:strVal val="#ppt_x+1"/>
                                          </p:val>
                                        </p:tav>
                                        <p:tav tm="100000">
                                          <p:val>
                                            <p:strVal val="#ppt_x"/>
                                          </p:val>
                                        </p:tav>
                                      </p:tavLst>
                                    </p:anim>
                                  </p:childTnLst>
                                </p:cTn>
                              </p:par>
                            </p:childTnLst>
                          </p:cTn>
                        </p:par>
                        <p:par>
                          <p:cTn id="62" fill="hold">
                            <p:stCondLst>
                              <p:cond delay="3200"/>
                            </p:stCondLst>
                            <p:childTnLst>
                              <p:par>
                                <p:cTn id="63" presetID="2" presetClass="entr" presetSubtype="2" fill="hold" nodeType="afterEffect">
                                  <p:stCondLst>
                                    <p:cond delay="0"/>
                                  </p:stCondLst>
                                  <p:childTnLst>
                                    <p:set>
                                      <p:cBhvr>
                                        <p:cTn id="64" dur="1" fill="hold">
                                          <p:stCondLst>
                                            <p:cond delay="0"/>
                                          </p:stCondLst>
                                        </p:cTn>
                                        <p:tgtEl>
                                          <p:spTgt spid="63">
                                            <p:txEl>
                                              <p:pRg st="2" end="2"/>
                                            </p:txEl>
                                          </p:spTgt>
                                        </p:tgtEl>
                                        <p:attrNameLst>
                                          <p:attrName>style.visibility</p:attrName>
                                        </p:attrNameLst>
                                      </p:cBhvr>
                                      <p:to>
                                        <p:strVal val="visible"/>
                                      </p:to>
                                    </p:set>
                                    <p:anim calcmode="lin" valueType="num">
                                      <p:cBhvr additive="base">
                                        <p:cTn id="65" dur="600"/>
                                        <p:tgtEl>
                                          <p:spTgt spid="63">
                                            <p:txEl>
                                              <p:pRg st="2" end="2"/>
                                            </p:txEl>
                                          </p:spTgt>
                                        </p:tgtEl>
                                        <p:attrNameLst>
                                          <p:attrName>ppt_x</p:attrName>
                                        </p:attrNameLst>
                                      </p:cBhvr>
                                      <p:tavLst>
                                        <p:tav tm="0">
                                          <p:val>
                                            <p:strVal val="#ppt_x+1"/>
                                          </p:val>
                                        </p:tav>
                                        <p:tav tm="100000">
                                          <p:val>
                                            <p:strVal val="#ppt_x"/>
                                          </p:val>
                                        </p:tav>
                                      </p:tavLst>
                                    </p:anim>
                                  </p:childTnLst>
                                </p:cTn>
                              </p:par>
                            </p:childTnLst>
                          </p:cTn>
                        </p:par>
                        <p:par>
                          <p:cTn id="66" fill="hold">
                            <p:stCondLst>
                              <p:cond delay="3800"/>
                            </p:stCondLst>
                            <p:childTnLst>
                              <p:par>
                                <p:cTn id="67" presetID="2" presetClass="entr" presetSubtype="2" fill="hold" nodeType="afterEffect">
                                  <p:stCondLst>
                                    <p:cond delay="0"/>
                                  </p:stCondLst>
                                  <p:childTnLst>
                                    <p:set>
                                      <p:cBhvr>
                                        <p:cTn id="68" dur="1" fill="hold">
                                          <p:stCondLst>
                                            <p:cond delay="0"/>
                                          </p:stCondLst>
                                        </p:cTn>
                                        <p:tgtEl>
                                          <p:spTgt spid="63">
                                            <p:txEl>
                                              <p:pRg st="3" end="3"/>
                                            </p:txEl>
                                          </p:spTgt>
                                        </p:tgtEl>
                                        <p:attrNameLst>
                                          <p:attrName>style.visibility</p:attrName>
                                        </p:attrNameLst>
                                      </p:cBhvr>
                                      <p:to>
                                        <p:strVal val="visible"/>
                                      </p:to>
                                    </p:set>
                                    <p:anim calcmode="lin" valueType="num">
                                      <p:cBhvr additive="base">
                                        <p:cTn id="69" dur="600"/>
                                        <p:tgtEl>
                                          <p:spTgt spid="63">
                                            <p:txEl>
                                              <p:pRg st="3" end="3"/>
                                            </p:txEl>
                                          </p:spTgt>
                                        </p:tgtEl>
                                        <p:attrNameLst>
                                          <p:attrName>ppt_x</p:attrName>
                                        </p:attrNameLst>
                                      </p:cBhvr>
                                      <p:tavLst>
                                        <p:tav tm="0">
                                          <p:val>
                                            <p:strVal val="#ppt_x+1"/>
                                          </p:val>
                                        </p:tav>
                                        <p:tav tm="100000">
                                          <p:val>
                                            <p:strVal val="#ppt_x"/>
                                          </p:val>
                                        </p:tav>
                                      </p:tavLst>
                                    </p:anim>
                                  </p:childTnLst>
                                </p:cTn>
                              </p:par>
                            </p:childTnLst>
                          </p:cTn>
                        </p:par>
                        <p:par>
                          <p:cTn id="70" fill="hold">
                            <p:stCondLst>
                              <p:cond delay="4400"/>
                            </p:stCondLst>
                            <p:childTnLst>
                              <p:par>
                                <p:cTn id="71" presetID="2" presetClass="entr" presetSubtype="2" fill="hold" nodeType="afterEffect">
                                  <p:stCondLst>
                                    <p:cond delay="0"/>
                                  </p:stCondLst>
                                  <p:childTnLst>
                                    <p:set>
                                      <p:cBhvr>
                                        <p:cTn id="72" dur="1" fill="hold">
                                          <p:stCondLst>
                                            <p:cond delay="0"/>
                                          </p:stCondLst>
                                        </p:cTn>
                                        <p:tgtEl>
                                          <p:spTgt spid="63">
                                            <p:txEl>
                                              <p:pRg st="4" end="4"/>
                                            </p:txEl>
                                          </p:spTgt>
                                        </p:tgtEl>
                                        <p:attrNameLst>
                                          <p:attrName>style.visibility</p:attrName>
                                        </p:attrNameLst>
                                      </p:cBhvr>
                                      <p:to>
                                        <p:strVal val="visible"/>
                                      </p:to>
                                    </p:set>
                                    <p:anim calcmode="lin" valueType="num">
                                      <p:cBhvr additive="base">
                                        <p:cTn id="73" dur="600"/>
                                        <p:tgtEl>
                                          <p:spTgt spid="63">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ctrTitle"/>
          </p:nvPr>
        </p:nvSpPr>
        <p:spPr>
          <a:xfrm>
            <a:off x="311700" y="134975"/>
            <a:ext cx="8520600" cy="3795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358"/>
              <a:buFont typeface="Arial"/>
              <a:buNone/>
            </a:pPr>
            <a:r>
              <a:rPr lang="en" sz="2100" b="1">
                <a:solidFill>
                  <a:srgbClr val="FF0000"/>
                </a:solidFill>
              </a:rPr>
              <a:t>Data Analysing</a:t>
            </a:r>
            <a:endParaRPr sz="2100" b="1" u="sng"/>
          </a:p>
        </p:txBody>
      </p:sp>
      <p:sp>
        <p:nvSpPr>
          <p:cNvPr id="155" name="Google Shape;155;p22"/>
          <p:cNvSpPr txBox="1"/>
          <p:nvPr/>
        </p:nvSpPr>
        <p:spPr>
          <a:xfrm>
            <a:off x="-2050825" y="3691425"/>
            <a:ext cx="562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56" name="Google Shape;156;p22"/>
          <p:cNvSpPr txBox="1"/>
          <p:nvPr/>
        </p:nvSpPr>
        <p:spPr>
          <a:xfrm>
            <a:off x="311700" y="752375"/>
            <a:ext cx="5430300" cy="37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rgbClr val="FF0000"/>
                </a:solidFill>
                <a:highlight>
                  <a:schemeClr val="lt1"/>
                </a:highlight>
              </a:rPr>
              <a:t>Box Plots for </a:t>
            </a:r>
            <a:r>
              <a:rPr lang="en" sz="1300" b="1" dirty="0">
                <a:solidFill>
                  <a:srgbClr val="FF0000"/>
                </a:solidFill>
              </a:rPr>
              <a:t>Various Parameters with respect to “target” Variable</a:t>
            </a:r>
            <a:endParaRPr sz="1300" b="1" dirty="0">
              <a:solidFill>
                <a:srgbClr val="FF0000"/>
              </a:solidFill>
              <a:highlight>
                <a:srgbClr val="FFFFFF"/>
              </a:highlight>
            </a:endParaRPr>
          </a:p>
        </p:txBody>
      </p:sp>
      <p:pic>
        <p:nvPicPr>
          <p:cNvPr id="157" name="Google Shape;157;p22"/>
          <p:cNvPicPr preferRelativeResize="0"/>
          <p:nvPr/>
        </p:nvPicPr>
        <p:blipFill>
          <a:blip r:embed="rId3">
            <a:alphaModFix/>
          </a:blip>
          <a:stretch>
            <a:fillRect/>
          </a:stretch>
        </p:blipFill>
        <p:spPr>
          <a:xfrm>
            <a:off x="311700" y="1188625"/>
            <a:ext cx="2513875" cy="1885400"/>
          </a:xfrm>
          <a:prstGeom prst="rect">
            <a:avLst/>
          </a:prstGeom>
          <a:noFill/>
          <a:ln>
            <a:noFill/>
          </a:ln>
        </p:spPr>
      </p:pic>
      <p:pic>
        <p:nvPicPr>
          <p:cNvPr id="158" name="Google Shape;158;p22"/>
          <p:cNvPicPr preferRelativeResize="0"/>
          <p:nvPr/>
        </p:nvPicPr>
        <p:blipFill>
          <a:blip r:embed="rId4">
            <a:alphaModFix/>
          </a:blip>
          <a:stretch>
            <a:fillRect/>
          </a:stretch>
        </p:blipFill>
        <p:spPr>
          <a:xfrm>
            <a:off x="6051675" y="1188625"/>
            <a:ext cx="2606600" cy="1954950"/>
          </a:xfrm>
          <a:prstGeom prst="rect">
            <a:avLst/>
          </a:prstGeom>
          <a:noFill/>
          <a:ln>
            <a:noFill/>
          </a:ln>
        </p:spPr>
      </p:pic>
      <p:pic>
        <p:nvPicPr>
          <p:cNvPr id="159" name="Google Shape;159;p22"/>
          <p:cNvPicPr preferRelativeResize="0"/>
          <p:nvPr/>
        </p:nvPicPr>
        <p:blipFill>
          <a:blip r:embed="rId5">
            <a:alphaModFix/>
          </a:blip>
          <a:stretch>
            <a:fillRect/>
          </a:stretch>
        </p:blipFill>
        <p:spPr>
          <a:xfrm>
            <a:off x="3135325" y="1188625"/>
            <a:ext cx="2606600" cy="1954955"/>
          </a:xfrm>
          <a:prstGeom prst="rect">
            <a:avLst/>
          </a:prstGeom>
          <a:noFill/>
          <a:ln>
            <a:noFill/>
          </a:ln>
        </p:spPr>
      </p:pic>
      <p:pic>
        <p:nvPicPr>
          <p:cNvPr id="160" name="Google Shape;160;p22"/>
          <p:cNvPicPr preferRelativeResize="0"/>
          <p:nvPr/>
        </p:nvPicPr>
        <p:blipFill>
          <a:blip r:embed="rId6">
            <a:alphaModFix/>
          </a:blip>
          <a:stretch>
            <a:fillRect/>
          </a:stretch>
        </p:blipFill>
        <p:spPr>
          <a:xfrm>
            <a:off x="392188" y="3212925"/>
            <a:ext cx="2352899" cy="1764674"/>
          </a:xfrm>
          <a:prstGeom prst="rect">
            <a:avLst/>
          </a:prstGeom>
          <a:noFill/>
          <a:ln>
            <a:noFill/>
          </a:ln>
        </p:spPr>
      </p:pic>
      <p:pic>
        <p:nvPicPr>
          <p:cNvPr id="161" name="Google Shape;161;p22"/>
          <p:cNvPicPr preferRelativeResize="0"/>
          <p:nvPr/>
        </p:nvPicPr>
        <p:blipFill>
          <a:blip r:embed="rId7">
            <a:alphaModFix/>
          </a:blip>
          <a:stretch>
            <a:fillRect/>
          </a:stretch>
        </p:blipFill>
        <p:spPr>
          <a:xfrm>
            <a:off x="3308549" y="3282475"/>
            <a:ext cx="2260166" cy="1695125"/>
          </a:xfrm>
          <a:prstGeom prst="rect">
            <a:avLst/>
          </a:prstGeom>
          <a:noFill/>
          <a:ln>
            <a:noFill/>
          </a:ln>
        </p:spPr>
      </p:pic>
      <p:pic>
        <p:nvPicPr>
          <p:cNvPr id="162" name="Google Shape;162;p22"/>
          <p:cNvPicPr preferRelativeResize="0"/>
          <p:nvPr/>
        </p:nvPicPr>
        <p:blipFill>
          <a:blip r:embed="rId8">
            <a:alphaModFix/>
          </a:blip>
          <a:stretch>
            <a:fillRect/>
          </a:stretch>
        </p:blipFill>
        <p:spPr>
          <a:xfrm>
            <a:off x="6334491" y="3247700"/>
            <a:ext cx="2260166" cy="169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ctrTitle"/>
          </p:nvPr>
        </p:nvSpPr>
        <p:spPr>
          <a:xfrm>
            <a:off x="311700" y="134975"/>
            <a:ext cx="8520600" cy="3354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358"/>
              <a:buFont typeface="Arial"/>
              <a:buNone/>
            </a:pPr>
            <a:r>
              <a:rPr lang="en" sz="2000" b="1">
                <a:solidFill>
                  <a:srgbClr val="FF0000"/>
                </a:solidFill>
              </a:rPr>
              <a:t>Data Preparation and Preprocessing</a:t>
            </a:r>
            <a:endParaRPr sz="2000" b="1" u="sng"/>
          </a:p>
        </p:txBody>
      </p:sp>
      <p:sp>
        <p:nvSpPr>
          <p:cNvPr id="168" name="Google Shape;168;p23"/>
          <p:cNvSpPr txBox="1"/>
          <p:nvPr/>
        </p:nvSpPr>
        <p:spPr>
          <a:xfrm>
            <a:off x="603125" y="568725"/>
            <a:ext cx="3931500" cy="339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300" b="1">
                <a:solidFill>
                  <a:srgbClr val="FF0000"/>
                </a:solidFill>
                <a:highlight>
                  <a:srgbClr val="F7F7F7"/>
                </a:highlight>
              </a:rPr>
              <a:t>Split data into input (X) and output (y) variables</a:t>
            </a:r>
            <a:endParaRPr sz="1300" b="1">
              <a:solidFill>
                <a:srgbClr val="FF0000"/>
              </a:solidFill>
              <a:highlight>
                <a:schemeClr val="lt1"/>
              </a:highlight>
            </a:endParaRPr>
          </a:p>
          <a:p>
            <a:pPr marL="0" lvl="0" indent="0" algn="l" rtl="0">
              <a:lnSpc>
                <a:spcPct val="115000"/>
              </a:lnSpc>
              <a:spcBef>
                <a:spcPts val="1400"/>
              </a:spcBef>
              <a:spcAft>
                <a:spcPts val="400"/>
              </a:spcAft>
              <a:buNone/>
            </a:pPr>
            <a:endParaRPr sz="1300" b="1">
              <a:solidFill>
                <a:srgbClr val="FF0000"/>
              </a:solidFill>
              <a:highlight>
                <a:srgbClr val="FFFFFF"/>
              </a:highlight>
            </a:endParaRPr>
          </a:p>
        </p:txBody>
      </p:sp>
      <p:pic>
        <p:nvPicPr>
          <p:cNvPr id="169" name="Google Shape;169;p23"/>
          <p:cNvPicPr preferRelativeResize="0"/>
          <p:nvPr/>
        </p:nvPicPr>
        <p:blipFill>
          <a:blip r:embed="rId3">
            <a:alphaModFix/>
          </a:blip>
          <a:stretch>
            <a:fillRect/>
          </a:stretch>
        </p:blipFill>
        <p:spPr>
          <a:xfrm>
            <a:off x="647300" y="1060725"/>
            <a:ext cx="2162000" cy="437175"/>
          </a:xfrm>
          <a:prstGeom prst="rect">
            <a:avLst/>
          </a:prstGeom>
          <a:noFill/>
          <a:ln>
            <a:noFill/>
          </a:ln>
        </p:spPr>
      </p:pic>
      <p:sp>
        <p:nvSpPr>
          <p:cNvPr id="170" name="Google Shape;170;p23"/>
          <p:cNvSpPr txBox="1"/>
          <p:nvPr/>
        </p:nvSpPr>
        <p:spPr>
          <a:xfrm>
            <a:off x="596300" y="1744350"/>
            <a:ext cx="1737900" cy="339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300" b="1">
                <a:solidFill>
                  <a:srgbClr val="FF0000"/>
                </a:solidFill>
                <a:highlight>
                  <a:srgbClr val="F7F7F7"/>
                </a:highlight>
              </a:rPr>
              <a:t>Data Preprocessing</a:t>
            </a:r>
            <a:endParaRPr sz="1300" b="1">
              <a:solidFill>
                <a:srgbClr val="FF0000"/>
              </a:solidFill>
              <a:highlight>
                <a:schemeClr val="lt1"/>
              </a:highlight>
            </a:endParaRPr>
          </a:p>
          <a:p>
            <a:pPr marL="0" lvl="0" indent="0" algn="l" rtl="0">
              <a:lnSpc>
                <a:spcPct val="115000"/>
              </a:lnSpc>
              <a:spcBef>
                <a:spcPts val="1400"/>
              </a:spcBef>
              <a:spcAft>
                <a:spcPts val="400"/>
              </a:spcAft>
              <a:buNone/>
            </a:pPr>
            <a:endParaRPr sz="1300" b="1">
              <a:solidFill>
                <a:srgbClr val="FF0000"/>
              </a:solidFill>
              <a:highlight>
                <a:srgbClr val="FFFFFF"/>
              </a:highlight>
            </a:endParaRPr>
          </a:p>
        </p:txBody>
      </p:sp>
      <p:pic>
        <p:nvPicPr>
          <p:cNvPr id="171" name="Google Shape;171;p23"/>
          <p:cNvPicPr preferRelativeResize="0"/>
          <p:nvPr/>
        </p:nvPicPr>
        <p:blipFill>
          <a:blip r:embed="rId4">
            <a:alphaModFix/>
          </a:blip>
          <a:stretch>
            <a:fillRect/>
          </a:stretch>
        </p:blipFill>
        <p:spPr>
          <a:xfrm>
            <a:off x="558925" y="2217200"/>
            <a:ext cx="4205526" cy="1704150"/>
          </a:xfrm>
          <a:prstGeom prst="rect">
            <a:avLst/>
          </a:prstGeom>
          <a:noFill/>
          <a:ln>
            <a:noFill/>
          </a:ln>
        </p:spPr>
      </p:pic>
      <p:sp>
        <p:nvSpPr>
          <p:cNvPr id="172" name="Google Shape;172;p23"/>
          <p:cNvSpPr txBox="1"/>
          <p:nvPr/>
        </p:nvSpPr>
        <p:spPr>
          <a:xfrm>
            <a:off x="488225" y="4167800"/>
            <a:ext cx="3273300" cy="339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FF0000"/>
                </a:solidFill>
              </a:rPr>
              <a:t>Split data into training and testing sets</a:t>
            </a:r>
            <a:endParaRPr sz="1300" b="1">
              <a:solidFill>
                <a:srgbClr val="FF0000"/>
              </a:solidFill>
            </a:endParaRPr>
          </a:p>
        </p:txBody>
      </p:sp>
      <p:pic>
        <p:nvPicPr>
          <p:cNvPr id="173" name="Google Shape;173;p23"/>
          <p:cNvPicPr preferRelativeResize="0"/>
          <p:nvPr/>
        </p:nvPicPr>
        <p:blipFill>
          <a:blip r:embed="rId5">
            <a:alphaModFix/>
          </a:blip>
          <a:stretch>
            <a:fillRect/>
          </a:stretch>
        </p:blipFill>
        <p:spPr>
          <a:xfrm>
            <a:off x="488225" y="4605925"/>
            <a:ext cx="6085001" cy="33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ctrTitle"/>
          </p:nvPr>
        </p:nvSpPr>
        <p:spPr>
          <a:xfrm>
            <a:off x="311700" y="134975"/>
            <a:ext cx="8520600" cy="3354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a:solidFill>
                  <a:srgbClr val="FF0000"/>
                </a:solidFill>
              </a:rPr>
              <a:t>Define models and Fit &amp; Evaluate on data to choose best model</a:t>
            </a:r>
            <a:endParaRPr sz="2000" b="1">
              <a:solidFill>
                <a:srgbClr val="FF0000"/>
              </a:solidFill>
            </a:endParaRPr>
          </a:p>
        </p:txBody>
      </p:sp>
      <p:sp>
        <p:nvSpPr>
          <p:cNvPr id="179" name="Google Shape;179;p24"/>
          <p:cNvSpPr txBox="1"/>
          <p:nvPr/>
        </p:nvSpPr>
        <p:spPr>
          <a:xfrm>
            <a:off x="311700" y="470375"/>
            <a:ext cx="8386800" cy="4417500"/>
          </a:xfrm>
          <a:prstGeom prst="rect">
            <a:avLst/>
          </a:prstGeom>
          <a:noFill/>
          <a:ln>
            <a:noFill/>
          </a:ln>
        </p:spPr>
        <p:txBody>
          <a:bodyPr spcFirstLastPara="1" wrap="square" lIns="91425" tIns="91425" rIns="91425" bIns="91425" anchor="t" anchorCtr="0">
            <a:spAutoFit/>
          </a:bodyPr>
          <a:lstStyle/>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Logistic Regression:</a:t>
            </a:r>
            <a:r>
              <a:rPr lang="en" sz="1250" dirty="0"/>
              <a:t> Linear model estimating the probability of a binary outcome.</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Gradient Boosting:</a:t>
            </a:r>
            <a:r>
              <a:rPr lang="en" sz="1250" dirty="0"/>
              <a:t> Sequential ensemble method minimizing a loss function by adding weak learners.</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AdaBoost:</a:t>
            </a:r>
            <a:r>
              <a:rPr lang="en" sz="1250" dirty="0"/>
              <a:t> Boosting ensemble technique that adjusts the weights of misclassified observations iteratively.</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Random Forest:</a:t>
            </a:r>
            <a:r>
              <a:rPr lang="en" sz="1250" dirty="0"/>
              <a:t> Ensemble learning method constructing multiple decision trees and aggregating their outputs.</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XGBoost:</a:t>
            </a:r>
            <a:r>
              <a:rPr lang="en" sz="1250" dirty="0"/>
              <a:t> Gradient boosting library employing a regularized objective function and tree pruning.</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SVM:</a:t>
            </a:r>
            <a:r>
              <a:rPr lang="en" sz="1250" dirty="0"/>
              <a:t> Supervised learning algorithm seeking the optimal hyperplane to separate classes in feature space.</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K-Nearest Neighbors:</a:t>
            </a:r>
            <a:r>
              <a:rPr lang="en" sz="1250" dirty="0"/>
              <a:t> Instance-based learning method classifying data points based on their nearest neighbors.</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Decision Tree:</a:t>
            </a:r>
            <a:r>
              <a:rPr lang="en" sz="1250" dirty="0"/>
              <a:t> Hierarchical structure of decisions based on feature values to classify instances.</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Extra Trees: </a:t>
            </a:r>
            <a:r>
              <a:rPr lang="en" sz="1250" dirty="0"/>
              <a:t>Ensemble learning technique similar to Random Forests, with more randomized splitting.</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Gaussian Naive Bayes:</a:t>
            </a:r>
            <a:r>
              <a:rPr lang="en" sz="1250" dirty="0"/>
              <a:t> Probabilistic classifier assuming independence among features given the class label.</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CatBoost: </a:t>
            </a:r>
            <a:r>
              <a:rPr lang="en" sz="1250" dirty="0"/>
              <a:t>Gradient boosting algorithm optimized for categorical features with ordered boosting.</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SGD Classifier:</a:t>
            </a:r>
            <a:r>
              <a:rPr lang="en" sz="1250" dirty="0"/>
              <a:t> Linear classifier trained using stochastic gradient descent.</a:t>
            </a:r>
            <a:endParaRPr sz="1250" dirty="0"/>
          </a:p>
          <a:p>
            <a:pPr marL="457200" lvl="0" indent="-307975" algn="l" rtl="0">
              <a:lnSpc>
                <a:spcPct val="150000"/>
              </a:lnSpc>
              <a:spcBef>
                <a:spcPts val="0"/>
              </a:spcBef>
              <a:spcAft>
                <a:spcPts val="0"/>
              </a:spcAft>
              <a:buClr>
                <a:srgbClr val="FF00FF"/>
              </a:buClr>
              <a:buSzPts val="1250"/>
              <a:buChar char="❏"/>
            </a:pPr>
            <a:r>
              <a:rPr lang="en" sz="1250" b="1" i="1" dirty="0">
                <a:solidFill>
                  <a:srgbClr val="0000FF"/>
                </a:solidFill>
              </a:rPr>
              <a:t>Bagging Classifier:</a:t>
            </a:r>
            <a:r>
              <a:rPr lang="en" sz="1250" dirty="0"/>
              <a:t> Bootstrap aggregating method training base classifiers on bootstrapped subsets of data.</a:t>
            </a:r>
            <a:endParaRPr sz="12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ctrTitle"/>
          </p:nvPr>
        </p:nvSpPr>
        <p:spPr>
          <a:xfrm>
            <a:off x="311700" y="134975"/>
            <a:ext cx="8520600" cy="3354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a:solidFill>
                  <a:srgbClr val="FF0000"/>
                </a:solidFill>
              </a:rPr>
              <a:t>Define models and Fit &amp; Evaluate on data to choose best model</a:t>
            </a:r>
            <a:endParaRPr sz="2000" b="1">
              <a:solidFill>
                <a:srgbClr val="FF0000"/>
              </a:solidFill>
            </a:endParaRPr>
          </a:p>
        </p:txBody>
      </p:sp>
      <p:pic>
        <p:nvPicPr>
          <p:cNvPr id="185" name="Google Shape;185;p25"/>
          <p:cNvPicPr preferRelativeResize="0"/>
          <p:nvPr/>
        </p:nvPicPr>
        <p:blipFill>
          <a:blip r:embed="rId3">
            <a:alphaModFix/>
          </a:blip>
          <a:stretch>
            <a:fillRect/>
          </a:stretch>
        </p:blipFill>
        <p:spPr>
          <a:xfrm>
            <a:off x="832900" y="940925"/>
            <a:ext cx="7743825" cy="284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ctrTitle"/>
          </p:nvPr>
        </p:nvSpPr>
        <p:spPr>
          <a:xfrm>
            <a:off x="311700" y="134975"/>
            <a:ext cx="8520600" cy="3354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a:solidFill>
                  <a:srgbClr val="FF0000"/>
                </a:solidFill>
              </a:rPr>
              <a:t>Best Model</a:t>
            </a:r>
            <a:endParaRPr sz="2000" b="1">
              <a:solidFill>
                <a:srgbClr val="FF0000"/>
              </a:solidFill>
            </a:endParaRPr>
          </a:p>
        </p:txBody>
      </p:sp>
      <p:sp>
        <p:nvSpPr>
          <p:cNvPr id="191" name="Google Shape;191;p26"/>
          <p:cNvSpPr txBox="1"/>
          <p:nvPr/>
        </p:nvSpPr>
        <p:spPr>
          <a:xfrm>
            <a:off x="603125" y="568725"/>
            <a:ext cx="2146500" cy="3396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400"/>
              </a:spcBef>
              <a:spcAft>
                <a:spcPts val="400"/>
              </a:spcAft>
              <a:buNone/>
            </a:pPr>
            <a:r>
              <a:rPr lang="en" sz="1300" b="1" dirty="0">
                <a:solidFill>
                  <a:srgbClr val="0000FF"/>
                </a:solidFill>
                <a:highlight>
                  <a:srgbClr val="FFFFFF"/>
                </a:highlight>
              </a:rPr>
              <a:t>Logistic Regression</a:t>
            </a:r>
            <a:endParaRPr sz="1300" b="1" dirty="0">
              <a:solidFill>
                <a:srgbClr val="0000FF"/>
              </a:solidFill>
              <a:highlight>
                <a:srgbClr val="FFFFFF"/>
              </a:highlight>
            </a:endParaRPr>
          </a:p>
        </p:txBody>
      </p:sp>
      <p:sp>
        <p:nvSpPr>
          <p:cNvPr id="192" name="Google Shape;192;p26"/>
          <p:cNvSpPr txBox="1"/>
          <p:nvPr/>
        </p:nvSpPr>
        <p:spPr>
          <a:xfrm>
            <a:off x="543425" y="1083450"/>
            <a:ext cx="1614000" cy="339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900"/>
              </a:spcBef>
              <a:spcAft>
                <a:spcPts val="900"/>
              </a:spcAft>
              <a:buNone/>
            </a:pPr>
            <a:r>
              <a:rPr lang="en" sz="1300" b="1" dirty="0">
                <a:solidFill>
                  <a:srgbClr val="FF0000"/>
                </a:solidFill>
                <a:highlight>
                  <a:srgbClr val="FFFFFF"/>
                </a:highlight>
              </a:rPr>
              <a:t>Confusion Matrix</a:t>
            </a:r>
            <a:endParaRPr sz="1300" b="1" dirty="0">
              <a:solidFill>
                <a:srgbClr val="FF0000"/>
              </a:solidFill>
              <a:highlight>
                <a:srgbClr val="FFFFFF"/>
              </a:highlight>
            </a:endParaRPr>
          </a:p>
        </p:txBody>
      </p:sp>
      <p:pic>
        <p:nvPicPr>
          <p:cNvPr id="193" name="Google Shape;193;p26"/>
          <p:cNvPicPr preferRelativeResize="0"/>
          <p:nvPr/>
        </p:nvPicPr>
        <p:blipFill>
          <a:blip r:embed="rId3">
            <a:alphaModFix/>
          </a:blip>
          <a:stretch>
            <a:fillRect/>
          </a:stretch>
        </p:blipFill>
        <p:spPr>
          <a:xfrm>
            <a:off x="87038" y="1423050"/>
            <a:ext cx="2966525" cy="2224900"/>
          </a:xfrm>
          <a:prstGeom prst="rect">
            <a:avLst/>
          </a:prstGeom>
          <a:noFill/>
          <a:ln>
            <a:noFill/>
          </a:ln>
        </p:spPr>
      </p:pic>
      <p:sp>
        <p:nvSpPr>
          <p:cNvPr id="194" name="Google Shape;194;p26"/>
          <p:cNvSpPr txBox="1"/>
          <p:nvPr/>
        </p:nvSpPr>
        <p:spPr>
          <a:xfrm>
            <a:off x="3665275" y="1083450"/>
            <a:ext cx="2018400" cy="339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FF0000"/>
                </a:solidFill>
              </a:rPr>
              <a:t>Precision-Recall Curve</a:t>
            </a:r>
            <a:endParaRPr sz="1300" b="1">
              <a:solidFill>
                <a:srgbClr val="FF0000"/>
              </a:solidFill>
              <a:highlight>
                <a:srgbClr val="FFFFFF"/>
              </a:highlight>
            </a:endParaRPr>
          </a:p>
        </p:txBody>
      </p:sp>
      <p:pic>
        <p:nvPicPr>
          <p:cNvPr id="195" name="Google Shape;195;p26"/>
          <p:cNvPicPr preferRelativeResize="0"/>
          <p:nvPr/>
        </p:nvPicPr>
        <p:blipFill rotWithShape="1">
          <a:blip r:embed="rId4">
            <a:alphaModFix/>
          </a:blip>
          <a:srcRect/>
          <a:stretch/>
        </p:blipFill>
        <p:spPr>
          <a:xfrm>
            <a:off x="3208888" y="1423050"/>
            <a:ext cx="2966524" cy="2224899"/>
          </a:xfrm>
          <a:prstGeom prst="rect">
            <a:avLst/>
          </a:prstGeom>
          <a:noFill/>
          <a:ln>
            <a:noFill/>
          </a:ln>
        </p:spPr>
      </p:pic>
      <p:sp>
        <p:nvSpPr>
          <p:cNvPr id="196" name="Google Shape;196;p26"/>
          <p:cNvSpPr txBox="1"/>
          <p:nvPr/>
        </p:nvSpPr>
        <p:spPr>
          <a:xfrm>
            <a:off x="6548500" y="1083450"/>
            <a:ext cx="2018400" cy="339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FF0000"/>
                </a:solidFill>
              </a:rPr>
              <a:t>ROC Curve</a:t>
            </a:r>
            <a:endParaRPr sz="1300" b="1">
              <a:solidFill>
                <a:srgbClr val="FF0000"/>
              </a:solidFill>
              <a:highlight>
                <a:srgbClr val="FFFFFF"/>
              </a:highlight>
            </a:endParaRPr>
          </a:p>
        </p:txBody>
      </p:sp>
      <p:pic>
        <p:nvPicPr>
          <p:cNvPr id="197" name="Google Shape;197;p26"/>
          <p:cNvPicPr preferRelativeResize="0"/>
          <p:nvPr/>
        </p:nvPicPr>
        <p:blipFill rotWithShape="1">
          <a:blip r:embed="rId5">
            <a:alphaModFix/>
          </a:blip>
          <a:srcRect/>
          <a:stretch/>
        </p:blipFill>
        <p:spPr>
          <a:xfrm>
            <a:off x="6092112" y="1423050"/>
            <a:ext cx="2966524" cy="2224899"/>
          </a:xfrm>
          <a:prstGeom prst="rect">
            <a:avLst/>
          </a:prstGeom>
          <a:noFill/>
          <a:ln>
            <a:noFill/>
          </a:ln>
        </p:spPr>
      </p:pic>
      <p:pic>
        <p:nvPicPr>
          <p:cNvPr id="198" name="Google Shape;198;p26"/>
          <p:cNvPicPr preferRelativeResize="0"/>
          <p:nvPr/>
        </p:nvPicPr>
        <p:blipFill>
          <a:blip r:embed="rId6">
            <a:alphaModFix/>
          </a:blip>
          <a:stretch>
            <a:fillRect/>
          </a:stretch>
        </p:blipFill>
        <p:spPr>
          <a:xfrm>
            <a:off x="2880575" y="3771650"/>
            <a:ext cx="2966500" cy="1230347"/>
          </a:xfrm>
          <a:prstGeom prst="rect">
            <a:avLst/>
          </a:prstGeom>
          <a:noFill/>
          <a:ln w="19050"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body" idx="1"/>
          </p:nvPr>
        </p:nvSpPr>
        <p:spPr>
          <a:xfrm>
            <a:off x="311700" y="328125"/>
            <a:ext cx="8520600" cy="4488000"/>
          </a:xfrm>
          <a:prstGeom prst="rect">
            <a:avLst/>
          </a:prstGeom>
          <a:gradFill>
            <a:gsLst>
              <a:gs pos="0">
                <a:srgbClr val="DBD4EB"/>
              </a:gs>
              <a:gs pos="100000">
                <a:srgbClr val="9180BB"/>
              </a:gs>
            </a:gsLst>
            <a:lin ang="5400012" scaled="0"/>
          </a:gradFill>
          <a:ln w="76200" cap="flat" cmpd="sng">
            <a:solidFill>
              <a:srgbClr val="D9D9D9"/>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en" sz="5300" b="1">
                <a:solidFill>
                  <a:srgbClr val="FF0000"/>
                </a:solidFill>
              </a:rPr>
              <a:t>THANK </a:t>
            </a:r>
            <a:endParaRPr sz="5300" b="1">
              <a:solidFill>
                <a:srgbClr val="FF0000"/>
              </a:solidFill>
            </a:endParaRPr>
          </a:p>
          <a:p>
            <a:pPr marL="0" lvl="0" indent="0" algn="ctr" rtl="0">
              <a:spcBef>
                <a:spcPts val="1200"/>
              </a:spcBef>
              <a:spcAft>
                <a:spcPts val="1200"/>
              </a:spcAft>
              <a:buNone/>
            </a:pPr>
            <a:r>
              <a:rPr lang="en" sz="5300" b="1">
                <a:solidFill>
                  <a:srgbClr val="FF0000"/>
                </a:solidFill>
              </a:rPr>
              <a:t>YOU …</a:t>
            </a:r>
            <a:endParaRPr sz="53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p:nvPr/>
        </p:nvSpPr>
        <p:spPr>
          <a:xfrm>
            <a:off x="311700" y="69175"/>
            <a:ext cx="8645100" cy="357000"/>
          </a:xfrm>
          <a:prstGeom prst="rect">
            <a:avLst/>
          </a:prstGeom>
          <a:gradFill>
            <a:gsLst>
              <a:gs pos="0">
                <a:srgbClr val="DBD4EB"/>
              </a:gs>
              <a:gs pos="100000">
                <a:srgbClr val="9180BB"/>
              </a:gs>
            </a:gsLst>
            <a:lin ang="5400012" scaled="0"/>
          </a:gradFill>
          <a:ln w="2857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FF0000"/>
                </a:solidFill>
              </a:rPr>
              <a:t>Workflow Diagram</a:t>
            </a:r>
            <a:endParaRPr sz="2100" b="1">
              <a:solidFill>
                <a:srgbClr val="FF0000"/>
              </a:solidFill>
            </a:endParaRPr>
          </a:p>
        </p:txBody>
      </p:sp>
      <p:pic>
        <p:nvPicPr>
          <p:cNvPr id="71" name="Google Shape;71;p14"/>
          <p:cNvPicPr preferRelativeResize="0"/>
          <p:nvPr/>
        </p:nvPicPr>
        <p:blipFill rotWithShape="1">
          <a:blip r:embed="rId3">
            <a:alphaModFix/>
          </a:blip>
          <a:srcRect t="28268" b="16722"/>
          <a:stretch/>
        </p:blipFill>
        <p:spPr>
          <a:xfrm>
            <a:off x="152400" y="1516200"/>
            <a:ext cx="8839201" cy="162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ctrTitle"/>
          </p:nvPr>
        </p:nvSpPr>
        <p:spPr>
          <a:xfrm>
            <a:off x="311700" y="88325"/>
            <a:ext cx="8474400" cy="372000"/>
          </a:xfrm>
          <a:prstGeom prst="rect">
            <a:avLst/>
          </a:prstGeom>
          <a:gradFill>
            <a:gsLst>
              <a:gs pos="0">
                <a:srgbClr val="DBD4EB"/>
              </a:gs>
              <a:gs pos="100000">
                <a:srgbClr val="9180BB"/>
              </a:gs>
            </a:gsLst>
            <a:lin ang="5400012" scaled="0"/>
          </a:gradFill>
          <a:ln w="2857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b="1">
                <a:solidFill>
                  <a:srgbClr val="FF0000"/>
                </a:solidFill>
              </a:rPr>
              <a:t>Raw Data Collection</a:t>
            </a:r>
            <a:endParaRPr sz="2100" b="1">
              <a:solidFill>
                <a:srgbClr val="FF0000"/>
              </a:solidFill>
            </a:endParaRPr>
          </a:p>
        </p:txBody>
      </p:sp>
      <p:sp>
        <p:nvSpPr>
          <p:cNvPr id="77" name="Google Shape;77;p15"/>
          <p:cNvSpPr txBox="1"/>
          <p:nvPr/>
        </p:nvSpPr>
        <p:spPr>
          <a:xfrm>
            <a:off x="2998975" y="643625"/>
            <a:ext cx="2161500" cy="3720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400"/>
              </a:spcBef>
              <a:spcAft>
                <a:spcPts val="400"/>
              </a:spcAft>
              <a:buNone/>
            </a:pPr>
            <a:r>
              <a:rPr lang="en" sz="1600" b="1">
                <a:solidFill>
                  <a:schemeClr val="dk1"/>
                </a:solidFill>
                <a:latin typeface="Times New Roman"/>
                <a:ea typeface="Times New Roman"/>
                <a:cs typeface="Times New Roman"/>
                <a:sym typeface="Times New Roman"/>
              </a:rPr>
              <a:t>Train Data</a:t>
            </a:r>
            <a:endParaRPr sz="1500" b="1"/>
          </a:p>
        </p:txBody>
      </p:sp>
      <p:sp>
        <p:nvSpPr>
          <p:cNvPr id="78" name="Google Shape;78;p15"/>
          <p:cNvSpPr txBox="1"/>
          <p:nvPr/>
        </p:nvSpPr>
        <p:spPr>
          <a:xfrm>
            <a:off x="244000" y="783900"/>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000">
              <a:solidFill>
                <a:schemeClr val="dk1"/>
              </a:solidFill>
              <a:highlight>
                <a:srgbClr val="FFFFFF"/>
              </a:highlight>
            </a:endParaRPr>
          </a:p>
        </p:txBody>
      </p:sp>
      <p:pic>
        <p:nvPicPr>
          <p:cNvPr id="79" name="Google Shape;79;p15"/>
          <p:cNvPicPr preferRelativeResize="0"/>
          <p:nvPr/>
        </p:nvPicPr>
        <p:blipFill rotWithShape="1">
          <a:blip r:embed="rId3">
            <a:alphaModFix/>
          </a:blip>
          <a:srcRect t="-2145" r="3530"/>
          <a:stretch/>
        </p:blipFill>
        <p:spPr>
          <a:xfrm>
            <a:off x="5840075" y="1456950"/>
            <a:ext cx="2821275" cy="2706075"/>
          </a:xfrm>
          <a:prstGeom prst="rect">
            <a:avLst/>
          </a:prstGeom>
          <a:noFill/>
          <a:ln w="9525" cap="flat" cmpd="sng">
            <a:solidFill>
              <a:schemeClr val="dk2"/>
            </a:solidFill>
            <a:prstDash val="solid"/>
            <a:round/>
            <a:headEnd type="none" w="sm" len="sm"/>
            <a:tailEnd type="none" w="sm" len="sm"/>
          </a:ln>
        </p:spPr>
      </p:pic>
      <p:cxnSp>
        <p:nvCxnSpPr>
          <p:cNvPr id="80" name="Google Shape;80;p15"/>
          <p:cNvCxnSpPr>
            <a:stCxn id="77" idx="3"/>
            <a:endCxn id="79" idx="0"/>
          </p:cNvCxnSpPr>
          <p:nvPr/>
        </p:nvCxnSpPr>
        <p:spPr>
          <a:xfrm>
            <a:off x="5160475" y="829625"/>
            <a:ext cx="2090100" cy="627300"/>
          </a:xfrm>
          <a:prstGeom prst="bentConnector2">
            <a:avLst/>
          </a:prstGeom>
          <a:noFill/>
          <a:ln w="9525" cap="flat" cmpd="sng">
            <a:solidFill>
              <a:srgbClr val="FF00FF"/>
            </a:solidFill>
            <a:prstDash val="solid"/>
            <a:round/>
            <a:headEnd type="none" w="med" len="med"/>
            <a:tailEnd type="stealth" w="med" len="med"/>
          </a:ln>
        </p:spPr>
      </p:cxnSp>
      <p:sp>
        <p:nvSpPr>
          <p:cNvPr id="81" name="Google Shape;81;p15"/>
          <p:cNvSpPr txBox="1"/>
          <p:nvPr/>
        </p:nvSpPr>
        <p:spPr>
          <a:xfrm>
            <a:off x="431600" y="1348025"/>
            <a:ext cx="1561500" cy="306900"/>
          </a:xfrm>
          <a:prstGeom prst="rect">
            <a:avLst/>
          </a:prstGeom>
          <a:noFill/>
          <a:ln>
            <a:noFill/>
          </a:ln>
        </p:spPr>
        <p:txBody>
          <a:bodyPr spcFirstLastPara="1" wrap="square" lIns="91425" tIns="91425" rIns="103150" bIns="91425" anchor="ctr" anchorCtr="0">
            <a:noAutofit/>
          </a:bodyPr>
          <a:lstStyle/>
          <a:p>
            <a:pPr marL="0" lvl="0" indent="0" algn="ctr" rtl="0">
              <a:spcBef>
                <a:spcPts val="0"/>
              </a:spcBef>
              <a:spcAft>
                <a:spcPts val="0"/>
              </a:spcAft>
              <a:buNone/>
            </a:pPr>
            <a:endParaRPr b="1">
              <a:solidFill>
                <a:srgbClr val="0000FF"/>
              </a:solidFill>
            </a:endParaRPr>
          </a:p>
        </p:txBody>
      </p:sp>
      <p:pic>
        <p:nvPicPr>
          <p:cNvPr id="82" name="Google Shape;82;p15"/>
          <p:cNvPicPr preferRelativeResize="0"/>
          <p:nvPr/>
        </p:nvPicPr>
        <p:blipFill>
          <a:blip r:embed="rId4">
            <a:alphaModFix/>
          </a:blip>
          <a:stretch>
            <a:fillRect/>
          </a:stretch>
        </p:blipFill>
        <p:spPr>
          <a:xfrm>
            <a:off x="311700" y="1348012"/>
            <a:ext cx="3285245" cy="1634837"/>
          </a:xfrm>
          <a:prstGeom prst="rect">
            <a:avLst/>
          </a:prstGeom>
          <a:noFill/>
          <a:ln w="9525" cap="flat" cmpd="sng">
            <a:solidFill>
              <a:schemeClr val="dk2"/>
            </a:solidFill>
            <a:prstDash val="solid"/>
            <a:round/>
            <a:headEnd type="none" w="sm" len="sm"/>
            <a:tailEnd type="none" w="sm" len="sm"/>
          </a:ln>
        </p:spPr>
      </p:pic>
      <p:sp>
        <p:nvSpPr>
          <p:cNvPr id="83" name="Google Shape;83;p15"/>
          <p:cNvSpPr txBox="1"/>
          <p:nvPr/>
        </p:nvSpPr>
        <p:spPr>
          <a:xfrm>
            <a:off x="422225" y="3129250"/>
            <a:ext cx="5754900" cy="1685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b="1" i="1">
                <a:solidFill>
                  <a:srgbClr val="0000FF"/>
                </a:solidFill>
              </a:rPr>
              <a:t>id:</a:t>
            </a:r>
            <a:r>
              <a:rPr lang="en" sz="1200"/>
              <a:t> Unique identifier for each entry.</a:t>
            </a:r>
            <a:endParaRPr sz="1200"/>
          </a:p>
          <a:p>
            <a:pPr marL="457200" lvl="0" indent="-304800" algn="l" rtl="0">
              <a:spcBef>
                <a:spcPts val="0"/>
              </a:spcBef>
              <a:spcAft>
                <a:spcPts val="0"/>
              </a:spcAft>
              <a:buSzPts val="1200"/>
              <a:buChar char="❖"/>
            </a:pPr>
            <a:r>
              <a:rPr lang="en" sz="1200" b="1" i="1">
                <a:solidFill>
                  <a:srgbClr val="0000FF"/>
                </a:solidFill>
              </a:rPr>
              <a:t>gravity:</a:t>
            </a:r>
            <a:r>
              <a:rPr lang="en" sz="1200"/>
              <a:t> Urine specific gravity.</a:t>
            </a:r>
            <a:endParaRPr sz="1200"/>
          </a:p>
          <a:p>
            <a:pPr marL="457200" lvl="0" indent="-304800" algn="l" rtl="0">
              <a:spcBef>
                <a:spcPts val="0"/>
              </a:spcBef>
              <a:spcAft>
                <a:spcPts val="0"/>
              </a:spcAft>
              <a:buSzPts val="1200"/>
              <a:buChar char="❖"/>
            </a:pPr>
            <a:r>
              <a:rPr lang="en" sz="1200" b="1" i="1">
                <a:solidFill>
                  <a:srgbClr val="0000FF"/>
                </a:solidFill>
              </a:rPr>
              <a:t>ph:</a:t>
            </a:r>
            <a:r>
              <a:rPr lang="en" sz="1200"/>
              <a:t> Urine pH level.</a:t>
            </a:r>
            <a:endParaRPr sz="1200"/>
          </a:p>
          <a:p>
            <a:pPr marL="457200" lvl="0" indent="-304800" algn="l" rtl="0">
              <a:spcBef>
                <a:spcPts val="0"/>
              </a:spcBef>
              <a:spcAft>
                <a:spcPts val="0"/>
              </a:spcAft>
              <a:buSzPts val="1200"/>
              <a:buChar char="❖"/>
            </a:pPr>
            <a:r>
              <a:rPr lang="en" sz="1200" b="1" i="1">
                <a:solidFill>
                  <a:srgbClr val="0000FF"/>
                </a:solidFill>
              </a:rPr>
              <a:t>osmo:</a:t>
            </a:r>
            <a:r>
              <a:rPr lang="en" sz="1200"/>
              <a:t> Urine osmolality.</a:t>
            </a:r>
            <a:endParaRPr sz="1200"/>
          </a:p>
          <a:p>
            <a:pPr marL="457200" lvl="0" indent="-304800" algn="l" rtl="0">
              <a:spcBef>
                <a:spcPts val="0"/>
              </a:spcBef>
              <a:spcAft>
                <a:spcPts val="0"/>
              </a:spcAft>
              <a:buSzPts val="1200"/>
              <a:buChar char="❖"/>
            </a:pPr>
            <a:r>
              <a:rPr lang="en" sz="1200" b="1" i="1">
                <a:solidFill>
                  <a:srgbClr val="0000FF"/>
                </a:solidFill>
              </a:rPr>
              <a:t>cond: </a:t>
            </a:r>
            <a:r>
              <a:rPr lang="en" sz="1200"/>
              <a:t>Urine conductivity.</a:t>
            </a:r>
            <a:endParaRPr sz="1200"/>
          </a:p>
          <a:p>
            <a:pPr marL="457200" lvl="0" indent="-304800" algn="l" rtl="0">
              <a:spcBef>
                <a:spcPts val="0"/>
              </a:spcBef>
              <a:spcAft>
                <a:spcPts val="0"/>
              </a:spcAft>
              <a:buSzPts val="1200"/>
              <a:buChar char="❖"/>
            </a:pPr>
            <a:r>
              <a:rPr lang="en" sz="1200" b="1" i="1">
                <a:solidFill>
                  <a:srgbClr val="0000FF"/>
                </a:solidFill>
              </a:rPr>
              <a:t>urea:</a:t>
            </a:r>
            <a:r>
              <a:rPr lang="en" sz="1200"/>
              <a:t> Urea level in urine.</a:t>
            </a:r>
            <a:endParaRPr sz="1200"/>
          </a:p>
          <a:p>
            <a:pPr marL="457200" lvl="0" indent="-304800" algn="l" rtl="0">
              <a:spcBef>
                <a:spcPts val="0"/>
              </a:spcBef>
              <a:spcAft>
                <a:spcPts val="0"/>
              </a:spcAft>
              <a:buSzPts val="1200"/>
              <a:buChar char="❖"/>
            </a:pPr>
            <a:r>
              <a:rPr lang="en" sz="1200" b="1" i="1">
                <a:solidFill>
                  <a:srgbClr val="0000FF"/>
                </a:solidFill>
              </a:rPr>
              <a:t>calc:</a:t>
            </a:r>
            <a:r>
              <a:rPr lang="en" sz="1200"/>
              <a:t> Calcium concentration in urine.</a:t>
            </a:r>
            <a:endParaRPr sz="1200"/>
          </a:p>
          <a:p>
            <a:pPr marL="457200" lvl="0" indent="-304800" algn="l" rtl="0">
              <a:spcBef>
                <a:spcPts val="0"/>
              </a:spcBef>
              <a:spcAft>
                <a:spcPts val="0"/>
              </a:spcAft>
              <a:buSzPts val="1200"/>
              <a:buChar char="❖"/>
            </a:pPr>
            <a:r>
              <a:rPr lang="en" sz="1200" b="1" i="1">
                <a:solidFill>
                  <a:srgbClr val="0000FF"/>
                </a:solidFill>
              </a:rPr>
              <a:t>target:</a:t>
            </a:r>
            <a:r>
              <a:rPr lang="en" sz="1200"/>
              <a:t> Binary indicator for </a:t>
            </a:r>
            <a:r>
              <a:rPr lang="en" sz="1200" b="1" i="1">
                <a:solidFill>
                  <a:srgbClr val="9900FF"/>
                </a:solidFill>
              </a:rPr>
              <a:t>kidney stone presence (1)</a:t>
            </a:r>
            <a:r>
              <a:rPr lang="en" sz="1200"/>
              <a:t> or </a:t>
            </a:r>
            <a:r>
              <a:rPr lang="en" sz="1200" b="1" i="1">
                <a:solidFill>
                  <a:srgbClr val="FF00FF"/>
                </a:solidFill>
              </a:rPr>
              <a:t>absence (0)</a:t>
            </a:r>
            <a:r>
              <a:rPr lang="en" sz="1200"/>
              <a:t>.</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 calcmode="lin" valueType="num">
                                      <p:cBhvr additive="base">
                                        <p:cTn id="7" dur="1000"/>
                                        <p:tgtEl>
                                          <p:spTgt spid="83">
                                            <p:txEl>
                                              <p:pRg st="0" end="0"/>
                                            </p:txEl>
                                          </p:spTgt>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anim calcmode="lin" valueType="num">
                                      <p:cBhvr additive="base">
                                        <p:cTn id="11" dur="1000"/>
                                        <p:tgtEl>
                                          <p:spTgt spid="83">
                                            <p:txEl>
                                              <p:pRg st="1" end="1"/>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anim calcmode="lin" valueType="num">
                                      <p:cBhvr additive="base">
                                        <p:cTn id="15" dur="1000"/>
                                        <p:tgtEl>
                                          <p:spTgt spid="83">
                                            <p:txEl>
                                              <p:pRg st="2" end="2"/>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anim calcmode="lin" valueType="num">
                                      <p:cBhvr additive="base">
                                        <p:cTn id="19" dur="1000"/>
                                        <p:tgtEl>
                                          <p:spTgt spid="83">
                                            <p:txEl>
                                              <p:pRg st="3" end="3"/>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83">
                                            <p:txEl>
                                              <p:pRg st="4" end="4"/>
                                            </p:txEl>
                                          </p:spTgt>
                                        </p:tgtEl>
                                        <p:attrNameLst>
                                          <p:attrName>style.visibility</p:attrName>
                                        </p:attrNameLst>
                                      </p:cBhvr>
                                      <p:to>
                                        <p:strVal val="visible"/>
                                      </p:to>
                                    </p:set>
                                    <p:anim calcmode="lin" valueType="num">
                                      <p:cBhvr additive="base">
                                        <p:cTn id="23" dur="1000"/>
                                        <p:tgtEl>
                                          <p:spTgt spid="83">
                                            <p:txEl>
                                              <p:pRg st="4" end="4"/>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83">
                                            <p:txEl>
                                              <p:pRg st="5" end="5"/>
                                            </p:txEl>
                                          </p:spTgt>
                                        </p:tgtEl>
                                        <p:attrNameLst>
                                          <p:attrName>style.visibility</p:attrName>
                                        </p:attrNameLst>
                                      </p:cBhvr>
                                      <p:to>
                                        <p:strVal val="visible"/>
                                      </p:to>
                                    </p:set>
                                    <p:anim calcmode="lin" valueType="num">
                                      <p:cBhvr additive="base">
                                        <p:cTn id="27" dur="1000"/>
                                        <p:tgtEl>
                                          <p:spTgt spid="83">
                                            <p:txEl>
                                              <p:pRg st="5" end="5"/>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83">
                                            <p:txEl>
                                              <p:pRg st="6" end="6"/>
                                            </p:txEl>
                                          </p:spTgt>
                                        </p:tgtEl>
                                        <p:attrNameLst>
                                          <p:attrName>style.visibility</p:attrName>
                                        </p:attrNameLst>
                                      </p:cBhvr>
                                      <p:to>
                                        <p:strVal val="visible"/>
                                      </p:to>
                                    </p:set>
                                    <p:anim calcmode="lin" valueType="num">
                                      <p:cBhvr additive="base">
                                        <p:cTn id="31" dur="1000"/>
                                        <p:tgtEl>
                                          <p:spTgt spid="83">
                                            <p:txEl>
                                              <p:pRg st="6" end="6"/>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83">
                                            <p:txEl>
                                              <p:pRg st="7" end="7"/>
                                            </p:txEl>
                                          </p:spTgt>
                                        </p:tgtEl>
                                        <p:attrNameLst>
                                          <p:attrName>style.visibility</p:attrName>
                                        </p:attrNameLst>
                                      </p:cBhvr>
                                      <p:to>
                                        <p:strVal val="visible"/>
                                      </p:to>
                                    </p:set>
                                    <p:anim calcmode="lin" valueType="num">
                                      <p:cBhvr additive="base">
                                        <p:cTn id="35" dur="1000"/>
                                        <p:tgtEl>
                                          <p:spTgt spid="83">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p:nvPr/>
        </p:nvSpPr>
        <p:spPr>
          <a:xfrm>
            <a:off x="2998975" y="829625"/>
            <a:ext cx="2161500" cy="3720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400"/>
              </a:spcBef>
              <a:spcAft>
                <a:spcPts val="400"/>
              </a:spcAft>
              <a:buNone/>
            </a:pPr>
            <a:r>
              <a:rPr lang="en" sz="1600" b="1">
                <a:solidFill>
                  <a:schemeClr val="dk1"/>
                </a:solidFill>
                <a:latin typeface="Times New Roman"/>
                <a:ea typeface="Times New Roman"/>
                <a:cs typeface="Times New Roman"/>
                <a:sym typeface="Times New Roman"/>
              </a:rPr>
              <a:t>Test Data</a:t>
            </a:r>
            <a:endParaRPr sz="1500" b="1"/>
          </a:p>
        </p:txBody>
      </p:sp>
      <p:sp>
        <p:nvSpPr>
          <p:cNvPr id="89" name="Google Shape;89;p16"/>
          <p:cNvSpPr txBox="1"/>
          <p:nvPr/>
        </p:nvSpPr>
        <p:spPr>
          <a:xfrm>
            <a:off x="244000" y="783900"/>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000">
              <a:solidFill>
                <a:schemeClr val="dk1"/>
              </a:solidFill>
              <a:highlight>
                <a:srgbClr val="FFFFFF"/>
              </a:highlight>
            </a:endParaRPr>
          </a:p>
        </p:txBody>
      </p:sp>
      <p:pic>
        <p:nvPicPr>
          <p:cNvPr id="90" name="Google Shape;90;p16"/>
          <p:cNvPicPr preferRelativeResize="0"/>
          <p:nvPr/>
        </p:nvPicPr>
        <p:blipFill rotWithShape="1">
          <a:blip r:embed="rId3">
            <a:alphaModFix/>
          </a:blip>
          <a:srcRect t="-3305" r="7106"/>
          <a:stretch/>
        </p:blipFill>
        <p:spPr>
          <a:xfrm>
            <a:off x="5481250" y="1672175"/>
            <a:ext cx="3154475" cy="2886225"/>
          </a:xfrm>
          <a:prstGeom prst="rect">
            <a:avLst/>
          </a:prstGeom>
          <a:noFill/>
          <a:ln w="9525" cap="flat" cmpd="sng">
            <a:solidFill>
              <a:schemeClr val="dk2"/>
            </a:solidFill>
            <a:prstDash val="solid"/>
            <a:round/>
            <a:headEnd type="none" w="sm" len="sm"/>
            <a:tailEnd type="none" w="sm" len="sm"/>
          </a:ln>
        </p:spPr>
      </p:pic>
      <p:cxnSp>
        <p:nvCxnSpPr>
          <p:cNvPr id="91" name="Google Shape;91;p16"/>
          <p:cNvCxnSpPr>
            <a:stCxn id="88" idx="3"/>
            <a:endCxn id="90" idx="0"/>
          </p:cNvCxnSpPr>
          <p:nvPr/>
        </p:nvCxnSpPr>
        <p:spPr>
          <a:xfrm>
            <a:off x="5160475" y="1015625"/>
            <a:ext cx="1898100" cy="656700"/>
          </a:xfrm>
          <a:prstGeom prst="bentConnector2">
            <a:avLst/>
          </a:prstGeom>
          <a:noFill/>
          <a:ln w="9525" cap="flat" cmpd="sng">
            <a:solidFill>
              <a:srgbClr val="FF00FF"/>
            </a:solidFill>
            <a:prstDash val="solid"/>
            <a:round/>
            <a:headEnd type="none" w="med" len="med"/>
            <a:tailEnd type="stealth" w="med" len="med"/>
          </a:ln>
        </p:spPr>
      </p:cxnSp>
      <p:sp>
        <p:nvSpPr>
          <p:cNvPr id="92" name="Google Shape;92;p16"/>
          <p:cNvSpPr txBox="1"/>
          <p:nvPr/>
        </p:nvSpPr>
        <p:spPr>
          <a:xfrm>
            <a:off x="431600" y="1440350"/>
            <a:ext cx="1561500" cy="30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103150" bIns="91425" anchor="ctr" anchorCtr="0">
            <a:noAutofit/>
          </a:bodyPr>
          <a:lstStyle/>
          <a:p>
            <a:pPr marL="0" lvl="0" indent="0" algn="ctr" rtl="0">
              <a:spcBef>
                <a:spcPts val="0"/>
              </a:spcBef>
              <a:spcAft>
                <a:spcPts val="0"/>
              </a:spcAft>
              <a:buNone/>
            </a:pPr>
            <a:r>
              <a:rPr lang="en" b="1">
                <a:solidFill>
                  <a:srgbClr val="0000FF"/>
                </a:solidFill>
              </a:rPr>
              <a:t>Sample data</a:t>
            </a:r>
            <a:endParaRPr b="1">
              <a:solidFill>
                <a:srgbClr val="0000FF"/>
              </a:solidFill>
            </a:endParaRPr>
          </a:p>
        </p:txBody>
      </p:sp>
      <p:pic>
        <p:nvPicPr>
          <p:cNvPr id="93" name="Google Shape;93;p16"/>
          <p:cNvPicPr preferRelativeResize="0"/>
          <p:nvPr/>
        </p:nvPicPr>
        <p:blipFill rotWithShape="1">
          <a:blip r:embed="rId4">
            <a:alphaModFix/>
          </a:blip>
          <a:srcRect/>
          <a:stretch/>
        </p:blipFill>
        <p:spPr>
          <a:xfrm>
            <a:off x="311700" y="1875975"/>
            <a:ext cx="3358200" cy="1827175"/>
          </a:xfrm>
          <a:prstGeom prst="rect">
            <a:avLst/>
          </a:prstGeom>
          <a:noFill/>
          <a:ln w="9525" cap="flat" cmpd="sng">
            <a:solidFill>
              <a:schemeClr val="dk2"/>
            </a:solidFill>
            <a:prstDash val="solid"/>
            <a:round/>
            <a:headEnd type="none" w="sm" len="sm"/>
            <a:tailEnd type="none" w="sm" len="sm"/>
          </a:ln>
        </p:spPr>
      </p:pic>
      <p:sp>
        <p:nvSpPr>
          <p:cNvPr id="94" name="Google Shape;94;p16"/>
          <p:cNvSpPr txBox="1">
            <a:spLocks noGrp="1"/>
          </p:cNvSpPr>
          <p:nvPr>
            <p:ph type="ctrTitle"/>
          </p:nvPr>
        </p:nvSpPr>
        <p:spPr>
          <a:xfrm>
            <a:off x="311700" y="88325"/>
            <a:ext cx="8474400" cy="372000"/>
          </a:xfrm>
          <a:prstGeom prst="rect">
            <a:avLst/>
          </a:prstGeom>
          <a:gradFill>
            <a:gsLst>
              <a:gs pos="0">
                <a:srgbClr val="DBD4EB"/>
              </a:gs>
              <a:gs pos="100000">
                <a:srgbClr val="9180BB"/>
              </a:gs>
            </a:gsLst>
            <a:lin ang="5400012" scaled="0"/>
          </a:gradFill>
          <a:ln w="2857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b="1">
                <a:solidFill>
                  <a:srgbClr val="FF0000"/>
                </a:solidFill>
              </a:rPr>
              <a:t>Raw Data Collection</a:t>
            </a:r>
            <a:endParaRPr sz="2100" b="1">
              <a:solidFill>
                <a:srgbClr val="FF0000"/>
              </a:solidFill>
            </a:endParaRPr>
          </a:p>
        </p:txBody>
      </p:sp>
      <p:sp>
        <p:nvSpPr>
          <p:cNvPr id="95" name="Google Shape;95;p16"/>
          <p:cNvSpPr txBox="1"/>
          <p:nvPr/>
        </p:nvSpPr>
        <p:spPr>
          <a:xfrm>
            <a:off x="431600" y="4097250"/>
            <a:ext cx="4196100" cy="8658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en" sz="1300" b="1" i="1">
                <a:solidFill>
                  <a:srgbClr val="0000FF"/>
                </a:solidFill>
              </a:rPr>
              <a:t>“target” </a:t>
            </a:r>
            <a:r>
              <a:rPr lang="en" sz="1300" i="1">
                <a:solidFill>
                  <a:schemeClr val="dk1"/>
                </a:solidFill>
              </a:rPr>
              <a:t>column is not available , we have to predict for this data </a:t>
            </a:r>
            <a:endParaRPr sz="1300" i="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p:nvPr/>
        </p:nvSpPr>
        <p:spPr>
          <a:xfrm>
            <a:off x="1082500" y="2241725"/>
            <a:ext cx="2161500" cy="8658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400"/>
              </a:spcBef>
              <a:spcAft>
                <a:spcPts val="400"/>
              </a:spcAft>
              <a:buNone/>
            </a:pPr>
            <a:r>
              <a:rPr lang="en" sz="1600" b="1">
                <a:solidFill>
                  <a:schemeClr val="dk1"/>
                </a:solidFill>
                <a:latin typeface="Times New Roman"/>
                <a:ea typeface="Times New Roman"/>
                <a:cs typeface="Times New Roman"/>
                <a:sym typeface="Times New Roman"/>
              </a:rPr>
              <a:t>Provided Predicted  Sample Data for Test Data</a:t>
            </a:r>
            <a:endParaRPr sz="1500" b="1"/>
          </a:p>
        </p:txBody>
      </p:sp>
      <p:sp>
        <p:nvSpPr>
          <p:cNvPr id="101" name="Google Shape;101;p17"/>
          <p:cNvSpPr txBox="1"/>
          <p:nvPr/>
        </p:nvSpPr>
        <p:spPr>
          <a:xfrm>
            <a:off x="244000" y="783900"/>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000">
              <a:solidFill>
                <a:schemeClr val="dk1"/>
              </a:solidFill>
              <a:highlight>
                <a:srgbClr val="FFFFFF"/>
              </a:highlight>
            </a:endParaRPr>
          </a:p>
        </p:txBody>
      </p:sp>
      <p:cxnSp>
        <p:nvCxnSpPr>
          <p:cNvPr id="102" name="Google Shape;102;p17"/>
          <p:cNvCxnSpPr>
            <a:stCxn id="100" idx="3"/>
            <a:endCxn id="103" idx="1"/>
          </p:cNvCxnSpPr>
          <p:nvPr/>
        </p:nvCxnSpPr>
        <p:spPr>
          <a:xfrm>
            <a:off x="3244000" y="2674625"/>
            <a:ext cx="3107100" cy="600"/>
          </a:xfrm>
          <a:prstGeom prst="bentConnector3">
            <a:avLst>
              <a:gd name="adj1" fmla="val 50000"/>
            </a:avLst>
          </a:prstGeom>
          <a:noFill/>
          <a:ln w="9525" cap="flat" cmpd="sng">
            <a:solidFill>
              <a:srgbClr val="FF00FF"/>
            </a:solidFill>
            <a:prstDash val="solid"/>
            <a:round/>
            <a:headEnd type="none" w="med" len="med"/>
            <a:tailEnd type="stealth" w="med" len="med"/>
          </a:ln>
        </p:spPr>
      </p:cxnSp>
      <p:sp>
        <p:nvSpPr>
          <p:cNvPr id="104" name="Google Shape;104;p17"/>
          <p:cNvSpPr txBox="1"/>
          <p:nvPr/>
        </p:nvSpPr>
        <p:spPr>
          <a:xfrm>
            <a:off x="431600" y="1440350"/>
            <a:ext cx="1561500" cy="306900"/>
          </a:xfrm>
          <a:prstGeom prst="rect">
            <a:avLst/>
          </a:prstGeom>
          <a:noFill/>
          <a:ln>
            <a:noFill/>
          </a:ln>
        </p:spPr>
        <p:txBody>
          <a:bodyPr spcFirstLastPara="1" wrap="square" lIns="91425" tIns="91425" rIns="103150" bIns="91425" anchor="ctr" anchorCtr="0">
            <a:noAutofit/>
          </a:bodyPr>
          <a:lstStyle/>
          <a:p>
            <a:pPr marL="0" lvl="0" indent="0" algn="ctr" rtl="0">
              <a:spcBef>
                <a:spcPts val="0"/>
              </a:spcBef>
              <a:spcAft>
                <a:spcPts val="0"/>
              </a:spcAft>
              <a:buNone/>
            </a:pPr>
            <a:endParaRPr b="1">
              <a:solidFill>
                <a:srgbClr val="0000FF"/>
              </a:solidFill>
            </a:endParaRPr>
          </a:p>
          <a:p>
            <a:pPr marL="0" lvl="0" indent="0" algn="ctr" rtl="0">
              <a:spcBef>
                <a:spcPts val="0"/>
              </a:spcBef>
              <a:spcAft>
                <a:spcPts val="0"/>
              </a:spcAft>
              <a:buNone/>
            </a:pPr>
            <a:endParaRPr b="1">
              <a:solidFill>
                <a:srgbClr val="0000FF"/>
              </a:solidFill>
            </a:endParaRPr>
          </a:p>
        </p:txBody>
      </p:sp>
      <p:sp>
        <p:nvSpPr>
          <p:cNvPr id="105" name="Google Shape;105;p17"/>
          <p:cNvSpPr txBox="1">
            <a:spLocks noGrp="1"/>
          </p:cNvSpPr>
          <p:nvPr>
            <p:ph type="ctrTitle"/>
          </p:nvPr>
        </p:nvSpPr>
        <p:spPr>
          <a:xfrm>
            <a:off x="311700" y="88325"/>
            <a:ext cx="8474400" cy="338700"/>
          </a:xfrm>
          <a:prstGeom prst="rect">
            <a:avLst/>
          </a:prstGeom>
          <a:gradFill>
            <a:gsLst>
              <a:gs pos="0">
                <a:srgbClr val="DBD4EB"/>
              </a:gs>
              <a:gs pos="100000">
                <a:srgbClr val="9180BB"/>
              </a:gs>
            </a:gsLst>
            <a:lin ang="5400012" scaled="0"/>
          </a:gradFill>
          <a:ln w="2857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b="1">
                <a:solidFill>
                  <a:srgbClr val="FF0000"/>
                </a:solidFill>
              </a:rPr>
              <a:t>Raw Data Collection</a:t>
            </a:r>
            <a:endParaRPr sz="2100" b="1">
              <a:solidFill>
                <a:srgbClr val="FF0000"/>
              </a:solidFill>
            </a:endParaRPr>
          </a:p>
        </p:txBody>
      </p:sp>
      <p:sp>
        <p:nvSpPr>
          <p:cNvPr id="106" name="Google Shape;106;p17"/>
          <p:cNvSpPr txBox="1"/>
          <p:nvPr/>
        </p:nvSpPr>
        <p:spPr>
          <a:xfrm>
            <a:off x="431600" y="4097250"/>
            <a:ext cx="5767200" cy="8658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Char char="➢"/>
            </a:pPr>
            <a:r>
              <a:rPr lang="en" sz="1300" b="1" i="1">
                <a:solidFill>
                  <a:schemeClr val="dk1"/>
                </a:solidFill>
              </a:rPr>
              <a:t>We will use this for </a:t>
            </a:r>
            <a:r>
              <a:rPr lang="en" sz="1300" b="1" i="1">
                <a:solidFill>
                  <a:srgbClr val="0000FF"/>
                </a:solidFill>
              </a:rPr>
              <a:t>evaluating the model accuracy</a:t>
            </a:r>
            <a:r>
              <a:rPr lang="en" sz="1300" b="1" i="1">
                <a:solidFill>
                  <a:schemeClr val="dk1"/>
                </a:solidFill>
              </a:rPr>
              <a:t> on Test Data </a:t>
            </a:r>
            <a:endParaRPr sz="1300" b="1" i="1">
              <a:solidFill>
                <a:schemeClr val="dk1"/>
              </a:solidFill>
            </a:endParaRPr>
          </a:p>
        </p:txBody>
      </p:sp>
      <p:pic>
        <p:nvPicPr>
          <p:cNvPr id="103" name="Google Shape;103;p17"/>
          <p:cNvPicPr preferRelativeResize="0"/>
          <p:nvPr/>
        </p:nvPicPr>
        <p:blipFill>
          <a:blip r:embed="rId3">
            <a:alphaModFix/>
          </a:blip>
          <a:stretch>
            <a:fillRect/>
          </a:stretch>
        </p:blipFill>
        <p:spPr>
          <a:xfrm>
            <a:off x="6351100" y="1283975"/>
            <a:ext cx="166687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ctrTitle"/>
          </p:nvPr>
        </p:nvSpPr>
        <p:spPr>
          <a:xfrm>
            <a:off x="311700" y="134975"/>
            <a:ext cx="8520600" cy="3708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358"/>
              <a:buFont typeface="Arial"/>
              <a:buNone/>
            </a:pPr>
            <a:r>
              <a:rPr lang="en" sz="2100" b="1">
                <a:solidFill>
                  <a:srgbClr val="FF0000"/>
                </a:solidFill>
              </a:rPr>
              <a:t>Data Analysing </a:t>
            </a:r>
            <a:endParaRPr sz="2100" b="1" u="sng"/>
          </a:p>
        </p:txBody>
      </p:sp>
      <p:pic>
        <p:nvPicPr>
          <p:cNvPr id="112" name="Google Shape;112;p18"/>
          <p:cNvPicPr preferRelativeResize="0"/>
          <p:nvPr/>
        </p:nvPicPr>
        <p:blipFill rotWithShape="1">
          <a:blip r:embed="rId3">
            <a:alphaModFix/>
          </a:blip>
          <a:srcRect t="24236" b="24241"/>
          <a:stretch/>
        </p:blipFill>
        <p:spPr>
          <a:xfrm>
            <a:off x="453125" y="1038625"/>
            <a:ext cx="7439874" cy="1530625"/>
          </a:xfrm>
          <a:prstGeom prst="rect">
            <a:avLst/>
          </a:prstGeom>
          <a:noFill/>
          <a:ln w="9525" cap="flat" cmpd="sng">
            <a:solidFill>
              <a:srgbClr val="FF00FF"/>
            </a:solidFill>
            <a:prstDash val="solid"/>
            <a:round/>
            <a:headEnd type="none" w="sm" len="sm"/>
            <a:tailEnd type="none" w="sm" len="sm"/>
          </a:ln>
        </p:spPr>
      </p:pic>
      <p:sp>
        <p:nvSpPr>
          <p:cNvPr id="113" name="Google Shape;113;p18"/>
          <p:cNvSpPr txBox="1"/>
          <p:nvPr/>
        </p:nvSpPr>
        <p:spPr>
          <a:xfrm>
            <a:off x="407525" y="617550"/>
            <a:ext cx="2856000" cy="3093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FF0000"/>
                </a:solidFill>
              </a:rPr>
              <a:t>Statistical Analysis of Training Data</a:t>
            </a:r>
            <a:endParaRPr sz="1300">
              <a:solidFill>
                <a:srgbClr val="FF0000"/>
              </a:solidFill>
            </a:endParaRPr>
          </a:p>
        </p:txBody>
      </p:sp>
      <p:sp>
        <p:nvSpPr>
          <p:cNvPr id="114" name="Google Shape;114;p18"/>
          <p:cNvSpPr txBox="1"/>
          <p:nvPr/>
        </p:nvSpPr>
        <p:spPr>
          <a:xfrm>
            <a:off x="407525" y="2971400"/>
            <a:ext cx="3243300" cy="238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0000"/>
                </a:solidFill>
              </a:rPr>
              <a:t>Calculating the number of NaN values</a:t>
            </a:r>
            <a:endParaRPr sz="1300">
              <a:solidFill>
                <a:srgbClr val="FF0000"/>
              </a:solidFill>
            </a:endParaRPr>
          </a:p>
        </p:txBody>
      </p:sp>
      <p:pic>
        <p:nvPicPr>
          <p:cNvPr id="115" name="Google Shape;115;p18"/>
          <p:cNvPicPr preferRelativeResize="0"/>
          <p:nvPr/>
        </p:nvPicPr>
        <p:blipFill>
          <a:blip r:embed="rId4">
            <a:alphaModFix/>
          </a:blip>
          <a:stretch>
            <a:fillRect/>
          </a:stretch>
        </p:blipFill>
        <p:spPr>
          <a:xfrm>
            <a:off x="1251125" y="3332800"/>
            <a:ext cx="1390650" cy="1685925"/>
          </a:xfrm>
          <a:prstGeom prst="rect">
            <a:avLst/>
          </a:prstGeom>
          <a:noFill/>
          <a:ln w="9525" cap="flat" cmpd="sng">
            <a:solidFill>
              <a:srgbClr val="FF00FF"/>
            </a:solidFill>
            <a:prstDash val="solid"/>
            <a:round/>
            <a:headEnd type="none" w="sm" len="sm"/>
            <a:tailEnd type="none" w="sm" len="sm"/>
          </a:ln>
        </p:spPr>
      </p:pic>
      <p:pic>
        <p:nvPicPr>
          <p:cNvPr id="116" name="Google Shape;116;p18"/>
          <p:cNvPicPr preferRelativeResize="0"/>
          <p:nvPr/>
        </p:nvPicPr>
        <p:blipFill>
          <a:blip r:embed="rId5">
            <a:alphaModFix/>
          </a:blip>
          <a:stretch>
            <a:fillRect/>
          </a:stretch>
        </p:blipFill>
        <p:spPr>
          <a:xfrm>
            <a:off x="5438175" y="3332812"/>
            <a:ext cx="2076450" cy="514350"/>
          </a:xfrm>
          <a:prstGeom prst="rect">
            <a:avLst/>
          </a:prstGeom>
          <a:noFill/>
          <a:ln w="9525" cap="flat" cmpd="sng">
            <a:solidFill>
              <a:srgbClr val="FF00FF"/>
            </a:solidFill>
            <a:prstDash val="solid"/>
            <a:round/>
            <a:headEnd type="none" w="sm" len="sm"/>
            <a:tailEnd type="none" w="sm" len="sm"/>
          </a:ln>
        </p:spPr>
      </p:pic>
      <p:sp>
        <p:nvSpPr>
          <p:cNvPr id="117" name="Google Shape;117;p18"/>
          <p:cNvSpPr txBox="1"/>
          <p:nvPr/>
        </p:nvSpPr>
        <p:spPr>
          <a:xfrm>
            <a:off x="5199675" y="2971400"/>
            <a:ext cx="3524100" cy="238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0000"/>
                </a:solidFill>
              </a:rPr>
              <a:t>Calculating the number of Duplicated values</a:t>
            </a:r>
            <a:endParaRPr sz="13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311700" y="134975"/>
            <a:ext cx="8520600" cy="3762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358"/>
              <a:buFont typeface="Arial"/>
              <a:buNone/>
            </a:pPr>
            <a:r>
              <a:rPr lang="en" sz="2100" b="1">
                <a:solidFill>
                  <a:srgbClr val="FF0000"/>
                </a:solidFill>
              </a:rPr>
              <a:t>Data Analysing</a:t>
            </a:r>
            <a:endParaRPr sz="2100" b="1" u="sng"/>
          </a:p>
        </p:txBody>
      </p:sp>
      <p:sp>
        <p:nvSpPr>
          <p:cNvPr id="123" name="Google Shape;123;p19"/>
          <p:cNvSpPr txBox="1"/>
          <p:nvPr/>
        </p:nvSpPr>
        <p:spPr>
          <a:xfrm>
            <a:off x="2509400" y="109525"/>
            <a:ext cx="562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24" name="Google Shape;124;p19"/>
          <p:cNvSpPr txBox="1"/>
          <p:nvPr/>
        </p:nvSpPr>
        <p:spPr>
          <a:xfrm>
            <a:off x="311699" y="718850"/>
            <a:ext cx="4015371" cy="376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rgbClr val="FF0000"/>
                </a:solidFill>
              </a:rPr>
              <a:t>Analysis the Training data of columns using Charts</a:t>
            </a:r>
            <a:endParaRPr sz="1300" dirty="0">
              <a:solidFill>
                <a:srgbClr val="FF0000"/>
              </a:solidFill>
            </a:endParaRPr>
          </a:p>
        </p:txBody>
      </p:sp>
      <p:pic>
        <p:nvPicPr>
          <p:cNvPr id="125" name="Google Shape;125;p19"/>
          <p:cNvPicPr preferRelativeResize="0"/>
          <p:nvPr/>
        </p:nvPicPr>
        <p:blipFill>
          <a:blip r:embed="rId3">
            <a:alphaModFix/>
          </a:blip>
          <a:stretch>
            <a:fillRect/>
          </a:stretch>
        </p:blipFill>
        <p:spPr>
          <a:xfrm>
            <a:off x="311700" y="1266675"/>
            <a:ext cx="2240026" cy="1680013"/>
          </a:xfrm>
          <a:prstGeom prst="rect">
            <a:avLst/>
          </a:prstGeom>
          <a:noFill/>
          <a:ln>
            <a:noFill/>
          </a:ln>
        </p:spPr>
      </p:pic>
      <p:pic>
        <p:nvPicPr>
          <p:cNvPr id="126" name="Google Shape;126;p19"/>
          <p:cNvPicPr preferRelativeResize="0"/>
          <p:nvPr/>
        </p:nvPicPr>
        <p:blipFill>
          <a:blip r:embed="rId4">
            <a:alphaModFix/>
          </a:blip>
          <a:stretch>
            <a:fillRect/>
          </a:stretch>
        </p:blipFill>
        <p:spPr>
          <a:xfrm>
            <a:off x="2461875" y="1266675"/>
            <a:ext cx="2240026" cy="1680024"/>
          </a:xfrm>
          <a:prstGeom prst="rect">
            <a:avLst/>
          </a:prstGeom>
          <a:noFill/>
          <a:ln>
            <a:noFill/>
          </a:ln>
        </p:spPr>
      </p:pic>
      <p:pic>
        <p:nvPicPr>
          <p:cNvPr id="127" name="Google Shape;127;p19"/>
          <p:cNvPicPr preferRelativeResize="0"/>
          <p:nvPr/>
        </p:nvPicPr>
        <p:blipFill>
          <a:blip r:embed="rId5">
            <a:alphaModFix/>
          </a:blip>
          <a:stretch>
            <a:fillRect/>
          </a:stretch>
        </p:blipFill>
        <p:spPr>
          <a:xfrm>
            <a:off x="4572000" y="1266675"/>
            <a:ext cx="2240026" cy="1680031"/>
          </a:xfrm>
          <a:prstGeom prst="rect">
            <a:avLst/>
          </a:prstGeom>
          <a:noFill/>
          <a:ln>
            <a:noFill/>
          </a:ln>
        </p:spPr>
      </p:pic>
      <p:pic>
        <p:nvPicPr>
          <p:cNvPr id="128" name="Google Shape;128;p19"/>
          <p:cNvPicPr preferRelativeResize="0"/>
          <p:nvPr/>
        </p:nvPicPr>
        <p:blipFill>
          <a:blip r:embed="rId6">
            <a:alphaModFix/>
          </a:blip>
          <a:stretch>
            <a:fillRect/>
          </a:stretch>
        </p:blipFill>
        <p:spPr>
          <a:xfrm>
            <a:off x="6693400" y="1266686"/>
            <a:ext cx="2240026" cy="1680013"/>
          </a:xfrm>
          <a:prstGeom prst="rect">
            <a:avLst/>
          </a:prstGeom>
          <a:noFill/>
          <a:ln>
            <a:noFill/>
          </a:ln>
        </p:spPr>
      </p:pic>
      <p:pic>
        <p:nvPicPr>
          <p:cNvPr id="129" name="Google Shape;129;p19"/>
          <p:cNvPicPr preferRelativeResize="0"/>
          <p:nvPr/>
        </p:nvPicPr>
        <p:blipFill>
          <a:blip r:embed="rId7">
            <a:alphaModFix/>
          </a:blip>
          <a:stretch>
            <a:fillRect/>
          </a:stretch>
        </p:blipFill>
        <p:spPr>
          <a:xfrm>
            <a:off x="807250" y="3143750"/>
            <a:ext cx="2309475" cy="1732106"/>
          </a:xfrm>
          <a:prstGeom prst="rect">
            <a:avLst/>
          </a:prstGeom>
          <a:noFill/>
          <a:ln>
            <a:noFill/>
          </a:ln>
        </p:spPr>
      </p:pic>
      <p:pic>
        <p:nvPicPr>
          <p:cNvPr id="130" name="Google Shape;130;p19"/>
          <p:cNvPicPr preferRelativeResize="0"/>
          <p:nvPr/>
        </p:nvPicPr>
        <p:blipFill>
          <a:blip r:embed="rId8">
            <a:alphaModFix/>
          </a:blip>
          <a:stretch>
            <a:fillRect/>
          </a:stretch>
        </p:blipFill>
        <p:spPr>
          <a:xfrm>
            <a:off x="3529575" y="3143749"/>
            <a:ext cx="2309475" cy="1732100"/>
          </a:xfrm>
          <a:prstGeom prst="rect">
            <a:avLst/>
          </a:prstGeom>
          <a:noFill/>
          <a:ln>
            <a:noFill/>
          </a:ln>
        </p:spPr>
      </p:pic>
      <p:pic>
        <p:nvPicPr>
          <p:cNvPr id="131" name="Google Shape;131;p19"/>
          <p:cNvPicPr preferRelativeResize="0"/>
          <p:nvPr/>
        </p:nvPicPr>
        <p:blipFill>
          <a:blip r:embed="rId9">
            <a:alphaModFix/>
          </a:blip>
          <a:stretch>
            <a:fillRect/>
          </a:stretch>
        </p:blipFill>
        <p:spPr>
          <a:xfrm>
            <a:off x="6100600" y="3143749"/>
            <a:ext cx="2309474" cy="173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311700" y="134975"/>
            <a:ext cx="8520600" cy="3795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358"/>
              <a:buFont typeface="Arial"/>
              <a:buNone/>
            </a:pPr>
            <a:r>
              <a:rPr lang="en" sz="2100" b="1">
                <a:solidFill>
                  <a:srgbClr val="FF0000"/>
                </a:solidFill>
              </a:rPr>
              <a:t>Data Analysing</a:t>
            </a:r>
            <a:endParaRPr sz="2100" b="1" u="sng"/>
          </a:p>
        </p:txBody>
      </p:sp>
      <p:sp>
        <p:nvSpPr>
          <p:cNvPr id="137" name="Google Shape;137;p20"/>
          <p:cNvSpPr txBox="1"/>
          <p:nvPr/>
        </p:nvSpPr>
        <p:spPr>
          <a:xfrm>
            <a:off x="2509400" y="109525"/>
            <a:ext cx="562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38" name="Google Shape;138;p20"/>
          <p:cNvSpPr txBox="1"/>
          <p:nvPr/>
        </p:nvSpPr>
        <p:spPr>
          <a:xfrm>
            <a:off x="311700" y="943113"/>
            <a:ext cx="2808900" cy="37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400"/>
              </a:spcBef>
              <a:spcAft>
                <a:spcPts val="400"/>
              </a:spcAft>
              <a:buNone/>
            </a:pPr>
            <a:r>
              <a:rPr lang="en" sz="1300" b="1" dirty="0">
                <a:solidFill>
                  <a:srgbClr val="FF0000"/>
                </a:solidFill>
                <a:highlight>
                  <a:srgbClr val="FFFFFF"/>
                </a:highlight>
              </a:rPr>
              <a:t>Pair Plots for </a:t>
            </a:r>
            <a:r>
              <a:rPr lang="en" sz="1300" b="1" dirty="0">
                <a:solidFill>
                  <a:srgbClr val="FF0000"/>
                </a:solidFill>
              </a:rPr>
              <a:t>Various Parameters</a:t>
            </a:r>
            <a:endParaRPr sz="1300" b="1" dirty="0">
              <a:solidFill>
                <a:srgbClr val="FF0000"/>
              </a:solidFill>
            </a:endParaRPr>
          </a:p>
        </p:txBody>
      </p:sp>
      <p:pic>
        <p:nvPicPr>
          <p:cNvPr id="139" name="Google Shape;139;p20"/>
          <p:cNvPicPr preferRelativeResize="0"/>
          <p:nvPr/>
        </p:nvPicPr>
        <p:blipFill>
          <a:blip r:embed="rId3">
            <a:alphaModFix/>
          </a:blip>
          <a:stretch>
            <a:fillRect/>
          </a:stretch>
        </p:blipFill>
        <p:spPr>
          <a:xfrm>
            <a:off x="3653675" y="638450"/>
            <a:ext cx="4477426" cy="43337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ctrTitle"/>
          </p:nvPr>
        </p:nvSpPr>
        <p:spPr>
          <a:xfrm>
            <a:off x="311700" y="134975"/>
            <a:ext cx="8520600" cy="4227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358"/>
              <a:buFont typeface="Arial"/>
              <a:buNone/>
            </a:pPr>
            <a:r>
              <a:rPr lang="en" sz="2100" b="1">
                <a:solidFill>
                  <a:srgbClr val="FF0000"/>
                </a:solidFill>
              </a:rPr>
              <a:t>Data Analysing</a:t>
            </a:r>
            <a:endParaRPr sz="2100" b="1" u="sng"/>
          </a:p>
        </p:txBody>
      </p:sp>
      <p:sp>
        <p:nvSpPr>
          <p:cNvPr id="145" name="Google Shape;145;p21"/>
          <p:cNvSpPr txBox="1"/>
          <p:nvPr/>
        </p:nvSpPr>
        <p:spPr>
          <a:xfrm>
            <a:off x="2509400" y="109525"/>
            <a:ext cx="562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46" name="Google Shape;146;p21"/>
          <p:cNvSpPr txBox="1"/>
          <p:nvPr/>
        </p:nvSpPr>
        <p:spPr>
          <a:xfrm>
            <a:off x="311700" y="710125"/>
            <a:ext cx="3739800" cy="339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400"/>
              </a:spcBef>
              <a:spcAft>
                <a:spcPts val="400"/>
              </a:spcAft>
              <a:buNone/>
            </a:pPr>
            <a:r>
              <a:rPr lang="en" sz="1300" b="1" dirty="0">
                <a:solidFill>
                  <a:srgbClr val="FF0000"/>
                </a:solidFill>
                <a:highlight>
                  <a:srgbClr val="FFFFFF"/>
                </a:highlight>
              </a:rPr>
              <a:t>Correlation Heatmap for Selected Features</a:t>
            </a:r>
            <a:endParaRPr dirty="0">
              <a:solidFill>
                <a:srgbClr val="FF0000"/>
              </a:solidFill>
            </a:endParaRPr>
          </a:p>
        </p:txBody>
      </p:sp>
      <p:sp>
        <p:nvSpPr>
          <p:cNvPr id="147" name="Google Shape;147;p21"/>
          <p:cNvSpPr txBox="1"/>
          <p:nvPr/>
        </p:nvSpPr>
        <p:spPr>
          <a:xfrm>
            <a:off x="4888625" y="751650"/>
            <a:ext cx="3739800" cy="33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400"/>
              </a:spcBef>
              <a:spcAft>
                <a:spcPts val="400"/>
              </a:spcAft>
              <a:buNone/>
            </a:pPr>
            <a:endParaRPr>
              <a:solidFill>
                <a:srgbClr val="FF0000"/>
              </a:solidFill>
            </a:endParaRPr>
          </a:p>
        </p:txBody>
      </p:sp>
      <p:pic>
        <p:nvPicPr>
          <p:cNvPr id="148" name="Google Shape;148;p21"/>
          <p:cNvPicPr preferRelativeResize="0"/>
          <p:nvPr/>
        </p:nvPicPr>
        <p:blipFill>
          <a:blip r:embed="rId3">
            <a:alphaModFix/>
          </a:blip>
          <a:stretch>
            <a:fillRect/>
          </a:stretch>
        </p:blipFill>
        <p:spPr>
          <a:xfrm>
            <a:off x="152400" y="1202125"/>
            <a:ext cx="4583824" cy="3437868"/>
          </a:xfrm>
          <a:prstGeom prst="rect">
            <a:avLst/>
          </a:prstGeom>
          <a:noFill/>
          <a:ln>
            <a:noFill/>
          </a:ln>
        </p:spPr>
      </p:pic>
      <p:pic>
        <p:nvPicPr>
          <p:cNvPr id="149" name="Google Shape;149;p21"/>
          <p:cNvPicPr preferRelativeResize="0"/>
          <p:nvPr/>
        </p:nvPicPr>
        <p:blipFill>
          <a:blip r:embed="rId4">
            <a:alphaModFix/>
          </a:blip>
          <a:stretch>
            <a:fillRect/>
          </a:stretch>
        </p:blipFill>
        <p:spPr>
          <a:xfrm>
            <a:off x="5340274" y="1557338"/>
            <a:ext cx="2790825" cy="2028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On-screen Show (16:9)</PresentationFormat>
  <Paragraphs>67</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Introduction</vt:lpstr>
      <vt:lpstr>PowerPoint Presentation</vt:lpstr>
      <vt:lpstr>Raw Data Collection</vt:lpstr>
      <vt:lpstr>Raw Data Collection</vt:lpstr>
      <vt:lpstr>Raw Data Collection</vt:lpstr>
      <vt:lpstr>Data Analysing </vt:lpstr>
      <vt:lpstr>Data Analysing</vt:lpstr>
      <vt:lpstr>Data Analysing</vt:lpstr>
      <vt:lpstr>Data Analysing</vt:lpstr>
      <vt:lpstr>Data Analysing</vt:lpstr>
      <vt:lpstr>Data Preparation and Preprocessing</vt:lpstr>
      <vt:lpstr>Define models and Fit &amp; Evaluate on data to choose best model</vt:lpstr>
      <vt:lpstr>Define models and Fit &amp; Evaluate on data to choose best model</vt:lpstr>
      <vt:lpstr>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Shib Kumar</cp:lastModifiedBy>
  <cp:revision>1</cp:revision>
  <dcterms:modified xsi:type="dcterms:W3CDTF">2024-03-06T09:59:55Z</dcterms:modified>
</cp:coreProperties>
</file>