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42bad6431d7ee5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42bad6431d7ee5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5fb2c3825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5fb2c3825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5fb2c3825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5fb2c3825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5fb2c3825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5fb2c3825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d785cf0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d785cf0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84a24b2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84a24b2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42bad6431d7ee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42bad6431d7ee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42bad6431d7ee5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42bad6431d7ee5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42bad6431d7ee5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42bad6431d7ee5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42bad6431d7ee5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42bad6431d7ee5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7.jpg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7625"/>
            <a:ext cx="8474400" cy="14865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Presentation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on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Mobile Application Development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71450" y="3558725"/>
            <a:ext cx="27951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</a:t>
            </a:r>
            <a:r>
              <a:rPr b="1"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–</a:t>
            </a:r>
            <a:endParaRPr b="1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3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Shib Kumar Saraf</a:t>
            </a:r>
            <a:endParaRPr sz="13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3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Reg. No. :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22352239</a:t>
            </a:r>
            <a:endParaRPr sz="13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MCA 2nd Year(3rd sem)</a:t>
            </a:r>
            <a:endParaRPr sz="13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3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Pondicherry University</a:t>
            </a:r>
            <a:endParaRPr sz="13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(Karaikal Campus)</a:t>
            </a:r>
            <a:endParaRPr sz="13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0700" y="3558725"/>
            <a:ext cx="354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00" y="1330150"/>
            <a:ext cx="3801149" cy="380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5025" y="1934600"/>
            <a:ext cx="1442375" cy="14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138250"/>
            <a:ext cx="8520600" cy="513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Data Flow Diagram</a:t>
            </a:r>
            <a:endParaRPr b="1"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200" name="Google Shape;200;p22"/>
          <p:cNvSpPr txBox="1"/>
          <p:nvPr/>
        </p:nvSpPr>
        <p:spPr>
          <a:xfrm>
            <a:off x="311700" y="651250"/>
            <a:ext cx="8832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Logout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513975" y="1258425"/>
            <a:ext cx="13920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4878925" y="1262475"/>
            <a:ext cx="13920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r>
              <a:rPr lang="en"/>
              <a:t>Activity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668650" y="1834075"/>
            <a:ext cx="22515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Authentication</a:t>
            </a:r>
            <a:endParaRPr/>
          </a:p>
        </p:txBody>
      </p:sp>
      <p:cxnSp>
        <p:nvCxnSpPr>
          <p:cNvPr id="204" name="Google Shape;204;p22"/>
          <p:cNvCxnSpPr>
            <a:stCxn id="201" idx="3"/>
            <a:endCxn id="202" idx="1"/>
          </p:cNvCxnSpPr>
          <p:nvPr/>
        </p:nvCxnSpPr>
        <p:spPr>
          <a:xfrm>
            <a:off x="1905975" y="1567275"/>
            <a:ext cx="2973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2"/>
          <p:cNvSpPr txBox="1"/>
          <p:nvPr/>
        </p:nvSpPr>
        <p:spPr>
          <a:xfrm>
            <a:off x="1633825" y="1352400"/>
            <a:ext cx="33912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 initiates logout action</a:t>
            </a:r>
            <a:endParaRPr sz="1100"/>
          </a:p>
        </p:txBody>
      </p:sp>
      <p:cxnSp>
        <p:nvCxnSpPr>
          <p:cNvPr id="206" name="Google Shape;206;p22"/>
          <p:cNvCxnSpPr>
            <a:stCxn id="202" idx="3"/>
            <a:endCxn id="203" idx="0"/>
          </p:cNvCxnSpPr>
          <p:nvPr/>
        </p:nvCxnSpPr>
        <p:spPr>
          <a:xfrm>
            <a:off x="6270925" y="1571325"/>
            <a:ext cx="1523400" cy="26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7" name="Google Shape;207;p22"/>
          <p:cNvSpPr txBox="1"/>
          <p:nvPr/>
        </p:nvSpPr>
        <p:spPr>
          <a:xfrm>
            <a:off x="6548800" y="2834275"/>
            <a:ext cx="24912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 the current user</a:t>
            </a:r>
            <a:endParaRPr/>
          </a:p>
        </p:txBody>
      </p:sp>
      <p:cxnSp>
        <p:nvCxnSpPr>
          <p:cNvPr id="208" name="Google Shape;208;p22"/>
          <p:cNvCxnSpPr>
            <a:stCxn id="203" idx="2"/>
            <a:endCxn id="207" idx="0"/>
          </p:cNvCxnSpPr>
          <p:nvPr/>
        </p:nvCxnSpPr>
        <p:spPr>
          <a:xfrm>
            <a:off x="7794400" y="2451775"/>
            <a:ext cx="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2"/>
          <p:cNvSpPr txBox="1"/>
          <p:nvPr/>
        </p:nvSpPr>
        <p:spPr>
          <a:xfrm>
            <a:off x="7763038" y="3800350"/>
            <a:ext cx="1157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Successful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5517275" y="3582050"/>
            <a:ext cx="9840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Mesage</a:t>
            </a:r>
            <a:endParaRPr/>
          </a:p>
        </p:txBody>
      </p:sp>
      <p:cxnSp>
        <p:nvCxnSpPr>
          <p:cNvPr id="211" name="Google Shape;211;p22"/>
          <p:cNvCxnSpPr>
            <a:stCxn id="207" idx="2"/>
            <a:endCxn id="210" idx="3"/>
          </p:cNvCxnSpPr>
          <p:nvPr/>
        </p:nvCxnSpPr>
        <p:spPr>
          <a:xfrm rot="5400000">
            <a:off x="6954550" y="2998825"/>
            <a:ext cx="386700" cy="1293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2" name="Google Shape;212;p22"/>
          <p:cNvSpPr txBox="1"/>
          <p:nvPr/>
        </p:nvSpPr>
        <p:spPr>
          <a:xfrm>
            <a:off x="6844250" y="3739100"/>
            <a:ext cx="4605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else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13" name="Google Shape;213;p22"/>
          <p:cNvCxnSpPr>
            <a:stCxn id="214" idx="1"/>
          </p:cNvCxnSpPr>
          <p:nvPr/>
        </p:nvCxnSpPr>
        <p:spPr>
          <a:xfrm rot="10800000">
            <a:off x="5046400" y="4639200"/>
            <a:ext cx="1502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/>
          <p:nvPr/>
        </p:nvCxnSpPr>
        <p:spPr>
          <a:xfrm rot="10800000">
            <a:off x="5035800" y="1928400"/>
            <a:ext cx="0" cy="27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/>
          <p:nvPr/>
        </p:nvCxnSpPr>
        <p:spPr>
          <a:xfrm rot="10800000">
            <a:off x="6009275" y="1949150"/>
            <a:ext cx="0" cy="16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2"/>
          <p:cNvCxnSpPr>
            <a:stCxn id="207" idx="2"/>
          </p:cNvCxnSpPr>
          <p:nvPr/>
        </p:nvCxnSpPr>
        <p:spPr>
          <a:xfrm flipH="1">
            <a:off x="7778200" y="3451975"/>
            <a:ext cx="16200" cy="12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6535575" y="4661750"/>
            <a:ext cx="12525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311700" y="328125"/>
            <a:ext cx="8520600" cy="44880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FF0000"/>
                </a:solidFill>
              </a:rPr>
              <a:t>THANK </a:t>
            </a:r>
            <a:endParaRPr b="1" sz="53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5300">
                <a:solidFill>
                  <a:srgbClr val="FF0000"/>
                </a:solidFill>
              </a:rPr>
              <a:t>YOU …</a:t>
            </a:r>
            <a:endParaRPr b="1" sz="5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43800" y="38650"/>
            <a:ext cx="8520600" cy="572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 of Android Application 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3215725" y="931150"/>
            <a:ext cx="5644500" cy="384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b="1" i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QuikChat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feature-rich Android application  designed to provide users with a seamless and interactive messaging experience.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QuikChat is developed using the </a:t>
            </a:r>
            <a:r>
              <a:rPr b="1" i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Kotlin programming language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application utilizes </a:t>
            </a:r>
            <a:r>
              <a:rPr b="1" i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in conjunction with the Gradle build system for designing user interfaces.</a:t>
            </a:r>
            <a:endParaRPr b="1" i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allows users to sign up, log in, and communicate with other users in real-time.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QuikChat offers a robust real-time messaging system, allowing users to communicate instantly with each other through text messages. This feature includes: </a:t>
            </a:r>
            <a:r>
              <a:rPr b="1" i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 Message Delivery and Message History</a:t>
            </a:r>
            <a:endParaRPr b="1" i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</a:t>
            </a:r>
            <a:r>
              <a:rPr b="1" i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for backend integration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QuikChat ensures secure and reliable messaging services.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75" y="1524425"/>
            <a:ext cx="1936400" cy="24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32375"/>
            <a:ext cx="8520600" cy="455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Application Features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588075"/>
            <a:ext cx="8728800" cy="4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User Authentication</a:t>
            </a:r>
            <a:endParaRPr b="1" sz="125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Signup: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 users can create an account by providing necessary details.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Login:</a:t>
            </a:r>
            <a:r>
              <a:rPr b="1"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users can securely log in to their accounts.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User Interaction: 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QuikChat enables users to see a list of other registered users.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Real-time Messaging</a:t>
            </a:r>
            <a:endParaRPr b="1" sz="125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QuikChat offers a robust </a:t>
            </a:r>
            <a:r>
              <a:rPr b="1" i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messaging system(sending and receiving),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allowing users to communicate instantly with each other through </a:t>
            </a:r>
            <a:r>
              <a:rPr b="1" i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messages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feature includes: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Instant Message Delivery: 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 are delivered to the recipient in real-time, providing a quick and responsive communication experience.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Message History: 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maintains a comprehensive message history, allowing users to review past conversations seamlessly for every user (both sender and receiver).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Logout: 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securely log out of their accounts.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Firebase Integration</a:t>
            </a:r>
            <a:endParaRPr b="1" sz="125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Database: 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QuikChat utilizes Firebase Realtime Database for storing and retrieving user data and messages.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Char char="●"/>
            </a:pPr>
            <a:r>
              <a:rPr b="1" lang="en" sz="12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Authentication: </a:t>
            </a: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Authentication ensures secure user authentication.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38250"/>
            <a:ext cx="8520600" cy="471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Screenshots</a:t>
            </a:r>
            <a:endParaRPr b="1"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088575" y="-4150412"/>
            <a:ext cx="4982100" cy="401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0" y="706175"/>
            <a:ext cx="1969900" cy="3948001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425" y="702100"/>
            <a:ext cx="1969900" cy="3956155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2525" y="700624"/>
            <a:ext cx="1969900" cy="3958978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2625" y="696350"/>
            <a:ext cx="1969900" cy="3967157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6"/>
          <p:cNvSpPr txBox="1"/>
          <p:nvPr/>
        </p:nvSpPr>
        <p:spPr>
          <a:xfrm>
            <a:off x="315750" y="4750500"/>
            <a:ext cx="1873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SignUp Page</a:t>
            </a:r>
            <a:endParaRPr b="1" sz="1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330225" y="4663050"/>
            <a:ext cx="23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Page or Login Page</a:t>
            </a:r>
            <a:endParaRPr b="1" sz="1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805500" y="4750375"/>
            <a:ext cx="17271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 b="1" sz="1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104825" y="4750000"/>
            <a:ext cx="1465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Chat </a:t>
            </a:r>
            <a:endParaRPr b="1" sz="1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38250"/>
            <a:ext cx="8520600" cy="513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Data Flow</a:t>
            </a:r>
            <a:r>
              <a:rPr b="1" lang="en" sz="2500"/>
              <a:t> Diagram</a:t>
            </a:r>
            <a:endParaRPr b="1"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651250"/>
            <a:ext cx="8832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Authentication: </a:t>
            </a:r>
            <a:r>
              <a:rPr b="1"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13975" y="1258425"/>
            <a:ext cx="13920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878925" y="1262475"/>
            <a:ext cx="13920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LoginActivity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668650" y="1834075"/>
            <a:ext cx="22515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Authentication</a:t>
            </a:r>
            <a:endParaRPr/>
          </a:p>
        </p:txBody>
      </p:sp>
      <p:cxnSp>
        <p:nvCxnSpPr>
          <p:cNvPr id="95" name="Google Shape;95;p17"/>
          <p:cNvCxnSpPr>
            <a:stCxn id="92" idx="3"/>
            <a:endCxn id="93" idx="1"/>
          </p:cNvCxnSpPr>
          <p:nvPr/>
        </p:nvCxnSpPr>
        <p:spPr>
          <a:xfrm>
            <a:off x="1905975" y="1567275"/>
            <a:ext cx="2973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1633825" y="1352400"/>
            <a:ext cx="33912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 provides email </a:t>
            </a:r>
            <a:r>
              <a:rPr lang="en" sz="1100"/>
              <a:t>and </a:t>
            </a:r>
            <a:r>
              <a:rPr lang="en" sz="1100"/>
              <a:t>password</a:t>
            </a:r>
            <a:endParaRPr sz="1100"/>
          </a:p>
        </p:txBody>
      </p:sp>
      <p:cxnSp>
        <p:nvCxnSpPr>
          <p:cNvPr id="97" name="Google Shape;97;p17"/>
          <p:cNvCxnSpPr>
            <a:stCxn id="93" idx="3"/>
            <a:endCxn id="94" idx="0"/>
          </p:cNvCxnSpPr>
          <p:nvPr/>
        </p:nvCxnSpPr>
        <p:spPr>
          <a:xfrm>
            <a:off x="6270925" y="1571325"/>
            <a:ext cx="1523400" cy="26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7"/>
          <p:cNvSpPr txBox="1"/>
          <p:nvPr/>
        </p:nvSpPr>
        <p:spPr>
          <a:xfrm>
            <a:off x="6548800" y="2834275"/>
            <a:ext cx="24912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Authenticate user using provided credentials</a:t>
            </a:r>
            <a:endParaRPr sz="1300"/>
          </a:p>
        </p:txBody>
      </p:sp>
      <p:sp>
        <p:nvSpPr>
          <p:cNvPr id="99" name="Google Shape;99;p17"/>
          <p:cNvSpPr txBox="1"/>
          <p:nvPr/>
        </p:nvSpPr>
        <p:spPr>
          <a:xfrm>
            <a:off x="6548800" y="4347450"/>
            <a:ext cx="24912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user information from Firebase Realtime Database</a:t>
            </a:r>
            <a:endParaRPr/>
          </a:p>
        </p:txBody>
      </p:sp>
      <p:cxnSp>
        <p:nvCxnSpPr>
          <p:cNvPr id="100" name="Google Shape;100;p17"/>
          <p:cNvCxnSpPr>
            <a:stCxn id="94" idx="2"/>
            <a:endCxn id="98" idx="0"/>
          </p:cNvCxnSpPr>
          <p:nvPr/>
        </p:nvCxnSpPr>
        <p:spPr>
          <a:xfrm>
            <a:off x="7794400" y="2451775"/>
            <a:ext cx="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8" idx="2"/>
            <a:endCxn id="99" idx="0"/>
          </p:cNvCxnSpPr>
          <p:nvPr/>
        </p:nvCxnSpPr>
        <p:spPr>
          <a:xfrm>
            <a:off x="7794400" y="3451975"/>
            <a:ext cx="0" cy="8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7882850" y="3582050"/>
            <a:ext cx="1157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a</a:t>
            </a:r>
            <a:r>
              <a:rPr lang="en" sz="1100">
                <a:solidFill>
                  <a:schemeClr val="dk1"/>
                </a:solidFill>
              </a:rPr>
              <a:t>uthenticated user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517275" y="3582050"/>
            <a:ext cx="9840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Mesage</a:t>
            </a:r>
            <a:endParaRPr/>
          </a:p>
        </p:txBody>
      </p:sp>
      <p:cxnSp>
        <p:nvCxnSpPr>
          <p:cNvPr id="104" name="Google Shape;104;p17"/>
          <p:cNvCxnSpPr>
            <a:stCxn id="98" idx="2"/>
            <a:endCxn id="103" idx="3"/>
          </p:cNvCxnSpPr>
          <p:nvPr/>
        </p:nvCxnSpPr>
        <p:spPr>
          <a:xfrm rot="5400000">
            <a:off x="6954550" y="2998825"/>
            <a:ext cx="386700" cy="1293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7"/>
          <p:cNvSpPr txBox="1"/>
          <p:nvPr/>
        </p:nvSpPr>
        <p:spPr>
          <a:xfrm>
            <a:off x="6844250" y="3634600"/>
            <a:ext cx="4605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else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06" name="Google Shape;106;p17"/>
          <p:cNvCxnSpPr>
            <a:stCxn id="99" idx="1"/>
          </p:cNvCxnSpPr>
          <p:nvPr/>
        </p:nvCxnSpPr>
        <p:spPr>
          <a:xfrm rot="10800000">
            <a:off x="5046400" y="4639200"/>
            <a:ext cx="1502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 rot="10800000">
            <a:off x="5035800" y="1928400"/>
            <a:ext cx="0" cy="27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 rot="10800000">
            <a:off x="6009275" y="1949150"/>
            <a:ext cx="0" cy="16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138250"/>
            <a:ext cx="8520600" cy="513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Data Flow Diagram</a:t>
            </a:r>
            <a:endParaRPr b="1"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14" name="Google Shape;114;p18"/>
          <p:cNvSpPr txBox="1"/>
          <p:nvPr/>
        </p:nvSpPr>
        <p:spPr>
          <a:xfrm>
            <a:off x="311700" y="651250"/>
            <a:ext cx="8832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Authentication: </a:t>
            </a:r>
            <a:r>
              <a:rPr b="1" lang="en" sz="16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SignUp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13975" y="1258425"/>
            <a:ext cx="13920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4878925" y="1262475"/>
            <a:ext cx="13920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</a:t>
            </a:r>
            <a:r>
              <a:rPr lang="en"/>
              <a:t>Activity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668650" y="1834075"/>
            <a:ext cx="22515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Authentication</a:t>
            </a:r>
            <a:endParaRPr/>
          </a:p>
        </p:txBody>
      </p:sp>
      <p:cxnSp>
        <p:nvCxnSpPr>
          <p:cNvPr id="118" name="Google Shape;118;p18"/>
          <p:cNvCxnSpPr>
            <a:stCxn id="115" idx="3"/>
            <a:endCxn id="116" idx="1"/>
          </p:cNvCxnSpPr>
          <p:nvPr/>
        </p:nvCxnSpPr>
        <p:spPr>
          <a:xfrm>
            <a:off x="1905975" y="1567275"/>
            <a:ext cx="2973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1633825" y="1352400"/>
            <a:ext cx="33912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 provides name,email and password</a:t>
            </a:r>
            <a:endParaRPr sz="1100"/>
          </a:p>
        </p:txBody>
      </p:sp>
      <p:cxnSp>
        <p:nvCxnSpPr>
          <p:cNvPr id="120" name="Google Shape;120;p18"/>
          <p:cNvCxnSpPr>
            <a:stCxn id="116" idx="3"/>
            <a:endCxn id="117" idx="0"/>
          </p:cNvCxnSpPr>
          <p:nvPr/>
        </p:nvCxnSpPr>
        <p:spPr>
          <a:xfrm>
            <a:off x="6270925" y="1571325"/>
            <a:ext cx="1523400" cy="26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" name="Google Shape;121;p18"/>
          <p:cNvSpPr txBox="1"/>
          <p:nvPr/>
        </p:nvSpPr>
        <p:spPr>
          <a:xfrm>
            <a:off x="6548800" y="2834275"/>
            <a:ext cx="24912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user account using provided credentials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548800" y="4347450"/>
            <a:ext cx="2491200" cy="61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 information in Firebase Realtime Database</a:t>
            </a:r>
            <a:endParaRPr/>
          </a:p>
        </p:txBody>
      </p:sp>
      <p:cxnSp>
        <p:nvCxnSpPr>
          <p:cNvPr id="123" name="Google Shape;123;p18"/>
          <p:cNvCxnSpPr>
            <a:stCxn id="117" idx="2"/>
            <a:endCxn id="121" idx="0"/>
          </p:cNvCxnSpPr>
          <p:nvPr/>
        </p:nvCxnSpPr>
        <p:spPr>
          <a:xfrm>
            <a:off x="7794400" y="2451775"/>
            <a:ext cx="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6569288" y="3744775"/>
            <a:ext cx="1157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user exists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517275" y="3582050"/>
            <a:ext cx="9840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</a:t>
            </a:r>
            <a:r>
              <a:rPr lang="en"/>
              <a:t>Message</a:t>
            </a:r>
            <a:endParaRPr/>
          </a:p>
        </p:txBody>
      </p:sp>
      <p:cxnSp>
        <p:nvCxnSpPr>
          <p:cNvPr id="126" name="Google Shape;126;p18"/>
          <p:cNvCxnSpPr>
            <a:stCxn id="121" idx="2"/>
            <a:endCxn id="125" idx="3"/>
          </p:cNvCxnSpPr>
          <p:nvPr/>
        </p:nvCxnSpPr>
        <p:spPr>
          <a:xfrm rot="5400000">
            <a:off x="6954550" y="2998825"/>
            <a:ext cx="386700" cy="1293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18"/>
          <p:cNvSpPr txBox="1"/>
          <p:nvPr/>
        </p:nvSpPr>
        <p:spPr>
          <a:xfrm>
            <a:off x="8278225" y="3739100"/>
            <a:ext cx="4605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else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28" name="Google Shape;128;p18"/>
          <p:cNvCxnSpPr>
            <a:stCxn id="122" idx="1"/>
          </p:cNvCxnSpPr>
          <p:nvPr/>
        </p:nvCxnSpPr>
        <p:spPr>
          <a:xfrm rot="10800000">
            <a:off x="5046400" y="4639200"/>
            <a:ext cx="1502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 rot="10800000">
            <a:off x="5035800" y="1928400"/>
            <a:ext cx="0" cy="27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 rot="10800000">
            <a:off x="6009275" y="1949150"/>
            <a:ext cx="0" cy="16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>
            <a:stCxn id="121" idx="2"/>
          </p:cNvCxnSpPr>
          <p:nvPr/>
        </p:nvCxnSpPr>
        <p:spPr>
          <a:xfrm flipH="1" rot="-5400000">
            <a:off x="7721200" y="3525175"/>
            <a:ext cx="894300" cy="74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138250"/>
            <a:ext cx="8520600" cy="513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Data Flow Diagram</a:t>
            </a:r>
            <a:endParaRPr b="1"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37" name="Google Shape;137;p19"/>
          <p:cNvSpPr txBox="1"/>
          <p:nvPr/>
        </p:nvSpPr>
        <p:spPr>
          <a:xfrm>
            <a:off x="311700" y="651250"/>
            <a:ext cx="8832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Showing the user list with tap option to go inside each profile (</a:t>
            </a:r>
            <a:r>
              <a:rPr b="1" lang="en" sz="165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r>
              <a:rPr b="1" lang="en" sz="14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43850" y="1258425"/>
            <a:ext cx="12627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286600" y="3043225"/>
            <a:ext cx="15714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MessageAdapter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006550" y="-483575"/>
            <a:ext cx="33912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1" name="Google Shape;141;p19"/>
          <p:cNvSpPr txBox="1"/>
          <p:nvPr/>
        </p:nvSpPr>
        <p:spPr>
          <a:xfrm>
            <a:off x="7569600" y="2262525"/>
            <a:ext cx="12627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ChatActivity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3659250" y="2225325"/>
            <a:ext cx="15714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RecyclerView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(List of Users)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061900" y="3086075"/>
            <a:ext cx="15714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1021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UserViewHolder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813588" y="1295625"/>
            <a:ext cx="12627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UserAdapter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846800" y="4203325"/>
            <a:ext cx="2451000" cy="60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Message 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Displays message details</a:t>
            </a:r>
            <a:endParaRPr b="1" sz="1300">
              <a:solidFill>
                <a:srgbClr val="0000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22100" y="4203325"/>
            <a:ext cx="2451000" cy="60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User 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Displays user name on top</a:t>
            </a:r>
            <a:endParaRPr b="1" sz="1300">
              <a:solidFill>
                <a:srgbClr val="0000FF"/>
              </a:solidFill>
            </a:endParaRPr>
          </a:p>
        </p:txBody>
      </p:sp>
      <p:cxnSp>
        <p:nvCxnSpPr>
          <p:cNvPr id="147" name="Google Shape;147;p19"/>
          <p:cNvCxnSpPr>
            <a:stCxn id="138" idx="2"/>
            <a:endCxn id="142" idx="1"/>
          </p:cNvCxnSpPr>
          <p:nvPr/>
        </p:nvCxnSpPr>
        <p:spPr>
          <a:xfrm>
            <a:off x="1375200" y="1771425"/>
            <a:ext cx="22842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44" idx="2"/>
            <a:endCxn id="142" idx="0"/>
          </p:cNvCxnSpPr>
          <p:nvPr/>
        </p:nvCxnSpPr>
        <p:spPr>
          <a:xfrm>
            <a:off x="4444938" y="1734225"/>
            <a:ext cx="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41" idx="1"/>
            <a:endCxn id="142" idx="3"/>
          </p:cNvCxnSpPr>
          <p:nvPr/>
        </p:nvCxnSpPr>
        <p:spPr>
          <a:xfrm rot="10800000">
            <a:off x="5230500" y="2481825"/>
            <a:ext cx="233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42" idx="2"/>
            <a:endCxn id="143" idx="0"/>
          </p:cNvCxnSpPr>
          <p:nvPr/>
        </p:nvCxnSpPr>
        <p:spPr>
          <a:xfrm rot="5400000">
            <a:off x="2972400" y="1613475"/>
            <a:ext cx="347700" cy="2597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19"/>
          <p:cNvCxnSpPr>
            <a:stCxn id="142" idx="2"/>
            <a:endCxn id="139" idx="0"/>
          </p:cNvCxnSpPr>
          <p:nvPr/>
        </p:nvCxnSpPr>
        <p:spPr>
          <a:xfrm flipH="1" rot="-5400000">
            <a:off x="5606250" y="1577025"/>
            <a:ext cx="304800" cy="26274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19"/>
          <p:cNvCxnSpPr>
            <a:stCxn id="143" idx="2"/>
            <a:endCxn id="146" idx="0"/>
          </p:cNvCxnSpPr>
          <p:nvPr/>
        </p:nvCxnSpPr>
        <p:spPr>
          <a:xfrm>
            <a:off x="1847600" y="3599075"/>
            <a:ext cx="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39" idx="2"/>
            <a:endCxn id="145" idx="0"/>
          </p:cNvCxnSpPr>
          <p:nvPr/>
        </p:nvCxnSpPr>
        <p:spPr>
          <a:xfrm>
            <a:off x="7072300" y="3481825"/>
            <a:ext cx="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9"/>
          <p:cNvSpPr txBox="1"/>
          <p:nvPr/>
        </p:nvSpPr>
        <p:spPr>
          <a:xfrm>
            <a:off x="5661325" y="1846015"/>
            <a:ext cx="2451000" cy="304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On tap on a user name</a:t>
            </a:r>
            <a:endParaRPr b="1" sz="1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138250"/>
            <a:ext cx="8520600" cy="513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Data Flow Diagram</a:t>
            </a:r>
            <a:endParaRPr b="1"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60" name="Google Shape;160;p20"/>
          <p:cNvSpPr txBox="1"/>
          <p:nvPr/>
        </p:nvSpPr>
        <p:spPr>
          <a:xfrm>
            <a:off x="311700" y="651250"/>
            <a:ext cx="1474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</a:t>
            </a:r>
            <a:r>
              <a:rPr b="1" lang="en" sz="14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43850" y="1258425"/>
            <a:ext cx="12627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 Input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006550" y="-483575"/>
            <a:ext cx="33912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3" name="Google Shape;163;p20"/>
          <p:cNvSpPr txBox="1"/>
          <p:nvPr/>
        </p:nvSpPr>
        <p:spPr>
          <a:xfrm>
            <a:off x="3309300" y="1258425"/>
            <a:ext cx="12627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ChatActivity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3309300" y="2189575"/>
            <a:ext cx="12627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MessageList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6515750" y="2114125"/>
            <a:ext cx="18927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Firebase Realtime Database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154950" y="3377225"/>
            <a:ext cx="15714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MessageAdapter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2715150" y="4238000"/>
            <a:ext cx="2451000" cy="60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Message 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Displays message details</a:t>
            </a:r>
            <a:endParaRPr b="1" sz="1300">
              <a:solidFill>
                <a:srgbClr val="0000FF"/>
              </a:solidFill>
            </a:endParaRPr>
          </a:p>
        </p:txBody>
      </p:sp>
      <p:cxnSp>
        <p:nvCxnSpPr>
          <p:cNvPr id="168" name="Google Shape;168;p20"/>
          <p:cNvCxnSpPr>
            <a:stCxn id="166" idx="2"/>
            <a:endCxn id="167" idx="0"/>
          </p:cNvCxnSpPr>
          <p:nvPr/>
        </p:nvCxnSpPr>
        <p:spPr>
          <a:xfrm>
            <a:off x="3940650" y="3815825"/>
            <a:ext cx="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0"/>
          <p:cNvCxnSpPr>
            <a:stCxn id="161" idx="3"/>
            <a:endCxn id="163" idx="1"/>
          </p:cNvCxnSpPr>
          <p:nvPr/>
        </p:nvCxnSpPr>
        <p:spPr>
          <a:xfrm>
            <a:off x="2006550" y="1514925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0"/>
          <p:cNvCxnSpPr>
            <a:endCxn id="165" idx="0"/>
          </p:cNvCxnSpPr>
          <p:nvPr/>
        </p:nvCxnSpPr>
        <p:spPr>
          <a:xfrm>
            <a:off x="4571900" y="1515025"/>
            <a:ext cx="2890200" cy="59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" name="Google Shape;171;p20"/>
          <p:cNvCxnSpPr>
            <a:stCxn id="165" idx="1"/>
            <a:endCxn id="164" idx="3"/>
          </p:cNvCxnSpPr>
          <p:nvPr/>
        </p:nvCxnSpPr>
        <p:spPr>
          <a:xfrm rot="10800000">
            <a:off x="4572050" y="2446075"/>
            <a:ext cx="19437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>
            <a:stCxn id="164" idx="2"/>
            <a:endCxn id="166" idx="0"/>
          </p:cNvCxnSpPr>
          <p:nvPr/>
        </p:nvCxnSpPr>
        <p:spPr>
          <a:xfrm>
            <a:off x="3940650" y="2702575"/>
            <a:ext cx="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0"/>
          <p:cNvSpPr txBox="1"/>
          <p:nvPr/>
        </p:nvSpPr>
        <p:spPr>
          <a:xfrm>
            <a:off x="6159200" y="1272288"/>
            <a:ext cx="1302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Push to db</a:t>
            </a:r>
            <a:endParaRPr sz="1200"/>
          </a:p>
        </p:txBody>
      </p:sp>
      <p:sp>
        <p:nvSpPr>
          <p:cNvPr id="174" name="Google Shape;174;p20"/>
          <p:cNvSpPr txBox="1"/>
          <p:nvPr/>
        </p:nvSpPr>
        <p:spPr>
          <a:xfrm>
            <a:off x="5310650" y="2446075"/>
            <a:ext cx="130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Retrieving data</a:t>
            </a:r>
            <a:endParaRPr sz="1200"/>
          </a:p>
        </p:txBody>
      </p:sp>
      <p:cxnSp>
        <p:nvCxnSpPr>
          <p:cNvPr id="175" name="Google Shape;175;p20"/>
          <p:cNvCxnSpPr>
            <a:stCxn id="163" idx="2"/>
            <a:endCxn id="164" idx="0"/>
          </p:cNvCxnSpPr>
          <p:nvPr/>
        </p:nvCxnSpPr>
        <p:spPr>
          <a:xfrm>
            <a:off x="3940650" y="1771425"/>
            <a:ext cx="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 txBox="1"/>
          <p:nvPr/>
        </p:nvSpPr>
        <p:spPr>
          <a:xfrm>
            <a:off x="2790000" y="1066000"/>
            <a:ext cx="2153400" cy="1859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138250"/>
            <a:ext cx="8520600" cy="513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Data Flow Diagram</a:t>
            </a:r>
            <a:endParaRPr b="1"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82" name="Google Shape;182;p21"/>
          <p:cNvSpPr txBox="1"/>
          <p:nvPr/>
        </p:nvSpPr>
        <p:spPr>
          <a:xfrm>
            <a:off x="445750" y="651250"/>
            <a:ext cx="1778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</a:t>
            </a:r>
            <a:r>
              <a:rPr b="1" lang="en" sz="14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Message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2006550" y="-483575"/>
            <a:ext cx="33912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4" name="Google Shape;184;p21"/>
          <p:cNvSpPr txBox="1"/>
          <p:nvPr/>
        </p:nvSpPr>
        <p:spPr>
          <a:xfrm>
            <a:off x="3309300" y="1258425"/>
            <a:ext cx="12627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ChatActivity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3309300" y="2189575"/>
            <a:ext cx="1262700" cy="51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MessageList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6515750" y="2114125"/>
            <a:ext cx="1892700" cy="7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Firebase Realtime Database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3154950" y="3377225"/>
            <a:ext cx="1571400" cy="4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MessageAdapter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2715150" y="4238000"/>
            <a:ext cx="2451000" cy="60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Message 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Displays message details</a:t>
            </a:r>
            <a:endParaRPr b="1" sz="1300">
              <a:solidFill>
                <a:srgbClr val="0000FF"/>
              </a:solidFill>
            </a:endParaRPr>
          </a:p>
        </p:txBody>
      </p:sp>
      <p:cxnSp>
        <p:nvCxnSpPr>
          <p:cNvPr id="189" name="Google Shape;189;p21"/>
          <p:cNvCxnSpPr>
            <a:stCxn id="187" idx="2"/>
            <a:endCxn id="188" idx="0"/>
          </p:cNvCxnSpPr>
          <p:nvPr/>
        </p:nvCxnSpPr>
        <p:spPr>
          <a:xfrm>
            <a:off x="3940650" y="3815825"/>
            <a:ext cx="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1"/>
          <p:cNvCxnSpPr>
            <a:stCxn id="186" idx="1"/>
            <a:endCxn id="185" idx="3"/>
          </p:cNvCxnSpPr>
          <p:nvPr/>
        </p:nvCxnSpPr>
        <p:spPr>
          <a:xfrm rot="10800000">
            <a:off x="4572050" y="2446075"/>
            <a:ext cx="19437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1"/>
          <p:cNvCxnSpPr>
            <a:stCxn id="185" idx="2"/>
            <a:endCxn id="187" idx="0"/>
          </p:cNvCxnSpPr>
          <p:nvPr/>
        </p:nvCxnSpPr>
        <p:spPr>
          <a:xfrm>
            <a:off x="3940650" y="2702575"/>
            <a:ext cx="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 txBox="1"/>
          <p:nvPr/>
        </p:nvSpPr>
        <p:spPr>
          <a:xfrm>
            <a:off x="5078125" y="2387100"/>
            <a:ext cx="130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Retrieving data</a:t>
            </a:r>
            <a:endParaRPr sz="1200"/>
          </a:p>
        </p:txBody>
      </p:sp>
      <p:cxnSp>
        <p:nvCxnSpPr>
          <p:cNvPr id="193" name="Google Shape;193;p21"/>
          <p:cNvCxnSpPr>
            <a:stCxn id="184" idx="2"/>
            <a:endCxn id="185" idx="0"/>
          </p:cNvCxnSpPr>
          <p:nvPr/>
        </p:nvCxnSpPr>
        <p:spPr>
          <a:xfrm>
            <a:off x="3940650" y="1771425"/>
            <a:ext cx="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94" name="Google Shape;194;p21"/>
          <p:cNvSpPr txBox="1"/>
          <p:nvPr/>
        </p:nvSpPr>
        <p:spPr>
          <a:xfrm>
            <a:off x="2790000" y="1066000"/>
            <a:ext cx="2153400" cy="1859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