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A14727-D466-4202-B6E7-F41FF00DF068}">
  <a:tblStyle styleId="{02A14727-D466-4202-B6E7-F41FF00DF06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5.xml"/><Relationship Id="rId22" Type="http://schemas.openxmlformats.org/officeDocument/2006/relationships/font" Target="fonts/OpenSans-bold.fntdata"/><Relationship Id="rId10" Type="http://schemas.openxmlformats.org/officeDocument/2006/relationships/slide" Target="slides/slide4.xml"/><Relationship Id="rId21" Type="http://schemas.openxmlformats.org/officeDocument/2006/relationships/font" Target="fonts/OpenSans-regular.fntdata"/><Relationship Id="rId13" Type="http://schemas.openxmlformats.org/officeDocument/2006/relationships/slide" Target="slides/slide7.xml"/><Relationship Id="rId24" Type="http://schemas.openxmlformats.org/officeDocument/2006/relationships/font" Target="fonts/OpenSans-boldItalic.fntdata"/><Relationship Id="rId12" Type="http://schemas.openxmlformats.org/officeDocument/2006/relationships/slide" Target="slides/slide6.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TSansNarrow-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3b169fb0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3b169fb0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3b169fb0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3b169fb0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3b169fb0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3b169fb0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3a1d4730f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3a1d4730f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3a1d4730f_0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3a1d4730f_0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3a1d4730f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3a1d4730f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18e7491a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18e7491a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3a460ace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3a460ace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18e7491a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18e7491a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3a460ace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3a460ace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3b169fb0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3b169fb0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6.jpg"/><Relationship Id="rId4" Type="http://schemas.openxmlformats.org/officeDocument/2006/relationships/image" Target="../media/image27.jpg"/><Relationship Id="rId5" Type="http://schemas.openxmlformats.org/officeDocument/2006/relationships/image" Target="../media/image24.jpg"/><Relationship Id="rId6" Type="http://schemas.openxmlformats.org/officeDocument/2006/relationships/image" Target="../media/image2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372929"/>
            <a:ext cx="7136700" cy="140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Urban Shop Data Analysis</a:t>
            </a:r>
            <a:endParaRPr/>
          </a:p>
        </p:txBody>
      </p:sp>
      <p:sp>
        <p:nvSpPr>
          <p:cNvPr id="67" name="Google Shape;67;p13"/>
          <p:cNvSpPr txBox="1"/>
          <p:nvPr>
            <p:ph idx="1" type="subTitle"/>
          </p:nvPr>
        </p:nvSpPr>
        <p:spPr>
          <a:xfrm>
            <a:off x="1303275" y="3223400"/>
            <a:ext cx="6446700" cy="4194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                                  — Submitted</a:t>
            </a:r>
            <a:r>
              <a:rPr lang="en">
                <a:latin typeface="Arial"/>
                <a:ea typeface="Arial"/>
                <a:cs typeface="Arial"/>
                <a:sym typeface="Arial"/>
              </a:rPr>
              <a:t> by </a:t>
            </a:r>
            <a:r>
              <a:rPr lang="en">
                <a:latin typeface="Arial"/>
                <a:ea typeface="Arial"/>
                <a:cs typeface="Arial"/>
                <a:sym typeface="Arial"/>
              </a:rPr>
              <a:t>Shib Kumar Saraf </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99784" y="0"/>
            <a:ext cx="8781000" cy="47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lang="en" sz="2966"/>
              <a:t>Data Analysis &amp; Interpretation</a:t>
            </a:r>
            <a:endParaRPr sz="2966"/>
          </a:p>
          <a:p>
            <a:pPr indent="0" lvl="0" marL="0" rtl="0" algn="l">
              <a:spcBef>
                <a:spcPts val="0"/>
              </a:spcBef>
              <a:spcAft>
                <a:spcPts val="0"/>
              </a:spcAft>
              <a:buSzPts val="990"/>
              <a:buNone/>
            </a:pPr>
            <a:r>
              <a:t/>
            </a:r>
            <a:endParaRPr sz="3240"/>
          </a:p>
        </p:txBody>
      </p:sp>
      <p:pic>
        <p:nvPicPr>
          <p:cNvPr id="152" name="Google Shape;152;p22" title="Chart"/>
          <p:cNvPicPr preferRelativeResize="0"/>
          <p:nvPr/>
        </p:nvPicPr>
        <p:blipFill>
          <a:blip r:embed="rId3">
            <a:alphaModFix/>
          </a:blip>
          <a:stretch>
            <a:fillRect/>
          </a:stretch>
        </p:blipFill>
        <p:spPr>
          <a:xfrm>
            <a:off x="0" y="566050"/>
            <a:ext cx="3693126" cy="2355050"/>
          </a:xfrm>
          <a:prstGeom prst="rect">
            <a:avLst/>
          </a:prstGeom>
          <a:noFill/>
          <a:ln>
            <a:noFill/>
          </a:ln>
        </p:spPr>
      </p:pic>
      <p:pic>
        <p:nvPicPr>
          <p:cNvPr id="153" name="Google Shape;153;p22" title="Chart"/>
          <p:cNvPicPr preferRelativeResize="0"/>
          <p:nvPr/>
        </p:nvPicPr>
        <p:blipFill>
          <a:blip r:embed="rId4">
            <a:alphaModFix/>
          </a:blip>
          <a:stretch>
            <a:fillRect/>
          </a:stretch>
        </p:blipFill>
        <p:spPr>
          <a:xfrm>
            <a:off x="5425525" y="2175575"/>
            <a:ext cx="3639399" cy="2355050"/>
          </a:xfrm>
          <a:prstGeom prst="rect">
            <a:avLst/>
          </a:prstGeom>
          <a:noFill/>
          <a:ln>
            <a:noFill/>
          </a:ln>
        </p:spPr>
      </p:pic>
      <p:sp>
        <p:nvSpPr>
          <p:cNvPr id="154" name="Google Shape;154;p22"/>
          <p:cNvSpPr txBox="1"/>
          <p:nvPr/>
        </p:nvSpPr>
        <p:spPr>
          <a:xfrm>
            <a:off x="3558825" y="584350"/>
            <a:ext cx="5322000" cy="1774800"/>
          </a:xfrm>
          <a:prstGeom prst="rect">
            <a:avLst/>
          </a:prstGeom>
          <a:noFill/>
          <a:ln>
            <a:noFill/>
          </a:ln>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Calibri"/>
              <a:buChar char="➔"/>
            </a:pPr>
            <a:r>
              <a:rPr b="1" lang="en">
                <a:latin typeface="Calibri"/>
                <a:ea typeface="Calibri"/>
                <a:cs typeface="Calibri"/>
                <a:sym typeface="Calibri"/>
              </a:rPr>
              <a:t>Average</a:t>
            </a:r>
            <a:r>
              <a:rPr b="1" lang="en">
                <a:latin typeface="Calibri"/>
                <a:ea typeface="Calibri"/>
                <a:cs typeface="Calibri"/>
                <a:sym typeface="Calibri"/>
              </a:rPr>
              <a:t> Gross Margin in January and February month are 12.09% and 11.98% respectively.</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
                <a:latin typeface="Calibri"/>
                <a:ea typeface="Calibri"/>
                <a:cs typeface="Calibri"/>
                <a:sym typeface="Calibri"/>
              </a:rPr>
              <a:t>January month is more gross </a:t>
            </a:r>
            <a:r>
              <a:rPr b="1" lang="en">
                <a:latin typeface="Calibri"/>
                <a:ea typeface="Calibri"/>
                <a:cs typeface="Calibri"/>
                <a:sym typeface="Calibri"/>
              </a:rPr>
              <a:t>profit generating month than february.</a:t>
            </a:r>
            <a:endParaRPr b="1">
              <a:latin typeface="Calibri"/>
              <a:ea typeface="Calibri"/>
              <a:cs typeface="Calibri"/>
              <a:sym typeface="Calibri"/>
            </a:endParaRPr>
          </a:p>
        </p:txBody>
      </p:sp>
      <p:sp>
        <p:nvSpPr>
          <p:cNvPr id="155" name="Google Shape;155;p22"/>
          <p:cNvSpPr txBox="1"/>
          <p:nvPr/>
        </p:nvSpPr>
        <p:spPr>
          <a:xfrm>
            <a:off x="174575" y="2921100"/>
            <a:ext cx="5322000" cy="1774800"/>
          </a:xfrm>
          <a:prstGeom prst="rect">
            <a:avLst/>
          </a:prstGeom>
          <a:noFill/>
          <a:ln>
            <a:noFill/>
          </a:ln>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Calibri"/>
              <a:buChar char="➔"/>
            </a:pPr>
            <a:r>
              <a:rPr b="1" lang="en">
                <a:latin typeface="Calibri"/>
                <a:ea typeface="Calibri"/>
                <a:cs typeface="Calibri"/>
                <a:sym typeface="Calibri"/>
              </a:rPr>
              <a:t>Average Net Margin in January and February month are 6.94% and 6.32% respectively.</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
                <a:latin typeface="Calibri"/>
                <a:ea typeface="Calibri"/>
                <a:cs typeface="Calibri"/>
                <a:sym typeface="Calibri"/>
              </a:rPr>
              <a:t>January month is more net profit generating month than february.</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1700" y="80575"/>
            <a:ext cx="8520600" cy="349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33418"/>
              <a:buFont typeface="Arial"/>
              <a:buNone/>
            </a:pPr>
            <a:r>
              <a:rPr lang="en" sz="2962"/>
              <a:t>Data Analysis &amp; Interpretation</a:t>
            </a:r>
            <a:endParaRPr sz="2962"/>
          </a:p>
          <a:p>
            <a:pPr indent="0" lvl="0" marL="0" rtl="0" algn="l">
              <a:spcBef>
                <a:spcPts val="0"/>
              </a:spcBef>
              <a:spcAft>
                <a:spcPts val="0"/>
              </a:spcAft>
              <a:buClr>
                <a:srgbClr val="000000"/>
              </a:buClr>
              <a:buSzPct val="30555"/>
              <a:buFont typeface="Arial"/>
              <a:buNone/>
            </a:pPr>
            <a:r>
              <a:t/>
            </a:r>
            <a:endParaRPr sz="3240"/>
          </a:p>
          <a:p>
            <a:pPr indent="0" lvl="0" marL="0" rtl="0" algn="l">
              <a:spcBef>
                <a:spcPts val="0"/>
              </a:spcBef>
              <a:spcAft>
                <a:spcPts val="0"/>
              </a:spcAft>
              <a:buNone/>
            </a:pPr>
            <a:r>
              <a:t/>
            </a:r>
            <a:endParaRPr/>
          </a:p>
        </p:txBody>
      </p:sp>
      <p:graphicFrame>
        <p:nvGraphicFramePr>
          <p:cNvPr id="161" name="Google Shape;161;p23"/>
          <p:cNvGraphicFramePr/>
          <p:nvPr/>
        </p:nvGraphicFramePr>
        <p:xfrm>
          <a:off x="60400" y="593525"/>
          <a:ext cx="3000000" cy="3000000"/>
        </p:xfrm>
        <a:graphic>
          <a:graphicData uri="http://schemas.openxmlformats.org/drawingml/2006/table">
            <a:tbl>
              <a:tblPr>
                <a:noFill/>
                <a:tableStyleId>{02A14727-D466-4202-B6E7-F41FF00DF068}</a:tableStyleId>
              </a:tblPr>
              <a:tblGrid>
                <a:gridCol w="1192075"/>
                <a:gridCol w="1192075"/>
                <a:gridCol w="1192075"/>
                <a:gridCol w="1192075"/>
              </a:tblGrid>
              <a:tr h="512575">
                <a:tc>
                  <a:txBody>
                    <a:bodyPr/>
                    <a:lstStyle/>
                    <a:p>
                      <a:pPr indent="0" lvl="0" marL="0" rtl="0" algn="ctr">
                        <a:lnSpc>
                          <a:spcPct val="115000"/>
                        </a:lnSpc>
                        <a:spcBef>
                          <a:spcPts val="0"/>
                        </a:spcBef>
                        <a:spcAft>
                          <a:spcPts val="0"/>
                        </a:spcAft>
                        <a:buNone/>
                      </a:pPr>
                      <a:r>
                        <a:rPr b="1" lang="en" sz="1000"/>
                        <a:t>Average Net Margin</a:t>
                      </a:r>
                      <a:endParaRPr b="1" sz="1000"/>
                    </a:p>
                  </a:txBody>
                  <a:tcPr marT="19050" marB="19050" marR="28575" marL="28575" anchor="b">
                    <a:solidFill>
                      <a:srgbClr val="FFF2CC"/>
                    </a:solidFill>
                  </a:tcPr>
                </a:tc>
                <a:tc>
                  <a:txBody>
                    <a:bodyPr/>
                    <a:lstStyle/>
                    <a:p>
                      <a:pPr indent="0" lvl="0" marL="0" rtl="0" algn="ctr">
                        <a:lnSpc>
                          <a:spcPct val="115000"/>
                        </a:lnSpc>
                        <a:spcBef>
                          <a:spcPts val="0"/>
                        </a:spcBef>
                        <a:spcAft>
                          <a:spcPts val="0"/>
                        </a:spcAft>
                        <a:buNone/>
                      </a:pPr>
                      <a:r>
                        <a:rPr b="1" lang="en" sz="1000"/>
                        <a:t>with 3 regular staffs</a:t>
                      </a:r>
                      <a:endParaRPr b="1" sz="1000"/>
                    </a:p>
                  </a:txBody>
                  <a:tcPr marT="19050" marB="19050" marR="28575" marL="28575" anchor="b">
                    <a:solidFill>
                      <a:srgbClr val="D0E0E3"/>
                    </a:solidFill>
                  </a:tcPr>
                </a:tc>
                <a:tc>
                  <a:txBody>
                    <a:bodyPr/>
                    <a:lstStyle/>
                    <a:p>
                      <a:pPr indent="0" lvl="0" marL="0" rtl="0" algn="ctr">
                        <a:lnSpc>
                          <a:spcPct val="115000"/>
                        </a:lnSpc>
                        <a:spcBef>
                          <a:spcPts val="0"/>
                        </a:spcBef>
                        <a:spcAft>
                          <a:spcPts val="0"/>
                        </a:spcAft>
                        <a:buNone/>
                      </a:pPr>
                      <a:r>
                        <a:rPr b="1" lang="en" sz="1000"/>
                        <a:t>with 2 regular staff</a:t>
                      </a:r>
                      <a:endParaRPr b="1" sz="1000"/>
                    </a:p>
                  </a:txBody>
                  <a:tcPr marT="19050" marB="19050" marR="28575" marL="28575" anchor="b">
                    <a:solidFill>
                      <a:srgbClr val="D0E0E3"/>
                    </a:solidFill>
                  </a:tcPr>
                </a:tc>
                <a:tc>
                  <a:txBody>
                    <a:bodyPr/>
                    <a:lstStyle/>
                    <a:p>
                      <a:pPr indent="0" lvl="0" marL="0" rtl="0" algn="ctr">
                        <a:lnSpc>
                          <a:spcPct val="115000"/>
                        </a:lnSpc>
                        <a:spcBef>
                          <a:spcPts val="0"/>
                        </a:spcBef>
                        <a:spcAft>
                          <a:spcPts val="0"/>
                        </a:spcAft>
                        <a:buNone/>
                      </a:pPr>
                      <a:r>
                        <a:rPr b="1" lang="en" sz="1000"/>
                        <a:t>with 2 regular staffs and a part-time worker</a:t>
                      </a:r>
                      <a:endParaRPr b="1" sz="1000"/>
                    </a:p>
                  </a:txBody>
                  <a:tcPr marT="19050" marB="19050" marR="28575" marL="28575" anchor="b">
                    <a:solidFill>
                      <a:srgbClr val="D0E0E3"/>
                    </a:solidFill>
                  </a:tcPr>
                </a:tc>
              </a:tr>
              <a:tr h="251450">
                <a:tc>
                  <a:txBody>
                    <a:bodyPr/>
                    <a:lstStyle/>
                    <a:p>
                      <a:pPr indent="0" lvl="0" marL="0" rtl="0" algn="ctr">
                        <a:lnSpc>
                          <a:spcPct val="115000"/>
                        </a:lnSpc>
                        <a:spcBef>
                          <a:spcPts val="0"/>
                        </a:spcBef>
                        <a:spcAft>
                          <a:spcPts val="0"/>
                        </a:spcAft>
                        <a:buNone/>
                      </a:pPr>
                      <a:r>
                        <a:rPr b="1" lang="en" sz="1000"/>
                        <a:t>month</a:t>
                      </a:r>
                      <a:endParaRPr b="1" sz="1000"/>
                    </a:p>
                  </a:txBody>
                  <a:tcPr marT="19050" marB="19050" marR="28575" marL="28575" anchor="b">
                    <a:solidFill>
                      <a:srgbClr val="FFF2CC"/>
                    </a:solidFill>
                  </a:tcPr>
                </a:tc>
                <a:tc>
                  <a:txBody>
                    <a:bodyPr/>
                    <a:lstStyle/>
                    <a:p>
                      <a:pPr indent="0" lvl="0" marL="0" rtl="0" algn="l">
                        <a:spcBef>
                          <a:spcPts val="0"/>
                        </a:spcBef>
                        <a:spcAft>
                          <a:spcPts val="0"/>
                        </a:spcAft>
                        <a:buNone/>
                      </a:pPr>
                      <a:r>
                        <a:t/>
                      </a:r>
                      <a:endParaRPr/>
                    </a:p>
                  </a:txBody>
                  <a:tcPr marT="19050" marB="19050" marR="28575" marL="28575" anchor="b">
                    <a:solidFill>
                      <a:srgbClr val="D0E0E3"/>
                    </a:solidFill>
                  </a:tcPr>
                </a:tc>
                <a:tc>
                  <a:txBody>
                    <a:bodyPr/>
                    <a:lstStyle/>
                    <a:p>
                      <a:pPr indent="0" lvl="0" marL="0" rtl="0" algn="l">
                        <a:spcBef>
                          <a:spcPts val="0"/>
                        </a:spcBef>
                        <a:spcAft>
                          <a:spcPts val="0"/>
                        </a:spcAft>
                        <a:buNone/>
                      </a:pPr>
                      <a:r>
                        <a:t/>
                      </a:r>
                      <a:endParaRPr/>
                    </a:p>
                  </a:txBody>
                  <a:tcPr marT="19050" marB="19050" marR="28575" marL="28575" anchor="b">
                    <a:solidFill>
                      <a:srgbClr val="D0E0E3"/>
                    </a:solidFill>
                  </a:tcPr>
                </a:tc>
                <a:tc>
                  <a:txBody>
                    <a:bodyPr/>
                    <a:lstStyle/>
                    <a:p>
                      <a:pPr indent="0" lvl="0" marL="0" rtl="0" algn="l">
                        <a:spcBef>
                          <a:spcPts val="0"/>
                        </a:spcBef>
                        <a:spcAft>
                          <a:spcPts val="0"/>
                        </a:spcAft>
                        <a:buNone/>
                      </a:pPr>
                      <a:r>
                        <a:t/>
                      </a:r>
                      <a:endParaRPr/>
                    </a:p>
                  </a:txBody>
                  <a:tcPr marT="19050" marB="19050" marR="28575" marL="28575" anchor="b">
                    <a:solidFill>
                      <a:srgbClr val="D0E0E3"/>
                    </a:solidFill>
                  </a:tcPr>
                </a:tc>
              </a:tr>
              <a:tr h="194425">
                <a:tc>
                  <a:txBody>
                    <a:bodyPr/>
                    <a:lstStyle/>
                    <a:p>
                      <a:pPr indent="0" lvl="0" marL="0" rtl="0" algn="ctr">
                        <a:lnSpc>
                          <a:spcPct val="115000"/>
                        </a:lnSpc>
                        <a:spcBef>
                          <a:spcPts val="0"/>
                        </a:spcBef>
                        <a:spcAft>
                          <a:spcPts val="0"/>
                        </a:spcAft>
                        <a:buNone/>
                      </a:pPr>
                      <a:r>
                        <a:rPr lang="en" sz="1000"/>
                        <a:t>January</a:t>
                      </a:r>
                      <a:endParaRPr sz="1000"/>
                    </a:p>
                  </a:txBody>
                  <a:tcPr marT="19050" marB="19050" marR="28575" marL="28575" anchor="b">
                    <a:solidFill>
                      <a:srgbClr val="F4CCCC"/>
                    </a:solidFill>
                  </a:tcPr>
                </a:tc>
                <a:tc>
                  <a:txBody>
                    <a:bodyPr/>
                    <a:lstStyle/>
                    <a:p>
                      <a:pPr indent="0" lvl="0" marL="0" rtl="0" algn="ctr">
                        <a:lnSpc>
                          <a:spcPct val="115000"/>
                        </a:lnSpc>
                        <a:spcBef>
                          <a:spcPts val="0"/>
                        </a:spcBef>
                        <a:spcAft>
                          <a:spcPts val="0"/>
                        </a:spcAft>
                        <a:buNone/>
                      </a:pPr>
                      <a:r>
                        <a:rPr lang="en" sz="1000"/>
                        <a:t>6.94%</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8.36%</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7.65%</a:t>
                      </a:r>
                      <a:endParaRPr sz="1000"/>
                    </a:p>
                  </a:txBody>
                  <a:tcPr marT="19050" marB="19050" marR="28575" marL="28575" anchor="b"/>
                </a:tc>
              </a:tr>
              <a:tr h="194425">
                <a:tc>
                  <a:txBody>
                    <a:bodyPr/>
                    <a:lstStyle/>
                    <a:p>
                      <a:pPr indent="0" lvl="0" marL="0" rtl="0" algn="ctr">
                        <a:lnSpc>
                          <a:spcPct val="115000"/>
                        </a:lnSpc>
                        <a:spcBef>
                          <a:spcPts val="0"/>
                        </a:spcBef>
                        <a:spcAft>
                          <a:spcPts val="0"/>
                        </a:spcAft>
                        <a:buNone/>
                      </a:pPr>
                      <a:r>
                        <a:rPr lang="en" sz="1000"/>
                        <a:t>February</a:t>
                      </a:r>
                      <a:endParaRPr sz="1000"/>
                    </a:p>
                  </a:txBody>
                  <a:tcPr marT="19050" marB="19050" marR="28575" marL="28575" anchor="b">
                    <a:solidFill>
                      <a:srgbClr val="F4CCCC"/>
                    </a:solidFill>
                  </a:tcPr>
                </a:tc>
                <a:tc>
                  <a:txBody>
                    <a:bodyPr/>
                    <a:lstStyle/>
                    <a:p>
                      <a:pPr indent="0" lvl="0" marL="0" rtl="0" algn="ctr">
                        <a:lnSpc>
                          <a:spcPct val="115000"/>
                        </a:lnSpc>
                        <a:spcBef>
                          <a:spcPts val="0"/>
                        </a:spcBef>
                        <a:spcAft>
                          <a:spcPts val="0"/>
                        </a:spcAft>
                        <a:buNone/>
                      </a:pPr>
                      <a:r>
                        <a:rPr lang="en" sz="1000"/>
                        <a:t>6.32%</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7.88%</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7.10%</a:t>
                      </a:r>
                      <a:endParaRPr sz="1000"/>
                    </a:p>
                  </a:txBody>
                  <a:tcPr marT="19050" marB="19050" marR="28575" marL="28575" anchor="b"/>
                </a:tc>
              </a:tr>
              <a:tr h="251450">
                <a:tc>
                  <a:txBody>
                    <a:bodyPr/>
                    <a:lstStyle/>
                    <a:p>
                      <a:pPr indent="0" lvl="0" marL="0" rtl="0" algn="l">
                        <a:spcBef>
                          <a:spcPts val="0"/>
                        </a:spcBef>
                        <a:spcAft>
                          <a:spcPts val="0"/>
                        </a:spcAft>
                        <a:buNone/>
                      </a:pPr>
                      <a:r>
                        <a:t/>
                      </a:r>
                      <a:endParaRPr/>
                    </a:p>
                  </a:txBody>
                  <a:tcPr marT="19050" marB="19050" marR="28575" marL="28575" anchor="b">
                    <a:solidFill>
                      <a:srgbClr val="F4CCCC"/>
                    </a:solidFill>
                  </a:tcPr>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r h="512575">
                <a:tc rowSpan="2">
                  <a:txBody>
                    <a:bodyPr/>
                    <a:lstStyle/>
                    <a:p>
                      <a:pPr indent="0" lvl="0" marL="0" rtl="0" algn="ctr">
                        <a:lnSpc>
                          <a:spcPct val="115000"/>
                        </a:lnSpc>
                        <a:spcBef>
                          <a:spcPts val="0"/>
                        </a:spcBef>
                        <a:spcAft>
                          <a:spcPts val="0"/>
                        </a:spcAft>
                        <a:buNone/>
                      </a:pPr>
                      <a:r>
                        <a:rPr b="1" lang="en" sz="1000"/>
                        <a:t>Profit Percentage Return on Purchase Price Amount(monthly)</a:t>
                      </a:r>
                      <a:endParaRPr b="1" sz="1000"/>
                    </a:p>
                  </a:txBody>
                  <a:tcPr marT="19050" marB="19050" marR="28575" marL="28575" anchor="b">
                    <a:solidFill>
                      <a:srgbClr val="FFF2CC"/>
                    </a:solidFill>
                  </a:tcPr>
                </a:tc>
                <a:tc>
                  <a:txBody>
                    <a:bodyPr/>
                    <a:lstStyle/>
                    <a:p>
                      <a:pPr indent="0" lvl="0" marL="0" rtl="0" algn="ctr">
                        <a:lnSpc>
                          <a:spcPct val="115000"/>
                        </a:lnSpc>
                        <a:spcBef>
                          <a:spcPts val="0"/>
                        </a:spcBef>
                        <a:spcAft>
                          <a:spcPts val="0"/>
                        </a:spcAft>
                        <a:buNone/>
                      </a:pPr>
                      <a:r>
                        <a:rPr b="1" lang="en" sz="1000"/>
                        <a:t>with 3 regular staffs</a:t>
                      </a:r>
                      <a:endParaRPr b="1" sz="1000"/>
                    </a:p>
                  </a:txBody>
                  <a:tcPr marT="19050" marB="19050" marR="28575" marL="28575" anchor="b">
                    <a:solidFill>
                      <a:srgbClr val="D0E0E3"/>
                    </a:solidFill>
                  </a:tcPr>
                </a:tc>
                <a:tc>
                  <a:txBody>
                    <a:bodyPr/>
                    <a:lstStyle/>
                    <a:p>
                      <a:pPr indent="0" lvl="0" marL="0" rtl="0" algn="ctr">
                        <a:lnSpc>
                          <a:spcPct val="115000"/>
                        </a:lnSpc>
                        <a:spcBef>
                          <a:spcPts val="0"/>
                        </a:spcBef>
                        <a:spcAft>
                          <a:spcPts val="0"/>
                        </a:spcAft>
                        <a:buNone/>
                      </a:pPr>
                      <a:r>
                        <a:rPr b="1" lang="en" sz="1000"/>
                        <a:t>with 2 regular staff</a:t>
                      </a:r>
                      <a:endParaRPr b="1" sz="1000"/>
                    </a:p>
                  </a:txBody>
                  <a:tcPr marT="19050" marB="19050" marR="28575" marL="28575" anchor="b">
                    <a:solidFill>
                      <a:srgbClr val="D0E0E3"/>
                    </a:solidFill>
                  </a:tcPr>
                </a:tc>
                <a:tc>
                  <a:txBody>
                    <a:bodyPr/>
                    <a:lstStyle/>
                    <a:p>
                      <a:pPr indent="0" lvl="0" marL="0" rtl="0" algn="ctr">
                        <a:lnSpc>
                          <a:spcPct val="115000"/>
                        </a:lnSpc>
                        <a:spcBef>
                          <a:spcPts val="0"/>
                        </a:spcBef>
                        <a:spcAft>
                          <a:spcPts val="0"/>
                        </a:spcAft>
                        <a:buNone/>
                      </a:pPr>
                      <a:r>
                        <a:rPr b="1" lang="en" sz="1000"/>
                        <a:t>with 2 regular staffs and a part-time worker</a:t>
                      </a:r>
                      <a:endParaRPr b="1" sz="1000"/>
                    </a:p>
                  </a:txBody>
                  <a:tcPr marT="19050" marB="19050" marR="28575" marL="28575" anchor="b">
                    <a:solidFill>
                      <a:srgbClr val="D0E0E3"/>
                    </a:solidFill>
                  </a:tcPr>
                </a:tc>
              </a:tr>
              <a:tr h="251450">
                <a:tc vMerge="1"/>
                <a:tc>
                  <a:txBody>
                    <a:bodyPr/>
                    <a:lstStyle/>
                    <a:p>
                      <a:pPr indent="0" lvl="0" marL="0" rtl="0" algn="l">
                        <a:spcBef>
                          <a:spcPts val="0"/>
                        </a:spcBef>
                        <a:spcAft>
                          <a:spcPts val="0"/>
                        </a:spcAft>
                        <a:buNone/>
                      </a:pPr>
                      <a:r>
                        <a:t/>
                      </a:r>
                      <a:endParaRPr/>
                    </a:p>
                  </a:txBody>
                  <a:tcPr marT="19050" marB="19050" marR="28575" marL="28575" anchor="b">
                    <a:solidFill>
                      <a:srgbClr val="D0E0E3"/>
                    </a:solidFill>
                  </a:tcPr>
                </a:tc>
                <a:tc>
                  <a:txBody>
                    <a:bodyPr/>
                    <a:lstStyle/>
                    <a:p>
                      <a:pPr indent="0" lvl="0" marL="0" rtl="0" algn="l">
                        <a:spcBef>
                          <a:spcPts val="0"/>
                        </a:spcBef>
                        <a:spcAft>
                          <a:spcPts val="0"/>
                        </a:spcAft>
                        <a:buNone/>
                      </a:pPr>
                      <a:r>
                        <a:t/>
                      </a:r>
                      <a:endParaRPr/>
                    </a:p>
                  </a:txBody>
                  <a:tcPr marT="19050" marB="19050" marR="28575" marL="28575" anchor="b">
                    <a:solidFill>
                      <a:srgbClr val="D0E0E3"/>
                    </a:solidFill>
                  </a:tcPr>
                </a:tc>
                <a:tc>
                  <a:txBody>
                    <a:bodyPr/>
                    <a:lstStyle/>
                    <a:p>
                      <a:pPr indent="0" lvl="0" marL="0" rtl="0" algn="l">
                        <a:spcBef>
                          <a:spcPts val="0"/>
                        </a:spcBef>
                        <a:spcAft>
                          <a:spcPts val="0"/>
                        </a:spcAft>
                        <a:buNone/>
                      </a:pPr>
                      <a:r>
                        <a:t/>
                      </a:r>
                      <a:endParaRPr/>
                    </a:p>
                  </a:txBody>
                  <a:tcPr marT="19050" marB="19050" marR="28575" marL="28575" anchor="b">
                    <a:solidFill>
                      <a:srgbClr val="D0E0E3"/>
                    </a:solidFill>
                  </a:tcPr>
                </a:tc>
              </a:tr>
              <a:tr h="194425">
                <a:tc>
                  <a:txBody>
                    <a:bodyPr/>
                    <a:lstStyle/>
                    <a:p>
                      <a:pPr indent="0" lvl="0" marL="0" rtl="0" algn="ctr">
                        <a:lnSpc>
                          <a:spcPct val="115000"/>
                        </a:lnSpc>
                        <a:spcBef>
                          <a:spcPts val="0"/>
                        </a:spcBef>
                        <a:spcAft>
                          <a:spcPts val="0"/>
                        </a:spcAft>
                        <a:buNone/>
                      </a:pPr>
                      <a:r>
                        <a:rPr lang="en" sz="1000"/>
                        <a:t>January</a:t>
                      </a:r>
                      <a:endParaRPr sz="1000"/>
                    </a:p>
                  </a:txBody>
                  <a:tcPr marT="19050" marB="19050" marR="28575" marL="28575" anchor="b">
                    <a:solidFill>
                      <a:srgbClr val="F4CCCC"/>
                    </a:solidFill>
                  </a:tcPr>
                </a:tc>
                <a:tc>
                  <a:txBody>
                    <a:bodyPr/>
                    <a:lstStyle/>
                    <a:p>
                      <a:pPr indent="0" lvl="0" marL="0" rtl="0" algn="ctr">
                        <a:lnSpc>
                          <a:spcPct val="115000"/>
                        </a:lnSpc>
                        <a:spcBef>
                          <a:spcPts val="0"/>
                        </a:spcBef>
                        <a:spcAft>
                          <a:spcPts val="0"/>
                        </a:spcAft>
                        <a:buNone/>
                      </a:pPr>
                      <a:r>
                        <a:rPr lang="en" sz="1000"/>
                        <a:t>7.90%</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9.51%</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8.70%</a:t>
                      </a:r>
                      <a:endParaRPr sz="1000"/>
                    </a:p>
                  </a:txBody>
                  <a:tcPr marT="19050" marB="19050" marR="28575" marL="28575" anchor="b"/>
                </a:tc>
              </a:tr>
              <a:tr h="194425">
                <a:tc>
                  <a:txBody>
                    <a:bodyPr/>
                    <a:lstStyle/>
                    <a:p>
                      <a:pPr indent="0" lvl="0" marL="0" rtl="0" algn="ctr">
                        <a:lnSpc>
                          <a:spcPct val="115000"/>
                        </a:lnSpc>
                        <a:spcBef>
                          <a:spcPts val="0"/>
                        </a:spcBef>
                        <a:spcAft>
                          <a:spcPts val="0"/>
                        </a:spcAft>
                        <a:buNone/>
                      </a:pPr>
                      <a:r>
                        <a:rPr lang="en" sz="1000"/>
                        <a:t>February</a:t>
                      </a:r>
                      <a:endParaRPr sz="1000"/>
                    </a:p>
                  </a:txBody>
                  <a:tcPr marT="19050" marB="19050" marR="28575" marL="28575" anchor="b">
                    <a:solidFill>
                      <a:srgbClr val="F4CCCC"/>
                    </a:solidFill>
                  </a:tcPr>
                </a:tc>
                <a:tc>
                  <a:txBody>
                    <a:bodyPr/>
                    <a:lstStyle/>
                    <a:p>
                      <a:pPr indent="0" lvl="0" marL="0" rtl="0" algn="ctr">
                        <a:lnSpc>
                          <a:spcPct val="115000"/>
                        </a:lnSpc>
                        <a:spcBef>
                          <a:spcPts val="0"/>
                        </a:spcBef>
                        <a:spcAft>
                          <a:spcPts val="0"/>
                        </a:spcAft>
                        <a:buNone/>
                      </a:pPr>
                      <a:r>
                        <a:rPr lang="en" sz="1000"/>
                        <a:t>7.18%</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8.95%</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8.06%</a:t>
                      </a:r>
                      <a:endParaRPr sz="1000"/>
                    </a:p>
                  </a:txBody>
                  <a:tcPr marT="19050" marB="19050" marR="28575" marL="28575" anchor="b"/>
                </a:tc>
              </a:tr>
            </a:tbl>
          </a:graphicData>
        </a:graphic>
      </p:graphicFrame>
      <p:graphicFrame>
        <p:nvGraphicFramePr>
          <p:cNvPr id="162" name="Google Shape;162;p23"/>
          <p:cNvGraphicFramePr/>
          <p:nvPr/>
        </p:nvGraphicFramePr>
        <p:xfrm>
          <a:off x="60400" y="3454750"/>
          <a:ext cx="3000000" cy="3000000"/>
        </p:xfrm>
        <a:graphic>
          <a:graphicData uri="http://schemas.openxmlformats.org/drawingml/2006/table">
            <a:tbl>
              <a:tblPr>
                <a:noFill/>
                <a:tableStyleId>{02A14727-D466-4202-B6E7-F41FF00DF068}</a:tableStyleId>
              </a:tblPr>
              <a:tblGrid>
                <a:gridCol w="1428750"/>
                <a:gridCol w="1428750"/>
                <a:gridCol w="1428750"/>
                <a:gridCol w="1428750"/>
              </a:tblGrid>
              <a:tr h="323850">
                <a:tc>
                  <a:txBody>
                    <a:bodyPr/>
                    <a:lstStyle/>
                    <a:p>
                      <a:pPr indent="0" lvl="0" marL="0" rtl="0" algn="ctr">
                        <a:lnSpc>
                          <a:spcPct val="115000"/>
                        </a:lnSpc>
                        <a:spcBef>
                          <a:spcPts val="0"/>
                        </a:spcBef>
                        <a:spcAft>
                          <a:spcPts val="0"/>
                        </a:spcAft>
                        <a:buNone/>
                      </a:pPr>
                      <a:r>
                        <a:rPr b="1" lang="en" sz="1000"/>
                        <a:t>Annual Approximation</a:t>
                      </a:r>
                      <a:endParaRPr b="1" sz="1000"/>
                    </a:p>
                  </a:txBody>
                  <a:tcPr marT="19050" marB="19050" marR="28575" marL="28575" anchor="b">
                    <a:solidFill>
                      <a:srgbClr val="00FFFF"/>
                    </a:solidFill>
                  </a:tcPr>
                </a:tc>
                <a:tc>
                  <a:txBody>
                    <a:bodyPr/>
                    <a:lstStyle/>
                    <a:p>
                      <a:pPr indent="0" lvl="0" marL="0" rtl="0" algn="ctr">
                        <a:lnSpc>
                          <a:spcPct val="115000"/>
                        </a:lnSpc>
                        <a:spcBef>
                          <a:spcPts val="0"/>
                        </a:spcBef>
                        <a:spcAft>
                          <a:spcPts val="0"/>
                        </a:spcAft>
                        <a:buNone/>
                      </a:pPr>
                      <a:r>
                        <a:rPr b="1" lang="en" sz="1000"/>
                        <a:t>with 3 regular staffs</a:t>
                      </a:r>
                      <a:endParaRPr b="1" sz="1000"/>
                    </a:p>
                  </a:txBody>
                  <a:tcPr marT="19050" marB="19050" marR="28575" marL="28575" anchor="b">
                    <a:solidFill>
                      <a:srgbClr val="D0E0E3"/>
                    </a:solidFill>
                  </a:tcPr>
                </a:tc>
                <a:tc>
                  <a:txBody>
                    <a:bodyPr/>
                    <a:lstStyle/>
                    <a:p>
                      <a:pPr indent="0" lvl="0" marL="0" rtl="0" algn="ctr">
                        <a:lnSpc>
                          <a:spcPct val="115000"/>
                        </a:lnSpc>
                        <a:spcBef>
                          <a:spcPts val="0"/>
                        </a:spcBef>
                        <a:spcAft>
                          <a:spcPts val="0"/>
                        </a:spcAft>
                        <a:buNone/>
                      </a:pPr>
                      <a:r>
                        <a:rPr b="1" lang="en" sz="1000"/>
                        <a:t>with 2 regular staff</a:t>
                      </a:r>
                      <a:endParaRPr b="1" sz="1000"/>
                    </a:p>
                  </a:txBody>
                  <a:tcPr marT="19050" marB="19050" marR="28575" marL="28575" anchor="b">
                    <a:solidFill>
                      <a:srgbClr val="D0E0E3"/>
                    </a:solidFill>
                  </a:tcPr>
                </a:tc>
                <a:tc>
                  <a:txBody>
                    <a:bodyPr/>
                    <a:lstStyle/>
                    <a:p>
                      <a:pPr indent="0" lvl="0" marL="0" rtl="0" algn="ctr">
                        <a:lnSpc>
                          <a:spcPct val="115000"/>
                        </a:lnSpc>
                        <a:spcBef>
                          <a:spcPts val="0"/>
                        </a:spcBef>
                        <a:spcAft>
                          <a:spcPts val="0"/>
                        </a:spcAft>
                        <a:buNone/>
                      </a:pPr>
                      <a:r>
                        <a:rPr b="1" lang="en" sz="1000"/>
                        <a:t>with 2 regular staffs and a part-time worker</a:t>
                      </a:r>
                      <a:endParaRPr b="1" sz="1000"/>
                    </a:p>
                  </a:txBody>
                  <a:tcPr marT="19050" marB="19050" marR="28575" marL="28575" anchor="b">
                    <a:solidFill>
                      <a:srgbClr val="D0E0E3"/>
                    </a:solidFill>
                  </a:tcPr>
                </a:tc>
              </a:tr>
              <a:tr h="200025">
                <a:tc>
                  <a:txBody>
                    <a:bodyPr/>
                    <a:lstStyle/>
                    <a:p>
                      <a:pPr indent="0" lvl="0" marL="0" rtl="0" algn="ctr">
                        <a:lnSpc>
                          <a:spcPct val="115000"/>
                        </a:lnSpc>
                        <a:spcBef>
                          <a:spcPts val="0"/>
                        </a:spcBef>
                        <a:spcAft>
                          <a:spcPts val="0"/>
                        </a:spcAft>
                        <a:buNone/>
                      </a:pPr>
                      <a:r>
                        <a:rPr b="1" lang="en" sz="1000"/>
                        <a:t>Average Gross Margin</a:t>
                      </a:r>
                      <a:endParaRPr b="1" sz="1000"/>
                    </a:p>
                  </a:txBody>
                  <a:tcPr marT="19050" marB="19050" marR="28575" marL="28575" anchor="b">
                    <a:solidFill>
                      <a:srgbClr val="FFF2CC"/>
                    </a:solidFill>
                  </a:tcPr>
                </a:tc>
                <a:tc>
                  <a:txBody>
                    <a:bodyPr/>
                    <a:lstStyle/>
                    <a:p>
                      <a:pPr indent="0" lvl="0" marL="0" rtl="0" algn="ctr">
                        <a:lnSpc>
                          <a:spcPct val="115000"/>
                        </a:lnSpc>
                        <a:spcBef>
                          <a:spcPts val="0"/>
                        </a:spcBef>
                        <a:spcAft>
                          <a:spcPts val="0"/>
                        </a:spcAft>
                        <a:buNone/>
                      </a:pPr>
                      <a:r>
                        <a:rPr lang="en" sz="1000"/>
                        <a:t>144.40%</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144.40%</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144.40%</a:t>
                      </a:r>
                      <a:endParaRPr sz="1000"/>
                    </a:p>
                  </a:txBody>
                  <a:tcPr marT="19050" marB="19050" marR="28575" marL="28575" anchor="b"/>
                </a:tc>
              </a:tr>
              <a:tr h="200025">
                <a:tc>
                  <a:txBody>
                    <a:bodyPr/>
                    <a:lstStyle/>
                    <a:p>
                      <a:pPr indent="0" lvl="0" marL="0" rtl="0" algn="ctr">
                        <a:lnSpc>
                          <a:spcPct val="115000"/>
                        </a:lnSpc>
                        <a:spcBef>
                          <a:spcPts val="0"/>
                        </a:spcBef>
                        <a:spcAft>
                          <a:spcPts val="0"/>
                        </a:spcAft>
                        <a:buNone/>
                      </a:pPr>
                      <a:r>
                        <a:rPr b="1" lang="en" sz="1000"/>
                        <a:t>Average Net Margin</a:t>
                      </a:r>
                      <a:endParaRPr b="1" sz="1000"/>
                    </a:p>
                  </a:txBody>
                  <a:tcPr marT="19050" marB="19050" marR="28575" marL="28575" anchor="b">
                    <a:solidFill>
                      <a:srgbClr val="FFF2CC"/>
                    </a:solidFill>
                  </a:tcPr>
                </a:tc>
                <a:tc>
                  <a:txBody>
                    <a:bodyPr/>
                    <a:lstStyle/>
                    <a:p>
                      <a:pPr indent="0" lvl="0" marL="0" rtl="0" algn="ctr">
                        <a:lnSpc>
                          <a:spcPct val="115000"/>
                        </a:lnSpc>
                        <a:spcBef>
                          <a:spcPts val="0"/>
                        </a:spcBef>
                        <a:spcAft>
                          <a:spcPts val="0"/>
                        </a:spcAft>
                        <a:buNone/>
                      </a:pPr>
                      <a:r>
                        <a:rPr lang="en" sz="1000"/>
                        <a:t>79.56%</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97.41%</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88.48%</a:t>
                      </a:r>
                      <a:endParaRPr sz="1000"/>
                    </a:p>
                  </a:txBody>
                  <a:tcPr marT="19050" marB="19050" marR="28575" marL="28575" anchor="b"/>
                </a:tc>
              </a:tr>
              <a:tr h="466725">
                <a:tc>
                  <a:txBody>
                    <a:bodyPr/>
                    <a:lstStyle/>
                    <a:p>
                      <a:pPr indent="0" lvl="0" marL="0" rtl="0" algn="ctr">
                        <a:lnSpc>
                          <a:spcPct val="115000"/>
                        </a:lnSpc>
                        <a:spcBef>
                          <a:spcPts val="0"/>
                        </a:spcBef>
                        <a:spcAft>
                          <a:spcPts val="0"/>
                        </a:spcAft>
                        <a:buNone/>
                      </a:pPr>
                      <a:r>
                        <a:rPr b="1" lang="en" sz="1000"/>
                        <a:t>Profit Percentage Return on Purchase Price Amount</a:t>
                      </a:r>
                      <a:endParaRPr b="1" sz="1000"/>
                    </a:p>
                  </a:txBody>
                  <a:tcPr marT="19050" marB="19050" marR="28575" marL="28575" anchor="b">
                    <a:solidFill>
                      <a:srgbClr val="FFF2CC"/>
                    </a:solidFill>
                  </a:tcPr>
                </a:tc>
                <a:tc>
                  <a:txBody>
                    <a:bodyPr/>
                    <a:lstStyle/>
                    <a:p>
                      <a:pPr indent="0" lvl="0" marL="0" rtl="0" algn="ctr">
                        <a:lnSpc>
                          <a:spcPct val="115000"/>
                        </a:lnSpc>
                        <a:spcBef>
                          <a:spcPts val="0"/>
                        </a:spcBef>
                        <a:spcAft>
                          <a:spcPts val="0"/>
                        </a:spcAft>
                        <a:buNone/>
                      </a:pPr>
                      <a:r>
                        <a:rPr lang="en" sz="1000"/>
                        <a:t>90.44%</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110.74%</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100.59%</a:t>
                      </a:r>
                      <a:endParaRPr sz="1000"/>
                    </a:p>
                  </a:txBody>
                  <a:tcPr marT="19050" marB="19050" marR="28575" marL="28575" anchor="b"/>
                </a:tc>
              </a:tr>
            </a:tbl>
          </a:graphicData>
        </a:graphic>
      </p:graphicFrame>
      <p:pic>
        <p:nvPicPr>
          <p:cNvPr id="163" name="Google Shape;163;p23" title="Chart"/>
          <p:cNvPicPr preferRelativeResize="0"/>
          <p:nvPr/>
        </p:nvPicPr>
        <p:blipFill>
          <a:blip r:embed="rId3">
            <a:alphaModFix/>
          </a:blip>
          <a:stretch>
            <a:fillRect/>
          </a:stretch>
        </p:blipFill>
        <p:spPr>
          <a:xfrm>
            <a:off x="4901775" y="582175"/>
            <a:ext cx="4242225" cy="2623109"/>
          </a:xfrm>
          <a:prstGeom prst="rect">
            <a:avLst/>
          </a:prstGeom>
          <a:noFill/>
          <a:ln>
            <a:noFill/>
          </a:ln>
        </p:spPr>
      </p:pic>
      <p:sp>
        <p:nvSpPr>
          <p:cNvPr id="164" name="Google Shape;164;p23"/>
          <p:cNvSpPr txBox="1"/>
          <p:nvPr/>
        </p:nvSpPr>
        <p:spPr>
          <a:xfrm>
            <a:off x="5922400" y="3291000"/>
            <a:ext cx="3142500" cy="1570500"/>
          </a:xfrm>
          <a:prstGeom prst="rect">
            <a:avLst/>
          </a:prstGeom>
          <a:noFill/>
          <a:ln>
            <a:noFill/>
          </a:ln>
        </p:spPr>
        <p:txBody>
          <a:bodyPr anchorCtr="0" anchor="t" bIns="91425" lIns="91425" spcFirstLastPara="1" rIns="91425" wrap="square" tIns="91425">
            <a:normAutofit fontScale="85000" lnSpcReduction="20000"/>
          </a:bodyPr>
          <a:lstStyle/>
          <a:p>
            <a:pPr indent="-304165" lvl="0" marL="457200" rtl="0" algn="l">
              <a:spcBef>
                <a:spcPts val="0"/>
              </a:spcBef>
              <a:spcAft>
                <a:spcPts val="0"/>
              </a:spcAft>
              <a:buSzPct val="100000"/>
              <a:buFont typeface="Calibri"/>
              <a:buChar char="●"/>
            </a:pPr>
            <a:r>
              <a:rPr b="1" lang="en">
                <a:latin typeface="Calibri"/>
                <a:ea typeface="Calibri"/>
                <a:cs typeface="Calibri"/>
                <a:sym typeface="Calibri"/>
              </a:rPr>
              <a:t>Average Net Margin will be increased by 8.93% for 2 </a:t>
            </a:r>
            <a:r>
              <a:rPr b="1" lang="en">
                <a:latin typeface="Calibri"/>
                <a:ea typeface="Calibri"/>
                <a:cs typeface="Calibri"/>
                <a:sym typeface="Calibri"/>
              </a:rPr>
              <a:t>regular</a:t>
            </a:r>
            <a:r>
              <a:rPr b="1" lang="en">
                <a:latin typeface="Calibri"/>
                <a:ea typeface="Calibri"/>
                <a:cs typeface="Calibri"/>
                <a:sym typeface="Calibri"/>
              </a:rPr>
              <a:t> &amp; 1 part-time </a:t>
            </a:r>
            <a:r>
              <a:rPr b="1" lang="en">
                <a:latin typeface="Calibri"/>
                <a:ea typeface="Calibri"/>
                <a:cs typeface="Calibri"/>
                <a:sym typeface="Calibri"/>
              </a:rPr>
              <a:t>staffs</a:t>
            </a:r>
            <a:r>
              <a:rPr b="1" lang="en">
                <a:latin typeface="Calibri"/>
                <a:ea typeface="Calibri"/>
                <a:cs typeface="Calibri"/>
                <a:sym typeface="Calibri"/>
              </a:rPr>
              <a:t> and by 17.86% for only 2 staffs from the old </a:t>
            </a:r>
            <a:r>
              <a:rPr b="1" lang="en">
                <a:latin typeface="Calibri"/>
                <a:ea typeface="Calibri"/>
                <a:cs typeface="Calibri"/>
                <a:sym typeface="Calibri"/>
              </a:rPr>
              <a:t>staff</a:t>
            </a:r>
            <a:r>
              <a:rPr b="1" lang="en">
                <a:latin typeface="Calibri"/>
                <a:ea typeface="Calibri"/>
                <a:cs typeface="Calibri"/>
                <a:sym typeface="Calibri"/>
              </a:rPr>
              <a:t> model which have 3 regular staffs.</a:t>
            </a:r>
            <a:endParaRPr b="1">
              <a:latin typeface="Calibri"/>
              <a:ea typeface="Calibri"/>
              <a:cs typeface="Calibri"/>
              <a:sym typeface="Calibri"/>
            </a:endParaRPr>
          </a:p>
          <a:p>
            <a:pPr indent="-304165" lvl="0" marL="457200" rtl="0" algn="l">
              <a:spcBef>
                <a:spcPts val="0"/>
              </a:spcBef>
              <a:spcAft>
                <a:spcPts val="0"/>
              </a:spcAft>
              <a:buSzPct val="100000"/>
              <a:buFont typeface="Calibri"/>
              <a:buChar char="●"/>
            </a:pPr>
            <a:r>
              <a:rPr b="1" lang="en">
                <a:latin typeface="Calibri"/>
                <a:ea typeface="Calibri"/>
                <a:cs typeface="Calibri"/>
                <a:sym typeface="Calibri"/>
              </a:rPr>
              <a:t>Annual Profit Percentage Return on purchase Price amount is </a:t>
            </a:r>
            <a:r>
              <a:rPr b="1" lang="en">
                <a:latin typeface="Calibri"/>
                <a:ea typeface="Calibri"/>
                <a:cs typeface="Calibri"/>
                <a:sym typeface="Calibri"/>
              </a:rPr>
              <a:t>strictly</a:t>
            </a:r>
            <a:r>
              <a:rPr b="1" lang="en">
                <a:latin typeface="Calibri"/>
                <a:ea typeface="Calibri"/>
                <a:cs typeface="Calibri"/>
                <a:sym typeface="Calibri"/>
              </a:rPr>
              <a:t> higher than any other investments with interest rate of 15-20% annually.</a:t>
            </a:r>
            <a:endParaRPr b="1">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392275" y="13615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Recommendations</a:t>
            </a:r>
            <a:endParaRPr/>
          </a:p>
          <a:p>
            <a:pPr indent="0" lvl="0" marL="0" rtl="0" algn="l">
              <a:spcBef>
                <a:spcPts val="0"/>
              </a:spcBef>
              <a:spcAft>
                <a:spcPts val="0"/>
              </a:spcAft>
              <a:buNone/>
            </a:pPr>
            <a:r>
              <a:t/>
            </a:r>
            <a:endParaRPr/>
          </a:p>
        </p:txBody>
      </p:sp>
      <p:sp>
        <p:nvSpPr>
          <p:cNvPr id="170" name="Google Shape;170;p24"/>
          <p:cNvSpPr txBox="1"/>
          <p:nvPr>
            <p:ph idx="1" type="body"/>
          </p:nvPr>
        </p:nvSpPr>
        <p:spPr>
          <a:xfrm>
            <a:off x="147011" y="621701"/>
            <a:ext cx="8850000" cy="42840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Font typeface="Calibri"/>
              <a:buChar char="●"/>
            </a:pPr>
            <a:r>
              <a:rPr b="1" lang="en" sz="1400">
                <a:latin typeface="Calibri"/>
                <a:ea typeface="Calibri"/>
                <a:cs typeface="Calibri"/>
                <a:sym typeface="Calibri"/>
              </a:rPr>
              <a:t>Try to do all possible credit sales transactions in online mode and take full payment by dividing it into small parts that can be paid within a fixed time interval like 3 days till the completion of payment(like recurring deposit or  loan payment) with help of some online available apps like Bharatpay etc, which also give interest on cash on daily basis which increases the total net profitability of the business as well as future loan eligibility.</a:t>
            </a:r>
            <a:endParaRPr b="1"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 sz="1400">
                <a:latin typeface="Calibri"/>
                <a:ea typeface="Calibri"/>
                <a:cs typeface="Calibri"/>
                <a:sym typeface="Calibri"/>
              </a:rPr>
              <a:t>If first recommendation is profitable for the business then one of employees(who is hired for mainly collection of Payments for the credit sales)  can be laid off or hired as a part-time worker if required ; which will increase average net profit margin. </a:t>
            </a:r>
            <a:endParaRPr b="1"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 sz="1400">
                <a:latin typeface="Calibri"/>
                <a:ea typeface="Calibri"/>
                <a:cs typeface="Calibri"/>
                <a:sym typeface="Calibri"/>
              </a:rPr>
              <a:t>Try to put more effort to sell in semi-retail (sell comparatively large amount of products then normal asked retail sales with small decrease of 0.5-2% in selling price of retail sales) mode as retail sales has more gross margin(7.85-66.88%) then credit sales and all retail sales are done on cash mode also which maintains the cash liquidity in business.</a:t>
            </a:r>
            <a:endParaRPr b="1"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 sz="1400">
                <a:latin typeface="Calibri"/>
                <a:ea typeface="Calibri"/>
                <a:cs typeface="Calibri"/>
                <a:sym typeface="Calibri"/>
              </a:rPr>
              <a:t>Top common selling salts with their weights in terms of total gross margin ,total sales volume &amp; revenue are Sungold 25,</a:t>
            </a:r>
            <a:r>
              <a:rPr b="1" lang="en" sz="1400">
                <a:latin typeface="Calibri"/>
                <a:ea typeface="Calibri"/>
                <a:cs typeface="Calibri"/>
                <a:sym typeface="Calibri"/>
              </a:rPr>
              <a:t>Loose salt 25,Loose salt 50</a:t>
            </a:r>
            <a:r>
              <a:rPr b="1" lang="en" sz="1400">
                <a:latin typeface="Calibri"/>
                <a:ea typeface="Calibri"/>
                <a:cs typeface="Calibri"/>
                <a:sym typeface="Calibri"/>
              </a:rPr>
              <a:t>,Tata salt 25, Tata salt 50,Saffola 25 ,</a:t>
            </a:r>
            <a:r>
              <a:rPr b="1" lang="en" sz="1400">
                <a:latin typeface="Calibri"/>
                <a:ea typeface="Calibri"/>
                <a:cs typeface="Calibri"/>
                <a:sym typeface="Calibri"/>
              </a:rPr>
              <a:t>Saffola 50,Black salt 25,Black salt 50,</a:t>
            </a:r>
            <a:r>
              <a:rPr b="1" lang="en" sz="1400">
                <a:latin typeface="Calibri"/>
                <a:ea typeface="Calibri"/>
                <a:cs typeface="Calibri"/>
                <a:sym typeface="Calibri"/>
              </a:rPr>
              <a:t>so </a:t>
            </a:r>
            <a:r>
              <a:rPr b="1" lang="en" sz="1400">
                <a:latin typeface="Calibri"/>
                <a:ea typeface="Calibri"/>
                <a:cs typeface="Calibri"/>
                <a:sym typeface="Calibri"/>
              </a:rPr>
              <a:t>these</a:t>
            </a:r>
            <a:r>
              <a:rPr b="1" lang="en" sz="1400">
                <a:latin typeface="Calibri"/>
                <a:ea typeface="Calibri"/>
                <a:cs typeface="Calibri"/>
                <a:sym typeface="Calibri"/>
              </a:rPr>
              <a:t> salts should be in stocks always.</a:t>
            </a:r>
            <a:endParaRPr b="1"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 sz="1400">
                <a:latin typeface="Calibri"/>
                <a:ea typeface="Calibri"/>
                <a:cs typeface="Calibri"/>
                <a:sym typeface="Calibri"/>
              </a:rPr>
              <a:t>Try to check and maintained all stocks in 15 days to avoid stock out and note down the small stocks and try to sell similar but different available stocks instead of that small stocks to maintain all customers.</a:t>
            </a:r>
            <a:endParaRPr b="1"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 sz="1400">
                <a:latin typeface="Calibri"/>
                <a:ea typeface="Calibri"/>
                <a:cs typeface="Calibri"/>
                <a:sym typeface="Calibri"/>
              </a:rPr>
              <a:t> Saturday, Sunday, Monday , Tuesday are the most selling , revenue generating and profitable days , so in those days shop should be </a:t>
            </a:r>
            <a:r>
              <a:rPr b="1" lang="en" sz="1400">
                <a:latin typeface="Calibri"/>
                <a:ea typeface="Calibri"/>
                <a:cs typeface="Calibri"/>
                <a:sym typeface="Calibri"/>
              </a:rPr>
              <a:t>opened</a:t>
            </a:r>
            <a:r>
              <a:rPr b="1" lang="en" sz="1400">
                <a:latin typeface="Calibri"/>
                <a:ea typeface="Calibri"/>
                <a:cs typeface="Calibri"/>
                <a:sym typeface="Calibri"/>
              </a:rPr>
              <a:t> with enough stocks , working staffs always.</a:t>
            </a:r>
            <a:endParaRPr b="1" sz="14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268625"/>
            <a:ext cx="8520600" cy="666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About The Business and Data Collection</a:t>
            </a:r>
            <a:endParaRPr/>
          </a:p>
        </p:txBody>
      </p:sp>
      <p:sp>
        <p:nvSpPr>
          <p:cNvPr id="73" name="Google Shape;73;p14"/>
          <p:cNvSpPr txBox="1"/>
          <p:nvPr>
            <p:ph idx="1" type="body"/>
          </p:nvPr>
        </p:nvSpPr>
        <p:spPr>
          <a:xfrm>
            <a:off x="311700" y="935225"/>
            <a:ext cx="4851600" cy="3574200"/>
          </a:xfrm>
          <a:prstGeom prst="rect">
            <a:avLst/>
          </a:prstGeom>
        </p:spPr>
        <p:txBody>
          <a:bodyPr anchorCtr="0" anchor="t" bIns="91425" lIns="91425" spcFirstLastPara="1" rIns="91425" wrap="square" tIns="91425">
            <a:noAutofit/>
          </a:bodyPr>
          <a:lstStyle/>
          <a:p>
            <a:pPr indent="-295971" lvl="0" marL="457200" rtl="0" algn="l">
              <a:spcBef>
                <a:spcPts val="0"/>
              </a:spcBef>
              <a:spcAft>
                <a:spcPts val="0"/>
              </a:spcAft>
              <a:buSzPts val="1061"/>
              <a:buFont typeface="Calibri"/>
              <a:buChar char="❏"/>
            </a:pPr>
            <a:r>
              <a:rPr b="1" lang="en" sz="1060">
                <a:latin typeface="Calibri"/>
                <a:ea typeface="Calibri"/>
                <a:cs typeface="Calibri"/>
                <a:sym typeface="Calibri"/>
              </a:rPr>
              <a:t>‘ABC</a:t>
            </a:r>
            <a:r>
              <a:rPr b="1" lang="en" sz="1060">
                <a:latin typeface="Calibri"/>
                <a:ea typeface="Calibri"/>
                <a:cs typeface="Calibri"/>
                <a:sym typeface="Calibri"/>
              </a:rPr>
              <a:t> </a:t>
            </a:r>
            <a:r>
              <a:rPr b="1" lang="en" sz="1060">
                <a:latin typeface="Calibri"/>
                <a:ea typeface="Calibri"/>
                <a:cs typeface="Calibri"/>
                <a:sym typeface="Calibri"/>
              </a:rPr>
              <a:t>Salt Store’, is a 90 years old</a:t>
            </a:r>
            <a:r>
              <a:rPr b="1" lang="en" sz="1060">
                <a:latin typeface="Calibri"/>
                <a:ea typeface="Calibri"/>
                <a:cs typeface="Calibri"/>
                <a:sym typeface="Calibri"/>
              </a:rPr>
              <a:t> salt selling shop</a:t>
            </a:r>
            <a:r>
              <a:rPr b="1" lang="en" sz="1060">
                <a:latin typeface="Calibri"/>
                <a:ea typeface="Calibri"/>
                <a:cs typeface="Calibri"/>
                <a:sym typeface="Calibri"/>
              </a:rPr>
              <a:t> , </a:t>
            </a:r>
            <a:r>
              <a:rPr b="1" lang="en" sz="1060">
                <a:latin typeface="Calibri"/>
                <a:ea typeface="Calibri"/>
                <a:cs typeface="Calibri"/>
                <a:sym typeface="Calibri"/>
              </a:rPr>
              <a:t>located in XYZ, a  small municipality town in XYZ district in Odisha </a:t>
            </a:r>
            <a:r>
              <a:rPr b="1" lang="en" sz="1060">
                <a:latin typeface="Calibri"/>
                <a:ea typeface="Calibri"/>
                <a:cs typeface="Calibri"/>
                <a:sym typeface="Calibri"/>
              </a:rPr>
              <a:t>and presently owned and run by the </a:t>
            </a:r>
            <a:r>
              <a:rPr b="1" lang="en" sz="1060">
                <a:latin typeface="Calibri"/>
                <a:ea typeface="Calibri"/>
                <a:cs typeface="Calibri"/>
                <a:sym typeface="Calibri"/>
              </a:rPr>
              <a:t>grandson of shop owner, with help of 3 external workers.</a:t>
            </a:r>
            <a:endParaRPr b="1" sz="1060">
              <a:latin typeface="Calibri"/>
              <a:ea typeface="Calibri"/>
              <a:cs typeface="Calibri"/>
              <a:sym typeface="Calibri"/>
            </a:endParaRPr>
          </a:p>
          <a:p>
            <a:pPr indent="-295971" lvl="0" marL="457200" rtl="0" algn="l">
              <a:spcBef>
                <a:spcPts val="1000"/>
              </a:spcBef>
              <a:spcAft>
                <a:spcPts val="0"/>
              </a:spcAft>
              <a:buSzPts val="1061"/>
              <a:buFont typeface="Calibri"/>
              <a:buChar char="❏"/>
            </a:pPr>
            <a:r>
              <a:rPr b="1" lang="en" sz="1060">
                <a:latin typeface="Calibri"/>
                <a:ea typeface="Calibri"/>
                <a:cs typeface="Calibri"/>
                <a:sym typeface="Calibri"/>
              </a:rPr>
              <a:t> The store is known for Mainly selling in Wholesale Quantities but retail sales also happens &amp;</a:t>
            </a:r>
            <a:r>
              <a:rPr b="1" lang="en" sz="1060">
                <a:latin typeface="Calibri"/>
                <a:ea typeface="Calibri"/>
                <a:cs typeface="Calibri"/>
                <a:sym typeface="Calibri"/>
              </a:rPr>
              <a:t> all sales transactions done in offline mode and maintained in pen-paper mode or in notebook.</a:t>
            </a:r>
            <a:endParaRPr b="1" sz="1060">
              <a:latin typeface="Calibri"/>
              <a:ea typeface="Calibri"/>
              <a:cs typeface="Calibri"/>
              <a:sym typeface="Calibri"/>
            </a:endParaRPr>
          </a:p>
          <a:p>
            <a:pPr indent="-295971" lvl="0" marL="457200" rtl="0" algn="l">
              <a:spcBef>
                <a:spcPts val="1000"/>
              </a:spcBef>
              <a:spcAft>
                <a:spcPts val="0"/>
              </a:spcAft>
              <a:buSzPts val="1061"/>
              <a:buFont typeface="Calibri"/>
              <a:buChar char="❏"/>
            </a:pPr>
            <a:r>
              <a:rPr b="1" lang="en" sz="1060">
                <a:latin typeface="Calibri"/>
                <a:ea typeface="Calibri"/>
                <a:cs typeface="Calibri"/>
                <a:sym typeface="Calibri"/>
              </a:rPr>
              <a:t>There are two types of sales with different </a:t>
            </a:r>
            <a:r>
              <a:rPr b="1" lang="en" sz="1060">
                <a:latin typeface="Calibri"/>
                <a:ea typeface="Calibri"/>
                <a:cs typeface="Calibri"/>
                <a:sym typeface="Calibri"/>
              </a:rPr>
              <a:t>pricing</a:t>
            </a:r>
            <a:r>
              <a:rPr b="1" lang="en" sz="1060">
                <a:latin typeface="Calibri"/>
                <a:ea typeface="Calibri"/>
                <a:cs typeface="Calibri"/>
                <a:sym typeface="Calibri"/>
              </a:rPr>
              <a:t> per product : (1)credit sales (payment for this sales will come to shop later,this is  mainly the wholesale &amp; for known  BtoB business ) , (2) sales in cash ( this is mainly the retail sales which maintains the cash liquidity in business).</a:t>
            </a:r>
            <a:endParaRPr b="1" sz="1060">
              <a:latin typeface="Calibri"/>
              <a:ea typeface="Calibri"/>
              <a:cs typeface="Calibri"/>
              <a:sym typeface="Calibri"/>
            </a:endParaRPr>
          </a:p>
          <a:p>
            <a:pPr indent="-295971" lvl="0" marL="457200" rtl="0" algn="l">
              <a:spcBef>
                <a:spcPts val="1000"/>
              </a:spcBef>
              <a:spcAft>
                <a:spcPts val="0"/>
              </a:spcAft>
              <a:buSzPts val="1061"/>
              <a:buFont typeface="Calibri"/>
              <a:buChar char="❏"/>
            </a:pPr>
            <a:r>
              <a:rPr b="1" lang="en" sz="1060">
                <a:latin typeface="Calibri"/>
                <a:ea typeface="Calibri"/>
                <a:cs typeface="Calibri"/>
                <a:sym typeface="Calibri"/>
              </a:rPr>
              <a:t>Credit sales has some biases like business relations , old and permanent customers ,so sometimes it also contributes in retail sales .</a:t>
            </a:r>
            <a:endParaRPr b="1" sz="1060">
              <a:latin typeface="Calibri"/>
              <a:ea typeface="Calibri"/>
              <a:cs typeface="Calibri"/>
              <a:sym typeface="Calibri"/>
            </a:endParaRPr>
          </a:p>
          <a:p>
            <a:pPr indent="-295971" lvl="0" marL="457200" rtl="0" algn="l">
              <a:spcBef>
                <a:spcPts val="1000"/>
              </a:spcBef>
              <a:spcAft>
                <a:spcPts val="0"/>
              </a:spcAft>
              <a:buSzPts val="1061"/>
              <a:buFont typeface="Calibri"/>
              <a:buChar char="❏"/>
            </a:pPr>
            <a:r>
              <a:rPr b="1" lang="en" sz="1060">
                <a:latin typeface="Calibri"/>
                <a:ea typeface="Calibri"/>
                <a:cs typeface="Calibri"/>
                <a:sym typeface="Calibri"/>
              </a:rPr>
              <a:t> I have collected the data on daily basis from 01/01/2022 to 28/02/2022 from their notebook and talking with them, then  upload it on google sheets to work on it.</a:t>
            </a:r>
            <a:endParaRPr b="1" sz="1060">
              <a:latin typeface="Calibri"/>
              <a:ea typeface="Calibri"/>
              <a:cs typeface="Calibri"/>
              <a:sym typeface="Calibri"/>
            </a:endParaRPr>
          </a:p>
          <a:p>
            <a:pPr indent="0" lvl="0" marL="0" rtl="0" algn="l">
              <a:spcBef>
                <a:spcPts val="1000"/>
              </a:spcBef>
              <a:spcAft>
                <a:spcPts val="1200"/>
              </a:spcAft>
              <a:buSzPts val="605"/>
              <a:buNone/>
            </a:pPr>
            <a:r>
              <a:t/>
            </a:r>
            <a:endParaRPr b="1" sz="989"/>
          </a:p>
        </p:txBody>
      </p:sp>
      <p:pic>
        <p:nvPicPr>
          <p:cNvPr id="74" name="Google Shape;74;p14"/>
          <p:cNvPicPr preferRelativeResize="0"/>
          <p:nvPr/>
        </p:nvPicPr>
        <p:blipFill>
          <a:blip r:embed="rId3">
            <a:alphaModFix/>
          </a:blip>
          <a:stretch>
            <a:fillRect/>
          </a:stretch>
        </p:blipFill>
        <p:spPr>
          <a:xfrm>
            <a:off x="5163300" y="3061925"/>
            <a:ext cx="1766324" cy="1933824"/>
          </a:xfrm>
          <a:prstGeom prst="rect">
            <a:avLst/>
          </a:prstGeom>
          <a:noFill/>
          <a:ln>
            <a:noFill/>
          </a:ln>
        </p:spPr>
      </p:pic>
      <p:pic>
        <p:nvPicPr>
          <p:cNvPr id="75" name="Google Shape;75;p14"/>
          <p:cNvPicPr preferRelativeResize="0"/>
          <p:nvPr/>
        </p:nvPicPr>
        <p:blipFill>
          <a:blip r:embed="rId4">
            <a:alphaModFix/>
          </a:blip>
          <a:stretch>
            <a:fillRect/>
          </a:stretch>
        </p:blipFill>
        <p:spPr>
          <a:xfrm>
            <a:off x="5163300" y="1031663"/>
            <a:ext cx="1766327" cy="1933824"/>
          </a:xfrm>
          <a:prstGeom prst="rect">
            <a:avLst/>
          </a:prstGeom>
          <a:noFill/>
          <a:ln>
            <a:noFill/>
          </a:ln>
        </p:spPr>
      </p:pic>
      <p:pic>
        <p:nvPicPr>
          <p:cNvPr id="76" name="Google Shape;76;p14"/>
          <p:cNvPicPr preferRelativeResize="0"/>
          <p:nvPr/>
        </p:nvPicPr>
        <p:blipFill>
          <a:blip r:embed="rId5">
            <a:alphaModFix/>
          </a:blip>
          <a:stretch>
            <a:fillRect/>
          </a:stretch>
        </p:blipFill>
        <p:spPr>
          <a:xfrm>
            <a:off x="7026800" y="1031675"/>
            <a:ext cx="1766326" cy="1933798"/>
          </a:xfrm>
          <a:prstGeom prst="rect">
            <a:avLst/>
          </a:prstGeom>
          <a:noFill/>
          <a:ln>
            <a:noFill/>
          </a:ln>
        </p:spPr>
      </p:pic>
      <p:pic>
        <p:nvPicPr>
          <p:cNvPr id="77" name="Google Shape;77;p14"/>
          <p:cNvPicPr preferRelativeResize="0"/>
          <p:nvPr/>
        </p:nvPicPr>
        <p:blipFill>
          <a:blip r:embed="rId6">
            <a:alphaModFix/>
          </a:blip>
          <a:stretch>
            <a:fillRect/>
          </a:stretch>
        </p:blipFill>
        <p:spPr>
          <a:xfrm>
            <a:off x="7026800" y="3061925"/>
            <a:ext cx="1766325" cy="19337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48175"/>
            <a:ext cx="8520600" cy="36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40"/>
              <a:t>Data Analysis &amp; Interpretation</a:t>
            </a:r>
            <a:endParaRPr sz="3040"/>
          </a:p>
        </p:txBody>
      </p:sp>
      <p:sp>
        <p:nvSpPr>
          <p:cNvPr id="83" name="Google Shape;83;p15"/>
          <p:cNvSpPr txBox="1"/>
          <p:nvPr>
            <p:ph idx="1" type="body"/>
          </p:nvPr>
        </p:nvSpPr>
        <p:spPr>
          <a:xfrm>
            <a:off x="4755500" y="795875"/>
            <a:ext cx="4206000" cy="1661400"/>
          </a:xfrm>
          <a:prstGeom prst="rect">
            <a:avLst/>
          </a:prstGeom>
        </p:spPr>
        <p:txBody>
          <a:bodyPr anchorCtr="0" anchor="t" bIns="91425" lIns="91425" spcFirstLastPara="1" rIns="91425" wrap="square" tIns="91425">
            <a:normAutofit fontScale="85000" lnSpcReduction="20000"/>
          </a:bodyPr>
          <a:lstStyle/>
          <a:p>
            <a:pPr indent="-304165" lvl="0" marL="457200" rtl="0" algn="l">
              <a:spcBef>
                <a:spcPts val="0"/>
              </a:spcBef>
              <a:spcAft>
                <a:spcPts val="0"/>
              </a:spcAft>
              <a:buSzPct val="100000"/>
              <a:buFont typeface="Calibri"/>
              <a:buChar char="➢"/>
            </a:pPr>
            <a:r>
              <a:rPr b="1" lang="en" sz="1400">
                <a:latin typeface="Calibri"/>
                <a:ea typeface="Calibri"/>
                <a:cs typeface="Calibri"/>
                <a:sym typeface="Calibri"/>
              </a:rPr>
              <a:t>In 2 months, Total sales Volume is 3768  bags and in which credit sale is 2006 bags and sales in cash is 1762 bags </a:t>
            </a:r>
            <a:endParaRPr b="1" sz="1400">
              <a:latin typeface="Calibri"/>
              <a:ea typeface="Calibri"/>
              <a:cs typeface="Calibri"/>
              <a:sym typeface="Calibri"/>
            </a:endParaRPr>
          </a:p>
          <a:p>
            <a:pPr indent="-304165" lvl="0" marL="457200" rtl="0" algn="l">
              <a:spcBef>
                <a:spcPts val="0"/>
              </a:spcBef>
              <a:spcAft>
                <a:spcPts val="0"/>
              </a:spcAft>
              <a:buSzPct val="100000"/>
              <a:buFont typeface="Calibri"/>
              <a:buChar char="➢"/>
            </a:pPr>
            <a:r>
              <a:rPr b="1" lang="en" sz="1400">
                <a:latin typeface="Calibri"/>
                <a:ea typeface="Calibri"/>
                <a:cs typeface="Calibri"/>
                <a:sym typeface="Calibri"/>
              </a:rPr>
              <a:t>Sungold of 25 kgs has the  highest total sales Volume with cumulative sales of 13.19% but IO Plus of 50 kgs has the lowest total Sales.</a:t>
            </a:r>
            <a:endParaRPr b="1" sz="1400">
              <a:latin typeface="Calibri"/>
              <a:ea typeface="Calibri"/>
              <a:cs typeface="Calibri"/>
              <a:sym typeface="Calibri"/>
            </a:endParaRPr>
          </a:p>
          <a:p>
            <a:pPr indent="-304165" lvl="0" marL="457200" rtl="0" algn="l">
              <a:spcBef>
                <a:spcPts val="0"/>
              </a:spcBef>
              <a:spcAft>
                <a:spcPts val="0"/>
              </a:spcAft>
              <a:buSzPct val="100000"/>
              <a:buFont typeface="Calibri"/>
              <a:buChar char="➢"/>
            </a:pPr>
            <a:r>
              <a:rPr b="1" lang="en" sz="1400">
                <a:latin typeface="Calibri"/>
                <a:ea typeface="Calibri"/>
                <a:cs typeface="Calibri"/>
                <a:sym typeface="Calibri"/>
              </a:rPr>
              <a:t>In terms of  total Credit sale Loose Salt of 25 kgs is in top with 318 bags but Black Salt of 50 kgs is in bottom.</a:t>
            </a:r>
            <a:endParaRPr sz="1400">
              <a:latin typeface="Calibri"/>
              <a:ea typeface="Calibri"/>
              <a:cs typeface="Calibri"/>
              <a:sym typeface="Calibri"/>
            </a:endParaRPr>
          </a:p>
        </p:txBody>
      </p:sp>
      <p:pic>
        <p:nvPicPr>
          <p:cNvPr id="84" name="Google Shape;84;p15" title="Chart"/>
          <p:cNvPicPr preferRelativeResize="0"/>
          <p:nvPr/>
        </p:nvPicPr>
        <p:blipFill>
          <a:blip r:embed="rId3">
            <a:alphaModFix/>
          </a:blip>
          <a:stretch>
            <a:fillRect/>
          </a:stretch>
        </p:blipFill>
        <p:spPr>
          <a:xfrm>
            <a:off x="0" y="658200"/>
            <a:ext cx="4864925" cy="2353125"/>
          </a:xfrm>
          <a:prstGeom prst="rect">
            <a:avLst/>
          </a:prstGeom>
          <a:noFill/>
          <a:ln>
            <a:noFill/>
          </a:ln>
        </p:spPr>
      </p:pic>
      <p:pic>
        <p:nvPicPr>
          <p:cNvPr id="85" name="Google Shape;85;p15" title="Chart"/>
          <p:cNvPicPr preferRelativeResize="0"/>
          <p:nvPr/>
        </p:nvPicPr>
        <p:blipFill>
          <a:blip r:embed="rId4">
            <a:alphaModFix/>
          </a:blip>
          <a:stretch>
            <a:fillRect/>
          </a:stretch>
        </p:blipFill>
        <p:spPr>
          <a:xfrm>
            <a:off x="4477500" y="2457275"/>
            <a:ext cx="4595500" cy="2518626"/>
          </a:xfrm>
          <a:prstGeom prst="rect">
            <a:avLst/>
          </a:prstGeom>
          <a:noFill/>
          <a:ln>
            <a:noFill/>
          </a:ln>
        </p:spPr>
      </p:pic>
      <p:sp>
        <p:nvSpPr>
          <p:cNvPr id="86" name="Google Shape;86;p15"/>
          <p:cNvSpPr txBox="1"/>
          <p:nvPr/>
        </p:nvSpPr>
        <p:spPr>
          <a:xfrm>
            <a:off x="154200" y="3253250"/>
            <a:ext cx="4323300" cy="1731000"/>
          </a:xfrm>
          <a:prstGeom prst="rect">
            <a:avLst/>
          </a:prstGeom>
          <a:noFill/>
          <a:ln>
            <a:noFill/>
          </a:ln>
        </p:spPr>
        <p:txBody>
          <a:bodyPr anchorCtr="0" anchor="t" bIns="91425" lIns="91425" spcFirstLastPara="1" rIns="91425" wrap="square" tIns="91425">
            <a:normAutofit fontScale="92500" lnSpcReduction="10000"/>
          </a:bodyPr>
          <a:lstStyle/>
          <a:p>
            <a:pPr indent="-310832" lvl="0" marL="457200" rtl="0" algn="l">
              <a:lnSpc>
                <a:spcPct val="115000"/>
              </a:lnSpc>
              <a:spcBef>
                <a:spcPts val="0"/>
              </a:spcBef>
              <a:spcAft>
                <a:spcPts val="0"/>
              </a:spcAft>
              <a:buSzPct val="100000"/>
              <a:buFont typeface="Calibri"/>
              <a:buChar char="➢"/>
            </a:pPr>
            <a:r>
              <a:rPr b="1" lang="en">
                <a:solidFill>
                  <a:schemeClr val="dk2"/>
                </a:solidFill>
                <a:latin typeface="Calibri"/>
                <a:ea typeface="Calibri"/>
                <a:cs typeface="Calibri"/>
                <a:sym typeface="Calibri"/>
              </a:rPr>
              <a:t>In terms of total sales in cash , Sungold of 25 kg  is in top with 254 bags but Prime of 50 kgs is in bottom.</a:t>
            </a:r>
            <a:endParaRPr b="1">
              <a:solidFill>
                <a:schemeClr val="dk2"/>
              </a:solidFill>
              <a:latin typeface="Calibri"/>
              <a:ea typeface="Calibri"/>
              <a:cs typeface="Calibri"/>
              <a:sym typeface="Calibri"/>
            </a:endParaRPr>
          </a:p>
          <a:p>
            <a:pPr indent="-310832" lvl="0" marL="457200" rtl="0" algn="l">
              <a:lnSpc>
                <a:spcPct val="115000"/>
              </a:lnSpc>
              <a:spcBef>
                <a:spcPts val="0"/>
              </a:spcBef>
              <a:spcAft>
                <a:spcPts val="0"/>
              </a:spcAft>
              <a:buClr>
                <a:schemeClr val="dk2"/>
              </a:buClr>
              <a:buSzPct val="140000"/>
              <a:buFont typeface="Calibri"/>
              <a:buChar char="➢"/>
            </a:pPr>
            <a:r>
              <a:rPr b="1" lang="en">
                <a:solidFill>
                  <a:schemeClr val="dk2"/>
                </a:solidFill>
                <a:latin typeface="Calibri"/>
                <a:ea typeface="Calibri"/>
                <a:cs typeface="Calibri"/>
                <a:sym typeface="Calibri"/>
              </a:rPr>
              <a:t>Top 10 selling salts with their weights in terms of total sales are Sungold 25,Loose salt 25, Tata salt 25, Loose salt 50,Raja 25,Saffola 25, Tata salt 50,Saffola 50, Ankur 25,Black salt 25 respectively , and top 5 salts of total credit sales and sales in cash are also in this list.</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59700"/>
            <a:ext cx="8520600" cy="46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40"/>
              <a:t>Data Analysis &amp; Interpretation</a:t>
            </a:r>
            <a:endParaRPr sz="3040"/>
          </a:p>
          <a:p>
            <a:pPr indent="0" lvl="0" marL="0" rtl="0" algn="l">
              <a:spcBef>
                <a:spcPts val="0"/>
              </a:spcBef>
              <a:spcAft>
                <a:spcPts val="0"/>
              </a:spcAft>
              <a:buSzPts val="990"/>
              <a:buNone/>
            </a:pPr>
            <a:r>
              <a:t/>
            </a:r>
            <a:endParaRPr sz="3240"/>
          </a:p>
        </p:txBody>
      </p:sp>
      <p:sp>
        <p:nvSpPr>
          <p:cNvPr id="92" name="Google Shape;92;p16"/>
          <p:cNvSpPr txBox="1"/>
          <p:nvPr>
            <p:ph idx="1" type="body"/>
          </p:nvPr>
        </p:nvSpPr>
        <p:spPr>
          <a:xfrm>
            <a:off x="5014125" y="626775"/>
            <a:ext cx="4027200" cy="19452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SzPct val="100000"/>
              <a:buFont typeface="Calibri"/>
              <a:buChar char="●"/>
            </a:pPr>
            <a:r>
              <a:rPr b="1" lang="en" sz="1400">
                <a:latin typeface="Calibri"/>
                <a:ea typeface="Calibri"/>
                <a:cs typeface="Calibri"/>
                <a:sym typeface="Calibri"/>
              </a:rPr>
              <a:t>In 2 months, Total Revenue is </a:t>
            </a:r>
            <a:r>
              <a:rPr b="1" lang="en" sz="1000">
                <a:solidFill>
                  <a:srgbClr val="000000"/>
                </a:solidFill>
                <a:latin typeface="Arial"/>
                <a:ea typeface="Arial"/>
                <a:cs typeface="Arial"/>
                <a:sym typeface="Arial"/>
              </a:rPr>
              <a:t>₹1,347,096.90</a:t>
            </a:r>
            <a:r>
              <a:rPr b="1" lang="en" sz="1400">
                <a:latin typeface="Calibri"/>
                <a:ea typeface="Calibri"/>
                <a:cs typeface="Calibri"/>
                <a:sym typeface="Calibri"/>
              </a:rPr>
              <a:t> and in which credit sales revenue  is </a:t>
            </a:r>
            <a:r>
              <a:rPr b="1" lang="en" sz="1000">
                <a:solidFill>
                  <a:srgbClr val="000000"/>
                </a:solidFill>
                <a:latin typeface="Arial"/>
                <a:ea typeface="Arial"/>
                <a:cs typeface="Arial"/>
                <a:sym typeface="Arial"/>
              </a:rPr>
              <a:t>₹675,280.00</a:t>
            </a:r>
            <a:r>
              <a:rPr b="1" lang="en" sz="1400">
                <a:latin typeface="Calibri"/>
                <a:ea typeface="Calibri"/>
                <a:cs typeface="Calibri"/>
                <a:sym typeface="Calibri"/>
              </a:rPr>
              <a:t> and revenue for sales in cash is </a:t>
            </a:r>
            <a:r>
              <a:rPr b="1" lang="en" sz="1000">
                <a:solidFill>
                  <a:srgbClr val="000000"/>
                </a:solidFill>
                <a:latin typeface="Arial"/>
                <a:ea typeface="Arial"/>
                <a:cs typeface="Arial"/>
                <a:sym typeface="Arial"/>
              </a:rPr>
              <a:t>₹671,816.90.</a:t>
            </a:r>
            <a:endParaRPr b="1" sz="1400">
              <a:latin typeface="Calibri"/>
              <a:ea typeface="Calibri"/>
              <a:cs typeface="Calibri"/>
              <a:sym typeface="Calibri"/>
            </a:endParaRPr>
          </a:p>
          <a:p>
            <a:pPr indent="-310832" lvl="0" marL="457200" rtl="0" algn="l">
              <a:spcBef>
                <a:spcPts val="0"/>
              </a:spcBef>
              <a:spcAft>
                <a:spcPts val="0"/>
              </a:spcAft>
              <a:buSzPct val="100000"/>
              <a:buFont typeface="Calibri"/>
              <a:buChar char="●"/>
            </a:pPr>
            <a:r>
              <a:rPr b="1" lang="en" sz="1400">
                <a:latin typeface="Calibri"/>
                <a:ea typeface="Calibri"/>
                <a:cs typeface="Calibri"/>
                <a:sym typeface="Calibri"/>
              </a:rPr>
              <a:t>Tata Salt of 50 kgs has the  highest total revenue with cumulative sales of 11.64% but Prime of 25 kgs has the lowest total revenue.</a:t>
            </a:r>
            <a:endParaRPr b="1" sz="1400">
              <a:latin typeface="Calibri"/>
              <a:ea typeface="Calibri"/>
              <a:cs typeface="Calibri"/>
              <a:sym typeface="Calibri"/>
            </a:endParaRPr>
          </a:p>
          <a:p>
            <a:pPr indent="-310832" lvl="0" marL="457200" rtl="0" algn="l">
              <a:spcBef>
                <a:spcPts val="0"/>
              </a:spcBef>
              <a:spcAft>
                <a:spcPts val="0"/>
              </a:spcAft>
              <a:buSzPct val="100000"/>
              <a:buFont typeface="Calibri"/>
              <a:buChar char="●"/>
            </a:pPr>
            <a:r>
              <a:rPr b="1" lang="en" sz="1400">
                <a:latin typeface="Calibri"/>
                <a:ea typeface="Calibri"/>
                <a:cs typeface="Calibri"/>
                <a:sym typeface="Calibri"/>
              </a:rPr>
              <a:t>In terms of revenue in Credit sale, Saffola of 50 kgs is in top  but Prime of 25 kgs is at bottom.</a:t>
            </a:r>
            <a:endParaRPr sz="1400">
              <a:latin typeface="Calibri"/>
              <a:ea typeface="Calibri"/>
              <a:cs typeface="Calibri"/>
              <a:sym typeface="Calibri"/>
            </a:endParaRPr>
          </a:p>
        </p:txBody>
      </p:sp>
      <p:pic>
        <p:nvPicPr>
          <p:cNvPr id="93" name="Google Shape;93;p16" title="Chart"/>
          <p:cNvPicPr preferRelativeResize="0"/>
          <p:nvPr/>
        </p:nvPicPr>
        <p:blipFill>
          <a:blip r:embed="rId3">
            <a:alphaModFix/>
          </a:blip>
          <a:stretch>
            <a:fillRect/>
          </a:stretch>
        </p:blipFill>
        <p:spPr>
          <a:xfrm>
            <a:off x="152400" y="673800"/>
            <a:ext cx="4861774" cy="2262659"/>
          </a:xfrm>
          <a:prstGeom prst="rect">
            <a:avLst/>
          </a:prstGeom>
          <a:noFill/>
          <a:ln>
            <a:noFill/>
          </a:ln>
        </p:spPr>
      </p:pic>
      <p:pic>
        <p:nvPicPr>
          <p:cNvPr id="94" name="Google Shape;94;p16" title="Chart"/>
          <p:cNvPicPr preferRelativeResize="0"/>
          <p:nvPr/>
        </p:nvPicPr>
        <p:blipFill>
          <a:blip r:embed="rId4">
            <a:alphaModFix/>
          </a:blip>
          <a:stretch>
            <a:fillRect/>
          </a:stretch>
        </p:blipFill>
        <p:spPr>
          <a:xfrm>
            <a:off x="5014175" y="2488725"/>
            <a:ext cx="4027174" cy="2488867"/>
          </a:xfrm>
          <a:prstGeom prst="rect">
            <a:avLst/>
          </a:prstGeom>
          <a:noFill/>
          <a:ln>
            <a:noFill/>
          </a:ln>
        </p:spPr>
      </p:pic>
      <p:sp>
        <p:nvSpPr>
          <p:cNvPr id="95" name="Google Shape;95;p16"/>
          <p:cNvSpPr txBox="1"/>
          <p:nvPr/>
        </p:nvSpPr>
        <p:spPr>
          <a:xfrm>
            <a:off x="66138" y="3402350"/>
            <a:ext cx="5034300" cy="1578600"/>
          </a:xfrm>
          <a:prstGeom prst="rect">
            <a:avLst/>
          </a:prstGeom>
          <a:noFill/>
          <a:ln>
            <a:noFill/>
          </a:ln>
        </p:spPr>
        <p:txBody>
          <a:bodyPr anchorCtr="0" anchor="t" bIns="91425" lIns="91425" spcFirstLastPara="1" rIns="91425" wrap="square" tIns="91425">
            <a:normAutofit fontScale="92500" lnSpcReduction="20000"/>
          </a:bodyPr>
          <a:lstStyle/>
          <a:p>
            <a:pPr indent="-310832" lvl="0" marL="457200" rtl="0" algn="l">
              <a:lnSpc>
                <a:spcPct val="115000"/>
              </a:lnSpc>
              <a:spcBef>
                <a:spcPts val="0"/>
              </a:spcBef>
              <a:spcAft>
                <a:spcPts val="0"/>
              </a:spcAft>
              <a:buClr>
                <a:schemeClr val="dk2"/>
              </a:buClr>
              <a:buSzPct val="100000"/>
              <a:buFont typeface="Calibri"/>
              <a:buChar char="●"/>
            </a:pPr>
            <a:r>
              <a:rPr b="1" lang="en">
                <a:solidFill>
                  <a:schemeClr val="dk2"/>
                </a:solidFill>
                <a:latin typeface="Calibri"/>
                <a:ea typeface="Calibri"/>
                <a:cs typeface="Calibri"/>
                <a:sym typeface="Calibri"/>
              </a:rPr>
              <a:t>In terms of revenue for sales in cash , Tata salt of 50 kg  is in top but Prime of 25 kgs is in bottom.</a:t>
            </a:r>
            <a:endParaRPr b="1">
              <a:solidFill>
                <a:schemeClr val="dk2"/>
              </a:solidFill>
              <a:latin typeface="Calibri"/>
              <a:ea typeface="Calibri"/>
              <a:cs typeface="Calibri"/>
              <a:sym typeface="Calibri"/>
            </a:endParaRPr>
          </a:p>
          <a:p>
            <a:pPr indent="-310832" lvl="0" marL="457200" rtl="0" algn="l">
              <a:lnSpc>
                <a:spcPct val="115000"/>
              </a:lnSpc>
              <a:spcBef>
                <a:spcPts val="0"/>
              </a:spcBef>
              <a:spcAft>
                <a:spcPts val="0"/>
              </a:spcAft>
              <a:buClr>
                <a:schemeClr val="dk2"/>
              </a:buClr>
              <a:buSzPct val="100000"/>
              <a:buFont typeface="Calibri"/>
              <a:buChar char="●"/>
            </a:pPr>
            <a:r>
              <a:rPr b="1" lang="en">
                <a:solidFill>
                  <a:schemeClr val="dk2"/>
                </a:solidFill>
                <a:latin typeface="Calibri"/>
                <a:ea typeface="Calibri"/>
                <a:cs typeface="Calibri"/>
                <a:sym typeface="Calibri"/>
              </a:rPr>
              <a:t>Top 10 selling salts with their weights in terms of total revenue are Tata salt 50,Sungold 25,Saffola 50,Tata salt 25,Black salt 50,Black salt 25,Saffola 25,Loose salt 50 ,Ashirbad 50, Loose salt 25 respectively , and top 5 salts of revenue for credit sales and sales in cash are also in this list.</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69650"/>
            <a:ext cx="85206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40"/>
              <a:t>Data Analysis &amp; Interpretation</a:t>
            </a:r>
            <a:endParaRPr sz="3040"/>
          </a:p>
          <a:p>
            <a:pPr indent="0" lvl="0" marL="0" rtl="0" algn="l">
              <a:spcBef>
                <a:spcPts val="0"/>
              </a:spcBef>
              <a:spcAft>
                <a:spcPts val="0"/>
              </a:spcAft>
              <a:buSzPts val="990"/>
              <a:buNone/>
            </a:pPr>
            <a:r>
              <a:t/>
            </a:r>
            <a:endParaRPr b="0" sz="3240"/>
          </a:p>
        </p:txBody>
      </p:sp>
      <p:sp>
        <p:nvSpPr>
          <p:cNvPr id="101" name="Google Shape;101;p17"/>
          <p:cNvSpPr txBox="1"/>
          <p:nvPr>
            <p:ph idx="1" type="body"/>
          </p:nvPr>
        </p:nvSpPr>
        <p:spPr>
          <a:xfrm>
            <a:off x="4419600" y="606875"/>
            <a:ext cx="4663800" cy="2069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 sz="1400">
                <a:latin typeface="Calibri"/>
                <a:ea typeface="Calibri"/>
                <a:cs typeface="Calibri"/>
                <a:sym typeface="Calibri"/>
              </a:rPr>
              <a:t>In 2 months, Total Gross Margin  is </a:t>
            </a:r>
            <a:r>
              <a:rPr b="1" lang="en" sz="1000">
                <a:solidFill>
                  <a:srgbClr val="000000"/>
                </a:solidFill>
                <a:latin typeface="Arial"/>
                <a:ea typeface="Arial"/>
                <a:cs typeface="Arial"/>
                <a:sym typeface="Arial"/>
              </a:rPr>
              <a:t>₹162,131.90</a:t>
            </a:r>
            <a:r>
              <a:rPr b="1" lang="en" sz="1400">
                <a:latin typeface="Calibri"/>
                <a:ea typeface="Calibri"/>
                <a:cs typeface="Calibri"/>
                <a:sym typeface="Calibri"/>
              </a:rPr>
              <a:t> and in which credit sales gross margin  is </a:t>
            </a:r>
            <a:r>
              <a:rPr b="1" lang="en" sz="1000">
                <a:solidFill>
                  <a:srgbClr val="000000"/>
                </a:solidFill>
                <a:latin typeface="Arial"/>
                <a:ea typeface="Arial"/>
                <a:cs typeface="Arial"/>
                <a:sym typeface="Arial"/>
              </a:rPr>
              <a:t>₹68,930.00</a:t>
            </a:r>
            <a:r>
              <a:rPr b="1" lang="en" sz="1400">
                <a:latin typeface="Calibri"/>
                <a:ea typeface="Calibri"/>
                <a:cs typeface="Calibri"/>
                <a:sym typeface="Calibri"/>
              </a:rPr>
              <a:t> and gross margin for sales in cash is </a:t>
            </a:r>
            <a:r>
              <a:rPr b="1" lang="en" sz="1000">
                <a:solidFill>
                  <a:srgbClr val="000000"/>
                </a:solidFill>
                <a:latin typeface="Arial"/>
                <a:ea typeface="Arial"/>
                <a:cs typeface="Arial"/>
                <a:sym typeface="Arial"/>
              </a:rPr>
              <a:t>₹93,201.90.</a:t>
            </a:r>
            <a:endParaRPr b="1" sz="1400">
              <a:latin typeface="Calibri"/>
              <a:ea typeface="Calibri"/>
              <a:cs typeface="Calibri"/>
              <a:sym typeface="Calibri"/>
            </a:endParaRPr>
          </a:p>
          <a:p>
            <a:pPr indent="-342900" lvl="0" marL="457200" rtl="0" algn="l">
              <a:spcBef>
                <a:spcPts val="0"/>
              </a:spcBef>
              <a:spcAft>
                <a:spcPts val="0"/>
              </a:spcAft>
              <a:buSzPts val="1800"/>
              <a:buChar char="➔"/>
            </a:pPr>
            <a:r>
              <a:rPr b="1" lang="en" sz="1400">
                <a:latin typeface="Calibri"/>
                <a:ea typeface="Calibri"/>
                <a:cs typeface="Calibri"/>
                <a:sym typeface="Calibri"/>
              </a:rPr>
              <a:t>Black Salt of 50 kgs has the  highest total Gross Margin with cumulative sales of 9.80% but Prime of 25 kgs has the lowest total Gross Margin.</a:t>
            </a:r>
            <a:endParaRPr b="1" sz="1400">
              <a:latin typeface="Calibri"/>
              <a:ea typeface="Calibri"/>
              <a:cs typeface="Calibri"/>
              <a:sym typeface="Calibri"/>
            </a:endParaRPr>
          </a:p>
          <a:p>
            <a:pPr indent="-342900" lvl="0" marL="457200" rtl="0" algn="l">
              <a:spcBef>
                <a:spcPts val="0"/>
              </a:spcBef>
              <a:spcAft>
                <a:spcPts val="0"/>
              </a:spcAft>
              <a:buSzPts val="1800"/>
              <a:buChar char="➔"/>
            </a:pPr>
            <a:r>
              <a:rPr b="1" lang="en" sz="1400">
                <a:latin typeface="Calibri"/>
                <a:ea typeface="Calibri"/>
                <a:cs typeface="Calibri"/>
                <a:sym typeface="Calibri"/>
              </a:rPr>
              <a:t>In terms of Gross margin for Credit sale, Saffola of 50 kgs is in top  but Prime of 25 kgs is at bottom.</a:t>
            </a:r>
            <a:endParaRPr sz="1400">
              <a:latin typeface="Calibri"/>
              <a:ea typeface="Calibri"/>
              <a:cs typeface="Calibri"/>
              <a:sym typeface="Calibri"/>
            </a:endParaRPr>
          </a:p>
        </p:txBody>
      </p:sp>
      <p:pic>
        <p:nvPicPr>
          <p:cNvPr id="102" name="Google Shape;102;p17" title="Chart"/>
          <p:cNvPicPr preferRelativeResize="0"/>
          <p:nvPr/>
        </p:nvPicPr>
        <p:blipFill>
          <a:blip r:embed="rId3">
            <a:alphaModFix/>
          </a:blip>
          <a:stretch>
            <a:fillRect/>
          </a:stretch>
        </p:blipFill>
        <p:spPr>
          <a:xfrm>
            <a:off x="4572000" y="2616575"/>
            <a:ext cx="4510401" cy="2404306"/>
          </a:xfrm>
          <a:prstGeom prst="rect">
            <a:avLst/>
          </a:prstGeom>
          <a:noFill/>
          <a:ln>
            <a:noFill/>
          </a:ln>
        </p:spPr>
      </p:pic>
      <p:pic>
        <p:nvPicPr>
          <p:cNvPr id="103" name="Google Shape;103;p17" title="Chart"/>
          <p:cNvPicPr preferRelativeResize="0"/>
          <p:nvPr/>
        </p:nvPicPr>
        <p:blipFill>
          <a:blip r:embed="rId4">
            <a:alphaModFix/>
          </a:blip>
          <a:stretch>
            <a:fillRect/>
          </a:stretch>
        </p:blipFill>
        <p:spPr>
          <a:xfrm>
            <a:off x="152400" y="669650"/>
            <a:ext cx="4267199" cy="2404306"/>
          </a:xfrm>
          <a:prstGeom prst="rect">
            <a:avLst/>
          </a:prstGeom>
          <a:noFill/>
          <a:ln>
            <a:noFill/>
          </a:ln>
        </p:spPr>
      </p:pic>
      <p:sp>
        <p:nvSpPr>
          <p:cNvPr id="104" name="Google Shape;104;p17"/>
          <p:cNvSpPr txBox="1"/>
          <p:nvPr/>
        </p:nvSpPr>
        <p:spPr>
          <a:xfrm>
            <a:off x="152400" y="3077200"/>
            <a:ext cx="4493700" cy="1946700"/>
          </a:xfrm>
          <a:prstGeom prst="rect">
            <a:avLst/>
          </a:prstGeom>
          <a:noFill/>
          <a:ln>
            <a:noFill/>
          </a:ln>
        </p:spPr>
        <p:txBody>
          <a:bodyPr anchorCtr="0" anchor="t" bIns="91425" lIns="91425" spcFirstLastPara="1" rIns="91425" wrap="square" tIns="91425">
            <a:normAutofit fontScale="92500" lnSpcReduction="10000"/>
          </a:bodyPr>
          <a:lstStyle/>
          <a:p>
            <a:pPr indent="-310832" lvl="0" marL="457200" rtl="0" algn="l">
              <a:lnSpc>
                <a:spcPct val="115000"/>
              </a:lnSpc>
              <a:spcBef>
                <a:spcPts val="0"/>
              </a:spcBef>
              <a:spcAft>
                <a:spcPts val="0"/>
              </a:spcAft>
              <a:buClr>
                <a:schemeClr val="dk2"/>
              </a:buClr>
              <a:buSzPct val="100000"/>
              <a:buFont typeface="Calibri"/>
              <a:buChar char="➔"/>
            </a:pPr>
            <a:r>
              <a:rPr b="1" lang="en">
                <a:solidFill>
                  <a:schemeClr val="dk2"/>
                </a:solidFill>
                <a:latin typeface="Calibri"/>
                <a:ea typeface="Calibri"/>
                <a:cs typeface="Calibri"/>
                <a:sym typeface="Calibri"/>
              </a:rPr>
              <a:t>In terms of Gross margin for sales in cash , Black salt of 50 kg  is in top but Prime of 25 kgs is in bottom.</a:t>
            </a:r>
            <a:endParaRPr b="1">
              <a:solidFill>
                <a:schemeClr val="dk2"/>
              </a:solidFill>
              <a:latin typeface="Calibri"/>
              <a:ea typeface="Calibri"/>
              <a:cs typeface="Calibri"/>
              <a:sym typeface="Calibri"/>
            </a:endParaRPr>
          </a:p>
          <a:p>
            <a:pPr indent="-310832" lvl="0" marL="457200" rtl="0" algn="l">
              <a:lnSpc>
                <a:spcPct val="115000"/>
              </a:lnSpc>
              <a:spcBef>
                <a:spcPts val="0"/>
              </a:spcBef>
              <a:spcAft>
                <a:spcPts val="0"/>
              </a:spcAft>
              <a:buClr>
                <a:schemeClr val="dk2"/>
              </a:buClr>
              <a:buSzPct val="100000"/>
              <a:buFont typeface="Calibri"/>
              <a:buChar char="➔"/>
            </a:pPr>
            <a:r>
              <a:rPr b="1" lang="en">
                <a:solidFill>
                  <a:schemeClr val="dk2"/>
                </a:solidFill>
                <a:latin typeface="Calibri"/>
                <a:ea typeface="Calibri"/>
                <a:cs typeface="Calibri"/>
                <a:sym typeface="Calibri"/>
              </a:rPr>
              <a:t>Top 10 selling salts with their weights in terms of total gross margin are Black salt 50,Saffola 50,Loose salt 50, Sungold 25,Black salt 25,Tata salt 50,Loose salt 25 ,Tata salt 25, Ankur 25 ,Saffola 25 respectively , and top 5 salts of Gross Margin for credit sales and sales in cash are also in this list.</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89550"/>
            <a:ext cx="8520600" cy="42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32565"/>
              <a:buFont typeface="Arial"/>
              <a:buNone/>
            </a:pPr>
            <a:r>
              <a:rPr lang="en" sz="3040"/>
              <a:t>Data Analysis &amp; Interpretation</a:t>
            </a:r>
            <a:endParaRPr sz="3373"/>
          </a:p>
        </p:txBody>
      </p:sp>
      <p:sp>
        <p:nvSpPr>
          <p:cNvPr id="110" name="Google Shape;110;p18"/>
          <p:cNvSpPr txBox="1"/>
          <p:nvPr>
            <p:ph idx="1" type="body"/>
          </p:nvPr>
        </p:nvSpPr>
        <p:spPr>
          <a:xfrm>
            <a:off x="4572000" y="685375"/>
            <a:ext cx="4412400" cy="1664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Calibri"/>
              <a:buChar char="❖"/>
            </a:pPr>
            <a:r>
              <a:rPr b="1" lang="en" sz="1400">
                <a:latin typeface="Calibri"/>
                <a:ea typeface="Calibri"/>
                <a:cs typeface="Calibri"/>
                <a:sym typeface="Calibri"/>
              </a:rPr>
              <a:t>From Sales Volume vs Revenue Plot : </a:t>
            </a:r>
            <a:endParaRPr b="1"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 sz="1400">
                <a:latin typeface="Calibri"/>
                <a:ea typeface="Calibri"/>
                <a:cs typeface="Calibri"/>
                <a:sym typeface="Calibri"/>
              </a:rPr>
              <a:t>Sungold of 25 kgs is most sold and revenue </a:t>
            </a:r>
            <a:r>
              <a:rPr b="1" lang="en" sz="1400">
                <a:latin typeface="Calibri"/>
                <a:ea typeface="Calibri"/>
                <a:cs typeface="Calibri"/>
                <a:sym typeface="Calibri"/>
              </a:rPr>
              <a:t>generating</a:t>
            </a:r>
            <a:r>
              <a:rPr b="1" lang="en" sz="1400">
                <a:latin typeface="Calibri"/>
                <a:ea typeface="Calibri"/>
                <a:cs typeface="Calibri"/>
                <a:sym typeface="Calibri"/>
              </a:rPr>
              <a:t> item in the shop with total sales volume of 497 bags and revenue of </a:t>
            </a:r>
            <a:r>
              <a:rPr lang="en" sz="1000">
                <a:solidFill>
                  <a:srgbClr val="000000"/>
                </a:solidFill>
                <a:latin typeface="Arial"/>
                <a:ea typeface="Arial"/>
                <a:cs typeface="Arial"/>
                <a:sym typeface="Arial"/>
              </a:rPr>
              <a:t>₹152,910.00 </a:t>
            </a:r>
            <a:r>
              <a:rPr b="1" lang="en" sz="1400">
                <a:latin typeface="Calibri"/>
                <a:ea typeface="Calibri"/>
                <a:cs typeface="Calibri"/>
                <a:sym typeface="Calibri"/>
              </a:rPr>
              <a:t>.</a:t>
            </a:r>
            <a:endParaRPr b="1"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 sz="1400">
                <a:latin typeface="Calibri"/>
                <a:ea typeface="Calibri"/>
                <a:cs typeface="Calibri"/>
                <a:sym typeface="Calibri"/>
              </a:rPr>
              <a:t>Other salts having outstanding  performance are</a:t>
            </a:r>
            <a:r>
              <a:rPr b="1" lang="en" sz="1400">
                <a:latin typeface="Calibri"/>
                <a:ea typeface="Calibri"/>
                <a:cs typeface="Calibri"/>
                <a:sym typeface="Calibri"/>
              </a:rPr>
              <a:t> Loose salt of 25 &amp; 50 kgs  ,Tata salt of 25 &amp; 50 kgs </a:t>
            </a:r>
            <a:r>
              <a:rPr b="1" lang="en" sz="1400">
                <a:latin typeface="Calibri"/>
                <a:ea typeface="Calibri"/>
                <a:cs typeface="Calibri"/>
                <a:sym typeface="Calibri"/>
              </a:rPr>
              <a:t>.</a:t>
            </a:r>
            <a:endParaRPr b="1" sz="1400">
              <a:latin typeface="Calibri"/>
              <a:ea typeface="Calibri"/>
              <a:cs typeface="Calibri"/>
              <a:sym typeface="Calibri"/>
            </a:endParaRPr>
          </a:p>
        </p:txBody>
      </p:sp>
      <p:pic>
        <p:nvPicPr>
          <p:cNvPr id="111" name="Google Shape;111;p18" title="Chart"/>
          <p:cNvPicPr preferRelativeResize="0"/>
          <p:nvPr/>
        </p:nvPicPr>
        <p:blipFill>
          <a:blip r:embed="rId3">
            <a:alphaModFix/>
          </a:blip>
          <a:stretch>
            <a:fillRect/>
          </a:stretch>
        </p:blipFill>
        <p:spPr>
          <a:xfrm>
            <a:off x="0" y="629950"/>
            <a:ext cx="4412401" cy="1941800"/>
          </a:xfrm>
          <a:prstGeom prst="rect">
            <a:avLst/>
          </a:prstGeom>
          <a:noFill/>
          <a:ln>
            <a:noFill/>
          </a:ln>
        </p:spPr>
      </p:pic>
      <p:pic>
        <p:nvPicPr>
          <p:cNvPr id="112" name="Google Shape;112;p18" title="Chart"/>
          <p:cNvPicPr preferRelativeResize="0"/>
          <p:nvPr/>
        </p:nvPicPr>
        <p:blipFill>
          <a:blip r:embed="rId4">
            <a:alphaModFix/>
          </a:blip>
          <a:stretch>
            <a:fillRect/>
          </a:stretch>
        </p:blipFill>
        <p:spPr>
          <a:xfrm>
            <a:off x="107425" y="2627275"/>
            <a:ext cx="4069151" cy="2341651"/>
          </a:xfrm>
          <a:prstGeom prst="rect">
            <a:avLst/>
          </a:prstGeom>
          <a:noFill/>
          <a:ln>
            <a:noFill/>
          </a:ln>
        </p:spPr>
      </p:pic>
      <p:sp>
        <p:nvSpPr>
          <p:cNvPr id="113" name="Google Shape;113;p18"/>
          <p:cNvSpPr txBox="1"/>
          <p:nvPr/>
        </p:nvSpPr>
        <p:spPr>
          <a:xfrm>
            <a:off x="4673475" y="2627275"/>
            <a:ext cx="4243800" cy="21672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2"/>
              </a:buClr>
              <a:buSzPts val="1400"/>
              <a:buFont typeface="Calibri"/>
              <a:buChar char="❖"/>
            </a:pPr>
            <a:r>
              <a:rPr b="1" lang="en">
                <a:solidFill>
                  <a:schemeClr val="dk2"/>
                </a:solidFill>
                <a:latin typeface="Calibri"/>
                <a:ea typeface="Calibri"/>
                <a:cs typeface="Calibri"/>
                <a:sym typeface="Calibri"/>
              </a:rPr>
              <a:t>From Sales Volume vs Gross Margin Plot : </a:t>
            </a:r>
            <a:endParaRPr b="1">
              <a:solidFill>
                <a:schemeClr val="dk2"/>
              </a:solidFill>
              <a:latin typeface="Calibri"/>
              <a:ea typeface="Calibri"/>
              <a:cs typeface="Calibri"/>
              <a:sym typeface="Calibri"/>
            </a:endParaRPr>
          </a:p>
          <a:p>
            <a:pPr indent="-317500" lvl="0" marL="457200" rtl="0" algn="l">
              <a:lnSpc>
                <a:spcPct val="115000"/>
              </a:lnSpc>
              <a:spcBef>
                <a:spcPts val="0"/>
              </a:spcBef>
              <a:spcAft>
                <a:spcPts val="0"/>
              </a:spcAft>
              <a:buClr>
                <a:schemeClr val="dk2"/>
              </a:buClr>
              <a:buSzPts val="1400"/>
              <a:buFont typeface="Calibri"/>
              <a:buChar char="➔"/>
            </a:pPr>
            <a:r>
              <a:rPr b="1" lang="en">
                <a:solidFill>
                  <a:schemeClr val="dk2"/>
                </a:solidFill>
                <a:latin typeface="Calibri"/>
                <a:ea typeface="Calibri"/>
                <a:cs typeface="Calibri"/>
                <a:sym typeface="Calibri"/>
              </a:rPr>
              <a:t>Black salt of 50 Kgs,Saffola of 50 kgs Sungold of 25 kgs , Loose salt of 25 &amp; 50 kgs  ,Tata salt of 25 &amp; 50 kgs are the outliers in the Sales Volume Vs gross margin graph.</a:t>
            </a:r>
            <a:endParaRPr b="1">
              <a:solidFill>
                <a:schemeClr val="dk2"/>
              </a:solidFill>
              <a:latin typeface="Calibri"/>
              <a:ea typeface="Calibri"/>
              <a:cs typeface="Calibri"/>
              <a:sym typeface="Calibri"/>
            </a:endParaRPr>
          </a:p>
          <a:p>
            <a:pPr indent="-317500" lvl="0" marL="457200" rtl="0" algn="l">
              <a:lnSpc>
                <a:spcPct val="115000"/>
              </a:lnSpc>
              <a:spcBef>
                <a:spcPts val="0"/>
              </a:spcBef>
              <a:spcAft>
                <a:spcPts val="0"/>
              </a:spcAft>
              <a:buClr>
                <a:schemeClr val="dk2"/>
              </a:buClr>
              <a:buSzPts val="1400"/>
              <a:buFont typeface="Calibri"/>
              <a:buChar char="➔"/>
            </a:pPr>
            <a:r>
              <a:rPr b="1" lang="en">
                <a:solidFill>
                  <a:schemeClr val="dk2"/>
                </a:solidFill>
                <a:latin typeface="Calibri"/>
                <a:ea typeface="Calibri"/>
                <a:cs typeface="Calibri"/>
                <a:sym typeface="Calibri"/>
              </a:rPr>
              <a:t>Sungold of 25 kgs is most sold and Gross Margin generating item in the shop with total sales volume of 497 bags and gross margin of </a:t>
            </a:r>
            <a:r>
              <a:rPr lang="en" sz="1000"/>
              <a:t>₹13,750,</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129325"/>
            <a:ext cx="85206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lang="en" sz="2736"/>
              <a:t>Data Analysis &amp; Interpretation</a:t>
            </a:r>
            <a:endParaRPr sz="2736"/>
          </a:p>
          <a:p>
            <a:pPr indent="0" lvl="0" marL="0" rtl="0" algn="ctr">
              <a:spcBef>
                <a:spcPts val="0"/>
              </a:spcBef>
              <a:spcAft>
                <a:spcPts val="0"/>
              </a:spcAft>
              <a:buSzPts val="990"/>
              <a:buNone/>
            </a:pPr>
            <a:r>
              <a:t/>
            </a:r>
            <a:endParaRPr sz="3040"/>
          </a:p>
        </p:txBody>
      </p:sp>
      <p:sp>
        <p:nvSpPr>
          <p:cNvPr id="119" name="Google Shape;119;p19"/>
          <p:cNvSpPr txBox="1"/>
          <p:nvPr>
            <p:ph idx="1" type="body"/>
          </p:nvPr>
        </p:nvSpPr>
        <p:spPr>
          <a:xfrm>
            <a:off x="88950" y="4576425"/>
            <a:ext cx="8966100" cy="309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275"/>
              <a:buNone/>
            </a:pPr>
            <a:r>
              <a:rPr b="1" lang="en" sz="900">
                <a:latin typeface="Calibri"/>
                <a:ea typeface="Calibri"/>
                <a:cs typeface="Calibri"/>
                <a:sym typeface="Calibri"/>
              </a:rPr>
              <a:t>The</a:t>
            </a:r>
            <a:r>
              <a:rPr b="1" lang="en" sz="900">
                <a:latin typeface="Calibri"/>
                <a:ea typeface="Calibri"/>
                <a:cs typeface="Calibri"/>
                <a:sym typeface="Calibri"/>
              </a:rPr>
              <a:t> trendline for sales or revenue in january month is in upward direction </a:t>
            </a:r>
            <a:r>
              <a:rPr b="1" lang="en" sz="900">
                <a:latin typeface="Calibri"/>
                <a:ea typeface="Calibri"/>
                <a:cs typeface="Calibri"/>
                <a:sym typeface="Calibri"/>
              </a:rPr>
              <a:t> for the both credit sales and sales in cash </a:t>
            </a:r>
            <a:r>
              <a:rPr b="1" lang="en" sz="900">
                <a:latin typeface="Calibri"/>
                <a:ea typeface="Calibri"/>
                <a:cs typeface="Calibri"/>
                <a:sym typeface="Calibri"/>
              </a:rPr>
              <a:t>but in february month,  it  is in  downward direction for credit sales and  it is in like constant or upward direction for sales in cash..</a:t>
            </a:r>
            <a:endParaRPr b="1" sz="900">
              <a:latin typeface="Calibri"/>
              <a:ea typeface="Calibri"/>
              <a:cs typeface="Calibri"/>
              <a:sym typeface="Calibri"/>
            </a:endParaRPr>
          </a:p>
        </p:txBody>
      </p:sp>
      <p:pic>
        <p:nvPicPr>
          <p:cNvPr id="120" name="Google Shape;120;p19" title="Chart"/>
          <p:cNvPicPr preferRelativeResize="0"/>
          <p:nvPr/>
        </p:nvPicPr>
        <p:blipFill>
          <a:blip r:embed="rId3">
            <a:alphaModFix/>
          </a:blip>
          <a:stretch>
            <a:fillRect/>
          </a:stretch>
        </p:blipFill>
        <p:spPr>
          <a:xfrm>
            <a:off x="0" y="616825"/>
            <a:ext cx="4571999" cy="1957066"/>
          </a:xfrm>
          <a:prstGeom prst="rect">
            <a:avLst/>
          </a:prstGeom>
          <a:noFill/>
          <a:ln>
            <a:noFill/>
          </a:ln>
        </p:spPr>
      </p:pic>
      <p:pic>
        <p:nvPicPr>
          <p:cNvPr id="121" name="Google Shape;121;p19" title="Chart"/>
          <p:cNvPicPr preferRelativeResize="0"/>
          <p:nvPr/>
        </p:nvPicPr>
        <p:blipFill>
          <a:blip r:embed="rId4">
            <a:alphaModFix/>
          </a:blip>
          <a:stretch>
            <a:fillRect/>
          </a:stretch>
        </p:blipFill>
        <p:spPr>
          <a:xfrm>
            <a:off x="4572000" y="792550"/>
            <a:ext cx="4503601" cy="1779201"/>
          </a:xfrm>
          <a:prstGeom prst="rect">
            <a:avLst/>
          </a:prstGeom>
          <a:noFill/>
          <a:ln>
            <a:noFill/>
          </a:ln>
        </p:spPr>
      </p:pic>
      <p:pic>
        <p:nvPicPr>
          <p:cNvPr id="122" name="Google Shape;122;p19" title="Chart"/>
          <p:cNvPicPr preferRelativeResize="0"/>
          <p:nvPr/>
        </p:nvPicPr>
        <p:blipFill>
          <a:blip r:embed="rId5">
            <a:alphaModFix/>
          </a:blip>
          <a:stretch>
            <a:fillRect/>
          </a:stretch>
        </p:blipFill>
        <p:spPr>
          <a:xfrm>
            <a:off x="180038" y="2661300"/>
            <a:ext cx="4364324" cy="1957467"/>
          </a:xfrm>
          <a:prstGeom prst="rect">
            <a:avLst/>
          </a:prstGeom>
          <a:noFill/>
          <a:ln>
            <a:noFill/>
          </a:ln>
        </p:spPr>
      </p:pic>
      <p:pic>
        <p:nvPicPr>
          <p:cNvPr id="123" name="Google Shape;123;p19" title="Chart"/>
          <p:cNvPicPr preferRelativeResize="0"/>
          <p:nvPr/>
        </p:nvPicPr>
        <p:blipFill>
          <a:blip r:embed="rId6">
            <a:alphaModFix/>
          </a:blip>
          <a:stretch>
            <a:fillRect/>
          </a:stretch>
        </p:blipFill>
        <p:spPr>
          <a:xfrm>
            <a:off x="4662563" y="2571750"/>
            <a:ext cx="4322473" cy="2004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39800"/>
            <a:ext cx="8520600" cy="45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36"/>
              <a:t>Data Analysis &amp; Interpretation</a:t>
            </a:r>
            <a:endParaRPr sz="2736"/>
          </a:p>
          <a:p>
            <a:pPr indent="0" lvl="0" marL="0" rtl="0" algn="ctr">
              <a:spcBef>
                <a:spcPts val="0"/>
              </a:spcBef>
              <a:spcAft>
                <a:spcPts val="0"/>
              </a:spcAft>
              <a:buSzPts val="990"/>
              <a:buNone/>
            </a:pPr>
            <a:r>
              <a:t/>
            </a:r>
            <a:endParaRPr sz="3040"/>
          </a:p>
        </p:txBody>
      </p:sp>
      <p:sp>
        <p:nvSpPr>
          <p:cNvPr id="129" name="Google Shape;129;p20"/>
          <p:cNvSpPr txBox="1"/>
          <p:nvPr>
            <p:ph idx="1" type="body"/>
          </p:nvPr>
        </p:nvSpPr>
        <p:spPr>
          <a:xfrm>
            <a:off x="391300" y="2370950"/>
            <a:ext cx="8520600" cy="2007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275"/>
              <a:buFont typeface="Arial"/>
              <a:buNone/>
            </a:pPr>
            <a:r>
              <a:rPr b="1" lang="en" sz="625">
                <a:latin typeface="Calibri"/>
                <a:ea typeface="Calibri"/>
                <a:cs typeface="Calibri"/>
                <a:sym typeface="Calibri"/>
              </a:rPr>
              <a:t>T</a:t>
            </a:r>
            <a:r>
              <a:rPr b="1" lang="en" sz="725">
                <a:latin typeface="Calibri"/>
                <a:ea typeface="Calibri"/>
                <a:cs typeface="Calibri"/>
                <a:sym typeface="Calibri"/>
              </a:rPr>
              <a:t>he trendline for Gross margin  in january month is in upward direction  for the both credit sales and sales in cash but in february month, it  is in downward direction(for credit sales)  but it is in upward direction for  sales in cash.</a:t>
            </a:r>
            <a:endParaRPr b="1" sz="625">
              <a:latin typeface="Calibri"/>
              <a:ea typeface="Calibri"/>
              <a:cs typeface="Calibri"/>
              <a:sym typeface="Calibri"/>
            </a:endParaRPr>
          </a:p>
          <a:p>
            <a:pPr indent="0" lvl="0" marL="0" rtl="0" algn="l">
              <a:lnSpc>
                <a:spcPct val="95000"/>
              </a:lnSpc>
              <a:spcBef>
                <a:spcPts val="1200"/>
              </a:spcBef>
              <a:spcAft>
                <a:spcPts val="1200"/>
              </a:spcAft>
              <a:buSzPts val="275"/>
              <a:buNone/>
            </a:pPr>
            <a:r>
              <a:t/>
            </a:r>
            <a:endParaRPr b="1" sz="450"/>
          </a:p>
        </p:txBody>
      </p:sp>
      <p:pic>
        <p:nvPicPr>
          <p:cNvPr id="130" name="Google Shape;130;p20" title="Chart"/>
          <p:cNvPicPr preferRelativeResize="0"/>
          <p:nvPr/>
        </p:nvPicPr>
        <p:blipFill>
          <a:blip r:embed="rId3">
            <a:alphaModFix/>
          </a:blip>
          <a:stretch>
            <a:fillRect/>
          </a:stretch>
        </p:blipFill>
        <p:spPr>
          <a:xfrm>
            <a:off x="72800" y="550500"/>
            <a:ext cx="4251499" cy="1767550"/>
          </a:xfrm>
          <a:prstGeom prst="rect">
            <a:avLst/>
          </a:prstGeom>
          <a:noFill/>
          <a:ln>
            <a:noFill/>
          </a:ln>
        </p:spPr>
      </p:pic>
      <p:pic>
        <p:nvPicPr>
          <p:cNvPr id="131" name="Google Shape;131;p20" title="Chart"/>
          <p:cNvPicPr preferRelativeResize="0"/>
          <p:nvPr/>
        </p:nvPicPr>
        <p:blipFill>
          <a:blip r:embed="rId4">
            <a:alphaModFix/>
          </a:blip>
          <a:stretch>
            <a:fillRect/>
          </a:stretch>
        </p:blipFill>
        <p:spPr>
          <a:xfrm>
            <a:off x="2919975" y="2753900"/>
            <a:ext cx="3039324" cy="1765168"/>
          </a:xfrm>
          <a:prstGeom prst="rect">
            <a:avLst/>
          </a:prstGeom>
          <a:noFill/>
          <a:ln>
            <a:noFill/>
          </a:ln>
        </p:spPr>
      </p:pic>
      <p:pic>
        <p:nvPicPr>
          <p:cNvPr id="132" name="Google Shape;132;p20" title="Chart"/>
          <p:cNvPicPr preferRelativeResize="0"/>
          <p:nvPr/>
        </p:nvPicPr>
        <p:blipFill>
          <a:blip r:embed="rId5">
            <a:alphaModFix/>
          </a:blip>
          <a:stretch>
            <a:fillRect/>
          </a:stretch>
        </p:blipFill>
        <p:spPr>
          <a:xfrm>
            <a:off x="5959300" y="2724050"/>
            <a:ext cx="3184700" cy="1856844"/>
          </a:xfrm>
          <a:prstGeom prst="rect">
            <a:avLst/>
          </a:prstGeom>
          <a:noFill/>
          <a:ln>
            <a:noFill/>
          </a:ln>
        </p:spPr>
      </p:pic>
      <p:sp>
        <p:nvSpPr>
          <p:cNvPr id="133" name="Google Shape;133;p20"/>
          <p:cNvSpPr txBox="1"/>
          <p:nvPr/>
        </p:nvSpPr>
        <p:spPr>
          <a:xfrm>
            <a:off x="152400" y="4500000"/>
            <a:ext cx="8892000" cy="734100"/>
          </a:xfrm>
          <a:prstGeom prst="rect">
            <a:avLst/>
          </a:prstGeom>
          <a:noFill/>
          <a:ln>
            <a:noFill/>
          </a:ln>
        </p:spPr>
        <p:txBody>
          <a:bodyPr anchorCtr="0" anchor="t" bIns="91425" lIns="91425" spcFirstLastPara="1" rIns="91425" wrap="square" tIns="91425">
            <a:spAutoFit/>
          </a:bodyPr>
          <a:lstStyle/>
          <a:p>
            <a:pPr indent="-285750" lvl="0" marL="457200" rtl="0" algn="l">
              <a:lnSpc>
                <a:spcPct val="115000"/>
              </a:lnSpc>
              <a:spcBef>
                <a:spcPts val="0"/>
              </a:spcBef>
              <a:spcAft>
                <a:spcPts val="0"/>
              </a:spcAft>
              <a:buClr>
                <a:schemeClr val="dk2"/>
              </a:buClr>
              <a:buSzPts val="900"/>
              <a:buFont typeface="Calibri"/>
              <a:buChar char="●"/>
            </a:pPr>
            <a:r>
              <a:rPr b="1" lang="en" sz="900">
                <a:solidFill>
                  <a:schemeClr val="dk2"/>
                </a:solidFill>
                <a:latin typeface="Calibri"/>
                <a:ea typeface="Calibri"/>
                <a:cs typeface="Calibri"/>
                <a:sym typeface="Calibri"/>
              </a:rPr>
              <a:t> Saturday, Sunday, Monday , Tuesday are the most selling , revenue generating and profitable days , so in those days shop should be opened with enough stocks , working staffs always.</a:t>
            </a:r>
            <a:endParaRPr b="1" sz="900">
              <a:solidFill>
                <a:schemeClr val="dk2"/>
              </a:solidFill>
              <a:latin typeface="Calibri"/>
              <a:ea typeface="Calibri"/>
              <a:cs typeface="Calibri"/>
              <a:sym typeface="Calibri"/>
            </a:endParaRPr>
          </a:p>
          <a:p>
            <a:pPr indent="0" lvl="0" marL="0" rtl="0" algn="l">
              <a:spcBef>
                <a:spcPts val="1200"/>
              </a:spcBef>
              <a:spcAft>
                <a:spcPts val="0"/>
              </a:spcAft>
              <a:buNone/>
            </a:pPr>
            <a:r>
              <a:t/>
            </a:r>
            <a:endParaRPr b="1" sz="500">
              <a:latin typeface="Calibri"/>
              <a:ea typeface="Calibri"/>
              <a:cs typeface="Calibri"/>
              <a:sym typeface="Calibri"/>
            </a:endParaRPr>
          </a:p>
        </p:txBody>
      </p:sp>
      <p:pic>
        <p:nvPicPr>
          <p:cNvPr id="134" name="Google Shape;134;p20" title="Chart"/>
          <p:cNvPicPr preferRelativeResize="0"/>
          <p:nvPr/>
        </p:nvPicPr>
        <p:blipFill>
          <a:blip r:embed="rId6">
            <a:alphaModFix/>
          </a:blip>
          <a:stretch>
            <a:fillRect/>
          </a:stretch>
        </p:blipFill>
        <p:spPr>
          <a:xfrm>
            <a:off x="72800" y="2753900"/>
            <a:ext cx="2858571" cy="1767550"/>
          </a:xfrm>
          <a:prstGeom prst="rect">
            <a:avLst/>
          </a:prstGeom>
          <a:noFill/>
          <a:ln>
            <a:noFill/>
          </a:ln>
        </p:spPr>
      </p:pic>
      <p:pic>
        <p:nvPicPr>
          <p:cNvPr id="135" name="Google Shape;135;p20" title="Chart"/>
          <p:cNvPicPr preferRelativeResize="0"/>
          <p:nvPr/>
        </p:nvPicPr>
        <p:blipFill>
          <a:blip r:embed="rId7">
            <a:alphaModFix/>
          </a:blip>
          <a:stretch>
            <a:fillRect/>
          </a:stretch>
        </p:blipFill>
        <p:spPr>
          <a:xfrm>
            <a:off x="4633175" y="603400"/>
            <a:ext cx="4411224" cy="17675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217700" y="0"/>
            <a:ext cx="8520600" cy="3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lang="en" sz="2962"/>
              <a:t>Data Analysis &amp; Interpretation</a:t>
            </a:r>
            <a:endParaRPr sz="2962"/>
          </a:p>
          <a:p>
            <a:pPr indent="0" lvl="0" marL="0" rtl="0" algn="l">
              <a:spcBef>
                <a:spcPts val="0"/>
              </a:spcBef>
              <a:spcAft>
                <a:spcPts val="0"/>
              </a:spcAft>
              <a:buSzPts val="990"/>
              <a:buNone/>
            </a:pPr>
            <a:r>
              <a:t/>
            </a:r>
            <a:endParaRPr sz="3240"/>
          </a:p>
        </p:txBody>
      </p:sp>
      <p:sp>
        <p:nvSpPr>
          <p:cNvPr id="141" name="Google Shape;141;p21"/>
          <p:cNvSpPr txBox="1"/>
          <p:nvPr>
            <p:ph idx="1" type="body"/>
          </p:nvPr>
        </p:nvSpPr>
        <p:spPr>
          <a:xfrm>
            <a:off x="6083575" y="2666275"/>
            <a:ext cx="2967900" cy="23295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Font typeface="Calibri"/>
              <a:buChar char="●"/>
            </a:pPr>
            <a:r>
              <a:rPr b="1" lang="en" sz="1400">
                <a:latin typeface="Calibri"/>
                <a:ea typeface="Calibri"/>
                <a:cs typeface="Calibri"/>
                <a:sym typeface="Calibri"/>
              </a:rPr>
              <a:t>The total gross margin in Sales in cash is always higher than credit sales .</a:t>
            </a:r>
            <a:endParaRPr b="1"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 sz="1400">
                <a:latin typeface="Calibri"/>
                <a:ea typeface="Calibri"/>
                <a:cs typeface="Calibri"/>
                <a:sym typeface="Calibri"/>
              </a:rPr>
              <a:t>In January month , gross </a:t>
            </a:r>
            <a:r>
              <a:rPr b="1" lang="en" sz="1400">
                <a:latin typeface="Calibri"/>
                <a:ea typeface="Calibri"/>
                <a:cs typeface="Calibri"/>
                <a:sym typeface="Calibri"/>
              </a:rPr>
              <a:t>margin</a:t>
            </a:r>
            <a:r>
              <a:rPr b="1" lang="en" sz="1400">
                <a:latin typeface="Calibri"/>
                <a:ea typeface="Calibri"/>
                <a:cs typeface="Calibri"/>
                <a:sym typeface="Calibri"/>
              </a:rPr>
              <a:t> is 66.88% higher than credit sales .</a:t>
            </a:r>
            <a:endParaRPr b="1"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 sz="1400">
                <a:latin typeface="Calibri"/>
                <a:ea typeface="Calibri"/>
                <a:cs typeface="Calibri"/>
                <a:sym typeface="Calibri"/>
              </a:rPr>
              <a:t>In February month , gross margin is 7.85% higher than credit sales .</a:t>
            </a:r>
            <a:endParaRPr b="1" sz="1400">
              <a:latin typeface="Calibri"/>
              <a:ea typeface="Calibri"/>
              <a:cs typeface="Calibri"/>
              <a:sym typeface="Calibri"/>
            </a:endParaRPr>
          </a:p>
        </p:txBody>
      </p:sp>
      <p:pic>
        <p:nvPicPr>
          <p:cNvPr id="142" name="Google Shape;142;p21" title="Chart"/>
          <p:cNvPicPr preferRelativeResize="0"/>
          <p:nvPr/>
        </p:nvPicPr>
        <p:blipFill>
          <a:blip r:embed="rId3">
            <a:alphaModFix/>
          </a:blip>
          <a:stretch>
            <a:fillRect/>
          </a:stretch>
        </p:blipFill>
        <p:spPr>
          <a:xfrm>
            <a:off x="58400" y="541800"/>
            <a:ext cx="2867976" cy="2124376"/>
          </a:xfrm>
          <a:prstGeom prst="rect">
            <a:avLst/>
          </a:prstGeom>
          <a:noFill/>
          <a:ln>
            <a:noFill/>
          </a:ln>
        </p:spPr>
      </p:pic>
      <p:pic>
        <p:nvPicPr>
          <p:cNvPr id="143" name="Google Shape;143;p21" title="Chart"/>
          <p:cNvPicPr preferRelativeResize="0"/>
          <p:nvPr/>
        </p:nvPicPr>
        <p:blipFill>
          <a:blip r:embed="rId4">
            <a:alphaModFix/>
          </a:blip>
          <a:stretch>
            <a:fillRect/>
          </a:stretch>
        </p:blipFill>
        <p:spPr>
          <a:xfrm>
            <a:off x="2926375" y="541800"/>
            <a:ext cx="3076626" cy="2124376"/>
          </a:xfrm>
          <a:prstGeom prst="rect">
            <a:avLst/>
          </a:prstGeom>
          <a:noFill/>
          <a:ln>
            <a:noFill/>
          </a:ln>
        </p:spPr>
      </p:pic>
      <p:pic>
        <p:nvPicPr>
          <p:cNvPr id="144" name="Google Shape;144;p21" title="Chart"/>
          <p:cNvPicPr preferRelativeResize="0"/>
          <p:nvPr/>
        </p:nvPicPr>
        <p:blipFill>
          <a:blip r:embed="rId5">
            <a:alphaModFix/>
          </a:blip>
          <a:stretch>
            <a:fillRect/>
          </a:stretch>
        </p:blipFill>
        <p:spPr>
          <a:xfrm>
            <a:off x="6083575" y="488125"/>
            <a:ext cx="2967924" cy="2178050"/>
          </a:xfrm>
          <a:prstGeom prst="rect">
            <a:avLst/>
          </a:prstGeom>
          <a:noFill/>
          <a:ln>
            <a:noFill/>
          </a:ln>
        </p:spPr>
      </p:pic>
      <p:sp>
        <p:nvSpPr>
          <p:cNvPr id="145" name="Google Shape;145;p21"/>
          <p:cNvSpPr txBox="1"/>
          <p:nvPr/>
        </p:nvSpPr>
        <p:spPr>
          <a:xfrm>
            <a:off x="48900" y="2666275"/>
            <a:ext cx="2967900" cy="22356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2"/>
              </a:buClr>
              <a:buSzPts val="1400"/>
              <a:buFont typeface="Calibri"/>
              <a:buChar char="●"/>
            </a:pPr>
            <a:r>
              <a:rPr b="1" lang="en">
                <a:solidFill>
                  <a:schemeClr val="dk2"/>
                </a:solidFill>
                <a:latin typeface="Calibri"/>
                <a:ea typeface="Calibri"/>
                <a:cs typeface="Calibri"/>
                <a:sym typeface="Calibri"/>
              </a:rPr>
              <a:t>In January month , revenue from Cash sales is 29.92% higher than credit sales revenue.</a:t>
            </a:r>
            <a:endParaRPr b="1">
              <a:solidFill>
                <a:schemeClr val="dk2"/>
              </a:solidFill>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Char char="●"/>
            </a:pPr>
            <a:r>
              <a:rPr b="1" lang="en">
                <a:solidFill>
                  <a:schemeClr val="dk2"/>
                </a:solidFill>
                <a:latin typeface="Calibri"/>
                <a:ea typeface="Calibri"/>
                <a:cs typeface="Calibri"/>
                <a:sym typeface="Calibri"/>
              </a:rPr>
              <a:t>In February month , revenue from Credit sales is 34.85% higher than Cash sales revenue.</a:t>
            </a:r>
            <a:endParaRPr b="1">
              <a:solidFill>
                <a:schemeClr val="dk2"/>
              </a:solidFill>
              <a:latin typeface="Calibri"/>
              <a:ea typeface="Calibri"/>
              <a:cs typeface="Calibri"/>
              <a:sym typeface="Calibri"/>
            </a:endParaRPr>
          </a:p>
        </p:txBody>
      </p:sp>
      <p:sp>
        <p:nvSpPr>
          <p:cNvPr id="146" name="Google Shape;146;p21"/>
          <p:cNvSpPr txBox="1"/>
          <p:nvPr/>
        </p:nvSpPr>
        <p:spPr>
          <a:xfrm>
            <a:off x="3050200" y="2666175"/>
            <a:ext cx="3000000" cy="22356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2"/>
              </a:buClr>
              <a:buSzPts val="1400"/>
              <a:buFont typeface="Calibri"/>
              <a:buChar char="●"/>
            </a:pPr>
            <a:r>
              <a:rPr b="1" lang="en">
                <a:solidFill>
                  <a:schemeClr val="dk2"/>
                </a:solidFill>
                <a:latin typeface="Calibri"/>
                <a:ea typeface="Calibri"/>
                <a:cs typeface="Calibri"/>
                <a:sym typeface="Calibri"/>
              </a:rPr>
              <a:t>In January month , Volume of Cash sales is 7.94% higher than credit sales.</a:t>
            </a:r>
            <a:endParaRPr b="1">
              <a:solidFill>
                <a:schemeClr val="dk2"/>
              </a:solidFill>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Char char="●"/>
            </a:pPr>
            <a:r>
              <a:rPr b="1" lang="en">
                <a:solidFill>
                  <a:schemeClr val="dk2"/>
                </a:solidFill>
                <a:latin typeface="Calibri"/>
                <a:ea typeface="Calibri"/>
                <a:cs typeface="Calibri"/>
                <a:sym typeface="Calibri"/>
              </a:rPr>
              <a:t>In February month ,Volume of Credit sales is 37.23% higher than Cash sales.</a:t>
            </a:r>
            <a:endParaRPr b="1">
              <a:solidFill>
                <a:schemeClr val="dk2"/>
              </a:solidFill>
              <a:latin typeface="Calibri"/>
              <a:ea typeface="Calibri"/>
              <a:cs typeface="Calibri"/>
              <a:sym typeface="Calibri"/>
            </a:endParaRPr>
          </a:p>
          <a:p>
            <a:pPr indent="0" lvl="0" marL="0" rtl="0" algn="l">
              <a:lnSpc>
                <a:spcPct val="115000"/>
              </a:lnSpc>
              <a:spcBef>
                <a:spcPts val="1200"/>
              </a:spcBef>
              <a:spcAft>
                <a:spcPts val="1200"/>
              </a:spcAft>
              <a:buNone/>
            </a:pPr>
            <a:r>
              <a:t/>
            </a:r>
            <a:endParaRPr b="1">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