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51" r:id="rId2"/>
    <p:sldMasterId id="2147483763" r:id="rId3"/>
    <p:sldMasterId id="2147483739" r:id="rId4"/>
  </p:sldMasterIdLst>
  <p:notesMasterIdLst>
    <p:notesMasterId r:id="rId24"/>
  </p:notesMasterIdLst>
  <p:handoutMasterIdLst>
    <p:handoutMasterId r:id="rId25"/>
  </p:handoutMasterIdLst>
  <p:sldIdLst>
    <p:sldId id="562" r:id="rId5"/>
    <p:sldId id="805" r:id="rId6"/>
    <p:sldId id="817" r:id="rId7"/>
    <p:sldId id="818" r:id="rId8"/>
    <p:sldId id="834" r:id="rId9"/>
    <p:sldId id="830" r:id="rId10"/>
    <p:sldId id="833" r:id="rId11"/>
    <p:sldId id="819" r:id="rId12"/>
    <p:sldId id="824" r:id="rId13"/>
    <p:sldId id="832" r:id="rId14"/>
    <p:sldId id="822" r:id="rId15"/>
    <p:sldId id="823" r:id="rId16"/>
    <p:sldId id="825" r:id="rId17"/>
    <p:sldId id="826" r:id="rId18"/>
    <p:sldId id="827" r:id="rId19"/>
    <p:sldId id="828" r:id="rId20"/>
    <p:sldId id="829" r:id="rId21"/>
    <p:sldId id="835" r:id="rId22"/>
    <p:sldId id="831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ET SHARMA" initials="N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D55015"/>
    <a:srgbClr val="FF3399"/>
    <a:srgbClr val="FFFF00"/>
    <a:srgbClr val="FF0000"/>
    <a:srgbClr val="FFFFFF"/>
    <a:srgbClr val="99FF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0" autoAdjust="0"/>
    <p:restoredTop sz="92007" autoAdjust="0"/>
  </p:normalViewPr>
  <p:slideViewPr>
    <p:cSldViewPr>
      <p:cViewPr>
        <p:scale>
          <a:sx n="75" d="100"/>
          <a:sy n="75" d="100"/>
        </p:scale>
        <p:origin x="-103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29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ET SHARMA" userId="7bc7c42c03a4acc0" providerId="Windows Live" clId="Web-{7EFB6419-FCE2-4443-B5AE-2C44AB06D9F7}"/>
    <pc:docChg chg="modSld">
      <pc:chgData name="NIKET SHARMA" userId="7bc7c42c03a4acc0" providerId="Windows Live" clId="Web-{7EFB6419-FCE2-4443-B5AE-2C44AB06D9F7}" dt="2018-04-26T06:16:53.355" v="77"/>
      <pc:docMkLst>
        <pc:docMk/>
      </pc:docMkLst>
      <pc:sldChg chg="modSp">
        <pc:chgData name="NIKET SHARMA" userId="7bc7c42c03a4acc0" providerId="Windows Live" clId="Web-{7EFB6419-FCE2-4443-B5AE-2C44AB06D9F7}" dt="2018-04-26T06:10:15.808" v="5"/>
        <pc:sldMkLst>
          <pc:docMk/>
          <pc:sldMk cId="3140198362" sldId="830"/>
        </pc:sldMkLst>
        <pc:spChg chg="mod">
          <ac:chgData name="NIKET SHARMA" userId="7bc7c42c03a4acc0" providerId="Windows Live" clId="Web-{7EFB6419-FCE2-4443-B5AE-2C44AB06D9F7}" dt="2018-04-26T06:10:15.808" v="5"/>
          <ac:spMkLst>
            <pc:docMk/>
            <pc:sldMk cId="3140198362" sldId="830"/>
            <ac:spMk id="2" creationId="{00000000-0000-0000-0000-000000000000}"/>
          </ac:spMkLst>
        </pc:spChg>
      </pc:sldChg>
      <pc:sldChg chg="modSp">
        <pc:chgData name="NIKET SHARMA" userId="7bc7c42c03a4acc0" providerId="Windows Live" clId="Web-{7EFB6419-FCE2-4443-B5AE-2C44AB06D9F7}" dt="2018-04-26T06:16:53.355" v="77"/>
        <pc:sldMkLst>
          <pc:docMk/>
          <pc:sldMk cId="2841484177" sldId="833"/>
        </pc:sldMkLst>
        <pc:spChg chg="mod">
          <ac:chgData name="NIKET SHARMA" userId="7bc7c42c03a4acc0" providerId="Windows Live" clId="Web-{7EFB6419-FCE2-4443-B5AE-2C44AB06D9F7}" dt="2018-04-26T06:16:53.355" v="77"/>
          <ac:spMkLst>
            <pc:docMk/>
            <pc:sldMk cId="2841484177" sldId="833"/>
            <ac:spMk id="2" creationId="{00000000-0000-0000-0000-000000000000}"/>
          </ac:spMkLst>
        </pc:spChg>
      </pc:sldChg>
    </pc:docChg>
  </pc:docChgLst>
  <pc:docChgLst>
    <pc:chgData name="NIKET SHARMA" userId="7bc7c42c03a4acc0" providerId="Windows Live" clId="Web-{B29A612A-2EAF-45B4-B54D-3F447CF42BB4}"/>
    <pc:docChg chg="modSld">
      <pc:chgData name="NIKET SHARMA" userId="7bc7c42c03a4acc0" providerId="Windows Live" clId="Web-{B29A612A-2EAF-45B4-B54D-3F447CF42BB4}" dt="2018-04-26T06:29:34.765" v="6"/>
      <pc:docMkLst>
        <pc:docMk/>
      </pc:docMkLst>
      <pc:sldChg chg="modSp">
        <pc:chgData name="NIKET SHARMA" userId="7bc7c42c03a4acc0" providerId="Windows Live" clId="Web-{B29A612A-2EAF-45B4-B54D-3F447CF42BB4}" dt="2018-04-26T06:29:34.765" v="6"/>
        <pc:sldMkLst>
          <pc:docMk/>
          <pc:sldMk cId="2841484177" sldId="833"/>
        </pc:sldMkLst>
        <pc:spChg chg="mod">
          <ac:chgData name="NIKET SHARMA" userId="7bc7c42c03a4acc0" providerId="Windows Live" clId="Web-{B29A612A-2EAF-45B4-B54D-3F447CF42BB4}" dt="2018-04-26T06:29:34.765" v="6"/>
          <ac:spMkLst>
            <pc:docMk/>
            <pc:sldMk cId="2841484177" sldId="833"/>
            <ac:spMk id="2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5T18:24:58.198" idx="1">
    <p:pos x="10" y="10"/>
    <p:text>Fault, in geology, a planar or gently curved fracture in the rocks of the Earth’s crust, where compressional or tensional forces cause relative displacement of the rocks on the opposite sides of the fracture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5" tIns="46142" rIns="92285" bIns="4614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5" tIns="46142" rIns="92285" bIns="4614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5" tIns="46142" rIns="92285" bIns="4614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5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5" tIns="46142" rIns="92285" bIns="461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9DABC9E-51E9-4A51-8053-42EFC59A1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2" rIns="93245" bIns="46622" numCol="1" anchor="t" anchorCtr="0" compatLnSpc="1">
            <a:prstTxWarp prst="textNoShape">
              <a:avLst/>
            </a:prstTxWarp>
          </a:bodyPr>
          <a:lstStyle>
            <a:lvl1pPr defTabSz="932462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2" rIns="93245" bIns="46622" numCol="1" anchor="t" anchorCtr="0" compatLnSpc="1">
            <a:prstTxWarp prst="textNoShape">
              <a:avLst/>
            </a:prstTxWarp>
          </a:bodyPr>
          <a:lstStyle>
            <a:lvl1pPr algn="r" defTabSz="932462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8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2" rIns="93245" bIns="466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2" rIns="93245" bIns="46622" numCol="1" anchor="b" anchorCtr="0" compatLnSpc="1">
            <a:prstTxWarp prst="textNoShape">
              <a:avLst/>
            </a:prstTxWarp>
          </a:bodyPr>
          <a:lstStyle>
            <a:lvl1pPr defTabSz="932462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5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2" rIns="93245" bIns="46622" numCol="1" anchor="b" anchorCtr="0" compatLnSpc="1">
            <a:prstTxWarp prst="textNoShape">
              <a:avLst/>
            </a:prstTxWarp>
          </a:bodyPr>
          <a:lstStyle>
            <a:lvl1pPr algn="r" defTabSz="932462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BBFB4D03-6E0C-4AB4-B976-3CE43E03D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30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B75B5-EA91-4FC3-BFC2-A6C4CA40FE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B4D03-6E0C-4AB4-B976-3CE43E03D63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3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ct val="25000"/>
              </a:spcAft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338" y="152400"/>
            <a:ext cx="2098675" cy="6419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725" y="152400"/>
            <a:ext cx="6145213" cy="6419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02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9725" y="1428750"/>
            <a:ext cx="41211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1428750"/>
            <a:ext cx="4122738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02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9725" y="1428750"/>
            <a:ext cx="41211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3275" y="1428750"/>
            <a:ext cx="4122738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3275" y="4076700"/>
            <a:ext cx="4122738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39725" y="152400"/>
            <a:ext cx="8396288" cy="6419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4521200" y="-25400"/>
            <a:ext cx="4622800" cy="4064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Subsection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0" y="-25400"/>
            <a:ext cx="4622800" cy="4064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6321425" cy="6858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OGIS 2012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Mike </a:t>
            </a:r>
            <a:r>
              <a:rPr lang="en-US" dirty="0" err="1" smtClean="0"/>
              <a:t>Ruohoniemi</a:t>
            </a:r>
            <a:r>
              <a:rPr lang="en-US" dirty="0" smtClean="0"/>
              <a:t> (</a:t>
            </a:r>
            <a:r>
              <a:rPr lang="en-US" dirty="0" err="1" smtClean="0"/>
              <a:t>Space@VT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SuperDARN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725" y="1428750"/>
            <a:ext cx="4121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1428750"/>
            <a:ext cx="4122738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152400"/>
            <a:ext cx="6321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428750"/>
            <a:ext cx="839628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1" tIns="46036" rIns="92071" bIns="460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2240"/>
            <a:ext cx="3048000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48000" y="6492240"/>
            <a:ext cx="3124200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0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0" y="0"/>
            <a:ext cx="4572000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65760"/>
            <a:ext cx="9144000" cy="91440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endParaRPr lang="en-US" sz="4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75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80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50000"/>
        </a:spcAft>
        <a:buClr>
          <a:srgbClr val="FF3300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50000"/>
        </a:spcAft>
        <a:buClr>
          <a:srgbClr val="FF3300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lr>
          <a:srgbClr val="FF3300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lr>
          <a:srgbClr val="FF3300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lr>
          <a:srgbClr val="FF3300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50000"/>
        </a:spcAft>
        <a:buClr>
          <a:srgbClr val="FF3300"/>
        </a:buClr>
        <a:buSzPct val="8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50000"/>
        </a:spcAft>
        <a:buClr>
          <a:srgbClr val="FF3300"/>
        </a:buClr>
        <a:buSzPct val="8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50000"/>
        </a:spcAft>
        <a:buClr>
          <a:srgbClr val="FF3300"/>
        </a:buClr>
        <a:buSzPct val="8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50000"/>
        </a:spcAft>
        <a:buClr>
          <a:srgbClr val="FF3300"/>
        </a:buClr>
        <a:buSzPct val="8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82A03-C813-45A3-B77D-549802146392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609DF-8A10-42B1-A45B-CC07B45E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C805-B777-4782-9212-E97814B7E9E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BC51-77C2-4AA4-88B2-02BE953FB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C89-333E-4A66-AF86-4BDBC079F880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8ED0-498F-4738-ADFF-8D9A1BEF7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2014GL0593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comments" Target="../comments/comment1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1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Shibaji, Saurabh, Niket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Analytics II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0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0"/>
            <a:ext cx="4572000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" y="609600"/>
            <a:ext cx="8229600" cy="2438400"/>
          </a:xfrm>
          <a:prstGeom prst="roundRect">
            <a:avLst/>
          </a:prstGeom>
          <a:solidFill>
            <a:srgbClr val="660000"/>
          </a:solidFill>
          <a:ln>
            <a:noFill/>
          </a:ln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6600"/>
                </a:solidFill>
              </a:rPr>
              <a:t>Estimated likelihood of observing a large earthquake on a continental low‐angle normal fault and implications for low‐angle normal fault activity</a:t>
            </a:r>
            <a:endParaRPr lang="en-US" sz="3200" dirty="0" smtClean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57200" y="3124200"/>
            <a:ext cx="10210800" cy="990600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 algn="ctr"/>
            <a:r>
              <a:rPr lang="en-US" sz="2600" dirty="0" smtClean="0">
                <a:solidFill>
                  <a:srgbClr val="002060"/>
                </a:solidFill>
              </a:rPr>
              <a:t>Shibaji Chakraborty, Saurabh Mehra, Niket Sharma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3810000"/>
            <a:ext cx="8229600" cy="1844040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 algn="ctr"/>
            <a:r>
              <a:rPr lang="en-US" sz="2600" i="1" dirty="0" smtClean="0">
                <a:solidFill>
                  <a:srgbClr val="002060"/>
                </a:solidFill>
              </a:rPr>
              <a:t>Virginia Tech.</a:t>
            </a:r>
          </a:p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" y="4572000"/>
            <a:ext cx="8763000" cy="746760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 algn="just"/>
            <a:r>
              <a:rPr lang="en-US" sz="1800" b="1" i="1" dirty="0" smtClean="0"/>
              <a:t>Paper:</a:t>
            </a:r>
            <a:r>
              <a:rPr lang="en-US" sz="1800" dirty="0" smtClean="0"/>
              <a:t> Styron</a:t>
            </a:r>
            <a:r>
              <a:rPr lang="en-US" sz="1800" dirty="0"/>
              <a:t>, R. H., and E. A. </a:t>
            </a:r>
            <a:r>
              <a:rPr lang="en-US" sz="1800" dirty="0" err="1"/>
              <a:t>Hetland</a:t>
            </a:r>
            <a:r>
              <a:rPr lang="en-US" sz="1800" dirty="0"/>
              <a:t> (2014), Estimated likelihood of observing a large earthquake on a continental low‐angle normal fault and implications for low‐angle normal fault activity, </a:t>
            </a:r>
            <a:r>
              <a:rPr lang="en-US" sz="1800" i="1" dirty="0" err="1"/>
              <a:t>Geophys</a:t>
            </a:r>
            <a:r>
              <a:rPr lang="en-US" sz="1800" i="1" dirty="0"/>
              <a:t>. Res. Lett.</a:t>
            </a:r>
            <a:r>
              <a:rPr lang="en-US" sz="1800" dirty="0"/>
              <a:t>, 41, 2342–2350, doi:</a:t>
            </a:r>
            <a:r>
              <a:rPr lang="en-US" sz="1800" u="sng" dirty="0">
                <a:hlinkClick r:id="rId3" tooltip="Link to external resource: 10.1002/2014GL059335"/>
              </a:rPr>
              <a:t>10.1002/2014GL059335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3152" y="1309255"/>
                <a:ext cx="8842248" cy="43295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>
                    <a:solidFill>
                      <a:schemeClr val="tx1"/>
                    </a:solidFill>
                    <a:latin typeface="Cambria Math"/>
                  </a:rPr>
                  <a:t>Earthquake focal mechanism catalog is shorter than repeat time of moderate to large scale earthquake.  So, there are many cases (earthquake) exists which does not listed under the LANF catalog.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~</m:t>
                          </m:r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</m:d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~</m:t>
                              </m:r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~</m:t>
                              </m:r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~</m:t>
                              </m:r>
                              <m:r>
                                <a:rPr lang="en-US" sz="2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~</m:t>
                              </m:r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~</m:t>
                              </m:r>
                              <m:r>
                                <a:rPr lang="en-US" sz="25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𝑃𝑟𝑜𝑏𝑎𝑏𝑖𝑙𝑖𝑡𝑦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𝑒𝑎𝑟𝑡h𝑞𝑢𝑎𝑘𝑒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</m:t>
                          </m:r>
                        </m:e>
                      </m:d>
                      <m:r>
                        <a:rPr lang="en-US" sz="25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=1−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</m:d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;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𝑂𝑏𝑠𝑒𝑟𝑣𝑎𝑡𝑖𝑜𝑛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𝐿𝐴𝑁𝐹</m:t>
                      </m:r>
                    </m:oMath>
                  </m:oMathPara>
                </a14:m>
                <a:endParaRPr lang="en-IN" sz="25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The likelihood of LANF seismicity decreases appreciably </a:t>
                </a:r>
                <a:r>
                  <a:rPr lang="en-US" dirty="0" smtClean="0"/>
                  <a:t>given a </a:t>
                </a:r>
                <a:r>
                  <a:rPr lang="en-US" dirty="0"/>
                  <a:t>moderate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O</a:t>
                </a:r>
                <a:r>
                  <a:rPr lang="en-US" dirty="0"/>
                  <a:t>|</a:t>
                </a:r>
                <a:r>
                  <a:rPr lang="en-US" i="1" dirty="0"/>
                  <a:t>A</a:t>
                </a:r>
                <a:r>
                  <a:rPr lang="en-US" dirty="0"/>
                  <a:t>) but does not decrease to zero. Low values of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O</a:t>
                </a:r>
                <a:r>
                  <a:rPr lang="en-US" dirty="0"/>
                  <a:t>|</a:t>
                </a:r>
                <a:r>
                  <a:rPr lang="en-US" i="1" dirty="0"/>
                  <a:t>A</a:t>
                </a:r>
                <a:r>
                  <a:rPr lang="en-US" dirty="0"/>
                  <a:t>) yield posteriors that are </a:t>
                </a:r>
                <a:r>
                  <a:rPr lang="en-US" dirty="0" smtClean="0"/>
                  <a:t>almost unchanged </a:t>
                </a:r>
                <a:r>
                  <a:rPr lang="en-US" dirty="0"/>
                  <a:t>from the </a:t>
                </a:r>
                <a:r>
                  <a:rPr lang="en-US" dirty="0" smtClean="0"/>
                  <a:t>priors.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" y="1309255"/>
                <a:ext cx="8842248" cy="4329545"/>
              </a:xfrm>
              <a:blipFill rotWithShape="1">
                <a:blip r:embed="rId3"/>
                <a:stretch>
                  <a:fillRect l="-689" t="-704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533400"/>
            <a:ext cx="6321425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Bayesian Adjustment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Paper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</p:spTree>
    <p:extLst>
      <p:ext uri="{BB962C8B-B14F-4D97-AF65-F5344CB8AC3E}">
        <p14:creationId xmlns:p14="http://schemas.microsoft.com/office/powerpoint/2010/main" val="42695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152" y="1309255"/>
            <a:ext cx="3889248" cy="4329545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Probability </a:t>
            </a:r>
            <a:r>
              <a:rPr lang="en-IN" dirty="0" smtClean="0"/>
              <a:t>of observing large earthquakes given no LANF events.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IN" dirty="0" smtClean="0"/>
              <a:t>It’s a </a:t>
            </a:r>
            <a:r>
              <a:rPr lang="en-IN" dirty="0" smtClean="0">
                <a:solidFill>
                  <a:srgbClr val="0070C0"/>
                </a:solidFill>
              </a:rPr>
              <a:t>Bayesian </a:t>
            </a:r>
            <a:r>
              <a:rPr lang="en-IN" dirty="0" smtClean="0"/>
              <a:t>approach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We can redefine </a:t>
            </a:r>
            <a:r>
              <a:rPr lang="en-IN" dirty="0" smtClean="0"/>
              <a:t>the approach of this problem using Bayesian Regression or Gaussian Process Regression.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Next </a:t>
            </a:r>
            <a:r>
              <a:rPr lang="en-IN" dirty="0" smtClean="0"/>
              <a:t>we are going to scope a problem using these dataset and use GPR for prediction.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533400"/>
            <a:ext cx="6321425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Physical Findings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Paper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  <p:pic>
        <p:nvPicPr>
          <p:cNvPr id="3074" name="Picture 2" descr="C:\Users\Shibaji7\Desktop\out\likeliho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89125"/>
            <a:ext cx="49085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22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3152" y="1309255"/>
                <a:ext cx="8842248" cy="4329545"/>
              </a:xfrm>
            </p:spPr>
            <p:txBody>
              <a:bodyPr/>
              <a:lstStyle/>
              <a:p>
                <a:r>
                  <a:rPr lang="en-IN" u="sng" dirty="0" smtClean="0">
                    <a:solidFill>
                      <a:srgbClr val="0070C0"/>
                    </a:solidFill>
                  </a:rPr>
                  <a:t>Problem Statement:</a:t>
                </a:r>
                <a:r>
                  <a:rPr lang="en-IN" dirty="0">
                    <a:solidFill>
                      <a:srgbClr val="0070C0"/>
                    </a:solidFill>
                  </a:rPr>
                  <a:t> </a:t>
                </a:r>
                <a:r>
                  <a:rPr lang="en-IN" dirty="0"/>
                  <a:t>Estimating number of </a:t>
                </a:r>
                <a:r>
                  <a:rPr lang="en-IN" dirty="0" smtClean="0"/>
                  <a:t>Earthquakes for a range of dip angle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for a given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 and slip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SR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IN" dirty="0" smtClean="0"/>
                  <a:t>, within a given time window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=35 </m:t>
                    </m:r>
                    <m:r>
                      <a:rPr lang="en-US" b="0" i="1" smtClean="0">
                        <a:latin typeface="Cambria Math"/>
                      </a:rPr>
                      <m:t>𝑦𝑒𝑎𝑟𝑠</m:t>
                    </m:r>
                  </m:oMath>
                </a14:m>
                <a:r>
                  <a:rPr lang="en-IN" dirty="0" smtClean="0"/>
                  <a:t>, for all faults.</a:t>
                </a:r>
              </a:p>
              <a:p>
                <a:r>
                  <a:rPr lang="en-IN" dirty="0" smtClean="0">
                    <a:solidFill>
                      <a:srgbClr val="0070C0"/>
                    </a:solidFill>
                  </a:rPr>
                  <a:t>Parameter Space: </a:t>
                </a:r>
                <a:r>
                  <a:rPr lang="en-IN" dirty="0" smtClean="0"/>
                  <a:t>As per the given problem statement it is a conditional count estimation as a function of dip angle</a:t>
                </a:r>
                <a:r>
                  <a:rPr lang="en-IN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900" i="1">
                            <a:latin typeface="Cambria Math"/>
                          </a:rPr>
                          <m:t>𝑒𝑞</m:t>
                        </m:r>
                      </m:sub>
                    </m:sSub>
                    <m:r>
                      <a:rPr lang="en-US" sz="1900" i="1">
                        <a:latin typeface="Cambria Math"/>
                      </a:rPr>
                      <m:t>(</m:t>
                    </m:r>
                    <m:r>
                      <a:rPr lang="en-US" sz="1900" i="1">
                        <a:latin typeface="Cambria Math"/>
                      </a:rPr>
                      <m:t>𝛿</m:t>
                    </m:r>
                    <m:r>
                      <a:rPr lang="en-US" sz="1900" i="1">
                        <a:latin typeface="Cambria Math"/>
                      </a:rPr>
                      <m:t>|</m:t>
                    </m:r>
                    <m:r>
                      <a:rPr lang="en-US" sz="1900" i="1">
                        <a:latin typeface="Cambria Math"/>
                      </a:rPr>
                      <m:t>𝑀</m:t>
                    </m:r>
                    <m:r>
                      <a:rPr lang="en-US" sz="1900" i="1">
                        <a:latin typeface="Cambria Math"/>
                      </a:rPr>
                      <m:t>≥</m:t>
                    </m:r>
                    <m:r>
                      <a:rPr lang="en-US" sz="1900" i="1">
                        <a:latin typeface="Cambria Math"/>
                      </a:rPr>
                      <m:t>𝑚</m:t>
                    </m:r>
                    <m:r>
                      <a:rPr lang="en-US" sz="1900" i="1">
                        <a:latin typeface="Cambria Math"/>
                      </a:rPr>
                      <m:t>,</m:t>
                    </m:r>
                    <m:r>
                      <a:rPr lang="en-US" sz="1900" i="1">
                        <a:latin typeface="Cambria Math"/>
                      </a:rPr>
                      <m:t>𝑆𝑅</m:t>
                    </m:r>
                    <m:r>
                      <a:rPr lang="en-US" sz="19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900">
                        <a:latin typeface="Cambria Math"/>
                      </a:rPr>
                      <m:t>Δ</m:t>
                    </m:r>
                    <m:r>
                      <a:rPr lang="en-US" sz="19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9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900" i="1">
                        <a:latin typeface="Cambria Math"/>
                      </a:rPr>
                      <m:t>=</m:t>
                    </m:r>
                    <m:r>
                      <a:rPr lang="en-US" sz="1900" b="0" i="1" smtClean="0">
                        <a:latin typeface="Cambria Math"/>
                      </a:rPr>
                      <m:t>𝑡</m:t>
                    </m:r>
                    <m:r>
                      <a:rPr lang="en-US" sz="1900" i="1">
                        <a:latin typeface="Cambria Math"/>
                      </a:rPr>
                      <m:t>)</m:t>
                    </m:r>
                  </m:oMath>
                </a14:m>
                <a:endParaRPr lang="en-IN" sz="1900" dirty="0" smtClean="0">
                  <a:solidFill>
                    <a:srgbClr val="0070C0"/>
                  </a:solidFill>
                </a:endParaRPr>
              </a:p>
              <a:p>
                <a:pPr marL="1028700" lvl="1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900" i="1">
                            <a:latin typeface="Cambria Math"/>
                          </a:rPr>
                          <m:t>𝑒𝑞</m:t>
                        </m:r>
                      </m:sub>
                    </m:sSub>
                    <m:r>
                      <a:rPr lang="en-US" sz="1900" i="1">
                        <a:latin typeface="Cambria Math"/>
                      </a:rPr>
                      <m:t>(</m:t>
                    </m:r>
                    <m:r>
                      <a:rPr lang="en-US" sz="1900" i="1">
                        <a:latin typeface="Cambria Math"/>
                      </a:rPr>
                      <m:t>𝛿</m:t>
                    </m:r>
                    <m:r>
                      <a:rPr lang="en-US" sz="1900" i="1">
                        <a:latin typeface="Cambria Math"/>
                      </a:rPr>
                      <m:t>|</m:t>
                    </m:r>
                    <m:r>
                      <a:rPr lang="en-US" sz="1900" i="1">
                        <a:latin typeface="Cambria Math"/>
                      </a:rPr>
                      <m:t>𝑀</m:t>
                    </m:r>
                    <m:r>
                      <a:rPr lang="en-US" sz="1900" i="1">
                        <a:latin typeface="Cambria Math"/>
                      </a:rPr>
                      <m:t>≥</m:t>
                    </m:r>
                    <m:d>
                      <m:dPr>
                        <m:begChr m:val="{"/>
                        <m:endChr m:val="}"/>
                        <m:ctrlPr>
                          <a:rPr lang="en-US" sz="19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/>
                          </a:rPr>
                          <m:t>5.0,5.5,6.0,6.5,7.0,7.5</m:t>
                        </m:r>
                      </m:e>
                    </m:d>
                    <m:r>
                      <a:rPr lang="en-US" sz="1900" i="1">
                        <a:latin typeface="Cambria Math"/>
                      </a:rPr>
                      <m:t>,</m:t>
                    </m:r>
                    <m:r>
                      <a:rPr lang="en-US" sz="1900" i="1">
                        <a:latin typeface="Cambria Math"/>
                      </a:rPr>
                      <m:t>𝑆𝑅</m:t>
                    </m:r>
                    <m:r>
                      <a:rPr lang="en-US" sz="1900" b="0" i="0" smtClean="0">
                        <a:latin typeface="Cambria Math"/>
                      </a:rPr>
                      <m:t>≤</m:t>
                    </m:r>
                    <m:r>
                      <a:rPr lang="en-US" sz="1900" b="0" i="1" smtClean="0">
                        <a:latin typeface="Cambria Math"/>
                      </a:rPr>
                      <m:t>10</m:t>
                    </m:r>
                    <m:sSup>
                      <m:sSup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/>
                          </a:rPr>
                          <m:t>mm</m:t>
                        </m:r>
                        <m:r>
                          <a:rPr lang="en-US" sz="19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/>
                          </a:rPr>
                          <m:t>yr</m:t>
                        </m:r>
                      </m:e>
                      <m:sup>
                        <m:r>
                          <a:rPr lang="en-US" sz="1900" b="0" i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9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9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900" i="1">
                        <a:latin typeface="Cambria Math"/>
                      </a:rPr>
                      <m:t>=</m:t>
                    </m:r>
                    <m:r>
                      <a:rPr lang="en-US" sz="1900" b="0" i="1" smtClean="0">
                        <a:latin typeface="Cambria Math"/>
                      </a:rPr>
                      <m:t>35 </m:t>
                    </m:r>
                    <m:r>
                      <a:rPr lang="en-US" sz="1900" b="0" i="1" smtClean="0">
                        <a:latin typeface="Cambria Math"/>
                      </a:rPr>
                      <m:t>𝑦𝑒𝑎𝑟𝑠</m:t>
                    </m:r>
                    <m:r>
                      <a:rPr lang="en-US" sz="1900" i="1">
                        <a:latin typeface="Cambria Math"/>
                      </a:rPr>
                      <m:t>)</m:t>
                    </m:r>
                  </m:oMath>
                </a14:m>
                <a:endParaRPr lang="en-IN" sz="1900" dirty="0" smtClean="0">
                  <a:solidFill>
                    <a:srgbClr val="0070C0"/>
                  </a:solidFill>
                </a:endParaRPr>
              </a:p>
              <a:p>
                <a:r>
                  <a:rPr lang="en-IN" u="sng" dirty="0" smtClean="0">
                    <a:solidFill>
                      <a:srgbClr val="0070C0"/>
                    </a:solidFill>
                  </a:rPr>
                  <a:t>We used a GPR to find estimate number of counts:</a:t>
                </a:r>
                <a:r>
                  <a:rPr lang="en-IN" dirty="0" smtClean="0">
                    <a:solidFill>
                      <a:srgbClr val="0070C0"/>
                    </a:solidFill>
                  </a:rPr>
                  <a:t> </a:t>
                </a:r>
                <a:br>
                  <a:rPr lang="en-IN" dirty="0" smtClean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𝑢𝑜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𝑢𝑜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𝑜𝑢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/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𝑜𝑢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𝑢𝑜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" y="1309255"/>
                <a:ext cx="8842248" cy="4329545"/>
              </a:xfrm>
              <a:blipFill rotWithShape="1">
                <a:blip r:embed="rId3"/>
                <a:stretch>
                  <a:fillRect l="-207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Estimating number of Earthquakes using Gaussian Process Regression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Gaussian Process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</p:spTree>
    <p:extLst>
      <p:ext uri="{BB962C8B-B14F-4D97-AF65-F5344CB8AC3E}">
        <p14:creationId xmlns:p14="http://schemas.microsoft.com/office/powerpoint/2010/main" val="53709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3152" y="1309255"/>
                <a:ext cx="8842248" cy="4329545"/>
              </a:xfrm>
            </p:spPr>
            <p:txBody>
              <a:bodyPr/>
              <a:lstStyle/>
              <a:p>
                <a:r>
                  <a:rPr lang="en-IN" u="sng" dirty="0" smtClean="0">
                    <a:solidFill>
                      <a:srgbClr val="0070C0"/>
                    </a:solidFill>
                  </a:rPr>
                  <a:t>Covariance Matrix:</a:t>
                </a:r>
                <a:r>
                  <a:rPr lang="en-IN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IN" dirty="0" smtClean="0"/>
                  <a:t>Choice of 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IN" dirty="0" smtClean="0"/>
                  <a:t> that properly describes the model and </a:t>
                </a:r>
                <a:r>
                  <a:rPr lang="en-IN" dirty="0"/>
                  <a:t>r</a:t>
                </a:r>
                <a:r>
                  <a:rPr lang="en-IN" dirty="0" smtClean="0"/>
                  <a:t>educe the noise.</a:t>
                </a:r>
                <a:r>
                  <a:rPr lang="en-IN" dirty="0" smtClean="0">
                    <a:solidFill>
                      <a:schemeClr val="tx1"/>
                    </a:solidFill>
                  </a:rPr>
                  <a:t/>
                </a:r>
                <a:br>
                  <a:rPr lang="en-IN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𝑤h𝑒𝑟𝑒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𝑘𝑒𝑟𝑛𝑒𝑙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𝑓𝑢𝑛𝑐𝑡𝑖𝑜𝑛</m:t>
                    </m:r>
                  </m:oMath>
                </a14:m>
                <a:endParaRPr lang="en-IN" dirty="0" smtClean="0">
                  <a:solidFill>
                    <a:srgbClr val="0070C0"/>
                  </a:solidFill>
                </a:endParaRPr>
              </a:p>
              <a:p>
                <a:r>
                  <a:rPr lang="en-IN" u="sng" dirty="0">
                    <a:solidFill>
                      <a:srgbClr val="0070C0"/>
                    </a:solidFill>
                  </a:rPr>
                  <a:t>Kernels:</a:t>
                </a:r>
                <a:r>
                  <a:rPr lang="en-IN" dirty="0">
                    <a:solidFill>
                      <a:srgbClr val="0070C0"/>
                    </a:solidFill>
                  </a:rPr>
                  <a:t>  </a:t>
                </a:r>
                <a:r>
                  <a:rPr lang="en-US" dirty="0"/>
                  <a:t>Power of kernel methods in general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Φ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project into high or infinite dimensional feature space and still handle computations tractably.</a:t>
                </a:r>
                <a:endParaRPr lang="en-IN" u="sng" dirty="0" smtClean="0">
                  <a:solidFill>
                    <a:srgbClr val="0070C0"/>
                  </a:solidFill>
                </a:endParaRPr>
              </a:p>
              <a:p>
                <a:r>
                  <a:rPr lang="en-IN" u="sng" dirty="0" smtClean="0">
                    <a:solidFill>
                      <a:srgbClr val="0070C0"/>
                    </a:solidFill>
                  </a:rPr>
                  <a:t>Properties Kernels:</a:t>
                </a:r>
                <a:r>
                  <a:rPr lang="en-IN" dirty="0" smtClean="0"/>
                  <a:t> </a:t>
                </a:r>
                <a:r>
                  <a:rPr lang="en-US" dirty="0" smtClean="0"/>
                  <a:t>Consider any space X of samples and kernels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over X. Then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a kernel with – </a:t>
                </a:r>
                <a:endParaRPr lang="en-US" u="sng" dirty="0" smtClean="0"/>
              </a:p>
              <a:p>
                <a:pPr marL="914400" lvl="1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1800" b="0" dirty="0" smtClean="0">
                  <a:solidFill>
                    <a:schemeClr val="tx1"/>
                  </a:solidFill>
                </a:endParaRPr>
              </a:p>
              <a:p>
                <a:pPr marL="914400" lvl="1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1800" b="0" dirty="0" smtClean="0">
                  <a:solidFill>
                    <a:schemeClr val="tx1"/>
                  </a:solidFill>
                </a:endParaRPr>
              </a:p>
              <a:p>
                <a:pPr marL="914400" lvl="1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1800" b="0" dirty="0" smtClean="0">
                  <a:solidFill>
                    <a:schemeClr val="tx1"/>
                  </a:solidFill>
                </a:endParaRPr>
              </a:p>
              <a:p>
                <a:pPr marL="914400" lvl="1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IN" u="sng" dirty="0" smtClean="0">
                    <a:solidFill>
                      <a:srgbClr val="0070C0"/>
                    </a:solidFill>
                  </a:rPr>
                  <a:t/>
                </a:r>
                <a:br>
                  <a:rPr lang="en-IN" u="sng" dirty="0" smtClean="0">
                    <a:solidFill>
                      <a:srgbClr val="0070C0"/>
                    </a:solidFill>
                  </a:rPr>
                </a:br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" y="1309255"/>
                <a:ext cx="8842248" cy="4329545"/>
              </a:xfrm>
              <a:blipFill rotWithShape="1">
                <a:blip r:embed="rId3"/>
                <a:stretch>
                  <a:fillRect l="-207" t="-704" b="-1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Gaussian Process Regression – Kernels (Cont.) 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Gaussian Process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</p:spTree>
    <p:extLst>
      <p:ext uri="{BB962C8B-B14F-4D97-AF65-F5344CB8AC3E}">
        <p14:creationId xmlns:p14="http://schemas.microsoft.com/office/powerpoint/2010/main" val="32053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3152" y="1309255"/>
                <a:ext cx="8842248" cy="4329545"/>
              </a:xfrm>
            </p:spPr>
            <p:txBody>
              <a:bodyPr/>
              <a:lstStyle/>
              <a:p>
                <a:r>
                  <a:rPr lang="en-IN" u="sng" dirty="0" smtClean="0">
                    <a:solidFill>
                      <a:srgbClr val="0070C0"/>
                    </a:solidFill>
                  </a:rPr>
                  <a:t>Squared Exponential Kernels: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𝑆𝐸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𝐻𝑃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IN" sz="1800" dirty="0" smtClean="0">
                  <a:solidFill>
                    <a:srgbClr val="0070C0"/>
                  </a:solidFill>
                </a:endParaRPr>
              </a:p>
              <a:p>
                <a:r>
                  <a:rPr lang="en-IN" u="sng" dirty="0" smtClean="0">
                    <a:solidFill>
                      <a:srgbClr val="0070C0"/>
                    </a:solidFill>
                  </a:rPr>
                  <a:t>Rational Quadratic Kernels: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𝑅𝑄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;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1800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dirty="0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b="0" i="1" dirty="0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1800" b="0" i="1" dirty="0" smtClean="0">
                                    <a:latin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/>
                                    <a:ea typeface="Cambria Math"/>
                                  </a:rPr>
                                  <m:t>𝑅𝑄</m:t>
                                </m:r>
                              </m:sub>
                            </m:sSub>
                          </m:e>
                        </m:func>
                      </m:fName>
                      <m:e>
                        <m:r>
                          <a:rPr lang="en-US" sz="1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ea typeface="Cambria Math"/>
                              </a:rPr>
                              <m:t>𝑆𝐸</m:t>
                            </m:r>
                          </m:sub>
                        </m:sSub>
                        <m:r>
                          <a:rPr lang="en-US" sz="1800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sz="1800" i="1">
                            <a:latin typeface="Cambria Math"/>
                          </a:rPr>
                          <m:t>𝐻𝑃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𝛼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IN" sz="1800" u="sng" dirty="0" smtClean="0">
                  <a:solidFill>
                    <a:srgbClr val="0070C0"/>
                  </a:solidFill>
                </a:endParaRPr>
              </a:p>
              <a:p>
                <a:r>
                  <a:rPr lang="en-IN" u="sng" dirty="0" smtClean="0">
                    <a:solidFill>
                      <a:srgbClr val="0070C0"/>
                    </a:solidFill>
                  </a:rPr>
                  <a:t>Periodic Kernels:</a:t>
                </a:r>
                <a:r>
                  <a:rPr lang="en-IN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𝜋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/>
                      </a:rPr>
                      <m:t>;</m:t>
                    </m:r>
                    <m:r>
                      <a:rPr lang="en-US" sz="1800" b="0" i="1" smtClean="0">
                        <a:latin typeface="Cambria Math"/>
                      </a:rPr>
                      <m:t>𝐻𝑃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𝜆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IN" sz="1800" dirty="0" smtClean="0">
                  <a:solidFill>
                    <a:srgbClr val="0070C0"/>
                  </a:solidFill>
                </a:endParaRPr>
              </a:p>
              <a:p>
                <a:r>
                  <a:rPr lang="en-IN" u="sng" dirty="0" smtClean="0">
                    <a:solidFill>
                      <a:srgbClr val="0070C0"/>
                    </a:solidFill>
                  </a:rPr>
                  <a:t>Locally Periodic Kernels: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𝑆𝐸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;</m:t>
                    </m:r>
                    <m:r>
                      <a:rPr lang="en-US" sz="1800" i="1">
                        <a:latin typeface="Cambria Math"/>
                      </a:rPr>
                      <m:t>𝐻𝑃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𝜆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IN" sz="1800" dirty="0" smtClean="0">
                  <a:solidFill>
                    <a:srgbClr val="0070C0"/>
                  </a:solidFill>
                </a:endParaRPr>
              </a:p>
              <a:p>
                <a:r>
                  <a:rPr lang="en-IN" u="sng" dirty="0" smtClean="0">
                    <a:solidFill>
                      <a:srgbClr val="0070C0"/>
                    </a:solidFill>
                  </a:rPr>
                  <a:t>Combining Kernels:</a:t>
                </a:r>
                <a:r>
                  <a:rPr lang="en-IN" dirty="0" smtClean="0"/>
                  <a:t> Regress the kernels together.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" y="1309255"/>
                <a:ext cx="8842248" cy="4329545"/>
              </a:xfrm>
              <a:blipFill rotWithShape="1">
                <a:blip r:embed="rId3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Different Kernels 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Gaussian Process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/>
              <p:cNvSpPr txBox="1">
                <a:spLocks/>
              </p:cNvSpPr>
              <p:nvPr/>
            </p:nvSpPr>
            <p:spPr bwMode="auto">
              <a:xfrm>
                <a:off x="73152" y="1309255"/>
                <a:ext cx="8842248" cy="4329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1" tIns="46036" rIns="92071" bIns="46036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50000"/>
                  </a:spcAft>
                  <a:buClr>
                    <a:srgbClr val="FF3300"/>
                  </a:buClr>
                  <a:buSzPct val="8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50000"/>
                  </a:spcAft>
                  <a:buClr>
                    <a:srgbClr val="FF3300"/>
                  </a:buClr>
                  <a:buSzPct val="80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50000"/>
                  </a:spcAft>
                  <a:buClr>
                    <a:srgbClr val="FF3300"/>
                  </a:buClr>
                  <a:buSzPct val="8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50000"/>
                  </a:spcAft>
                  <a:buClr>
                    <a:srgbClr val="FF3300"/>
                  </a:buClr>
                  <a:buSzPct val="8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50000"/>
                  </a:spcAft>
                  <a:buClr>
                    <a:srgbClr val="FF3300"/>
                  </a:buClr>
                  <a:buSzPct val="8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50000"/>
                  </a:spcAft>
                  <a:buClr>
                    <a:srgbClr val="FF3300"/>
                  </a:buClr>
                  <a:buSzPct val="80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50000"/>
                  </a:spcAft>
                  <a:buClr>
                    <a:srgbClr val="FF3300"/>
                  </a:buClr>
                  <a:buSzPct val="80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50000"/>
                  </a:spcAft>
                  <a:buClr>
                    <a:srgbClr val="FF3300"/>
                  </a:buClr>
                  <a:buSzPct val="80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50000"/>
                  </a:spcAft>
                  <a:buClr>
                    <a:srgbClr val="FF3300"/>
                  </a:buClr>
                  <a:buSzPct val="80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IN" u="sng" kern="0" dirty="0" smtClean="0">
                    <a:solidFill>
                      <a:srgbClr val="0070C0"/>
                    </a:solidFill>
                  </a:rPr>
                  <a:t>Squared Exponential Kernels:</a:t>
                </a:r>
                <a:r>
                  <a:rPr lang="en-IN" kern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𝑆𝐸</m:t>
                        </m:r>
                      </m:sub>
                    </m:sSub>
                    <m:d>
                      <m:dPr>
                        <m:ctrlP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 kern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 kern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 kern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 kern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800" i="1" kern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kern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kern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kern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 kern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 kern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 kern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800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sz="1800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sz="1800" i="1" kern="0" smtClean="0">
                        <a:solidFill>
                          <a:srgbClr val="FF0000"/>
                        </a:solidFill>
                        <a:latin typeface="Cambria Math"/>
                      </a:rPr>
                      <m:t>;</m:t>
                    </m:r>
                    <m:r>
                      <a:rPr lang="en-US" sz="1800" i="1" kern="0" smtClean="0">
                        <a:solidFill>
                          <a:srgbClr val="FF0000"/>
                        </a:solidFill>
                        <a:latin typeface="Cambria Math"/>
                      </a:rPr>
                      <m:t>𝐻𝑃</m:t>
                    </m:r>
                    <m:r>
                      <a:rPr lang="en-US" sz="1800" i="1" kern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 kern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1800" i="1" kern="0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sz="1800" i="1" kern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IN" sz="1800" kern="0" dirty="0" smtClean="0">
                  <a:solidFill>
                    <a:srgbClr val="0070C0"/>
                  </a:solidFill>
                </a:endParaRPr>
              </a:p>
              <a:p>
                <a:r>
                  <a:rPr lang="en-IN" u="sng" kern="0" dirty="0" smtClean="0">
                    <a:solidFill>
                      <a:srgbClr val="0070C0"/>
                    </a:solidFill>
                  </a:rPr>
                  <a:t>Rational Quadratic Kernels:</a:t>
                </a:r>
                <a:r>
                  <a:rPr lang="en-IN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𝑅𝑄</m:t>
                        </m:r>
                      </m:sub>
                    </m:sSub>
                    <m:d>
                      <m:dPr>
                        <m:ctrlP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 ker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 ker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 ker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kern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kern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1800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ker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 ker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800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1800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sz="1800" i="1" kern="0" smtClean="0">
                        <a:solidFill>
                          <a:srgbClr val="FF0000"/>
                        </a:solidFill>
                        <a:latin typeface="Cambria Math"/>
                      </a:rPr>
                      <m:t>;</m:t>
                    </m:r>
                    <m:func>
                      <m:funcPr>
                        <m:ctrlPr>
                          <a:rPr lang="en-US" sz="1800" i="1" kern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1800" i="1" kern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i="1" kern="0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800" i="1" kern="0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1800" i="1" kern="0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800" i="1" kern="0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𝑅𝑄</m:t>
                                </m:r>
                              </m:sub>
                            </m:sSub>
                          </m:e>
                        </m:func>
                      </m:fName>
                      <m:e>
                        <m:r>
                          <a:rPr lang="en-US" sz="1800" i="1" kern="0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 kern="0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 kern="0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𝑆𝐸</m:t>
                            </m:r>
                          </m:sub>
                        </m:sSub>
                        <m:r>
                          <a:rPr lang="en-US" sz="1800" i="1" kern="0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𝐻𝑃</m:t>
                        </m:r>
                        <m: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 ker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 ker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1800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IN" sz="1800" u="sng" kern="0" dirty="0" smtClean="0">
                  <a:solidFill>
                    <a:srgbClr val="FF0000"/>
                  </a:solidFill>
                </a:endParaRPr>
              </a:p>
              <a:p>
                <a:r>
                  <a:rPr lang="en-IN" u="sng" kern="0" dirty="0" smtClean="0">
                    <a:solidFill>
                      <a:srgbClr val="0070C0"/>
                    </a:solidFill>
                  </a:rPr>
                  <a:t>Periodic Kernels:</a:t>
                </a:r>
                <a:r>
                  <a:rPr lang="en-IN" sz="1800" kern="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 kern="0" smtClean="0">
                            <a:latin typeface="Cambria Math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sz="1800" i="1" ker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kern="0">
                            <a:latin typeface="Cambria Math"/>
                          </a:rPr>
                          <m:t>𝑥</m:t>
                        </m:r>
                        <m:r>
                          <a:rPr lang="en-US" sz="1800" i="1" ker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 ker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 ker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 ker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 ker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 ker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1800" i="1" ker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8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ker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ker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0">
                                        <a:latin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i="1" ker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0">
                                        <a:latin typeface="Cambria Math"/>
                                      </a:rPr>
                                      <m:t>𝜋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 ker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 ker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 ker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0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800" i="1" ker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sz="1800" i="1" ker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sz="1800" i="1" kern="0" smtClean="0">
                        <a:latin typeface="Cambria Math"/>
                      </a:rPr>
                      <m:t>;</m:t>
                    </m:r>
                    <m:r>
                      <a:rPr lang="en-US" sz="1800" i="1" kern="0" smtClean="0">
                        <a:latin typeface="Cambria Math"/>
                      </a:rPr>
                      <m:t>𝐻𝑃</m:t>
                    </m:r>
                    <m:r>
                      <a:rPr lang="en-US" sz="1800" i="1" kern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i="1" kern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 kern="0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 kern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 kern="0" smtClean="0">
                        <a:latin typeface="Cambria Math"/>
                      </a:rPr>
                      <m:t>,</m:t>
                    </m:r>
                    <m:r>
                      <a:rPr lang="en-US" sz="1800" i="1" kern="0" smtClean="0">
                        <a:latin typeface="Cambria Math"/>
                      </a:rPr>
                      <m:t>𝜆</m:t>
                    </m:r>
                    <m:r>
                      <a:rPr lang="en-US" sz="1800" i="1" kern="0" smtClean="0">
                        <a:latin typeface="Cambria Math"/>
                      </a:rPr>
                      <m:t>,</m:t>
                    </m:r>
                    <m:r>
                      <a:rPr lang="en-US" sz="1800" i="1" kern="0" smtClean="0">
                        <a:latin typeface="Cambria Math"/>
                      </a:rPr>
                      <m:t>𝑝</m:t>
                    </m:r>
                    <m:r>
                      <a:rPr lang="en-US" sz="1800" i="1" kern="0" smtClean="0">
                        <a:latin typeface="Cambria Math"/>
                      </a:rPr>
                      <m:t>)</m:t>
                    </m:r>
                  </m:oMath>
                </a14:m>
                <a:endParaRPr lang="en-IN" sz="1800" kern="0" dirty="0" smtClean="0">
                  <a:solidFill>
                    <a:srgbClr val="0070C0"/>
                  </a:solidFill>
                </a:endParaRPr>
              </a:p>
              <a:p>
                <a:r>
                  <a:rPr lang="en-IN" u="sng" kern="0" dirty="0" smtClean="0">
                    <a:solidFill>
                      <a:srgbClr val="0070C0"/>
                    </a:solidFill>
                  </a:rPr>
                  <a:t>Locally Periodic Kernels:</a:t>
                </a:r>
                <a:r>
                  <a:rPr lang="en-US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 kern="0" smtClean="0">
                            <a:latin typeface="Cambria Math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US" sz="1800" i="1" ker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kern="0">
                            <a:latin typeface="Cambria Math"/>
                          </a:rPr>
                          <m:t>𝑥</m:t>
                        </m:r>
                        <m:r>
                          <a:rPr lang="en-US" sz="1800" i="1" ker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 ker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 ker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 kern="0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1800" i="1" kern="0" smtClean="0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1800" i="1" kern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 kern="0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 smtClean="0">
                                <a:latin typeface="Cambria Math"/>
                              </a:rPr>
                              <m:t>𝑆𝐸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kern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 kern="0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 kern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 kern="0">
                        <a:latin typeface="Cambria Math"/>
                      </a:rPr>
                      <m:t>;</m:t>
                    </m:r>
                    <m:r>
                      <a:rPr lang="en-US" sz="1800" i="1" kern="0">
                        <a:latin typeface="Cambria Math"/>
                      </a:rPr>
                      <m:t>𝐻𝑃</m:t>
                    </m:r>
                    <m:r>
                      <a:rPr lang="en-US" sz="1800" i="1" ker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i="1" ker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 ker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 ker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 kern="0">
                        <a:latin typeface="Cambria Math"/>
                      </a:rPr>
                      <m:t>,</m:t>
                    </m:r>
                    <m:r>
                      <a:rPr lang="en-US" sz="1800" i="1" kern="0">
                        <a:latin typeface="Cambria Math"/>
                      </a:rPr>
                      <m:t>𝜆</m:t>
                    </m:r>
                    <m:r>
                      <a:rPr lang="en-US" sz="1800" i="1" kern="0">
                        <a:latin typeface="Cambria Math"/>
                      </a:rPr>
                      <m:t>,</m:t>
                    </m:r>
                    <m:r>
                      <a:rPr lang="en-US" sz="1800" i="1" kern="0">
                        <a:latin typeface="Cambria Math"/>
                      </a:rPr>
                      <m:t>𝑝</m:t>
                    </m:r>
                    <m:r>
                      <a:rPr lang="en-US" sz="1800" i="1" kern="0">
                        <a:latin typeface="Cambria Math"/>
                      </a:rPr>
                      <m:t>)</m:t>
                    </m:r>
                  </m:oMath>
                </a14:m>
                <a:endParaRPr lang="en-IN" sz="1800" kern="0" dirty="0" smtClean="0">
                  <a:solidFill>
                    <a:srgbClr val="0070C0"/>
                  </a:solidFill>
                </a:endParaRPr>
              </a:p>
              <a:p>
                <a:r>
                  <a:rPr lang="en-IN" u="sng" kern="0" dirty="0" smtClean="0">
                    <a:solidFill>
                      <a:srgbClr val="0070C0"/>
                    </a:solidFill>
                  </a:rPr>
                  <a:t>Combining Kernels:</a:t>
                </a:r>
                <a:r>
                  <a:rPr lang="en-IN" kern="0" dirty="0" smtClean="0"/>
                  <a:t> Regress the kernels together.</a:t>
                </a:r>
                <a:endParaRPr lang="en-IN" kern="0" dirty="0"/>
              </a:p>
            </p:txBody>
          </p:sp>
        </mc:Choice>
        <mc:Fallback xmlns=""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" y="1309255"/>
                <a:ext cx="8842248" cy="4329545"/>
              </a:xfrm>
              <a:prstGeom prst="rect">
                <a:avLst/>
              </a:prstGeom>
              <a:blipFill rotWithShape="1">
                <a:blip r:embed="rId4"/>
                <a:stretch>
                  <a:fillRect l="-2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49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Results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  <p:pic>
        <p:nvPicPr>
          <p:cNvPr id="1034" name="Picture 10" descr="C:\Users\Shibaji7\Desktop\out\gp_1_5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29" y="1371600"/>
            <a:ext cx="7030294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hibaji7\Desktop\out\gp_2_5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32" y="1371600"/>
            <a:ext cx="6826287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6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Results (Cont.)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  <p:pic>
        <p:nvPicPr>
          <p:cNvPr id="2052" name="Picture 4" descr="C:\Users\Shibaji7\Desktop\out\gp_1_6.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7769"/>
            <a:ext cx="6858000" cy="51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hibaji7\Desktop\out\gp_2_6.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80141"/>
            <a:ext cx="6905000" cy="5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Results (Cont.)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  <p:pic>
        <p:nvPicPr>
          <p:cNvPr id="3076" name="Picture 4" descr="C:\Users\Shibaji7\Desktop\out\gp_1_7.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1324"/>
            <a:ext cx="4495800" cy="348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hibaji7\Desktop\out\gp_2_7.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1"/>
            <a:ext cx="4565668" cy="34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152" y="1309255"/>
            <a:ext cx="8842248" cy="4939145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Geophysical </a:t>
            </a:r>
            <a:r>
              <a:rPr lang="en-IN" dirty="0" smtClean="0">
                <a:solidFill>
                  <a:srgbClr val="0070C0"/>
                </a:solidFill>
              </a:rPr>
              <a:t>datasets are generally small dataset and sparse in nature.</a:t>
            </a:r>
          </a:p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robability </a:t>
            </a:r>
            <a:r>
              <a:rPr lang="en-US" dirty="0">
                <a:solidFill>
                  <a:srgbClr val="0070C0"/>
                </a:solidFill>
              </a:rPr>
              <a:t>of an LANF earthquake occurring during a 35 </a:t>
            </a:r>
            <a:r>
              <a:rPr lang="en-US" dirty="0">
                <a:solidFill>
                  <a:srgbClr val="0070C0"/>
                </a:solidFill>
              </a:rPr>
              <a:t>year time </a:t>
            </a:r>
            <a:r>
              <a:rPr lang="en-US" dirty="0">
                <a:solidFill>
                  <a:srgbClr val="0070C0"/>
                </a:solidFill>
              </a:rPr>
              <a:t>window results in a lowering of any prior assumption that LANFs are </a:t>
            </a:r>
            <a:r>
              <a:rPr lang="en-US" dirty="0">
                <a:solidFill>
                  <a:srgbClr val="0070C0"/>
                </a:solidFill>
              </a:rPr>
              <a:t>active; </a:t>
            </a:r>
            <a:r>
              <a:rPr lang="en-US" dirty="0">
                <a:solidFill>
                  <a:srgbClr val="0070C0"/>
                </a:solidFill>
              </a:rPr>
              <a:t>The magnitude of the decrease depends on the prior </a:t>
            </a:r>
            <a:r>
              <a:rPr lang="en-US" dirty="0">
                <a:solidFill>
                  <a:srgbClr val="0070C0"/>
                </a:solidFill>
              </a:rPr>
              <a:t>likelihood, and </a:t>
            </a:r>
            <a:r>
              <a:rPr lang="en-US" dirty="0">
                <a:solidFill>
                  <a:srgbClr val="0070C0"/>
                </a:solidFill>
              </a:rPr>
              <a:t>the decrease is at most ∼15% (from 0.5 to 0.35).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Traditional ML (Linear R &amp; Logistic R) might not work well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Bayesian approach (GPR or Bayesian Regression) is a good technique to handle sparse data &amp; small datasets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Choice of kernel </a:t>
            </a:r>
            <a:r>
              <a:rPr lang="en-IN" dirty="0" smtClean="0">
                <a:solidFill>
                  <a:srgbClr val="0070C0"/>
                </a:solidFill>
              </a:rPr>
              <a:t>in GPR depends </a:t>
            </a:r>
            <a:r>
              <a:rPr lang="en-IN" dirty="0">
                <a:solidFill>
                  <a:srgbClr val="0070C0"/>
                </a:solidFill>
              </a:rPr>
              <a:t>on type of </a:t>
            </a:r>
            <a:r>
              <a:rPr lang="en-IN" dirty="0" smtClean="0">
                <a:solidFill>
                  <a:srgbClr val="0070C0"/>
                </a:solidFill>
              </a:rPr>
              <a:t>dataset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In this case GP produces good (acceptable)  results for sparse dataset.</a:t>
            </a:r>
          </a:p>
          <a:p>
            <a:pPr marL="0" indent="0">
              <a:buNone/>
            </a:pPr>
            <a:endParaRPr lang="en-IN" sz="2000" dirty="0" smtClean="0">
              <a:solidFill>
                <a:srgbClr val="0070C0"/>
              </a:solidFill>
            </a:endParaRPr>
          </a:p>
          <a:p>
            <a:pPr marL="571500" indent="-514350">
              <a:buFont typeface="+mj-lt"/>
              <a:buAutoNum type="romanUcPeriod"/>
            </a:pPr>
            <a:endParaRPr lang="en-IN" sz="1200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533400"/>
            <a:ext cx="6321425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Summary &amp; Conclusions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</p:spTree>
    <p:extLst>
      <p:ext uri="{BB962C8B-B14F-4D97-AF65-F5344CB8AC3E}">
        <p14:creationId xmlns:p14="http://schemas.microsoft.com/office/powerpoint/2010/main" val="9825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533400"/>
          </a:xfrm>
        </p:spPr>
        <p:txBody>
          <a:bodyPr/>
          <a:lstStyle/>
          <a:p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1476" y="276728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0000"/>
                </a:solidFill>
              </a:rPr>
              <a:t>Thank You!!</a:t>
            </a:r>
          </a:p>
          <a:p>
            <a:pPr algn="ctr"/>
            <a:r>
              <a:rPr lang="en-US" sz="3600" b="1" u="sng" dirty="0" smtClean="0">
                <a:solidFill>
                  <a:srgbClr val="FF0000"/>
                </a:solidFill>
              </a:rPr>
              <a:t>Questions &amp; Comments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152" y="1309255"/>
            <a:ext cx="8842248" cy="4939145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Brief overview of seismic activity of Earth (Faults)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Physical aspect &amp; statistical aspect of the paper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Gutenberg equation &amp; Likelihood function (Likelihood of observing an Earthquake)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Bayesian Adjustments</a:t>
            </a:r>
          </a:p>
          <a:p>
            <a:r>
              <a:rPr lang="en-IN" dirty="0">
                <a:solidFill>
                  <a:srgbClr val="0070C0"/>
                </a:solidFill>
              </a:rPr>
              <a:t>Our work: Estimating number </a:t>
            </a:r>
            <a:r>
              <a:rPr lang="en-IN" dirty="0" smtClean="0">
                <a:solidFill>
                  <a:srgbClr val="0070C0"/>
                </a:solidFill>
              </a:rPr>
              <a:t>of Earthquakes </a:t>
            </a:r>
            <a:r>
              <a:rPr lang="en-IN" dirty="0">
                <a:solidFill>
                  <a:srgbClr val="0070C0"/>
                </a:solidFill>
              </a:rPr>
              <a:t>using Gaussian Process  (GP)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sz="2000" dirty="0">
                <a:solidFill>
                  <a:srgbClr val="0070C0"/>
                </a:solidFill>
              </a:rPr>
              <a:t>Parameter Space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sz="2000" dirty="0">
                <a:solidFill>
                  <a:srgbClr val="0070C0"/>
                </a:solidFill>
              </a:rPr>
              <a:t>Kernels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sz="2000" dirty="0">
                <a:solidFill>
                  <a:srgbClr val="0070C0"/>
                </a:solidFill>
              </a:rPr>
              <a:t>Results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Conclusion &amp; Summary</a:t>
            </a:r>
            <a:endParaRPr lang="en-IN" sz="2000" dirty="0" smtClean="0">
              <a:solidFill>
                <a:srgbClr val="0070C0"/>
              </a:solidFill>
            </a:endParaRPr>
          </a:p>
          <a:p>
            <a:pPr marL="571500" indent="-514350">
              <a:buFont typeface="+mj-lt"/>
              <a:buAutoNum type="romanUcPeriod"/>
            </a:pPr>
            <a:endParaRPr lang="en-IN" sz="1200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533400"/>
            <a:ext cx="6321425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Outline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</p:spTree>
    <p:extLst>
      <p:ext uri="{BB962C8B-B14F-4D97-AF65-F5344CB8AC3E}">
        <p14:creationId xmlns:p14="http://schemas.microsoft.com/office/powerpoint/2010/main" val="397436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3152" y="1309255"/>
                <a:ext cx="5870448" cy="5777345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rgbClr val="0070C0"/>
                    </a:solidFill>
                  </a:rPr>
                  <a:t>In geology</a:t>
                </a:r>
                <a:r>
                  <a:rPr lang="en-US" sz="1800" dirty="0"/>
                  <a:t>, Fault, in geology, a planar or gently curved fracture in the rocks of the Earth’s crust, where compressional or tensional forces cause relative displacement of the rocks on the opposite sides of the </a:t>
                </a:r>
                <a:r>
                  <a:rPr lang="en-US" sz="1800" dirty="0" smtClean="0"/>
                  <a:t>fracture</a:t>
                </a:r>
              </a:p>
              <a:p>
                <a:r>
                  <a:rPr lang="en-US" sz="1800" dirty="0" smtClean="0">
                    <a:solidFill>
                      <a:srgbClr val="0070C0"/>
                    </a:solidFill>
                  </a:rPr>
                  <a:t>We classify faults </a:t>
                </a:r>
                <a:r>
                  <a:rPr lang="en-US" sz="1800" dirty="0" smtClean="0"/>
                  <a:t>by how the two rocky blocks on either side of a fault move relative to each other.</a:t>
                </a:r>
              </a:p>
              <a:p>
                <a:r>
                  <a:rPr lang="en-US" sz="1800" dirty="0">
                    <a:solidFill>
                      <a:srgbClr val="0070C0"/>
                    </a:solidFill>
                  </a:rPr>
                  <a:t>A normal fault </a:t>
                </a:r>
                <a:r>
                  <a:rPr lang="en-US" sz="1800" dirty="0"/>
                  <a:t>drops rock on one side of the fault down relative to the other side. </a:t>
                </a:r>
                <a:r>
                  <a:rPr lang="en-US" sz="1800" dirty="0" smtClean="0"/>
                  <a:t>Gravity </a:t>
                </a:r>
                <a:r>
                  <a:rPr lang="en-US" sz="1800" dirty="0"/>
                  <a:t>will normally want to pull the hanging wall </a:t>
                </a:r>
                <a:r>
                  <a:rPr lang="en-US" sz="1800" dirty="0" smtClean="0"/>
                  <a:t>down.</a:t>
                </a:r>
              </a:p>
              <a:p>
                <a:r>
                  <a:rPr lang="en-US" sz="1800" dirty="0" smtClean="0">
                    <a:solidFill>
                      <a:srgbClr val="0070C0"/>
                    </a:solidFill>
                  </a:rPr>
                  <a:t>Low dip angle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30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IN" sz="1800" dirty="0" smtClean="0">
                    <a:solidFill>
                      <a:schemeClr val="tx1"/>
                    </a:solidFill>
                  </a:rPr>
                  <a:t>.</a:t>
                </a:r>
                <a:endParaRPr lang="en-IN" sz="1800" dirty="0" smtClean="0">
                  <a:solidFill>
                    <a:srgbClr val="0070C0"/>
                  </a:solidFill>
                </a:endParaRPr>
              </a:p>
              <a:p>
                <a:r>
                  <a:rPr lang="en-IN" sz="1800" dirty="0" smtClean="0">
                    <a:solidFill>
                      <a:srgbClr val="0070C0"/>
                    </a:solidFill>
                  </a:rPr>
                  <a:t>Parameters </a:t>
                </a:r>
                <a:r>
                  <a:rPr lang="en-IN" sz="1800" dirty="0" smtClean="0"/>
                  <a:t>which play important role to fault structure and seismic activity specially Earthquake (Slip rate, Dip angle, Time window, fault basic structure, and Expected intensity of the </a:t>
                </a:r>
                <a:r>
                  <a:rPr lang="en-IN" dirty="0" smtClean="0"/>
                  <a:t>Earthquake)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" y="1309255"/>
                <a:ext cx="5870448" cy="5777345"/>
              </a:xfrm>
              <a:blipFill>
                <a:blip r:embed="rId3"/>
                <a:stretch>
                  <a:fillRect l="-208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533400"/>
            <a:ext cx="6321425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Prologue on Seismic Activity under the light of current paper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Background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51048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  <p:pic>
        <p:nvPicPr>
          <p:cNvPr id="4100" name="Picture 4" descr="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138" y="1389944"/>
            <a:ext cx="1669062" cy="31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llustration of ter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4724400"/>
            <a:ext cx="28289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07290" y="2557046"/>
            <a:ext cx="993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 Wall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3395246"/>
            <a:ext cx="132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Hanging Wall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 bwMode="auto">
          <a:xfrm>
            <a:off x="7000575" y="2726323"/>
            <a:ext cx="467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 flipV="1">
            <a:off x="7267104" y="2895600"/>
            <a:ext cx="1191096" cy="6689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7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152" y="1309255"/>
            <a:ext cx="8842248" cy="4329545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Paper (Crux): 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IN" sz="1800" dirty="0" smtClean="0"/>
              <a:t>Lack of  observation shows LANF not a major driver for large continental earthquakes.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IN" sz="1800" dirty="0" smtClean="0"/>
              <a:t>Very sparse data problem, hence generate MCMC samples from existing distribution. Difficulty in prediction earthquakes.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IN" sz="1800" dirty="0" smtClean="0"/>
              <a:t>Estimate the probability of the occurrence of the earthquake based on observed  dataset.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IN" sz="1800" dirty="0" smtClean="0"/>
              <a:t>Modify the </a:t>
            </a:r>
            <a:r>
              <a:rPr lang="en-IN" sz="1800" dirty="0" smtClean="0"/>
              <a:t>likelihood using Bayes’ Theorem </a:t>
            </a:r>
            <a:r>
              <a:rPr lang="en-IN" sz="1800" dirty="0" smtClean="0"/>
              <a:t>(of the posterior seismic activity, earthquake) by the absence of observed significant LANFs over the time. 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533400"/>
            <a:ext cx="6321425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Big Picture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Paper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</p:spTree>
    <p:extLst>
      <p:ext uri="{BB962C8B-B14F-4D97-AF65-F5344CB8AC3E}">
        <p14:creationId xmlns:p14="http://schemas.microsoft.com/office/powerpoint/2010/main" val="20534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964686"/>
              </p:ext>
            </p:extLst>
          </p:nvPr>
        </p:nvGraphicFramePr>
        <p:xfrm>
          <a:off x="165100" y="1905001"/>
          <a:ext cx="8915400" cy="3744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xmlns="" val="38722228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938856658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2557350109"/>
                    </a:ext>
                  </a:extLst>
                </a:gridCol>
                <a:gridCol w="1039882">
                  <a:extLst>
                    <a:ext uri="{9D8B030D-6E8A-4147-A177-3AD203B41FA5}">
                      <a16:colId xmlns:a16="http://schemas.microsoft.com/office/drawing/2014/main" xmlns="" val="1649077109"/>
                    </a:ext>
                  </a:extLst>
                </a:gridCol>
                <a:gridCol w="1188968">
                  <a:extLst>
                    <a:ext uri="{9D8B030D-6E8A-4147-A177-3AD203B41FA5}">
                      <a16:colId xmlns:a16="http://schemas.microsoft.com/office/drawing/2014/main" xmlns="" val="320521259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2541515378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16351702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874308482"/>
                    </a:ext>
                  </a:extLst>
                </a:gridCol>
              </a:tblGrid>
              <a:tr h="407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L_km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z_km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slip_rate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sr_err_mm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dip_deg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dip_err_deg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7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kongur_shan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tibet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3403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leo_pargil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tibet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737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gurla_mandhata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tibet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519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s_lunggar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tibet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5904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n_lunggar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tibet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485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pqx_qingdu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tibet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1375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pqx_n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tibet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5029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nqtl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tibet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938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alto_tiberina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9134956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0365" y="228600"/>
            <a:ext cx="6321425" cy="914400"/>
          </a:xfrm>
        </p:spPr>
        <p:txBody>
          <a:bodyPr/>
          <a:lstStyle/>
          <a:p>
            <a:r>
              <a:rPr lang="en-US" sz="3000" dirty="0" smtClean="0">
                <a:solidFill>
                  <a:schemeClr val="bg1"/>
                </a:solidFill>
              </a:rPr>
              <a:t>Datasets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/>
              <a:t>Overview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1366392"/>
            <a:ext cx="1739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Feature Space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3152" y="1309255"/>
                <a:ext cx="7394448" cy="4329545"/>
              </a:xfrm>
            </p:spPr>
            <p:txBody>
              <a:bodyPr/>
              <a:lstStyle/>
              <a:p>
                <a:r>
                  <a:rPr lang="en-IN" sz="1800" u="sng" dirty="0" smtClean="0">
                    <a:solidFill>
                      <a:srgbClr val="0070C0"/>
                    </a:solidFill>
                  </a:rPr>
                  <a:t>Gutenberg-Richter Formula:</a:t>
                </a:r>
                <a:r>
                  <a:rPr lang="en-IN" sz="1800" u="sng" dirty="0" smtClean="0">
                    <a:solidFill>
                      <a:schemeClr val="tx1"/>
                    </a:solidFill>
                  </a:rPr>
                  <a:t/>
                </a:r>
                <a:br>
                  <a:rPr lang="en-IN" sz="1800" u="sng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b="0" i="1" dirty="0" smtClean="0">
                    <a:solidFill>
                      <a:schemeClr val="tx1"/>
                    </a:solidFill>
                    <a:latin typeface="Cambria Math"/>
                  </a:rPr>
                  <a:t/>
                </a:r>
                <a:br>
                  <a:rPr lang="en-US" sz="1800" b="0" i="1" dirty="0" smtClean="0">
                    <a:solidFill>
                      <a:schemeClr val="tx1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−#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𝑒𝑣𝑒𝑛𝑡𝑠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h𝑎𝑣𝑖𝑛𝑔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𝑚𝑎𝑔𝑛𝑖𝑡𝑢𝑑𝑒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1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endParaRPr lang="en-US" sz="1800" u="sng" dirty="0" smtClean="0">
                  <a:solidFill>
                    <a:srgbClr val="0070C0"/>
                  </a:solidFill>
                </a:endParaRPr>
              </a:p>
              <a:p>
                <a:endParaRPr lang="en-US" sz="1800" u="sng" dirty="0">
                  <a:solidFill>
                    <a:srgbClr val="0070C0"/>
                  </a:solidFill>
                </a:endParaRPr>
              </a:p>
              <a:p>
                <a:endParaRPr lang="en-US" sz="1800" u="sng" dirty="0" smtClean="0">
                  <a:solidFill>
                    <a:srgbClr val="0070C0"/>
                  </a:solidFill>
                </a:endParaRPr>
              </a:p>
              <a:p>
                <a:r>
                  <a:rPr lang="en-US" sz="1800" u="sng" dirty="0" smtClean="0">
                    <a:solidFill>
                      <a:srgbClr val="0070C0"/>
                    </a:solidFill>
                  </a:rPr>
                  <a:t>From generalized logistic equation:</a:t>
                </a:r>
                <a:r>
                  <a:rPr lang="en-US" sz="1800" u="sng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800" u="sng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sz="1800" b="0" i="1" dirty="0" smtClean="0">
                    <a:solidFill>
                      <a:schemeClr val="tx1"/>
                    </a:solidFill>
                    <a:latin typeface="Cambria Math"/>
                  </a:rPr>
                  <a:t/>
                </a:r>
                <a:br>
                  <a:rPr lang="en-US" sz="1800" b="0" i="1" dirty="0" smtClean="0">
                    <a:solidFill>
                      <a:schemeClr val="tx1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); </m:t>
                        </m:r>
                      </m:e>
                    </m:func>
                  </m:oMath>
                </a14:m>
                <a:r>
                  <a:rPr lang="en-US" sz="1800" b="0" i="1" dirty="0" smtClean="0">
                    <a:solidFill>
                      <a:schemeClr val="tx1"/>
                    </a:solidFill>
                    <a:latin typeface="Cambria Math"/>
                  </a:rPr>
                  <a:t/>
                </a:r>
                <a:br>
                  <a:rPr lang="en-US" sz="1800" b="0" i="1" dirty="0" smtClean="0">
                    <a:solidFill>
                      <a:schemeClr val="tx1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/>
                </a:r>
                <a:br>
                  <a:rPr lang="en-US" sz="1800" dirty="0" smtClean="0">
                    <a:solidFill>
                      <a:srgbClr val="0070C0"/>
                    </a:solidFill>
                  </a:rPr>
                </a:br>
                <a:r>
                  <a:rPr lang="en-US" sz="1800" dirty="0" smtClean="0">
                    <a:solidFill>
                      <a:srgbClr val="FF0000"/>
                    </a:solidFill>
                  </a:rPr>
                  <a:t>It is logistic in nature, but due to lack of data (model fitting) people are reluctant to use ML.</a:t>
                </a:r>
                <a:endParaRPr lang="en-IN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" y="1309255"/>
                <a:ext cx="8842248" cy="4329545"/>
              </a:xfrm>
              <a:blipFill>
                <a:blip r:embed="rId3"/>
                <a:stretch>
                  <a:fillRect l="-689" t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6478" y="533400"/>
            <a:ext cx="9004474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Datasets &amp; Parameters (Gutenberg-Richter Law)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Paper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03145"/>
            <a:ext cx="33337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Monte Carlo method</a:t>
            </a:r>
            <a:r>
              <a:rPr lang="en-US" dirty="0"/>
              <a:t> uses repeated random sampling from a range of input to generate simulated data to use with a mathematical model​</a:t>
            </a:r>
          </a:p>
          <a:p>
            <a:r>
              <a:rPr lang="en-US" dirty="0">
                <a:solidFill>
                  <a:schemeClr val="accent2"/>
                </a:solidFill>
              </a:rPr>
              <a:t>Markov Chain Monte Carlo Method(MCMC)</a:t>
            </a:r>
            <a:r>
              <a:rPr lang="en-US" dirty="0"/>
              <a:t> is used which samples from the GR probability distribution​</a:t>
            </a:r>
          </a:p>
          <a:p>
            <a:r>
              <a:rPr lang="en-US" dirty="0">
                <a:solidFill>
                  <a:schemeClr val="accent2"/>
                </a:solidFill>
              </a:rPr>
              <a:t>Metropolis </a:t>
            </a:r>
            <a:r>
              <a:rPr lang="en-US" dirty="0" smtClean="0">
                <a:solidFill>
                  <a:schemeClr val="accent2"/>
                </a:solidFill>
              </a:rPr>
              <a:t>algorithm</a:t>
            </a:r>
            <a:r>
              <a:rPr lang="en-US" dirty="0" smtClean="0"/>
              <a:t> </a:t>
            </a:r>
            <a:r>
              <a:rPr lang="en-US" dirty="0"/>
              <a:t>was chosen as the MCMC method for multidimensional distribution</a:t>
            </a:r>
          </a:p>
          <a:p>
            <a:r>
              <a:rPr lang="en-US" dirty="0"/>
              <a:t>This method draws samples from any probability distribution provided you can compute the value of a function 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that is </a:t>
            </a:r>
            <a:r>
              <a:rPr lang="en-US" i="1" dirty="0">
                <a:solidFill>
                  <a:schemeClr val="accent2"/>
                </a:solidFill>
              </a:rPr>
              <a:t>proportional</a:t>
            </a:r>
            <a:r>
              <a:rPr lang="en-US" dirty="0"/>
              <a:t> to the density of 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cs typeface="Times New Roman"/>
            </a:endParaRPr>
          </a:p>
          <a:p>
            <a:endParaRPr lang="en-US" dirty="0">
              <a:cs typeface="Times New Roman"/>
            </a:endParaRPr>
          </a:p>
          <a:p>
            <a:endParaRPr lang="en-US" dirty="0">
              <a:cs typeface="Times New Roman"/>
            </a:endParaRPr>
          </a:p>
          <a:p>
            <a:endParaRPr lang="en-US" dirty="0"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Monte Carlo Simulation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648200"/>
            <a:ext cx="4286250" cy="1400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675" y="4648200"/>
            <a:ext cx="2457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Initialization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Generate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Calculate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Accept or Reject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8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533400"/>
            <a:ext cx="6321425" cy="533400"/>
          </a:xfrm>
        </p:spPr>
        <p:txBody>
          <a:bodyPr/>
          <a:lstStyle/>
          <a:p>
            <a:r>
              <a:rPr lang="en-IN" sz="3000" dirty="0" smtClean="0">
                <a:solidFill>
                  <a:schemeClr val="bg1"/>
                </a:solidFill>
              </a:rPr>
              <a:t>Datasets &amp; Parameters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Paper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  <p:pic>
        <p:nvPicPr>
          <p:cNvPr id="3075" name="Picture 3" descr="C:\Users\Shibaji7\Desktop\out\mcm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9" y="2237368"/>
            <a:ext cx="4596021" cy="322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Shibaji7\Desktop\out\mcmc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26903"/>
            <a:ext cx="4332195" cy="32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9600" y="1239078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4000 synthetic earthquake  time series were generated using MCMC simulation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MCMC simulation gives the samples used to Calculate the joint probability P(</a:t>
            </a:r>
            <a:r>
              <a:rPr lang="en-US" dirty="0" err="1" smtClean="0"/>
              <a:t>M,t</a:t>
            </a:r>
            <a:r>
              <a:rPr lang="en-US" dirty="0" smtClean="0"/>
              <a:t>) which is the probability of observing an earthquake greater than magnitude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533400"/>
            <a:ext cx="6321425" cy="533400"/>
          </a:xfrm>
        </p:spPr>
        <p:txBody>
          <a:bodyPr/>
          <a:lstStyle/>
          <a:p>
            <a:r>
              <a:rPr lang="en-IN" sz="3000" dirty="0">
                <a:solidFill>
                  <a:schemeClr val="bg1"/>
                </a:solidFill>
              </a:rPr>
              <a:t>Probability Estimation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 smtClean="0"/>
              <a:t>Paper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6492240"/>
            <a:ext cx="3044952" cy="36576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Shibaji, Saurabh, </a:t>
            </a:r>
            <a:r>
              <a:rPr lang="en-US" dirty="0" err="1" smtClean="0"/>
              <a:t>Niket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492240"/>
            <a:ext cx="3044952" cy="365760"/>
          </a:xfrm>
          <a:prstGeom prst="rect">
            <a:avLst/>
          </a:prstGeom>
          <a:solidFill>
            <a:srgbClr val="B4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6492240"/>
            <a:ext cx="3044952" cy="3657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II</a:t>
            </a:r>
          </a:p>
        </p:txBody>
      </p:sp>
      <p:pic>
        <p:nvPicPr>
          <p:cNvPr id="1026" name="Picture 2" descr="C:\Users\Shibaji7\Desktop\out\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600200"/>
            <a:ext cx="6624926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4614446"/>
            <a:ext cx="686406" cy="338554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" y="2514600"/>
                <a:ext cx="879856" cy="338554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𝑀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𝑡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14600"/>
                <a:ext cx="879856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71777" y="1293308"/>
                <a:ext cx="797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≥5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777" y="1293308"/>
                <a:ext cx="79739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026" idx="0"/>
          </p:cNvCxnSpPr>
          <p:nvPr/>
        </p:nvCxnSpPr>
        <p:spPr bwMode="auto">
          <a:xfrm flipH="1">
            <a:off x="2057400" y="1600200"/>
            <a:ext cx="2569513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2"/>
          </p:cNvCxnSpPr>
          <p:nvPr/>
        </p:nvCxnSpPr>
        <p:spPr bwMode="auto">
          <a:xfrm>
            <a:off x="4570476" y="1631862"/>
            <a:ext cx="1982724" cy="5779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61838" y="1306001"/>
                <a:ext cx="9528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≥7.5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38" y="1306001"/>
                <a:ext cx="952890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 bwMode="auto">
          <a:xfrm flipH="1">
            <a:off x="3886200" y="1644555"/>
            <a:ext cx="2206752" cy="17844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Straight Arrow Connector 22"/>
          <p:cNvCxnSpPr>
            <a:stCxn id="20" idx="2"/>
          </p:cNvCxnSpPr>
          <p:nvPr/>
        </p:nvCxnSpPr>
        <p:spPr bwMode="auto">
          <a:xfrm>
            <a:off x="6038283" y="1644555"/>
            <a:ext cx="1124517" cy="15558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90310" y="4114800"/>
                <a:ext cx="9528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≥7.5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310" y="4114800"/>
                <a:ext cx="952890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53000" y="4137546"/>
                <a:ext cx="9528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≥7.5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137546"/>
                <a:ext cx="952890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10000" y="3962400"/>
                <a:ext cx="797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≥5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962400"/>
                <a:ext cx="797398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670202" y="4843046"/>
                <a:ext cx="797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≥5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202" y="4843046"/>
                <a:ext cx="797398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971800" y="3623846"/>
                <a:ext cx="322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623846"/>
                <a:ext cx="322716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48400" y="3581400"/>
                <a:ext cx="322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581400"/>
                <a:ext cx="322716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90800" y="5909846"/>
                <a:ext cx="1375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=35)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909846"/>
                <a:ext cx="1375377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58823" y="5909846"/>
                <a:ext cx="1375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=35)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23" y="5909846"/>
                <a:ext cx="1375377" cy="338554"/>
              </a:xfrm>
              <a:prstGeom prst="rect">
                <a:avLst/>
              </a:prstGeom>
              <a:blipFill rotWithShape="1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6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_SuperDARN_0710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72"/>
      </a:hlink>
      <a:folHlink>
        <a:srgbClr val="0000E5"/>
      </a:folHlink>
    </a:clrScheme>
    <a:fontScheme name="VT_SuperDARN_071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VT_SuperDARN_0710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SuperDARN_07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SuperDARN_0710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SuperDARN_0710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SuperDARN_0710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SuperDARN_0710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SuperDARN_0710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VT_SuperDARN_0710</Template>
  <TotalTime>39112</TotalTime>
  <Words>1607</Words>
  <Application>Microsoft Office PowerPoint</Application>
  <PresentationFormat>On-screen Show (4:3)</PresentationFormat>
  <Paragraphs>277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VT_SuperDARN_0710</vt:lpstr>
      <vt:lpstr>1_Custom Design</vt:lpstr>
      <vt:lpstr>2_Custom Design</vt:lpstr>
      <vt:lpstr>Custom Design</vt:lpstr>
      <vt:lpstr>PowerPoint Presentation</vt:lpstr>
      <vt:lpstr>Outline</vt:lpstr>
      <vt:lpstr>Prologue on Seismic Activity under the light of current paper</vt:lpstr>
      <vt:lpstr>Big Picture</vt:lpstr>
      <vt:lpstr>Datasets</vt:lpstr>
      <vt:lpstr>Datasets &amp; Parameters (Gutenberg-Richter Law)</vt:lpstr>
      <vt:lpstr>Monte Carlo Simulation</vt:lpstr>
      <vt:lpstr>Datasets &amp; Parameters</vt:lpstr>
      <vt:lpstr>Probability Estimation</vt:lpstr>
      <vt:lpstr>Bayesian Adjustment</vt:lpstr>
      <vt:lpstr>Physical Findings</vt:lpstr>
      <vt:lpstr>Estimating number of Earthquakes using Gaussian Process Regression</vt:lpstr>
      <vt:lpstr>Gaussian Process Regression – Kernels (Cont.) </vt:lpstr>
      <vt:lpstr>Different Kernels </vt:lpstr>
      <vt:lpstr>Results</vt:lpstr>
      <vt:lpstr>Results (Cont.)</vt:lpstr>
      <vt:lpstr>Results (Cont.)</vt:lpstr>
      <vt:lpstr>Summary &amp; Conclusions</vt:lpstr>
      <vt:lpstr>PowerPoint Presentation</vt:lpstr>
    </vt:vector>
  </TitlesOfParts>
  <Company>JHU/APL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Investigations of                                            Magnetosphere-Ionosphere Coupling Using the Super Dual Auroral Radar Network (SuperDARN)</dc:title>
  <dc:creator>Joseph Baker</dc:creator>
  <cp:lastModifiedBy>Shibaji7</cp:lastModifiedBy>
  <cp:revision>1593</cp:revision>
  <dcterms:created xsi:type="dcterms:W3CDTF">2007-10-15T14:39:25Z</dcterms:created>
  <dcterms:modified xsi:type="dcterms:W3CDTF">2018-04-26T14:58:53Z</dcterms:modified>
</cp:coreProperties>
</file>