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aveat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aveat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4f1a8f64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4f1a8f64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4f1a8f64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4f1a8f64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4f1a8f64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4f1a8f64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4f1a8f64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4f1a8f64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4f1a8f64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4f1a8f64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4f1a8f64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4f1a8f64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4f1a8f64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4f1a8f64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4f1a8f64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4f1a8f64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4f1a8f6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4f1a8f6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4f1a8f64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4f1a8f64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4f1a8f6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4f1a8f6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4f1a8f64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4f1a8f64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4f1a8f64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4f1a8f6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4f1a8f64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4f1a8f6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4f1a8f64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4f1a8f64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Based MT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Partha Pakray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75" y="667975"/>
            <a:ext cx="8214349" cy="42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240625" y="0"/>
            <a:ext cx="578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0000"/>
                </a:solidFill>
              </a:rPr>
              <a:t>Working of Direct Strategy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38" y="113875"/>
            <a:ext cx="70810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Ambiguity in Machine Translation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9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Language Divergence</a:t>
            </a:r>
            <a:endParaRPr b="1" sz="39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950" y="1266325"/>
            <a:ext cx="3198375" cy="31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Divergence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Languages have different ways of expressing meaning - this phenomenon is called Language Divergence.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							</a:t>
            </a:r>
            <a:r>
              <a:rPr lang="en" sz="2200">
                <a:solidFill>
                  <a:srgbClr val="000000"/>
                </a:solidFill>
              </a:rPr>
              <a:t>Let's</a:t>
            </a:r>
            <a:r>
              <a:rPr lang="en" sz="2200">
                <a:solidFill>
                  <a:srgbClr val="000000"/>
                </a:solidFill>
              </a:rPr>
              <a:t> take an example of this:  → 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Example: (English to Hindi)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English (source)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John likes Mary.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Hindi (target)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?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250500" y="463300"/>
            <a:ext cx="82221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jOn mErii-ko pasand karataa hE.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jOn-ko merii pasand aaii.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jOn-ko mErii pasand hE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5" y="2571750"/>
            <a:ext cx="4600873" cy="17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125" y="128950"/>
            <a:ext cx="4717824" cy="18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0" y="2331575"/>
            <a:ext cx="91440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Thank you for your “ATTENTION”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40"/>
              <a:t>Four ‘A’ Words</a:t>
            </a:r>
            <a:endParaRPr sz="394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●"/>
            </a:pPr>
            <a:r>
              <a:rPr b="1" lang="en" sz="2500">
                <a:solidFill>
                  <a:srgbClr val="FF0000"/>
                </a:solidFill>
              </a:rPr>
              <a:t>Analysis</a:t>
            </a:r>
            <a:endParaRPr b="1" sz="2500">
              <a:solidFill>
                <a:srgbClr val="FF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●"/>
            </a:pPr>
            <a:r>
              <a:rPr b="1" lang="en" sz="2500">
                <a:solidFill>
                  <a:srgbClr val="0000FF"/>
                </a:solidFill>
              </a:rPr>
              <a:t>Alignment</a:t>
            </a:r>
            <a:endParaRPr b="1"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00"/>
              <a:buChar char="●"/>
            </a:pPr>
            <a:r>
              <a:rPr b="1" lang="en" sz="2500">
                <a:solidFill>
                  <a:srgbClr val="FF9900"/>
                </a:solidFill>
              </a:rPr>
              <a:t>Analogy</a:t>
            </a:r>
            <a:endParaRPr b="1" sz="2500">
              <a:solidFill>
                <a:srgbClr val="FF99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500"/>
              <a:buChar char="●"/>
            </a:pPr>
            <a:r>
              <a:rPr b="1" lang="en" sz="2500">
                <a:solidFill>
                  <a:srgbClr val="00FF00"/>
                </a:solidFill>
              </a:rPr>
              <a:t>Attention</a:t>
            </a:r>
            <a:endParaRPr b="1" sz="2500">
              <a:solidFill>
                <a:srgbClr val="00FF00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300" y="502803"/>
            <a:ext cx="5598326" cy="37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40"/>
              <a:t>Four ‘A’ Words</a:t>
            </a:r>
            <a:endParaRPr sz="394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●"/>
            </a:pPr>
            <a:r>
              <a:rPr b="1" lang="en" sz="2500">
                <a:solidFill>
                  <a:srgbClr val="FF0000"/>
                </a:solidFill>
              </a:rPr>
              <a:t>Analysis: in RBMT</a:t>
            </a:r>
            <a:endParaRPr b="1" sz="2500">
              <a:solidFill>
                <a:srgbClr val="FF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●"/>
            </a:pPr>
            <a:r>
              <a:rPr b="1" lang="en" sz="2500">
                <a:solidFill>
                  <a:srgbClr val="0000FF"/>
                </a:solidFill>
              </a:rPr>
              <a:t>Alignment: in SMT</a:t>
            </a:r>
            <a:endParaRPr b="1"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00"/>
              <a:buChar char="●"/>
            </a:pPr>
            <a:r>
              <a:rPr b="1" lang="en" sz="2500">
                <a:solidFill>
                  <a:srgbClr val="FF9900"/>
                </a:solidFill>
              </a:rPr>
              <a:t>Analogy: in EBMT</a:t>
            </a:r>
            <a:endParaRPr b="1" sz="2500">
              <a:solidFill>
                <a:srgbClr val="FF99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500"/>
              <a:buChar char="●"/>
            </a:pPr>
            <a:r>
              <a:rPr b="1" lang="en" sz="2500">
                <a:solidFill>
                  <a:srgbClr val="00FF00"/>
                </a:solidFill>
              </a:rPr>
              <a:t>Attention: in NMT</a:t>
            </a:r>
            <a:endParaRPr b="1" sz="2500">
              <a:solidFill>
                <a:srgbClr val="00FF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875" y="1102350"/>
            <a:ext cx="4654425" cy="24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0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based Machine Translation (RBMT)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“Analysis”.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sentence needs to be analysed and converted to a FORM from which the target sentence is generated by</a:t>
            </a:r>
            <a:endParaRPr/>
          </a:p>
          <a:p>
            <a:pPr indent="-317500" lvl="5" marL="2743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A-T-G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at CMU, 1970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translation systems that are based on the use of handcrafted linguistic rules as a knowledge-base are called rule-based MT.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25125" y="510150"/>
            <a:ext cx="87225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Formation of linguistics rules:</a:t>
            </a:r>
            <a:endParaRPr sz="2400">
              <a:solidFill>
                <a:srgbClr val="00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These rules are formed from </a:t>
            </a: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linguistic information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about source and target languages basically retrieved from (bilingual) </a:t>
            </a: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dictionaries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lang="en" sz="2000">
                <a:latin typeface="Comic Sans MS"/>
                <a:ea typeface="Comic Sans MS"/>
                <a:cs typeface="Comic Sans MS"/>
                <a:sym typeface="Comic Sans MS"/>
              </a:rPr>
              <a:t>grammars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covering the main morphology, syntactic and semantic regularities of each language respectively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names:</a:t>
            </a:r>
            <a:endParaRPr sz="2400">
              <a:solidFill>
                <a:srgbClr val="00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Knowledge-based Machine Translation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Classical Approach of MT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Problems with rule-based MT system</a:t>
            </a:r>
            <a:endParaRPr b="0" sz="2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just">
              <a:spcBef>
                <a:spcPts val="60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approach is very </a:t>
            </a: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expensive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build, requiring the manual entry of large numbers of "rules"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Trained linguists 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needed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approach does not </a:t>
            </a: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scale up 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well to a general system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Translations are </a:t>
            </a: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awkward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hard to understand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Complex grammar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large </a:t>
            </a: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dictionaries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needed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Slow 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costly 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development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99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RBMT Systems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based MT System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Transfer RBMT Systems (Transfer Rule Based Machine Translation)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Interlingual RBMT Systems (Interlingua)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50" y="46525"/>
            <a:ext cx="69847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