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6" r:id="rId8"/>
    <p:sldId id="267" r:id="rId9"/>
    <p:sldId id="268" r:id="rId10"/>
    <p:sldId id="269" r:id="rId11"/>
    <p:sldId id="270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7E0489-1C81-4989-95AD-CB7524C3346A}">
  <a:tblStyle styleId="{DD7E0489-1C81-4989-95AD-CB7524C3346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42cb6955f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2942cb6955f_1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g2942cb6955f_1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d0bebcee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5d0bebcee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6d94e543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6d94e543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42cb6955f_1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g2942cb6955f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42cb6955f_1_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g2942cb6955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42cb6955f_1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g2942cb6955f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42cb6955f_1_1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2942cb6955f_1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6d94e543f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96d94e543f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96d94e543f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96d94e543f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d0bebcee1_0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g25d0bebcee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25" cy="205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25" cy="79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25" cy="84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25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2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25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2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2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25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725" cy="409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75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75" cy="123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6925" cy="369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725" cy="60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525" cy="19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25" cy="13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25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2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/>
          <p:nvPr/>
        </p:nvSpPr>
        <p:spPr>
          <a:xfrm>
            <a:off x="2724750" y="3077700"/>
            <a:ext cx="3757200" cy="46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5"/>
          <p:cNvSpPr/>
          <p:nvPr/>
        </p:nvSpPr>
        <p:spPr>
          <a:xfrm>
            <a:off x="965600" y="167301"/>
            <a:ext cx="7506900" cy="5955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5"/>
          <p:cNvSpPr txBox="1">
            <a:spLocks noGrp="1"/>
          </p:cNvSpPr>
          <p:nvPr>
            <p:ph type="ctrTitle"/>
          </p:nvPr>
        </p:nvSpPr>
        <p:spPr>
          <a:xfrm>
            <a:off x="785063" y="135350"/>
            <a:ext cx="77262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100" b="1">
                <a:solidFill>
                  <a:srgbClr val="FFFFFF"/>
                </a:solidFill>
              </a:rPr>
              <a:t>6th Semester B.Tech Summer Internship- </a:t>
            </a:r>
            <a:r>
              <a:rPr lang="en" sz="2300" b="1">
                <a:solidFill>
                  <a:srgbClr val="FFFFFF"/>
                </a:solidFill>
              </a:rPr>
              <a:t>CS 497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04" name="Google Shape;104;p25"/>
          <p:cNvSpPr txBox="1"/>
          <p:nvPr/>
        </p:nvSpPr>
        <p:spPr>
          <a:xfrm>
            <a:off x="5727431" y="4096538"/>
            <a:ext cx="30231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the Supervision of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Badal Soni</a:t>
            </a:r>
            <a:endParaRPr sz="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Assistant Professor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Science and Engineering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Institute of Technology Silchar, India</a:t>
            </a:r>
            <a:endParaRPr sz="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5"/>
          <p:cNvSpPr txBox="1"/>
          <p:nvPr/>
        </p:nvSpPr>
        <p:spPr>
          <a:xfrm>
            <a:off x="2496150" y="3038100"/>
            <a:ext cx="42315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Institute of Technology Silchar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ssam - 788010, INDIA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25" descr="Logo, 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8563" y="1559064"/>
            <a:ext cx="1526878" cy="141281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/>
          <p:cNvSpPr txBox="1">
            <a:spLocks noGrp="1"/>
          </p:cNvSpPr>
          <p:nvPr>
            <p:ph type="ftr" idx="11"/>
          </p:nvPr>
        </p:nvSpPr>
        <p:spPr>
          <a:xfrm>
            <a:off x="1059538" y="3912044"/>
            <a:ext cx="1973400" cy="9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81000" rIns="68575" bIns="81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Member Names with Scholar Id</a:t>
            </a:r>
            <a:r>
              <a:rPr lang="en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Mohit Ranjan        ( 2012109 )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Ritu Raj Chanda    ( 2012157 )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Shibam Debnath   ( 2012181 )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4. Suraj Kumar           ( 2012186 )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5"/>
          <p:cNvSpPr txBox="1"/>
          <p:nvPr/>
        </p:nvSpPr>
        <p:spPr>
          <a:xfrm>
            <a:off x="1066800" y="990600"/>
            <a:ext cx="7297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 Activity Recognition </a:t>
            </a:r>
            <a:endParaRPr sz="2100" b="1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/>
        </p:nvSpPr>
        <p:spPr>
          <a:xfrm>
            <a:off x="838200" y="1219200"/>
            <a:ext cx="62226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Sensor-Based Human Activity Recognition</a:t>
            </a:r>
            <a:r>
              <a:rPr lang="en"/>
              <a:t>: Developed ML system with sensor data, effective preprocessing, and relevant algorithms for accurate activity identification.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Wide Range of Applications</a:t>
            </a:r>
            <a:r>
              <a:rPr lang="en"/>
              <a:t>: HAR is useful in healthcare, energy optimization, and security, enhanced by contextual data for improved performance.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Enhanced Security and Surveillance</a:t>
            </a:r>
            <a:r>
              <a:rPr lang="en"/>
              <a:t>: HAR automates security by detecting anomalies, bolstering safety in critical locations and asset protection.</a:t>
            </a:r>
            <a:endParaRPr/>
          </a:p>
        </p:txBody>
      </p:sp>
      <p:pic>
        <p:nvPicPr>
          <p:cNvPr id="223" name="Google Shape;223;p39" descr="Logo, 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90857" y="0"/>
            <a:ext cx="653142" cy="65314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9"/>
          <p:cNvSpPr txBox="1"/>
          <p:nvPr/>
        </p:nvSpPr>
        <p:spPr>
          <a:xfrm>
            <a:off x="555172" y="350828"/>
            <a:ext cx="82491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 &amp; Future Work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/>
          <p:nvPr/>
        </p:nvSpPr>
        <p:spPr>
          <a:xfrm>
            <a:off x="940800" y="1079600"/>
            <a:ext cx="7048200" cy="27066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ctrTitle"/>
          </p:nvPr>
        </p:nvSpPr>
        <p:spPr>
          <a:xfrm>
            <a:off x="311700" y="339300"/>
            <a:ext cx="3335700" cy="5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 b="1"/>
              <a:t>Title</a:t>
            </a:r>
            <a:endParaRPr sz="3000" b="1"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"/>
          </p:nvPr>
        </p:nvSpPr>
        <p:spPr>
          <a:xfrm>
            <a:off x="1557700" y="1804475"/>
            <a:ext cx="591450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“Human Activity Recognition Using Smartphone Sensor and Machine Learning Algorithms”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/>
        </p:nvSpPr>
        <p:spPr>
          <a:xfrm>
            <a:off x="625810" y="120907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2.      Literature Survey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3.      Background Study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4.      Motivation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5.      Proposed Methodology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6 .     Performance Evaluation Criteria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7.      Experiment Result and Discussion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8.      Conclusion and Future Work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9.      References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27" descr="Logo, 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90857" y="0"/>
            <a:ext cx="653143" cy="65314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/>
        </p:nvSpPr>
        <p:spPr>
          <a:xfrm>
            <a:off x="612697" y="259232"/>
            <a:ext cx="497655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3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8" descr="Logo, 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90857" y="0"/>
            <a:ext cx="653143" cy="65314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8"/>
          <p:cNvSpPr txBox="1"/>
          <p:nvPr/>
        </p:nvSpPr>
        <p:spPr>
          <a:xfrm>
            <a:off x="561303" y="338397"/>
            <a:ext cx="8249175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8"/>
          <p:cNvSpPr txBox="1">
            <a:spLocks noGrp="1"/>
          </p:cNvSpPr>
          <p:nvPr>
            <p:ph type="subTitle" idx="1"/>
          </p:nvPr>
        </p:nvSpPr>
        <p:spPr>
          <a:xfrm>
            <a:off x="311700" y="1370675"/>
            <a:ext cx="8339400" cy="1810500"/>
          </a:xfrm>
          <a:prstGeom prst="rect">
            <a:avLst/>
          </a:prstGeom>
          <a:ln>
            <a:noFill/>
          </a:ln>
        </p:spPr>
        <p:txBody>
          <a:bodyPr spcFirstLastPara="1" wrap="square" lIns="274300" tIns="182875" rIns="274300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1.  Wearable tech: Popular for health management and wellbeing.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2.  Sensors (e.g., accelerometers) vital for Human Activity Recognition (HAR).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3.  HAR apps use ML for efficiency, dealing with complex dataset attributes. Ongoing   research tackles challenges.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9" descr="Logo, 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90857" y="0"/>
            <a:ext cx="653143" cy="65314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9"/>
          <p:cNvSpPr txBox="1"/>
          <p:nvPr/>
        </p:nvSpPr>
        <p:spPr>
          <a:xfrm>
            <a:off x="542103" y="350828"/>
            <a:ext cx="8249175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9"/>
          <p:cNvSpPr txBox="1"/>
          <p:nvPr/>
        </p:nvSpPr>
        <p:spPr>
          <a:xfrm>
            <a:off x="542100" y="1347375"/>
            <a:ext cx="7995000" cy="24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342900" marR="0" lvl="0" indent="-254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on human activity recognition is based upon multiple goals. Starting from Health monitoring, Old Age rehabilitation, assistive technology etc. The key motivations behind the project is explained below:-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Health and Wellness Monitoring 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Sports and fitness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Assistive Technology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Safety and Security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Smart Home Automation: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Commercial Applications: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5" descr="Logo, 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90857" y="0"/>
            <a:ext cx="653143" cy="65314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5"/>
          <p:cNvSpPr txBox="1"/>
          <p:nvPr/>
        </p:nvSpPr>
        <p:spPr>
          <a:xfrm>
            <a:off x="550109" y="296922"/>
            <a:ext cx="8249175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Proposed Methodology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Data Collection:</a:t>
            </a:r>
            <a:endParaRPr sz="16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 </a:t>
            </a:r>
            <a:r>
              <a:rPr lang="en" sz="1250" b="1"/>
              <a:t>1.</a:t>
            </a:r>
            <a:r>
              <a:rPr lang="en" sz="1250"/>
              <a:t> Used Android phone with app for sensor data.</a:t>
            </a:r>
            <a:endParaRPr sz="125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 </a:t>
            </a:r>
            <a:r>
              <a:rPr lang="en" sz="1250" b="1"/>
              <a:t>2.</a:t>
            </a:r>
            <a:r>
              <a:rPr lang="en" sz="1250"/>
              <a:t>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Focused on generating data in three time series form along x, y, and z axes.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Data Preprocessing:</a:t>
            </a:r>
            <a:endParaRPr sz="14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1.</a:t>
            </a:r>
            <a:r>
              <a:rPr lang="en" sz="1200"/>
              <a:t> Ensured data quality: noise removal, handling missing values.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2. </a:t>
            </a:r>
            <a:r>
              <a:rPr lang="en" sz="1200"/>
              <a:t>Used isolation forest, gaussian noise removal, feature scaling, label encoding 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for data pre-processing purpose.</a:t>
            </a:r>
            <a:endParaRPr sz="12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Algorithms:</a:t>
            </a:r>
            <a:endParaRPr sz="15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1.</a:t>
            </a:r>
            <a:r>
              <a:rPr lang="en" sz="1200"/>
              <a:t> Used Decision Trees, Random Forest, XGBoost, Extra Tree Classifier 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for  Accurate human activity classification.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Algorithms</a:t>
            </a:r>
            <a:endParaRPr b="1"/>
          </a:p>
        </p:txBody>
      </p:sp>
      <p:sp>
        <p:nvSpPr>
          <p:cNvPr id="200" name="Google Shape;200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XgBoost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 Tree Classifier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Evaluation Metrics</a:t>
            </a:r>
            <a:endParaRPr b="1"/>
          </a:p>
        </p:txBody>
      </p:sp>
      <p:sp>
        <p:nvSpPr>
          <p:cNvPr id="206" name="Google Shape;206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457200" lvl="0" indent="-32861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863" b="1"/>
              <a:t>Precision:</a:t>
            </a:r>
            <a:endParaRPr sz="2863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86"/>
              <a:t>1. Measures accuracy of positive predictions</a:t>
            </a:r>
            <a:endParaRPr sz="2186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86"/>
              <a:t>2. Formula: TP / (TP + FP)</a:t>
            </a:r>
            <a:endParaRPr sz="2186"/>
          </a:p>
          <a:p>
            <a:pPr marL="457200" lvl="0" indent="-32861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863" b="1"/>
              <a:t>Recall:</a:t>
            </a:r>
            <a:endParaRPr sz="2863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86"/>
              <a:t>1. Determines model's capacity to identify all relevant instances</a:t>
            </a:r>
            <a:endParaRPr sz="2186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86"/>
              <a:t>2. Formula: TP / (TP + FN)</a:t>
            </a:r>
            <a:endParaRPr sz="1436"/>
          </a:p>
          <a:p>
            <a:pPr marL="457200" lvl="0" indent="-326181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794" b="1"/>
              <a:t>F1-Score</a:t>
            </a:r>
            <a:endParaRPr sz="2794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/>
              <a:t>1.  Harmonic mean of precision and recall</a:t>
            </a:r>
            <a:endParaRPr sz="215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/>
              <a:t>2.  Balances false positives and false negatives</a:t>
            </a:r>
            <a:endParaRPr sz="215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/>
              <a:t>3.  Formula: 2 * Precision * Recall / (Precision + Recall)</a:t>
            </a:r>
            <a:endParaRPr sz="2150"/>
          </a:p>
          <a:p>
            <a:pPr marL="457200" lvl="0" indent="-32861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863" b="1"/>
              <a:t>Accuracy</a:t>
            </a:r>
            <a:endParaRPr sz="2863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/>
              <a:t>1. Measures overall correctness of predictions</a:t>
            </a:r>
            <a:endParaRPr sz="215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/>
              <a:t>2. Formula: (TP + TN) / (TP + TN + FP + FN)</a:t>
            </a:r>
            <a:endParaRPr sz="2150"/>
          </a:p>
          <a:p>
            <a:pPr marL="457200" lvl="0" indent="-32522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766" b="1"/>
              <a:t>K-fold Cross-Validation</a:t>
            </a:r>
            <a:endParaRPr sz="2766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/>
              <a:t>1. Technique to assess model performance</a:t>
            </a:r>
            <a:endParaRPr sz="215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/>
              <a:t>2. Divides dataset into K subsets for training and evaluation</a:t>
            </a:r>
            <a:endParaRPr sz="215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/>
              <a:t>3. Helps detect overfitting and ensures generalization</a:t>
            </a:r>
            <a:endParaRPr sz="21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8" descr="Logo, 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90857" y="0"/>
            <a:ext cx="653144" cy="65314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8"/>
          <p:cNvSpPr txBox="1"/>
          <p:nvPr/>
        </p:nvSpPr>
        <p:spPr>
          <a:xfrm>
            <a:off x="550109" y="296922"/>
            <a:ext cx="82491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8"/>
          <p:cNvSpPr txBox="1"/>
          <p:nvPr/>
        </p:nvSpPr>
        <p:spPr>
          <a:xfrm>
            <a:off x="628650" y="874525"/>
            <a:ext cx="75642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proposed model, utilizing ensemble methods like Random Forest (RF) and Extreme Gradient Boosting (xGB), demonstrated superior performance (91.4% and 94.2% accuracy, respectively) compared to shallow learning algorithms. However, it requires higher computational resources.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623</Words>
  <Application>Microsoft Office PowerPoint</Application>
  <PresentationFormat>On-screen Show (16:9)</PresentationFormat>
  <Paragraphs>82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Times New Roman</vt:lpstr>
      <vt:lpstr>Calibri</vt:lpstr>
      <vt:lpstr>Arial</vt:lpstr>
      <vt:lpstr>Roboto</vt:lpstr>
      <vt:lpstr>Simple Light</vt:lpstr>
      <vt:lpstr>Simple Light</vt:lpstr>
      <vt:lpstr>6th Semester B.Tech Summer Internship- CS 497</vt:lpstr>
      <vt:lpstr>Title</vt:lpstr>
      <vt:lpstr>PowerPoint Presentation</vt:lpstr>
      <vt:lpstr>PowerPoint Presentation</vt:lpstr>
      <vt:lpstr>PowerPoint Presentation</vt:lpstr>
      <vt:lpstr>PowerPoint Presentation</vt:lpstr>
      <vt:lpstr>Algorithms</vt:lpstr>
      <vt:lpstr>Evaluation Metrics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6th Semester B.Tech Summer Internship- CS 497</dc:title>
  <cp:lastModifiedBy>Ritu Raj Chanda</cp:lastModifiedBy>
  <cp:revision>2</cp:revision>
  <dcterms:modified xsi:type="dcterms:W3CDTF">2023-12-04T10:03:37Z</dcterms:modified>
</cp:coreProperties>
</file>