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3A87B52-2B28-4A17-9228-78843A637612}">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26" d="100"/>
          <a:sy n="26" d="100"/>
        </p:scale>
        <p:origin x="-1192" y="-104"/>
      </p:cViewPr>
      <p:guideLst>
        <p:guide orient="horz" pos="10368"/>
        <p:guide pos="13824"/>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E1777F-CDE6-44E1-8F16-FCA8830181B7}" type="datetimeFigureOut">
              <a:rPr lang="en-US" smtClean="0"/>
              <a:t>6/7/13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354742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1777F-CDE6-44E1-8F16-FCA8830181B7}" type="datetimeFigureOut">
              <a:rPr lang="en-US" smtClean="0"/>
              <a:t>6/7/13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346223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1777F-CDE6-44E1-8F16-FCA8830181B7}" type="datetimeFigureOut">
              <a:rPr lang="en-US" smtClean="0"/>
              <a:t>6/7/13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316490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1777F-CDE6-44E1-8F16-FCA8830181B7}" type="datetimeFigureOut">
              <a:rPr lang="en-US" smtClean="0"/>
              <a:t>6/7/13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328842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E1777F-CDE6-44E1-8F16-FCA8830181B7}" type="datetimeFigureOut">
              <a:rPr lang="en-US" smtClean="0"/>
              <a:t>6/7/13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307515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E1777F-CDE6-44E1-8F16-FCA8830181B7}" type="datetimeFigureOut">
              <a:rPr lang="en-US" smtClean="0"/>
              <a:t>6/7/13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50508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E1777F-CDE6-44E1-8F16-FCA8830181B7}" type="datetimeFigureOut">
              <a:rPr lang="en-US" smtClean="0"/>
              <a:t>6/7/13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77486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E1777F-CDE6-44E1-8F16-FCA8830181B7}" type="datetimeFigureOut">
              <a:rPr lang="en-US" smtClean="0"/>
              <a:t>6/7/13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364482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1777F-CDE6-44E1-8F16-FCA8830181B7}" type="datetimeFigureOut">
              <a:rPr lang="en-US" smtClean="0"/>
              <a:t>6/7/13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5804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1777F-CDE6-44E1-8F16-FCA8830181B7}" type="datetimeFigureOut">
              <a:rPr lang="en-US" smtClean="0"/>
              <a:t>6/7/13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391581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1777F-CDE6-44E1-8F16-FCA8830181B7}" type="datetimeFigureOut">
              <a:rPr lang="en-US" smtClean="0"/>
              <a:t>6/7/13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9B63D-48D5-4163-9722-D171E3B9D092}" type="slidenum">
              <a:rPr lang="en-US" smtClean="0"/>
              <a:t>‹#›</a:t>
            </a:fld>
            <a:endParaRPr lang="en-US"/>
          </a:p>
        </p:txBody>
      </p:sp>
    </p:spTree>
    <p:extLst>
      <p:ext uri="{BB962C8B-B14F-4D97-AF65-F5344CB8AC3E}">
        <p14:creationId xmlns:p14="http://schemas.microsoft.com/office/powerpoint/2010/main" val="120999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DE1777F-CDE6-44E1-8F16-FCA8830181B7}" type="datetimeFigureOut">
              <a:rPr lang="en-US" smtClean="0"/>
              <a:t>6/7/13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BD59B63D-48D5-4163-9722-D171E3B9D092}" type="slidenum">
              <a:rPr lang="en-US" smtClean="0"/>
              <a:t>‹#›</a:t>
            </a:fld>
            <a:endParaRPr lang="en-US"/>
          </a:p>
        </p:txBody>
      </p:sp>
    </p:spTree>
    <p:extLst>
      <p:ext uri="{BB962C8B-B14F-4D97-AF65-F5344CB8AC3E}">
        <p14:creationId xmlns:p14="http://schemas.microsoft.com/office/powerpoint/2010/main" val="352059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21704"/>
            <a:ext cx="43891200" cy="4647426"/>
          </a:xfrm>
          <a:prstGeom prst="rect">
            <a:avLst/>
          </a:prstGeom>
          <a:solidFill>
            <a:schemeClr val="bg2">
              <a:lumMod val="90000"/>
            </a:schemeClr>
          </a:solidFill>
        </p:spPr>
        <p:txBody>
          <a:bodyPr wrap="square" rtlCol="0">
            <a:spAutoFit/>
          </a:bodyPr>
          <a:lstStyle/>
          <a:p>
            <a:pPr algn="ctr"/>
            <a:r>
              <a:rPr lang="en-US" sz="8000" b="1" dirty="0" smtClean="0">
                <a:solidFill>
                  <a:srgbClr val="FF0000"/>
                </a:solidFill>
                <a:effectLst>
                  <a:outerShdw blurRad="50800" dist="38100" dir="2700000" algn="tl" rotWithShape="0">
                    <a:prstClr val="black">
                      <a:alpha val="40000"/>
                    </a:prstClr>
                  </a:outerShdw>
                </a:effectLst>
                <a:cs typeface="Times New Roman" pitchFamily="18" charset="0"/>
              </a:rPr>
              <a:t>Using N-gram and Word Network Features for Native Language Identification</a:t>
            </a:r>
          </a:p>
          <a:p>
            <a:pPr algn="ctr"/>
            <a:r>
              <a:rPr lang="en-US" sz="7200" dirty="0" err="1" smtClean="0">
                <a:solidFill>
                  <a:srgbClr val="000090"/>
                </a:solidFill>
                <a:cs typeface="Times New Roman" pitchFamily="18" charset="0"/>
              </a:rPr>
              <a:t>Shibamouli</a:t>
            </a:r>
            <a:r>
              <a:rPr lang="en-US" sz="7200" dirty="0" smtClean="0">
                <a:solidFill>
                  <a:srgbClr val="000090"/>
                </a:solidFill>
                <a:cs typeface="Times New Roman" pitchFamily="18" charset="0"/>
              </a:rPr>
              <a:t> </a:t>
            </a:r>
            <a:r>
              <a:rPr lang="en-US" sz="7200" dirty="0" err="1" smtClean="0">
                <a:solidFill>
                  <a:srgbClr val="000090"/>
                </a:solidFill>
                <a:cs typeface="Times New Roman" pitchFamily="18" charset="0"/>
              </a:rPr>
              <a:t>Lahiri</a:t>
            </a:r>
            <a:r>
              <a:rPr lang="en-US" sz="7200" dirty="0">
                <a:solidFill>
                  <a:srgbClr val="000090"/>
                </a:solidFill>
                <a:cs typeface="Times New Roman" pitchFamily="18" charset="0"/>
              </a:rPr>
              <a:t>		</a:t>
            </a:r>
            <a:r>
              <a:rPr lang="en-US" sz="7200" dirty="0" err="1" smtClean="0">
                <a:solidFill>
                  <a:srgbClr val="000090"/>
                </a:solidFill>
                <a:cs typeface="Times New Roman" pitchFamily="18" charset="0"/>
              </a:rPr>
              <a:t>Rada</a:t>
            </a:r>
            <a:r>
              <a:rPr lang="en-US" sz="7200" dirty="0" smtClean="0">
                <a:solidFill>
                  <a:srgbClr val="000090"/>
                </a:solidFill>
                <a:cs typeface="Times New Roman" pitchFamily="18" charset="0"/>
              </a:rPr>
              <a:t> </a:t>
            </a:r>
            <a:r>
              <a:rPr lang="en-US" sz="7200" dirty="0" err="1" smtClean="0">
                <a:solidFill>
                  <a:srgbClr val="000090"/>
                </a:solidFill>
                <a:cs typeface="Times New Roman" pitchFamily="18" charset="0"/>
              </a:rPr>
              <a:t>Mihalcea</a:t>
            </a:r>
            <a:endParaRPr lang="en-US" sz="7200" dirty="0" smtClean="0">
              <a:solidFill>
                <a:srgbClr val="000090"/>
              </a:solidFill>
              <a:cs typeface="Times New Roman" pitchFamily="18" charset="0"/>
            </a:endParaRPr>
          </a:p>
          <a:p>
            <a:pPr algn="ctr"/>
            <a:r>
              <a:rPr lang="en-US" sz="7200" dirty="0" smtClean="0">
                <a:solidFill>
                  <a:srgbClr val="000090"/>
                </a:solidFill>
                <a:cs typeface="Times New Roman" pitchFamily="18" charset="0"/>
              </a:rPr>
              <a:t>Computer Science and Engineering, University of North Texas, Denton, TX 76207, USA</a:t>
            </a:r>
          </a:p>
          <a:p>
            <a:pPr algn="ctr"/>
            <a:r>
              <a:rPr lang="en-US" sz="7200" dirty="0" smtClean="0">
                <a:solidFill>
                  <a:srgbClr val="000090"/>
                </a:solidFill>
                <a:cs typeface="Times New Roman" pitchFamily="18" charset="0"/>
              </a:rPr>
              <a:t>shibamoulilahiri@my.unt.edu, rada@cs.unt.edu</a:t>
            </a:r>
            <a:endParaRPr lang="en-US" sz="7200" dirty="0">
              <a:solidFill>
                <a:srgbClr val="000090"/>
              </a:solidFill>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039"/>
            <a:ext cx="4480009" cy="452591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1968" y="-65163"/>
            <a:ext cx="4609232" cy="4568442"/>
          </a:xfrm>
          <a:prstGeom prst="rect">
            <a:avLst/>
          </a:prstGeom>
        </p:spPr>
      </p:pic>
      <p:sp>
        <p:nvSpPr>
          <p:cNvPr id="11" name="TextBox 10"/>
          <p:cNvSpPr txBox="1"/>
          <p:nvPr/>
        </p:nvSpPr>
        <p:spPr>
          <a:xfrm>
            <a:off x="581891" y="5039474"/>
            <a:ext cx="13549745" cy="4708981"/>
          </a:xfrm>
          <a:prstGeom prst="rect">
            <a:avLst/>
          </a:prstGeom>
          <a:noFill/>
        </p:spPr>
        <p:txBody>
          <a:bodyPr wrap="square" rtlCol="0">
            <a:spAutoFit/>
          </a:bodyPr>
          <a:lstStyle/>
          <a:p>
            <a:pPr algn="ctr"/>
            <a:r>
              <a:rPr lang="en-US" sz="6000" b="1" dirty="0" smtClean="0">
                <a:solidFill>
                  <a:srgbClr val="FF0000"/>
                </a:solidFill>
                <a:cs typeface="Times New Roman" pitchFamily="18" charset="0"/>
              </a:rPr>
              <a:t>Native Language Identification</a:t>
            </a:r>
            <a:endParaRPr lang="en-US" sz="6000" dirty="0" smtClean="0">
              <a:cs typeface="Times New Roman" pitchFamily="18" charset="0"/>
            </a:endParaRPr>
          </a:p>
          <a:p>
            <a:pPr marL="857250" indent="-857250" algn="just">
              <a:buFont typeface="Wingdings" charset="2"/>
              <a:buChar char="§"/>
            </a:pPr>
            <a:r>
              <a:rPr lang="en-US" sz="6000" dirty="0" smtClean="0">
                <a:cs typeface="Times New Roman" pitchFamily="18" charset="0"/>
              </a:rPr>
              <a:t>Native speakers of L1 speaking L2.</a:t>
            </a:r>
          </a:p>
          <a:p>
            <a:pPr marL="857250" indent="-857250" algn="just">
              <a:buFont typeface="Wingdings" charset="2"/>
              <a:buChar char="§"/>
            </a:pPr>
            <a:r>
              <a:rPr lang="en-US" sz="6000" dirty="0" smtClean="0">
                <a:cs typeface="Times New Roman" pitchFamily="18" charset="0"/>
              </a:rPr>
              <a:t>Classify L2 samples according to L1.</a:t>
            </a:r>
          </a:p>
          <a:p>
            <a:pPr marL="857250" indent="-857250">
              <a:buFont typeface="Wingdings" charset="2"/>
              <a:buChar char="§"/>
            </a:pPr>
            <a:r>
              <a:rPr lang="en-US" sz="6000" dirty="0" smtClean="0">
                <a:cs typeface="Times New Roman" pitchFamily="18" charset="0"/>
              </a:rPr>
              <a:t>Related to </a:t>
            </a:r>
            <a:r>
              <a:rPr lang="en-US" sz="6000" i="1" dirty="0" smtClean="0">
                <a:cs typeface="Times New Roman" pitchFamily="18" charset="0"/>
              </a:rPr>
              <a:t>author profiling</a:t>
            </a:r>
            <a:r>
              <a:rPr lang="en-US" sz="6000" dirty="0" smtClean="0">
                <a:cs typeface="Times New Roman" pitchFamily="18" charset="0"/>
              </a:rPr>
              <a:t> and </a:t>
            </a:r>
            <a:r>
              <a:rPr lang="en-US" sz="6000" i="1" dirty="0" smtClean="0">
                <a:cs typeface="Times New Roman" pitchFamily="18" charset="0"/>
              </a:rPr>
              <a:t>authorship attribution</a:t>
            </a:r>
            <a:r>
              <a:rPr lang="en-US" sz="6000" dirty="0" smtClean="0">
                <a:cs typeface="Times New Roman" pitchFamily="18" charset="0"/>
              </a:rPr>
              <a:t>.</a:t>
            </a:r>
            <a:endParaRPr lang="en-US" sz="6000" dirty="0">
              <a:cs typeface="Times New Roman" pitchFamily="18" charset="0"/>
            </a:endParaRPr>
          </a:p>
        </p:txBody>
      </p:sp>
      <p:sp>
        <p:nvSpPr>
          <p:cNvPr id="14" name="TextBox 13"/>
          <p:cNvSpPr txBox="1"/>
          <p:nvPr/>
        </p:nvSpPr>
        <p:spPr>
          <a:xfrm>
            <a:off x="540327" y="9897998"/>
            <a:ext cx="13549745" cy="7663636"/>
          </a:xfrm>
          <a:prstGeom prst="rect">
            <a:avLst/>
          </a:prstGeom>
          <a:noFill/>
        </p:spPr>
        <p:txBody>
          <a:bodyPr wrap="square" rtlCol="0">
            <a:spAutoFit/>
          </a:bodyPr>
          <a:lstStyle/>
          <a:p>
            <a:pPr algn="ctr"/>
            <a:r>
              <a:rPr lang="en-US" sz="6000" b="1" dirty="0" smtClean="0">
                <a:solidFill>
                  <a:srgbClr val="FF0000"/>
                </a:solidFill>
                <a:cs typeface="Times New Roman" pitchFamily="18" charset="0"/>
              </a:rPr>
              <a:t>Dataset</a:t>
            </a:r>
            <a:endParaRPr lang="en-US" sz="6000" dirty="0" smtClean="0">
              <a:cs typeface="Times New Roman" pitchFamily="18" charset="0"/>
            </a:endParaRPr>
          </a:p>
          <a:p>
            <a:r>
              <a:rPr lang="en-US" sz="6000" dirty="0" smtClean="0">
                <a:cs typeface="Times New Roman" pitchFamily="18" charset="0"/>
              </a:rPr>
              <a:t>TOEFL11 corpus contains 12,100 English essays (L2), of which 9,900 are for training, 1,100 are for test, and 1,100 are for validation. There are 11 L1’s (Arabic, Chinese, French, German, Hindi, Italian, Japanese, Korean, Spanish, Telugu and Turkish).</a:t>
            </a:r>
          </a:p>
        </p:txBody>
      </p:sp>
      <p:sp>
        <p:nvSpPr>
          <p:cNvPr id="17" name="TextBox 16"/>
          <p:cNvSpPr txBox="1"/>
          <p:nvPr/>
        </p:nvSpPr>
        <p:spPr>
          <a:xfrm>
            <a:off x="387927" y="17356166"/>
            <a:ext cx="13549745" cy="6740307"/>
          </a:xfrm>
          <a:prstGeom prst="rect">
            <a:avLst/>
          </a:prstGeom>
          <a:noFill/>
        </p:spPr>
        <p:txBody>
          <a:bodyPr wrap="square" rtlCol="0">
            <a:spAutoFit/>
          </a:bodyPr>
          <a:lstStyle/>
          <a:p>
            <a:pPr algn="ctr"/>
            <a:r>
              <a:rPr lang="en-US" sz="6000" b="1" dirty="0" smtClean="0">
                <a:solidFill>
                  <a:srgbClr val="FF0000"/>
                </a:solidFill>
                <a:cs typeface="Times New Roman" pitchFamily="18" charset="0"/>
              </a:rPr>
              <a:t>N-gram Features</a:t>
            </a:r>
            <a:endParaRPr lang="en-US" sz="6000" dirty="0" smtClean="0">
              <a:cs typeface="Times New Roman" pitchFamily="18" charset="0"/>
            </a:endParaRPr>
          </a:p>
          <a:p>
            <a:pPr marL="857250" indent="-857250">
              <a:buFont typeface="Wingdings" charset="2"/>
              <a:buChar char="§"/>
            </a:pPr>
            <a:r>
              <a:rPr lang="en-US" sz="6000" dirty="0" smtClean="0">
                <a:cs typeface="Times New Roman" pitchFamily="18" charset="0"/>
              </a:rPr>
              <a:t>Word, POS, and character n-grams</a:t>
            </a:r>
          </a:p>
          <a:p>
            <a:pPr marL="857250" indent="-857250">
              <a:buFont typeface="Wingdings" charset="2"/>
              <a:buChar char="§"/>
            </a:pPr>
            <a:r>
              <a:rPr lang="en-US" sz="6000" dirty="0">
                <a:cs typeface="Times New Roman" pitchFamily="18" charset="0"/>
              </a:rPr>
              <a:t> </a:t>
            </a:r>
            <a:r>
              <a:rPr lang="en-US" sz="6000" dirty="0" smtClean="0">
                <a:cs typeface="Times New Roman" pitchFamily="18" charset="0"/>
              </a:rPr>
              <a:t>    (</a:t>
            </a:r>
            <a:r>
              <a:rPr lang="en-US" sz="6000" i="1" dirty="0" smtClean="0">
                <a:cs typeface="Times New Roman" pitchFamily="18" charset="0"/>
              </a:rPr>
              <a:t>n = 1, 2, 3</a:t>
            </a:r>
            <a:r>
              <a:rPr lang="en-US" sz="6000" dirty="0" smtClean="0">
                <a:cs typeface="Times New Roman" pitchFamily="18" charset="0"/>
              </a:rPr>
              <a:t>).</a:t>
            </a:r>
          </a:p>
          <a:p>
            <a:pPr marL="857250" indent="-857250">
              <a:buFont typeface="Wingdings" charset="2"/>
              <a:buChar char="§"/>
            </a:pPr>
            <a:r>
              <a:rPr lang="en-US" sz="6000" dirty="0" smtClean="0">
                <a:cs typeface="Times New Roman" pitchFamily="18" charset="0"/>
              </a:rPr>
              <a:t>Explored variations including and excluding punctuations and spaces.</a:t>
            </a:r>
          </a:p>
          <a:p>
            <a:pPr marL="857250" indent="-857250">
              <a:buFont typeface="Wingdings" charset="2"/>
              <a:buChar char="§"/>
            </a:pPr>
            <a:r>
              <a:rPr lang="en-US" sz="6000" dirty="0" smtClean="0">
                <a:cs typeface="Times New Roman" pitchFamily="18" charset="0"/>
              </a:rPr>
              <a:t>Most frequent 100, 200, 500, 1000 n-grams on the train + development set</a:t>
            </a:r>
            <a:r>
              <a:rPr lang="en-US" sz="6000" dirty="0" smtClean="0">
                <a:latin typeface="Times New Roman" pitchFamily="18" charset="0"/>
                <a:cs typeface="Times New Roman" pitchFamily="18" charset="0"/>
              </a:rPr>
              <a:t>.</a:t>
            </a:r>
          </a:p>
        </p:txBody>
      </p:sp>
      <p:sp>
        <p:nvSpPr>
          <p:cNvPr id="18" name="TextBox 17"/>
          <p:cNvSpPr txBox="1"/>
          <p:nvPr/>
        </p:nvSpPr>
        <p:spPr>
          <a:xfrm>
            <a:off x="13082570" y="17347299"/>
            <a:ext cx="14381018" cy="6774871"/>
          </a:xfrm>
          <a:prstGeom prst="rect">
            <a:avLst/>
          </a:prstGeom>
          <a:noFill/>
        </p:spPr>
        <p:txBody>
          <a:bodyPr wrap="square" rtlCol="0">
            <a:spAutoFit/>
          </a:bodyPr>
          <a:lstStyle/>
          <a:p>
            <a:pPr algn="ctr"/>
            <a:r>
              <a:rPr lang="en-US" sz="6000" b="1" dirty="0" smtClean="0">
                <a:solidFill>
                  <a:srgbClr val="FF0000"/>
                </a:solidFill>
                <a:cs typeface="Times New Roman" pitchFamily="18" charset="0"/>
              </a:rPr>
              <a:t>Word Network Features</a:t>
            </a:r>
            <a:endParaRPr lang="en-US" sz="6000" dirty="0" smtClean="0">
              <a:cs typeface="Times New Roman" pitchFamily="18" charset="0"/>
            </a:endParaRPr>
          </a:p>
          <a:p>
            <a:pPr marL="857250" indent="-857250">
              <a:buFont typeface="Wingdings" charset="2"/>
              <a:buChar char="§"/>
            </a:pPr>
            <a:r>
              <a:rPr lang="en-US" sz="6000" dirty="0" smtClean="0">
                <a:cs typeface="Times New Roman" pitchFamily="18" charset="0"/>
              </a:rPr>
              <a:t>Degree, </a:t>
            </a:r>
            <a:r>
              <a:rPr lang="en-US" sz="6000" dirty="0" err="1" smtClean="0">
                <a:cs typeface="Times New Roman" pitchFamily="18" charset="0"/>
              </a:rPr>
              <a:t>coreness</a:t>
            </a:r>
            <a:r>
              <a:rPr lang="en-US" sz="6000" dirty="0" smtClean="0">
                <a:cs typeface="Times New Roman" pitchFamily="18" charset="0"/>
              </a:rPr>
              <a:t>, neighborhood size and clustering coefficient of words.</a:t>
            </a:r>
          </a:p>
          <a:p>
            <a:pPr marL="857250" indent="-857250">
              <a:buFont typeface="Wingdings" charset="2"/>
              <a:buChar char="§"/>
            </a:pPr>
            <a:r>
              <a:rPr lang="en-US" sz="6000" dirty="0" smtClean="0">
                <a:cs typeface="Times New Roman" pitchFamily="18" charset="0"/>
              </a:rPr>
              <a:t>Explored variations including directed and undirected versions of the above.</a:t>
            </a:r>
          </a:p>
          <a:p>
            <a:pPr marL="857250" indent="-857250">
              <a:buFont typeface="Wingdings" charset="2"/>
              <a:buChar char="§"/>
            </a:pPr>
            <a:r>
              <a:rPr lang="en-US" sz="6000" dirty="0" smtClean="0">
                <a:cs typeface="Times New Roman" pitchFamily="18" charset="0"/>
              </a:rPr>
              <a:t>Most frequent 100, 200, 500, 1000 words on the train + development set.</a:t>
            </a:r>
          </a:p>
        </p:txBody>
      </p:sp>
      <p:sp>
        <p:nvSpPr>
          <p:cNvPr id="19" name="TextBox 18"/>
          <p:cNvSpPr txBox="1"/>
          <p:nvPr/>
        </p:nvSpPr>
        <p:spPr>
          <a:xfrm>
            <a:off x="26005536" y="5140038"/>
            <a:ext cx="16915845" cy="1754326"/>
          </a:xfrm>
          <a:prstGeom prst="rect">
            <a:avLst/>
          </a:prstGeom>
          <a:noFill/>
        </p:spPr>
        <p:txBody>
          <a:bodyPr wrap="square" rtlCol="0">
            <a:spAutoFit/>
          </a:bodyPr>
          <a:lstStyle/>
          <a:p>
            <a:pPr algn="ctr"/>
            <a:r>
              <a:rPr lang="en-US" sz="6000" b="1" dirty="0" smtClean="0">
                <a:solidFill>
                  <a:srgbClr val="FF0000"/>
                </a:solidFill>
                <a:cs typeface="Times New Roman" pitchFamily="18" charset="0"/>
              </a:rPr>
              <a:t>Results on Training Set</a:t>
            </a:r>
          </a:p>
          <a:p>
            <a:pPr algn="ctr"/>
            <a:r>
              <a:rPr lang="en-US" sz="4800" dirty="0" smtClean="0">
                <a:solidFill>
                  <a:srgbClr val="C00000"/>
                </a:solidFill>
                <a:cs typeface="Times New Roman" pitchFamily="18" charset="0"/>
              </a:rPr>
              <a:t>(10-fold Cross-validation Accuracy (%))</a:t>
            </a:r>
          </a:p>
        </p:txBody>
      </p:sp>
      <p:sp>
        <p:nvSpPr>
          <p:cNvPr id="2" name="Oval 1"/>
          <p:cNvSpPr/>
          <p:nvPr/>
        </p:nvSpPr>
        <p:spPr>
          <a:xfrm>
            <a:off x="17812512" y="10959798"/>
            <a:ext cx="2779776" cy="2633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smtClean="0">
                <a:solidFill>
                  <a:srgbClr val="FFFF00"/>
                </a:solidFill>
              </a:rPr>
              <a:t>the</a:t>
            </a:r>
            <a:endParaRPr lang="en-US" sz="9600" dirty="0">
              <a:solidFill>
                <a:srgbClr val="FFFF00"/>
              </a:solidFill>
            </a:endParaRPr>
          </a:p>
        </p:txBody>
      </p:sp>
      <p:sp>
        <p:nvSpPr>
          <p:cNvPr id="20" name="Oval 19"/>
          <p:cNvSpPr/>
          <p:nvPr/>
        </p:nvSpPr>
        <p:spPr>
          <a:xfrm>
            <a:off x="13795248" y="10965894"/>
            <a:ext cx="2779776" cy="263347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rgbClr val="FFFF00"/>
                </a:solidFill>
              </a:rPr>
              <a:t>quick</a:t>
            </a:r>
            <a:endParaRPr lang="en-US" sz="6000" dirty="0">
              <a:solidFill>
                <a:srgbClr val="FFFF00"/>
              </a:solidFill>
            </a:endParaRPr>
          </a:p>
        </p:txBody>
      </p:sp>
      <p:sp>
        <p:nvSpPr>
          <p:cNvPr id="24" name="Oval 23"/>
          <p:cNvSpPr/>
          <p:nvPr/>
        </p:nvSpPr>
        <p:spPr>
          <a:xfrm>
            <a:off x="13789152" y="7131510"/>
            <a:ext cx="2779776" cy="263347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FF00"/>
                </a:solidFill>
              </a:rPr>
              <a:t>brown</a:t>
            </a:r>
            <a:endParaRPr lang="en-US" sz="4800" dirty="0">
              <a:solidFill>
                <a:srgbClr val="FFFF00"/>
              </a:solidFill>
            </a:endParaRPr>
          </a:p>
        </p:txBody>
      </p:sp>
      <p:sp>
        <p:nvSpPr>
          <p:cNvPr id="25" name="Oval 24"/>
          <p:cNvSpPr/>
          <p:nvPr/>
        </p:nvSpPr>
        <p:spPr>
          <a:xfrm>
            <a:off x="21945600" y="7137606"/>
            <a:ext cx="2779776" cy="263347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rgbClr val="FFFF00"/>
                </a:solidFill>
              </a:rPr>
              <a:t>jumped</a:t>
            </a:r>
            <a:endParaRPr lang="en-US" sz="4400" dirty="0">
              <a:solidFill>
                <a:srgbClr val="FFFF00"/>
              </a:solidFill>
            </a:endParaRPr>
          </a:p>
        </p:txBody>
      </p:sp>
      <p:sp>
        <p:nvSpPr>
          <p:cNvPr id="26" name="Oval 25"/>
          <p:cNvSpPr/>
          <p:nvPr/>
        </p:nvSpPr>
        <p:spPr>
          <a:xfrm>
            <a:off x="17849088" y="7143702"/>
            <a:ext cx="2828544" cy="263347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smtClean="0">
                <a:solidFill>
                  <a:srgbClr val="FFFF00"/>
                </a:solidFill>
              </a:rPr>
              <a:t>fox</a:t>
            </a:r>
            <a:endParaRPr lang="en-US" sz="9600" dirty="0">
              <a:solidFill>
                <a:srgbClr val="FFFF00"/>
              </a:solidFill>
            </a:endParaRPr>
          </a:p>
        </p:txBody>
      </p:sp>
      <p:sp>
        <p:nvSpPr>
          <p:cNvPr id="27" name="Oval 26"/>
          <p:cNvSpPr/>
          <p:nvPr/>
        </p:nvSpPr>
        <p:spPr>
          <a:xfrm>
            <a:off x="21945600" y="10947606"/>
            <a:ext cx="2779776" cy="263347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rgbClr val="FFFF00"/>
                </a:solidFill>
              </a:rPr>
              <a:t>over</a:t>
            </a:r>
            <a:endParaRPr lang="en-US" sz="7200" dirty="0">
              <a:solidFill>
                <a:srgbClr val="FFFF00"/>
              </a:solidFill>
            </a:endParaRPr>
          </a:p>
        </p:txBody>
      </p:sp>
      <p:sp>
        <p:nvSpPr>
          <p:cNvPr id="28" name="Oval 27"/>
          <p:cNvSpPr/>
          <p:nvPr/>
        </p:nvSpPr>
        <p:spPr>
          <a:xfrm>
            <a:off x="15221712" y="13684710"/>
            <a:ext cx="2779776" cy="263347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solidFill>
                  <a:srgbClr val="FFFF00"/>
                </a:solidFill>
              </a:rPr>
              <a:t>lazy</a:t>
            </a:r>
            <a:endParaRPr lang="en-US" sz="8800" dirty="0">
              <a:solidFill>
                <a:srgbClr val="FFFF00"/>
              </a:solidFill>
            </a:endParaRPr>
          </a:p>
        </p:txBody>
      </p:sp>
      <p:sp>
        <p:nvSpPr>
          <p:cNvPr id="29" name="Oval 28"/>
          <p:cNvSpPr/>
          <p:nvPr/>
        </p:nvSpPr>
        <p:spPr>
          <a:xfrm>
            <a:off x="20555712" y="13702998"/>
            <a:ext cx="2779776" cy="263347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solidFill>
                  <a:srgbClr val="FFFF00"/>
                </a:solidFill>
              </a:rPr>
              <a:t>dog</a:t>
            </a:r>
            <a:endParaRPr lang="en-US" sz="8800" dirty="0">
              <a:solidFill>
                <a:srgbClr val="FFFF00"/>
              </a:solidFill>
            </a:endParaRPr>
          </a:p>
        </p:txBody>
      </p:sp>
      <p:cxnSp>
        <p:nvCxnSpPr>
          <p:cNvPr id="6" name="Straight Arrow Connector 5"/>
          <p:cNvCxnSpPr>
            <a:stCxn id="2" idx="2"/>
            <a:endCxn id="20" idx="6"/>
          </p:cNvCxnSpPr>
          <p:nvPr/>
        </p:nvCxnSpPr>
        <p:spPr>
          <a:xfrm flipH="1">
            <a:off x="16575024" y="12276534"/>
            <a:ext cx="1237488" cy="6096"/>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20" idx="0"/>
            <a:endCxn id="24" idx="4"/>
          </p:cNvCxnSpPr>
          <p:nvPr/>
        </p:nvCxnSpPr>
        <p:spPr>
          <a:xfrm flipH="1" flipV="1">
            <a:off x="15179040" y="9764982"/>
            <a:ext cx="6096" cy="1200912"/>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24" idx="6"/>
            <a:endCxn id="26" idx="2"/>
          </p:cNvCxnSpPr>
          <p:nvPr/>
        </p:nvCxnSpPr>
        <p:spPr>
          <a:xfrm>
            <a:off x="16568928" y="8448246"/>
            <a:ext cx="1280160" cy="12192"/>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26" idx="6"/>
            <a:endCxn id="25" idx="2"/>
          </p:cNvCxnSpPr>
          <p:nvPr/>
        </p:nvCxnSpPr>
        <p:spPr>
          <a:xfrm flipV="1">
            <a:off x="20677632" y="8454342"/>
            <a:ext cx="1267968" cy="6096"/>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25" idx="4"/>
            <a:endCxn id="27" idx="0"/>
          </p:cNvCxnSpPr>
          <p:nvPr/>
        </p:nvCxnSpPr>
        <p:spPr>
          <a:xfrm>
            <a:off x="23335488" y="9771078"/>
            <a:ext cx="0" cy="1176528"/>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27" idx="2"/>
            <a:endCxn id="2" idx="6"/>
          </p:cNvCxnSpPr>
          <p:nvPr/>
        </p:nvCxnSpPr>
        <p:spPr>
          <a:xfrm flipH="1">
            <a:off x="20592288" y="12264342"/>
            <a:ext cx="1353312" cy="12192"/>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2" idx="3"/>
            <a:endCxn id="28" idx="7"/>
          </p:cNvCxnSpPr>
          <p:nvPr/>
        </p:nvCxnSpPr>
        <p:spPr>
          <a:xfrm flipH="1">
            <a:off x="17594399" y="13207607"/>
            <a:ext cx="625202" cy="862766"/>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cxnSp>
        <p:nvCxnSpPr>
          <p:cNvPr id="60" name="Straight Arrow Connector 59"/>
          <p:cNvCxnSpPr>
            <a:endCxn id="29" idx="2"/>
          </p:cNvCxnSpPr>
          <p:nvPr/>
        </p:nvCxnSpPr>
        <p:spPr>
          <a:xfrm>
            <a:off x="18105120" y="15019734"/>
            <a:ext cx="2450592" cy="0"/>
          </a:xfrm>
          <a:prstGeom prst="straightConnector1">
            <a:avLst/>
          </a:prstGeom>
          <a:ln w="76200">
            <a:solidFill>
              <a:schemeClr val="tx1"/>
            </a:solidFill>
            <a:headEnd type="none" w="med" len="med"/>
            <a:tailEnd type="stealth" w="lg" len="lg"/>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3645619" y="5191874"/>
            <a:ext cx="11116333" cy="1015663"/>
          </a:xfrm>
          <a:prstGeom prst="rect">
            <a:avLst/>
          </a:prstGeom>
          <a:noFill/>
        </p:spPr>
        <p:txBody>
          <a:bodyPr wrap="square" rtlCol="0">
            <a:spAutoFit/>
          </a:bodyPr>
          <a:lstStyle/>
          <a:p>
            <a:pPr algn="ctr"/>
            <a:r>
              <a:rPr lang="en-US" sz="6000" b="1" dirty="0" smtClean="0">
                <a:solidFill>
                  <a:srgbClr val="FF0000"/>
                </a:solidFill>
                <a:cs typeface="Times New Roman" pitchFamily="18" charset="0"/>
              </a:rPr>
              <a:t>A Word Network</a:t>
            </a:r>
            <a:endParaRPr lang="en-US" sz="6000" dirty="0">
              <a:cs typeface="Times New Roman" pitchFamily="18" charset="0"/>
            </a:endParaRPr>
          </a:p>
        </p:txBody>
      </p:sp>
      <p:graphicFrame>
        <p:nvGraphicFramePr>
          <p:cNvPr id="65" name="Table 64"/>
          <p:cNvGraphicFramePr>
            <a:graphicFrameLocks noGrp="1"/>
          </p:cNvGraphicFramePr>
          <p:nvPr>
            <p:extLst>
              <p:ext uri="{D42A27DB-BD31-4B8C-83A1-F6EECF244321}">
                <p14:modId xmlns:p14="http://schemas.microsoft.com/office/powerpoint/2010/main" val="722342529"/>
              </p:ext>
            </p:extLst>
          </p:nvPr>
        </p:nvGraphicFramePr>
        <p:xfrm>
          <a:off x="694944" y="24522408"/>
          <a:ext cx="26172234" cy="8103384"/>
        </p:xfrm>
        <a:graphic>
          <a:graphicData uri="http://schemas.openxmlformats.org/drawingml/2006/table">
            <a:tbl>
              <a:tblPr firstRow="1" bandRow="1">
                <a:tableStyleId>{5C22544A-7EE6-4342-B048-85BDC9FD1C3A}</a:tableStyleId>
              </a:tblPr>
              <a:tblGrid>
                <a:gridCol w="5824042"/>
                <a:gridCol w="7154223"/>
                <a:gridCol w="4753601"/>
                <a:gridCol w="8440368"/>
              </a:tblGrid>
              <a:tr h="2025846">
                <a:tc>
                  <a:txBody>
                    <a:bodyPr/>
                    <a:lstStyle/>
                    <a:p>
                      <a:pPr algn="ctr"/>
                      <a:r>
                        <a:rPr lang="en-US" sz="6000" dirty="0" smtClean="0"/>
                        <a:t>Submitted</a:t>
                      </a:r>
                      <a:r>
                        <a:rPr lang="en-US" sz="6000" baseline="0" dirty="0" smtClean="0"/>
                        <a:t> Systems</a:t>
                      </a:r>
                      <a:endParaRPr lang="en-US" sz="6000" dirty="0"/>
                    </a:p>
                  </a:txBody>
                  <a:tcPr/>
                </a:tc>
                <a:tc>
                  <a:txBody>
                    <a:bodyPr/>
                    <a:lstStyle/>
                    <a:p>
                      <a:pPr algn="ctr"/>
                      <a:r>
                        <a:rPr lang="en-US" sz="6000" dirty="0" smtClean="0"/>
                        <a:t>10-fold CV Accuracy on Training set (%)</a:t>
                      </a:r>
                      <a:endParaRPr lang="en-US" sz="6000" dirty="0"/>
                    </a:p>
                  </a:txBody>
                  <a:tcPr/>
                </a:tc>
                <a:tc>
                  <a:txBody>
                    <a:bodyPr/>
                    <a:lstStyle/>
                    <a:p>
                      <a:pPr algn="ctr"/>
                      <a:r>
                        <a:rPr lang="en-US" sz="6000" dirty="0" smtClean="0"/>
                        <a:t>Accuracy on Test Set (%)</a:t>
                      </a:r>
                      <a:endParaRPr lang="en-US" sz="6000" dirty="0"/>
                    </a:p>
                  </a:txBody>
                  <a:tcPr/>
                </a:tc>
                <a:tc>
                  <a:txBody>
                    <a:bodyPr/>
                    <a:lstStyle/>
                    <a:p>
                      <a:pPr algn="ctr"/>
                      <a:r>
                        <a:rPr lang="en-US" sz="6000" dirty="0" smtClean="0"/>
                        <a:t>System Description</a:t>
                      </a:r>
                      <a:endParaRPr lang="en-US" sz="6000" dirty="0"/>
                    </a:p>
                  </a:txBody>
                  <a:tcPr/>
                </a:tc>
              </a:tr>
              <a:tr h="2025846">
                <a:tc>
                  <a:txBody>
                    <a:bodyPr/>
                    <a:lstStyle/>
                    <a:p>
                      <a:pPr algn="ctr"/>
                      <a:r>
                        <a:rPr lang="en-US" sz="4800" dirty="0" smtClean="0"/>
                        <a:t>UNT-closed-1.csv</a:t>
                      </a:r>
                      <a:endParaRPr lang="en-US" sz="4800" dirty="0"/>
                    </a:p>
                  </a:txBody>
                  <a:tcPr/>
                </a:tc>
                <a:tc>
                  <a:txBody>
                    <a:bodyPr/>
                    <a:lstStyle/>
                    <a:p>
                      <a:pPr algn="ctr"/>
                      <a:r>
                        <a:rPr lang="en-US" sz="4800" dirty="0" smtClean="0"/>
                        <a:t>64.50</a:t>
                      </a:r>
                      <a:endParaRPr lang="en-US" sz="4800" dirty="0"/>
                    </a:p>
                  </a:txBody>
                  <a:tcPr/>
                </a:tc>
                <a:tc>
                  <a:txBody>
                    <a:bodyPr/>
                    <a:lstStyle/>
                    <a:p>
                      <a:pPr algn="ctr"/>
                      <a:r>
                        <a:rPr lang="en-US" sz="4800" dirty="0" smtClean="0"/>
                        <a:t>63.20</a:t>
                      </a:r>
                      <a:endParaRPr lang="en-US" sz="4800" dirty="0"/>
                    </a:p>
                  </a:txBody>
                  <a:tcPr/>
                </a:tc>
                <a:tc>
                  <a:txBody>
                    <a:bodyPr/>
                    <a:lstStyle/>
                    <a:p>
                      <a:pPr algn="ctr"/>
                      <a:r>
                        <a:rPr lang="en-US" sz="4000" dirty="0" smtClean="0"/>
                        <a:t>Raw frequency of all words in the training set including stop words. Naïve Bayes classifier.</a:t>
                      </a:r>
                      <a:endParaRPr lang="en-US" sz="4000" dirty="0"/>
                    </a:p>
                  </a:txBody>
                  <a:tcPr/>
                </a:tc>
              </a:tr>
              <a:tr h="2025846">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4800" dirty="0" smtClean="0"/>
                        <a:t>UNT-closed-2.csv</a:t>
                      </a:r>
                    </a:p>
                  </a:txBody>
                  <a:tcPr/>
                </a:tc>
                <a:tc>
                  <a:txBody>
                    <a:bodyPr/>
                    <a:lstStyle/>
                    <a:p>
                      <a:pPr algn="ctr"/>
                      <a:r>
                        <a:rPr lang="en-US" sz="4800" b="1" dirty="0" smtClean="0"/>
                        <a:t>65.10</a:t>
                      </a:r>
                      <a:endParaRPr lang="en-US" sz="4800" b="1" dirty="0"/>
                    </a:p>
                  </a:txBody>
                  <a:tcPr/>
                </a:tc>
                <a:tc>
                  <a:txBody>
                    <a:bodyPr/>
                    <a:lstStyle/>
                    <a:p>
                      <a:pPr algn="ctr"/>
                      <a:r>
                        <a:rPr lang="en-US" sz="4800" dirty="0" smtClean="0"/>
                        <a:t>63.70</a:t>
                      </a:r>
                      <a:endParaRPr lang="en-US" sz="4800" dirty="0"/>
                    </a:p>
                  </a:txBody>
                  <a:tcPr/>
                </a:tc>
                <a:tc>
                  <a:txBody>
                    <a:bodyPr/>
                    <a:lstStyle/>
                    <a:p>
                      <a:pPr algn="ctr"/>
                      <a:r>
                        <a:rPr lang="en-US" sz="4000" dirty="0" smtClean="0"/>
                        <a:t>Raw frequency of all words in the training</a:t>
                      </a:r>
                      <a:r>
                        <a:rPr lang="en-US" sz="4000" baseline="0" dirty="0" smtClean="0"/>
                        <a:t> set except stop words. Naïve Bayes classifier.</a:t>
                      </a:r>
                      <a:endParaRPr lang="en-US" sz="4000" dirty="0"/>
                    </a:p>
                  </a:txBody>
                  <a:tcPr/>
                </a:tc>
              </a:tr>
              <a:tr h="2025846">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4800" dirty="0" smtClean="0"/>
                        <a:t>UNT-closed-3.csv</a:t>
                      </a:r>
                    </a:p>
                  </a:txBody>
                  <a:tcPr/>
                </a:tc>
                <a:tc>
                  <a:txBody>
                    <a:bodyPr/>
                    <a:lstStyle/>
                    <a:p>
                      <a:pPr algn="ctr"/>
                      <a:r>
                        <a:rPr lang="en-US" sz="4800" dirty="0" smtClean="0"/>
                        <a:t>62.46</a:t>
                      </a:r>
                      <a:endParaRPr lang="en-US" sz="4800" dirty="0"/>
                    </a:p>
                  </a:txBody>
                  <a:tcPr/>
                </a:tc>
                <a:tc>
                  <a:txBody>
                    <a:bodyPr/>
                    <a:lstStyle/>
                    <a:p>
                      <a:pPr algn="ctr"/>
                      <a:r>
                        <a:rPr lang="en-US" sz="4800" b="1" dirty="0" smtClean="0"/>
                        <a:t>64.50</a:t>
                      </a:r>
                      <a:endParaRPr lang="en-US" sz="4800" b="1" dirty="0"/>
                    </a:p>
                  </a:txBody>
                  <a:tcPr/>
                </a:tc>
                <a:tc>
                  <a:txBody>
                    <a:bodyPr/>
                    <a:lstStyle/>
                    <a:p>
                      <a:pPr algn="ctr"/>
                      <a:r>
                        <a:rPr lang="en-US" sz="4000" dirty="0" smtClean="0"/>
                        <a:t>Raw frequency of 1000 most frequent</a:t>
                      </a:r>
                      <a:r>
                        <a:rPr lang="en-US" sz="4000" baseline="0" dirty="0" smtClean="0"/>
                        <a:t> words in the </a:t>
                      </a:r>
                      <a:r>
                        <a:rPr lang="en-US" sz="4000" baseline="0" dirty="0" err="1" smtClean="0"/>
                        <a:t>training+dev</a:t>
                      </a:r>
                      <a:r>
                        <a:rPr lang="en-US" sz="4000" baseline="0" dirty="0" smtClean="0"/>
                        <a:t> set including punctuation. SVM (SMO) classifier.</a:t>
                      </a:r>
                      <a:endParaRPr lang="en-US" sz="4000" dirty="0"/>
                    </a:p>
                  </a:txBody>
                  <a:tcPr/>
                </a:tc>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3524416261"/>
              </p:ext>
            </p:extLst>
          </p:nvPr>
        </p:nvGraphicFramePr>
        <p:xfrm>
          <a:off x="27209124" y="7242048"/>
          <a:ext cx="15877402" cy="6336792"/>
        </p:xfrm>
        <a:graphic>
          <a:graphicData uri="http://schemas.openxmlformats.org/drawingml/2006/table">
            <a:tbl>
              <a:tblPr firstRow="1" bandRow="1">
                <a:tableStyleId>{5C22544A-7EE6-4342-B048-85BDC9FD1C3A}</a:tableStyleId>
              </a:tblPr>
              <a:tblGrid>
                <a:gridCol w="4317838"/>
                <a:gridCol w="2821894"/>
                <a:gridCol w="2821894"/>
                <a:gridCol w="2740295"/>
                <a:gridCol w="3175481"/>
              </a:tblGrid>
              <a:tr h="1472184">
                <a:tc>
                  <a:txBody>
                    <a:bodyPr/>
                    <a:lstStyle/>
                    <a:p>
                      <a:pPr algn="ctr"/>
                      <a:r>
                        <a:rPr lang="en-US" sz="6000" dirty="0" smtClean="0"/>
                        <a:t>N-gram Feature</a:t>
                      </a:r>
                      <a:endParaRPr lang="en-US" sz="6000" dirty="0"/>
                    </a:p>
                  </a:txBody>
                  <a:tcPr/>
                </a:tc>
                <a:tc>
                  <a:txBody>
                    <a:bodyPr/>
                    <a:lstStyle/>
                    <a:p>
                      <a:pPr algn="ctr"/>
                      <a:r>
                        <a:rPr lang="en-US" sz="6000" dirty="0" smtClean="0"/>
                        <a:t>Top 100</a:t>
                      </a:r>
                      <a:endParaRPr lang="en-US" sz="6000" dirty="0"/>
                    </a:p>
                  </a:txBody>
                  <a:tcPr/>
                </a:tc>
                <a:tc>
                  <a:txBody>
                    <a:bodyPr/>
                    <a:lstStyle/>
                    <a:p>
                      <a:pPr algn="ctr"/>
                      <a:r>
                        <a:rPr lang="en-US" sz="6000" dirty="0" smtClean="0"/>
                        <a:t>Top 200</a:t>
                      </a:r>
                      <a:endParaRPr lang="en-US" sz="6000" dirty="0"/>
                    </a:p>
                  </a:txBody>
                  <a:tcPr/>
                </a:tc>
                <a:tc>
                  <a:txBody>
                    <a:bodyPr/>
                    <a:lstStyle/>
                    <a:p>
                      <a:pPr algn="ctr"/>
                      <a:r>
                        <a:rPr lang="en-US" sz="6000" dirty="0" smtClean="0"/>
                        <a:t>Top 500</a:t>
                      </a:r>
                      <a:endParaRPr lang="en-US" sz="6000" dirty="0"/>
                    </a:p>
                  </a:txBody>
                  <a:tcPr/>
                </a:tc>
                <a:tc>
                  <a:txBody>
                    <a:bodyPr/>
                    <a:lstStyle/>
                    <a:p>
                      <a:pPr algn="ctr"/>
                      <a:r>
                        <a:rPr lang="en-US" sz="6000" dirty="0" smtClean="0"/>
                        <a:t>Top 1000</a:t>
                      </a:r>
                      <a:endParaRPr lang="en-US" sz="6000" dirty="0"/>
                    </a:p>
                  </a:txBody>
                  <a:tcPr/>
                </a:tc>
              </a:tr>
              <a:tr h="1472184">
                <a:tc>
                  <a:txBody>
                    <a:bodyPr/>
                    <a:lstStyle/>
                    <a:p>
                      <a:r>
                        <a:rPr lang="en-US" sz="4800" dirty="0" smtClean="0"/>
                        <a:t>Word unigram</a:t>
                      </a:r>
                      <a:endParaRPr lang="en-US" sz="4800" dirty="0"/>
                    </a:p>
                  </a:txBody>
                  <a:tcPr/>
                </a:tc>
                <a:tc>
                  <a:txBody>
                    <a:bodyPr/>
                    <a:lstStyle/>
                    <a:p>
                      <a:pPr algn="ctr"/>
                      <a:r>
                        <a:rPr lang="en-US" sz="4800" b="1" dirty="0" smtClean="0"/>
                        <a:t>45.07</a:t>
                      </a:r>
                      <a:endParaRPr lang="en-US" sz="4800" b="1" dirty="0"/>
                    </a:p>
                  </a:txBody>
                  <a:tcPr/>
                </a:tc>
                <a:tc>
                  <a:txBody>
                    <a:bodyPr/>
                    <a:lstStyle/>
                    <a:p>
                      <a:pPr algn="ctr"/>
                      <a:r>
                        <a:rPr lang="en-US" sz="4800" b="1" dirty="0" smtClean="0"/>
                        <a:t>52.85</a:t>
                      </a:r>
                      <a:endParaRPr lang="en-US" sz="4800" b="1" dirty="0"/>
                    </a:p>
                  </a:txBody>
                  <a:tcPr/>
                </a:tc>
                <a:tc>
                  <a:txBody>
                    <a:bodyPr/>
                    <a:lstStyle/>
                    <a:p>
                      <a:pPr algn="ctr"/>
                      <a:r>
                        <a:rPr lang="en-US" sz="4800" b="1" dirty="0" smtClean="0"/>
                        <a:t>60.14</a:t>
                      </a:r>
                      <a:endParaRPr lang="en-US" sz="4800" b="1" dirty="0"/>
                    </a:p>
                  </a:txBody>
                  <a:tcPr/>
                </a:tc>
                <a:tc>
                  <a:txBody>
                    <a:bodyPr/>
                    <a:lstStyle/>
                    <a:p>
                      <a:pPr algn="ctr"/>
                      <a:r>
                        <a:rPr lang="en-US" sz="4800" b="1" dirty="0" smtClean="0"/>
                        <a:t>62.46</a:t>
                      </a:r>
                      <a:endParaRPr lang="en-US" sz="4800" b="1" dirty="0"/>
                    </a:p>
                  </a:txBody>
                  <a:tcPr/>
                </a:tc>
              </a:tr>
              <a:tr h="1472184">
                <a:tc>
                  <a:txBody>
                    <a:bodyPr/>
                    <a:lstStyle/>
                    <a:p>
                      <a:r>
                        <a:rPr lang="en-US" sz="4800" dirty="0" smtClean="0"/>
                        <a:t>Word bigram</a:t>
                      </a:r>
                      <a:endParaRPr lang="en-US" sz="4800" dirty="0"/>
                    </a:p>
                  </a:txBody>
                  <a:tcPr/>
                </a:tc>
                <a:tc>
                  <a:txBody>
                    <a:bodyPr/>
                    <a:lstStyle/>
                    <a:p>
                      <a:pPr algn="ctr"/>
                      <a:r>
                        <a:rPr lang="en-US" sz="4800" dirty="0" smtClean="0"/>
                        <a:t>39.54</a:t>
                      </a:r>
                      <a:endParaRPr lang="en-US" sz="4800" dirty="0"/>
                    </a:p>
                  </a:txBody>
                  <a:tcPr/>
                </a:tc>
                <a:tc>
                  <a:txBody>
                    <a:bodyPr/>
                    <a:lstStyle/>
                    <a:p>
                      <a:pPr algn="ctr"/>
                      <a:r>
                        <a:rPr lang="en-US" sz="4800" dirty="0" smtClean="0"/>
                        <a:t>44.75</a:t>
                      </a:r>
                      <a:endParaRPr lang="en-US" sz="4800" dirty="0"/>
                    </a:p>
                  </a:txBody>
                  <a:tcPr/>
                </a:tc>
                <a:tc>
                  <a:txBody>
                    <a:bodyPr/>
                    <a:lstStyle/>
                    <a:p>
                      <a:pPr algn="ctr"/>
                      <a:r>
                        <a:rPr lang="en-US" sz="4800" dirty="0" smtClean="0"/>
                        <a:t>51.70</a:t>
                      </a:r>
                      <a:endParaRPr lang="en-US" sz="4800" dirty="0"/>
                    </a:p>
                  </a:txBody>
                  <a:tcPr/>
                </a:tc>
                <a:tc>
                  <a:txBody>
                    <a:bodyPr/>
                    <a:lstStyle/>
                    <a:p>
                      <a:pPr algn="ctr"/>
                      <a:r>
                        <a:rPr lang="en-US" sz="4800" dirty="0" smtClean="0"/>
                        <a:t>56.06</a:t>
                      </a:r>
                      <a:endParaRPr lang="en-US" sz="4800" dirty="0"/>
                    </a:p>
                  </a:txBody>
                  <a:tcPr/>
                </a:tc>
              </a:tr>
              <a:tr h="1472184">
                <a:tc>
                  <a:txBody>
                    <a:bodyPr/>
                    <a:lstStyle/>
                    <a:p>
                      <a:r>
                        <a:rPr lang="en-US" sz="4800" dirty="0" smtClean="0"/>
                        <a:t>Word trigram</a:t>
                      </a:r>
                      <a:endParaRPr lang="en-US" sz="4800" dirty="0"/>
                    </a:p>
                  </a:txBody>
                  <a:tcPr/>
                </a:tc>
                <a:tc>
                  <a:txBody>
                    <a:bodyPr/>
                    <a:lstStyle/>
                    <a:p>
                      <a:pPr algn="ctr"/>
                      <a:r>
                        <a:rPr lang="en-US" sz="4800" dirty="0" smtClean="0"/>
                        <a:t>30.62</a:t>
                      </a:r>
                      <a:endParaRPr lang="en-US" sz="4800" dirty="0"/>
                    </a:p>
                  </a:txBody>
                  <a:tcPr/>
                </a:tc>
                <a:tc>
                  <a:txBody>
                    <a:bodyPr/>
                    <a:lstStyle/>
                    <a:p>
                      <a:pPr algn="ctr"/>
                      <a:r>
                        <a:rPr lang="en-US" sz="4800" dirty="0" smtClean="0"/>
                        <a:t>35.26</a:t>
                      </a:r>
                      <a:endParaRPr lang="en-US" sz="4800" dirty="0"/>
                    </a:p>
                  </a:txBody>
                  <a:tcPr/>
                </a:tc>
                <a:tc>
                  <a:txBody>
                    <a:bodyPr/>
                    <a:lstStyle/>
                    <a:p>
                      <a:pPr algn="ctr"/>
                      <a:r>
                        <a:rPr lang="en-US" sz="4800" dirty="0" smtClean="0"/>
                        <a:t>41.56</a:t>
                      </a:r>
                      <a:endParaRPr lang="en-US" sz="4800" dirty="0"/>
                    </a:p>
                  </a:txBody>
                  <a:tcPr/>
                </a:tc>
                <a:tc>
                  <a:txBody>
                    <a:bodyPr/>
                    <a:lstStyle/>
                    <a:p>
                      <a:pPr algn="ctr"/>
                      <a:r>
                        <a:rPr lang="en-US" sz="4800" dirty="0" smtClean="0"/>
                        <a:t>44.97</a:t>
                      </a:r>
                      <a:endParaRPr lang="en-US" sz="4800" dirty="0"/>
                    </a:p>
                  </a:txBody>
                  <a:tcPr/>
                </a:tc>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452314175"/>
              </p:ext>
            </p:extLst>
          </p:nvPr>
        </p:nvGraphicFramePr>
        <p:xfrm>
          <a:off x="27212546" y="14270737"/>
          <a:ext cx="15843500" cy="7831838"/>
        </p:xfrm>
        <a:graphic>
          <a:graphicData uri="http://schemas.openxmlformats.org/drawingml/2006/table">
            <a:tbl>
              <a:tblPr firstRow="1" bandRow="1">
                <a:tableStyleId>{5C22544A-7EE6-4342-B048-85BDC9FD1C3A}</a:tableStyleId>
              </a:tblPr>
              <a:tblGrid>
                <a:gridCol w="4308618"/>
                <a:gridCol w="2815869"/>
                <a:gridCol w="2815869"/>
                <a:gridCol w="2734444"/>
                <a:gridCol w="3168700"/>
              </a:tblGrid>
              <a:tr h="2930654">
                <a:tc>
                  <a:txBody>
                    <a:bodyPr/>
                    <a:lstStyle/>
                    <a:p>
                      <a:pPr algn="ctr"/>
                      <a:r>
                        <a:rPr lang="en-US" sz="6000" dirty="0" smtClean="0"/>
                        <a:t>Word Network Feature</a:t>
                      </a:r>
                      <a:endParaRPr lang="en-US" sz="6000" dirty="0"/>
                    </a:p>
                  </a:txBody>
                  <a:tcPr/>
                </a:tc>
                <a:tc>
                  <a:txBody>
                    <a:bodyPr/>
                    <a:lstStyle/>
                    <a:p>
                      <a:pPr algn="ctr"/>
                      <a:r>
                        <a:rPr lang="en-US" sz="6000" dirty="0" smtClean="0"/>
                        <a:t>Top 100 Words</a:t>
                      </a:r>
                      <a:endParaRPr lang="en-US" sz="6000" dirty="0"/>
                    </a:p>
                  </a:txBody>
                  <a:tcPr/>
                </a:tc>
                <a:tc>
                  <a:txBody>
                    <a:bodyPr/>
                    <a:lstStyle/>
                    <a:p>
                      <a:pPr algn="ctr"/>
                      <a:r>
                        <a:rPr lang="en-US" sz="6000" dirty="0" smtClean="0"/>
                        <a:t>Top 200 Words</a:t>
                      </a:r>
                      <a:endParaRPr lang="en-US" sz="6000" dirty="0"/>
                    </a:p>
                  </a:txBody>
                  <a:tcPr/>
                </a:tc>
                <a:tc>
                  <a:txBody>
                    <a:bodyPr/>
                    <a:lstStyle/>
                    <a:p>
                      <a:pPr algn="ctr"/>
                      <a:r>
                        <a:rPr lang="en-US" sz="6000" dirty="0" smtClean="0"/>
                        <a:t>Top 500 Words</a:t>
                      </a:r>
                      <a:endParaRPr lang="en-US" sz="6000" dirty="0"/>
                    </a:p>
                  </a:txBody>
                  <a:tcPr/>
                </a:tc>
                <a:tc>
                  <a:txBody>
                    <a:bodyPr/>
                    <a:lstStyle/>
                    <a:p>
                      <a:pPr algn="ctr"/>
                      <a:r>
                        <a:rPr lang="en-US" sz="6000" dirty="0" smtClean="0"/>
                        <a:t>Top 1000 Words</a:t>
                      </a:r>
                      <a:endParaRPr lang="en-US" sz="6000" dirty="0"/>
                    </a:p>
                  </a:txBody>
                  <a:tcPr/>
                </a:tc>
              </a:tr>
              <a:tr h="903729">
                <a:tc>
                  <a:txBody>
                    <a:bodyPr/>
                    <a:lstStyle/>
                    <a:p>
                      <a:r>
                        <a:rPr lang="en-US" sz="4800" dirty="0" smtClean="0"/>
                        <a:t>Clustering coefficient</a:t>
                      </a:r>
                      <a:endParaRPr lang="en-US" sz="4800" dirty="0"/>
                    </a:p>
                  </a:txBody>
                  <a:tcPr/>
                </a:tc>
                <a:tc>
                  <a:txBody>
                    <a:bodyPr/>
                    <a:lstStyle/>
                    <a:p>
                      <a:pPr algn="ctr"/>
                      <a:r>
                        <a:rPr lang="en-US" sz="4800" dirty="0" smtClean="0"/>
                        <a:t>15.31</a:t>
                      </a:r>
                      <a:endParaRPr lang="en-US" sz="4800" dirty="0"/>
                    </a:p>
                  </a:txBody>
                  <a:tcPr/>
                </a:tc>
                <a:tc>
                  <a:txBody>
                    <a:bodyPr/>
                    <a:lstStyle/>
                    <a:p>
                      <a:pPr algn="ctr"/>
                      <a:r>
                        <a:rPr lang="en-US" sz="4800" dirty="0" smtClean="0"/>
                        <a:t>17.73</a:t>
                      </a:r>
                      <a:endParaRPr lang="en-US" sz="4800" dirty="0"/>
                    </a:p>
                  </a:txBody>
                  <a:tcPr/>
                </a:tc>
                <a:tc>
                  <a:txBody>
                    <a:bodyPr/>
                    <a:lstStyle/>
                    <a:p>
                      <a:pPr algn="ctr"/>
                      <a:r>
                        <a:rPr lang="en-US" sz="4800" dirty="0" smtClean="0"/>
                        <a:t>19.96</a:t>
                      </a:r>
                      <a:endParaRPr lang="en-US" sz="4800" dirty="0"/>
                    </a:p>
                  </a:txBody>
                  <a:tcPr/>
                </a:tc>
                <a:tc>
                  <a:txBody>
                    <a:bodyPr/>
                    <a:lstStyle/>
                    <a:p>
                      <a:pPr algn="ctr"/>
                      <a:r>
                        <a:rPr lang="en-US" sz="4800" dirty="0" smtClean="0"/>
                        <a:t>20.71</a:t>
                      </a:r>
                      <a:endParaRPr lang="en-US" sz="4800" dirty="0"/>
                    </a:p>
                  </a:txBody>
                  <a:tcPr/>
                </a:tc>
              </a:tr>
              <a:tr h="914400">
                <a:tc>
                  <a:txBody>
                    <a:bodyPr/>
                    <a:lstStyle/>
                    <a:p>
                      <a:r>
                        <a:rPr lang="en-US" sz="4800" dirty="0" smtClean="0"/>
                        <a:t>Degree</a:t>
                      </a:r>
                      <a:endParaRPr lang="en-US" sz="4800" dirty="0"/>
                    </a:p>
                  </a:txBody>
                  <a:tcPr/>
                </a:tc>
                <a:tc>
                  <a:txBody>
                    <a:bodyPr/>
                    <a:lstStyle/>
                    <a:p>
                      <a:pPr algn="ctr"/>
                      <a:r>
                        <a:rPr lang="en-US" sz="4800" dirty="0" smtClean="0"/>
                        <a:t>41.05</a:t>
                      </a:r>
                      <a:endParaRPr lang="en-US" sz="4800" dirty="0"/>
                    </a:p>
                  </a:txBody>
                  <a:tcPr/>
                </a:tc>
                <a:tc>
                  <a:txBody>
                    <a:bodyPr/>
                    <a:lstStyle/>
                    <a:p>
                      <a:pPr algn="ctr"/>
                      <a:r>
                        <a:rPr lang="en-US" sz="4800" b="1" dirty="0" smtClean="0"/>
                        <a:t>50.74</a:t>
                      </a:r>
                      <a:endParaRPr lang="en-US" sz="4800" b="1" dirty="0"/>
                    </a:p>
                  </a:txBody>
                  <a:tcPr/>
                </a:tc>
                <a:tc>
                  <a:txBody>
                    <a:bodyPr/>
                    <a:lstStyle/>
                    <a:p>
                      <a:pPr algn="ctr"/>
                      <a:r>
                        <a:rPr lang="en-US" sz="4800" b="1" dirty="0" smtClean="0"/>
                        <a:t>58.17</a:t>
                      </a:r>
                      <a:endParaRPr lang="en-US" sz="4800" b="1" dirty="0"/>
                    </a:p>
                  </a:txBody>
                  <a:tcPr/>
                </a:tc>
                <a:tc>
                  <a:txBody>
                    <a:bodyPr/>
                    <a:lstStyle/>
                    <a:p>
                      <a:pPr algn="ctr"/>
                      <a:r>
                        <a:rPr lang="en-US" sz="4800" dirty="0" smtClean="0"/>
                        <a:t>60.21</a:t>
                      </a:r>
                      <a:endParaRPr lang="en-US" sz="4800" dirty="0"/>
                    </a:p>
                  </a:txBody>
                  <a:tcPr/>
                </a:tc>
              </a:tr>
              <a:tr h="877824">
                <a:tc>
                  <a:txBody>
                    <a:bodyPr/>
                    <a:lstStyle/>
                    <a:p>
                      <a:r>
                        <a:rPr lang="en-US" sz="4800" dirty="0" err="1" smtClean="0"/>
                        <a:t>Coreness</a:t>
                      </a:r>
                      <a:endParaRPr lang="en-US" sz="4800" dirty="0"/>
                    </a:p>
                  </a:txBody>
                  <a:tcPr/>
                </a:tc>
                <a:tc>
                  <a:txBody>
                    <a:bodyPr/>
                    <a:lstStyle/>
                    <a:p>
                      <a:pPr algn="ctr"/>
                      <a:r>
                        <a:rPr lang="en-US" sz="4800" dirty="0" smtClean="0"/>
                        <a:t>35.32</a:t>
                      </a:r>
                      <a:endParaRPr lang="en-US" sz="4800" dirty="0"/>
                    </a:p>
                  </a:txBody>
                  <a:tcPr/>
                </a:tc>
                <a:tc>
                  <a:txBody>
                    <a:bodyPr/>
                    <a:lstStyle/>
                    <a:p>
                      <a:pPr algn="ctr"/>
                      <a:r>
                        <a:rPr lang="en-US" sz="4800" dirty="0" smtClean="0"/>
                        <a:t>45.84</a:t>
                      </a:r>
                      <a:endParaRPr lang="en-US" sz="4800" dirty="0"/>
                    </a:p>
                  </a:txBody>
                  <a:tcPr/>
                </a:tc>
                <a:tc>
                  <a:txBody>
                    <a:bodyPr/>
                    <a:lstStyle/>
                    <a:p>
                      <a:pPr algn="ctr"/>
                      <a:r>
                        <a:rPr lang="en-US" sz="4800" dirty="0" smtClean="0"/>
                        <a:t>53.54</a:t>
                      </a:r>
                      <a:endParaRPr lang="en-US" sz="4800" dirty="0"/>
                    </a:p>
                  </a:txBody>
                  <a:tcPr/>
                </a:tc>
                <a:tc>
                  <a:txBody>
                    <a:bodyPr/>
                    <a:lstStyle/>
                    <a:p>
                      <a:pPr algn="ctr"/>
                      <a:r>
                        <a:rPr lang="en-US" sz="4800" dirty="0" smtClean="0"/>
                        <a:t>57.18</a:t>
                      </a:r>
                      <a:endParaRPr lang="en-US" sz="4800" dirty="0"/>
                    </a:p>
                  </a:txBody>
                  <a:tcPr/>
                </a:tc>
              </a:tr>
              <a:tr h="877824">
                <a:tc>
                  <a:txBody>
                    <a:bodyPr/>
                    <a:lstStyle/>
                    <a:p>
                      <a:r>
                        <a:rPr lang="en-US" sz="4800" dirty="0" smtClean="0"/>
                        <a:t>Neighborhood size (order 1)</a:t>
                      </a:r>
                      <a:endParaRPr lang="en-US" sz="4800" dirty="0"/>
                    </a:p>
                  </a:txBody>
                  <a:tcPr/>
                </a:tc>
                <a:tc>
                  <a:txBody>
                    <a:bodyPr/>
                    <a:lstStyle/>
                    <a:p>
                      <a:pPr algn="ctr"/>
                      <a:r>
                        <a:rPr lang="en-US" sz="4800" b="1" dirty="0" smtClean="0"/>
                        <a:t>41.83</a:t>
                      </a:r>
                      <a:endParaRPr lang="en-US" sz="4800" b="1" dirty="0"/>
                    </a:p>
                  </a:txBody>
                  <a:tcPr/>
                </a:tc>
                <a:tc>
                  <a:txBody>
                    <a:bodyPr/>
                    <a:lstStyle/>
                    <a:p>
                      <a:pPr algn="ctr"/>
                      <a:r>
                        <a:rPr lang="en-US" sz="4800" dirty="0" smtClean="0"/>
                        <a:t>50.68</a:t>
                      </a:r>
                      <a:endParaRPr lang="en-US" sz="4800" dirty="0"/>
                    </a:p>
                  </a:txBody>
                  <a:tcPr/>
                </a:tc>
                <a:tc>
                  <a:txBody>
                    <a:bodyPr/>
                    <a:lstStyle/>
                    <a:p>
                      <a:pPr algn="ctr"/>
                      <a:r>
                        <a:rPr lang="en-US" sz="4800" dirty="0" smtClean="0"/>
                        <a:t>57.40</a:t>
                      </a:r>
                      <a:endParaRPr lang="en-US" sz="4800" dirty="0"/>
                    </a:p>
                  </a:txBody>
                  <a:tcPr/>
                </a:tc>
                <a:tc>
                  <a:txBody>
                    <a:bodyPr/>
                    <a:lstStyle/>
                    <a:p>
                      <a:pPr algn="ctr"/>
                      <a:r>
                        <a:rPr lang="en-US" sz="4800" b="1" dirty="0" smtClean="0"/>
                        <a:t>60.41</a:t>
                      </a:r>
                      <a:endParaRPr lang="en-US" sz="4800" b="1" dirty="0"/>
                    </a:p>
                  </a:txBody>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986171040"/>
              </p:ext>
            </p:extLst>
          </p:nvPr>
        </p:nvGraphicFramePr>
        <p:xfrm>
          <a:off x="27209125" y="24505919"/>
          <a:ext cx="16170011" cy="8119875"/>
        </p:xfrm>
        <a:graphic>
          <a:graphicData uri="http://schemas.openxmlformats.org/drawingml/2006/table">
            <a:tbl>
              <a:tblPr firstRow="1" bandRow="1">
                <a:tableStyleId>{5C22544A-7EE6-4342-B048-85BDC9FD1C3A}</a:tableStyleId>
              </a:tblPr>
              <a:tblGrid>
                <a:gridCol w="2102101"/>
                <a:gridCol w="8677906"/>
                <a:gridCol w="5390004"/>
              </a:tblGrid>
              <a:tr h="1932385">
                <a:tc>
                  <a:txBody>
                    <a:bodyPr/>
                    <a:lstStyle/>
                    <a:p>
                      <a:pPr algn="ctr"/>
                      <a:r>
                        <a:rPr lang="en-US" sz="6000" dirty="0" smtClean="0"/>
                        <a:t>Rank</a:t>
                      </a:r>
                      <a:endParaRPr lang="en-US" sz="6000" dirty="0"/>
                    </a:p>
                  </a:txBody>
                  <a:tcPr/>
                </a:tc>
                <a:tc>
                  <a:txBody>
                    <a:bodyPr/>
                    <a:lstStyle/>
                    <a:p>
                      <a:pPr algn="ctr"/>
                      <a:r>
                        <a:rPr lang="en-US" sz="6000" dirty="0" smtClean="0"/>
                        <a:t>Word Network</a:t>
                      </a:r>
                      <a:r>
                        <a:rPr lang="en-US" sz="6000" baseline="0" dirty="0" smtClean="0"/>
                        <a:t> Feature</a:t>
                      </a:r>
                      <a:endParaRPr lang="en-US" sz="6000" dirty="0"/>
                    </a:p>
                  </a:txBody>
                  <a:tcPr/>
                </a:tc>
                <a:tc>
                  <a:txBody>
                    <a:bodyPr/>
                    <a:lstStyle/>
                    <a:p>
                      <a:pPr algn="ctr"/>
                      <a:r>
                        <a:rPr lang="en-US" sz="6000" dirty="0" smtClean="0"/>
                        <a:t>Information Gain</a:t>
                      </a:r>
                      <a:endParaRPr lang="en-US" sz="6000" dirty="0"/>
                    </a:p>
                  </a:txBody>
                  <a:tcPr/>
                </a:tc>
              </a:tr>
              <a:tr h="1237498">
                <a:tc>
                  <a:txBody>
                    <a:bodyPr/>
                    <a:lstStyle/>
                    <a:p>
                      <a:pPr algn="ctr"/>
                      <a:r>
                        <a:rPr lang="en-US" sz="4800" dirty="0" smtClean="0"/>
                        <a:t>1</a:t>
                      </a:r>
                      <a:endParaRPr lang="en-US" sz="4800" dirty="0"/>
                    </a:p>
                  </a:txBody>
                  <a:tcPr/>
                </a:tc>
                <a:tc>
                  <a:txBody>
                    <a:bodyPr/>
                    <a:lstStyle/>
                    <a:p>
                      <a:pPr algn="ctr"/>
                      <a:r>
                        <a:rPr lang="en-US" sz="4800" dirty="0" smtClean="0"/>
                        <a:t>Degree of “a”</a:t>
                      </a:r>
                      <a:endParaRPr lang="en-US" sz="4800" dirty="0"/>
                    </a:p>
                  </a:txBody>
                  <a:tcPr/>
                </a:tc>
                <a:tc>
                  <a:txBody>
                    <a:bodyPr/>
                    <a:lstStyle/>
                    <a:p>
                      <a:pPr algn="ctr"/>
                      <a:r>
                        <a:rPr lang="en-US" sz="4800" dirty="0" smtClean="0"/>
                        <a:t>0.1058</a:t>
                      </a:r>
                      <a:endParaRPr lang="en-US" sz="4800" dirty="0"/>
                    </a:p>
                  </a:txBody>
                  <a:tcPr/>
                </a:tc>
              </a:tr>
              <a:tr h="1237498">
                <a:tc>
                  <a:txBody>
                    <a:bodyPr/>
                    <a:lstStyle/>
                    <a:p>
                      <a:pPr algn="ctr"/>
                      <a:r>
                        <a:rPr lang="en-US" sz="4800" dirty="0" smtClean="0"/>
                        <a:t>2</a:t>
                      </a:r>
                      <a:endParaRPr lang="en-US" sz="4800" dirty="0"/>
                    </a:p>
                  </a:txBody>
                  <a:tcPr/>
                </a:tc>
                <a:tc>
                  <a:txBody>
                    <a:bodyPr/>
                    <a:lstStyle/>
                    <a:p>
                      <a:pPr algn="ctr"/>
                      <a:r>
                        <a:rPr lang="en-US" sz="4800" dirty="0" smtClean="0"/>
                        <a:t>Neighborhood size of “a”</a:t>
                      </a:r>
                      <a:endParaRPr lang="en-US" sz="4800" dirty="0"/>
                    </a:p>
                  </a:txBody>
                  <a:tcPr/>
                </a:tc>
                <a:tc>
                  <a:txBody>
                    <a:bodyPr/>
                    <a:lstStyle/>
                    <a:p>
                      <a:pPr algn="ctr"/>
                      <a:r>
                        <a:rPr lang="en-US" sz="4800" dirty="0" smtClean="0"/>
                        <a:t>0.1054</a:t>
                      </a:r>
                      <a:endParaRPr lang="en-US" sz="4800" dirty="0"/>
                    </a:p>
                  </a:txBody>
                  <a:tcPr/>
                </a:tc>
              </a:tr>
              <a:tr h="1237498">
                <a:tc>
                  <a:txBody>
                    <a:bodyPr/>
                    <a:lstStyle/>
                    <a:p>
                      <a:pPr algn="ctr"/>
                      <a:r>
                        <a:rPr lang="en-US" sz="4800" dirty="0" smtClean="0"/>
                        <a:t>3</a:t>
                      </a:r>
                      <a:endParaRPr lang="en-US" sz="4800" dirty="0"/>
                    </a:p>
                  </a:txBody>
                  <a:tcPr/>
                </a:tc>
                <a:tc>
                  <a:txBody>
                    <a:bodyPr/>
                    <a:lstStyle/>
                    <a:p>
                      <a:pPr algn="ctr"/>
                      <a:r>
                        <a:rPr lang="en-US" sz="4800" dirty="0" smtClean="0"/>
                        <a:t>Out-neighborhood size of “a”</a:t>
                      </a:r>
                      <a:endParaRPr lang="en-US" sz="4800" dirty="0"/>
                    </a:p>
                  </a:txBody>
                  <a:tcPr/>
                </a:tc>
                <a:tc>
                  <a:txBody>
                    <a:bodyPr/>
                    <a:lstStyle/>
                    <a:p>
                      <a:pPr algn="ctr"/>
                      <a:r>
                        <a:rPr lang="en-US" sz="4800" dirty="0" smtClean="0"/>
                        <a:t>0.1050</a:t>
                      </a:r>
                      <a:endParaRPr lang="en-US" sz="4800" dirty="0"/>
                    </a:p>
                  </a:txBody>
                  <a:tcPr/>
                </a:tc>
              </a:tr>
              <a:tr h="1237498">
                <a:tc>
                  <a:txBody>
                    <a:bodyPr/>
                    <a:lstStyle/>
                    <a:p>
                      <a:pPr algn="ctr"/>
                      <a:r>
                        <a:rPr lang="en-US" sz="4800" dirty="0" smtClean="0"/>
                        <a:t>4</a:t>
                      </a:r>
                      <a:endParaRPr lang="en-US" sz="4800" dirty="0"/>
                    </a:p>
                  </a:txBody>
                  <a:tcPr/>
                </a:tc>
                <a:tc>
                  <a:txBody>
                    <a:bodyPr/>
                    <a:lstStyle/>
                    <a:p>
                      <a:pPr algn="ctr"/>
                      <a:r>
                        <a:rPr lang="en-US" sz="4800" dirty="0" smtClean="0"/>
                        <a:t>Out-degree of “a”</a:t>
                      </a:r>
                      <a:endParaRPr lang="en-US" sz="4800" dirty="0"/>
                    </a:p>
                  </a:txBody>
                  <a:tcPr/>
                </a:tc>
                <a:tc>
                  <a:txBody>
                    <a:bodyPr/>
                    <a:lstStyle/>
                    <a:p>
                      <a:pPr algn="ctr"/>
                      <a:r>
                        <a:rPr lang="en-US" sz="4800" dirty="0" smtClean="0"/>
                        <a:t>0.1049</a:t>
                      </a:r>
                      <a:endParaRPr lang="en-US" sz="4800" dirty="0"/>
                    </a:p>
                  </a:txBody>
                  <a:tcPr/>
                </a:tc>
              </a:tr>
              <a:tr h="1237498">
                <a:tc>
                  <a:txBody>
                    <a:bodyPr/>
                    <a:lstStyle/>
                    <a:p>
                      <a:pPr algn="ctr"/>
                      <a:r>
                        <a:rPr lang="en-US" sz="4800" dirty="0" smtClean="0"/>
                        <a:t>5</a:t>
                      </a:r>
                      <a:endParaRPr lang="en-US" sz="4800" dirty="0"/>
                    </a:p>
                  </a:txBody>
                  <a:tcPr/>
                </a:tc>
                <a:tc>
                  <a:txBody>
                    <a:bodyPr/>
                    <a:lstStyle/>
                    <a:p>
                      <a:pPr algn="ctr"/>
                      <a:r>
                        <a:rPr lang="en-US" sz="4800" dirty="0" smtClean="0"/>
                        <a:t>In-neighborhood size of “a”</a:t>
                      </a:r>
                      <a:endParaRPr lang="en-US" sz="4800" dirty="0"/>
                    </a:p>
                  </a:txBody>
                  <a:tcPr/>
                </a:tc>
                <a:tc>
                  <a:txBody>
                    <a:bodyPr/>
                    <a:lstStyle/>
                    <a:p>
                      <a:pPr algn="ctr"/>
                      <a:r>
                        <a:rPr lang="en-US" sz="4800" dirty="0" smtClean="0"/>
                        <a:t>0.1017</a:t>
                      </a:r>
                      <a:endParaRPr lang="en-US" sz="4800" dirty="0"/>
                    </a:p>
                  </a:txBody>
                  <a:tcPr/>
                </a:tc>
              </a:tr>
            </a:tbl>
          </a:graphicData>
        </a:graphic>
      </p:graphicFrame>
      <p:sp>
        <p:nvSpPr>
          <p:cNvPr id="69" name="TextBox 68"/>
          <p:cNvSpPr txBox="1"/>
          <p:nvPr/>
        </p:nvSpPr>
        <p:spPr>
          <a:xfrm>
            <a:off x="28163519" y="22438268"/>
            <a:ext cx="15142465" cy="1938992"/>
          </a:xfrm>
          <a:prstGeom prst="rect">
            <a:avLst/>
          </a:prstGeom>
          <a:noFill/>
        </p:spPr>
        <p:txBody>
          <a:bodyPr wrap="square" rtlCol="0">
            <a:spAutoFit/>
          </a:bodyPr>
          <a:lstStyle/>
          <a:p>
            <a:pPr algn="ctr"/>
            <a:r>
              <a:rPr lang="en-US" sz="6000" b="1" dirty="0" smtClean="0">
                <a:solidFill>
                  <a:srgbClr val="FF0000"/>
                </a:solidFill>
                <a:cs typeface="Times New Roman" pitchFamily="18" charset="0"/>
              </a:rPr>
              <a:t>Information Gain Ranking of</a:t>
            </a:r>
          </a:p>
          <a:p>
            <a:pPr algn="ctr"/>
            <a:r>
              <a:rPr lang="en-US" sz="6000" b="1" dirty="0" smtClean="0">
                <a:solidFill>
                  <a:srgbClr val="FF0000"/>
                </a:solidFill>
                <a:cs typeface="Times New Roman" pitchFamily="18" charset="0"/>
              </a:rPr>
              <a:t>Word Network Features on Training Set</a:t>
            </a:r>
            <a:endParaRPr lang="en-US" sz="6000" dirty="0">
              <a:cs typeface="Times New Roman" pitchFamily="18" charset="0"/>
            </a:endParaRPr>
          </a:p>
        </p:txBody>
      </p:sp>
    </p:spTree>
    <p:extLst>
      <p:ext uri="{BB962C8B-B14F-4D97-AF65-F5344CB8AC3E}">
        <p14:creationId xmlns:p14="http://schemas.microsoft.com/office/powerpoint/2010/main" val="204567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456</Words>
  <Application>Microsoft Macintosh PowerPoint</Application>
  <PresentationFormat>Custom</PresentationFormat>
  <Paragraphs>111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College of Information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Lahiri, Shibamouli</dc:creator>
  <cp:lastModifiedBy>RADA MIHALCEA</cp:lastModifiedBy>
  <cp:revision>41</cp:revision>
  <dcterms:created xsi:type="dcterms:W3CDTF">2013-06-05T19:30:48Z</dcterms:created>
  <dcterms:modified xsi:type="dcterms:W3CDTF">2013-06-07T11:10:52Z</dcterms:modified>
</cp:coreProperties>
</file>