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oboto"/>
      <p:regular r:id="rId11"/>
      <p:bold r:id="rId12"/>
      <p:italic r:id="rId13"/>
      <p:boldItalic r:id="rId14"/>
    </p:embeddedFont>
    <p:embeddedFont>
      <p:font typeface="Fira Sans Extra Condensed Medium"/>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font" Target="fonts/Roboto-regular.fntdata"/><Relationship Id="rId22" Type="http://schemas.openxmlformats.org/officeDocument/2006/relationships/font" Target="fonts/OpenSans-boldItalic.fntdata"/><Relationship Id="rId10" Type="http://schemas.openxmlformats.org/officeDocument/2006/relationships/slide" Target="slides/slide6.xml"/><Relationship Id="rId21" Type="http://schemas.openxmlformats.org/officeDocument/2006/relationships/font" Target="fonts/OpenSans-italic.fntdata"/><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FiraSansExtraCondensedMedium-regular.fntdata"/><Relationship Id="rId14" Type="http://schemas.openxmlformats.org/officeDocument/2006/relationships/font" Target="fonts/Roboto-boldItalic.fntdata"/><Relationship Id="rId17" Type="http://schemas.openxmlformats.org/officeDocument/2006/relationships/font" Target="fonts/FiraSansExtraCondensedMedium-italic.fntdata"/><Relationship Id="rId16" Type="http://schemas.openxmlformats.org/officeDocument/2006/relationships/font" Target="fonts/FiraSansExtraCondensedMedium-bold.fntdata"/><Relationship Id="rId5" Type="http://schemas.openxmlformats.org/officeDocument/2006/relationships/slide" Target="slides/slide1.xml"/><Relationship Id="rId19" Type="http://schemas.openxmlformats.org/officeDocument/2006/relationships/font" Target="fonts/OpenSans-regular.fntdata"/><Relationship Id="rId6" Type="http://schemas.openxmlformats.org/officeDocument/2006/relationships/slide" Target="slides/slide2.xml"/><Relationship Id="rId18" Type="http://schemas.openxmlformats.org/officeDocument/2006/relationships/font" Target="fonts/FiraSansExtraCondensedMedium-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8d2e632455_0_2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8d2e632455_0_2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e37e92a6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e37e92a6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37e92a6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37e92a6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37e92a6f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37e92a6f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37e92a6f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37e92a6f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37e92a6f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37e92a6f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31331" y="1525650"/>
            <a:ext cx="3615600" cy="14274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50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755531" y="3047992"/>
            <a:ext cx="3367200" cy="583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700"/>
              <a:buNone/>
              <a:defRPr sz="1800">
                <a:latin typeface="Roboto"/>
                <a:ea typeface="Roboto"/>
                <a:cs typeface="Roboto"/>
                <a:sym typeface="Roboto"/>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1600"/>
              </a:spcBef>
              <a:spcAft>
                <a:spcPts val="0"/>
              </a:spcAft>
              <a:buSzPts val="1200"/>
              <a:buChar char="○"/>
              <a:defRPr/>
            </a:lvl2pPr>
            <a:lvl3pPr indent="-304800" lvl="2" marL="1371600" algn="ctr">
              <a:spcBef>
                <a:spcPts val="1600"/>
              </a:spcBef>
              <a:spcAft>
                <a:spcPts val="0"/>
              </a:spcAft>
              <a:buSzPts val="1200"/>
              <a:buChar char="■"/>
              <a:defRPr/>
            </a:lvl3pPr>
            <a:lvl4pPr indent="-304800" lvl="3" marL="1828800" algn="ctr">
              <a:spcBef>
                <a:spcPts val="1600"/>
              </a:spcBef>
              <a:spcAft>
                <a:spcPts val="0"/>
              </a:spcAft>
              <a:buSzPts val="1200"/>
              <a:buChar char="●"/>
              <a:defRPr/>
            </a:lvl4pPr>
            <a:lvl5pPr indent="-304800" lvl="4" marL="2286000" algn="ctr">
              <a:spcBef>
                <a:spcPts val="1600"/>
              </a:spcBef>
              <a:spcAft>
                <a:spcPts val="0"/>
              </a:spcAft>
              <a:buSzPts val="1200"/>
              <a:buChar char="○"/>
              <a:defRPr/>
            </a:lvl5pPr>
            <a:lvl6pPr indent="-304800" lvl="5" marL="2743200" algn="ctr">
              <a:spcBef>
                <a:spcPts val="1600"/>
              </a:spcBef>
              <a:spcAft>
                <a:spcPts val="0"/>
              </a:spcAft>
              <a:buSzPts val="1200"/>
              <a:buChar char="■"/>
              <a:defRPr/>
            </a:lvl6pPr>
            <a:lvl7pPr indent="-304800" lvl="6" marL="3200400" algn="ctr">
              <a:spcBef>
                <a:spcPts val="1600"/>
              </a:spcBef>
              <a:spcAft>
                <a:spcPts val="0"/>
              </a:spcAft>
              <a:buSzPts val="1200"/>
              <a:buChar char="●"/>
              <a:defRPr/>
            </a:lvl7pPr>
            <a:lvl8pPr indent="-304800" lvl="7" marL="3657600" algn="ctr">
              <a:spcBef>
                <a:spcPts val="1600"/>
              </a:spcBef>
              <a:spcAft>
                <a:spcPts val="0"/>
              </a:spcAft>
              <a:buSzPts val="1200"/>
              <a:buChar char="○"/>
              <a:defRPr/>
            </a:lvl8pPr>
            <a:lvl9pPr indent="-304800" lvl="8" marL="4114800" algn="ctr">
              <a:spcBef>
                <a:spcPts val="1600"/>
              </a:spcBef>
              <a:spcAft>
                <a:spcPts val="1600"/>
              </a:spcAft>
              <a:buSzPts val="12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457200" y="410725"/>
            <a:ext cx="82296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p:txBody>
      </p:sp>
      <p:sp>
        <p:nvSpPr>
          <p:cNvPr id="16" name="Google Shape;16;p4"/>
          <p:cNvSpPr txBox="1"/>
          <p:nvPr>
            <p:ph idx="1" type="body"/>
          </p:nvPr>
        </p:nvSpPr>
        <p:spPr>
          <a:xfrm>
            <a:off x="457200" y="1026550"/>
            <a:ext cx="8229600" cy="37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1600"/>
              </a:spcBef>
              <a:spcAft>
                <a:spcPts val="0"/>
              </a:spcAft>
              <a:buSzPts val="1200"/>
              <a:buChar char="○"/>
              <a:defRPr/>
            </a:lvl2pPr>
            <a:lvl3pPr indent="-304800" lvl="2" marL="1371600">
              <a:spcBef>
                <a:spcPts val="1600"/>
              </a:spcBef>
              <a:spcAft>
                <a:spcPts val="0"/>
              </a:spcAft>
              <a:buSzPts val="1200"/>
              <a:buChar char="■"/>
              <a:defRPr/>
            </a:lvl3pPr>
            <a:lvl4pPr indent="-304800" lvl="3" marL="1828800">
              <a:spcBef>
                <a:spcPts val="1600"/>
              </a:spcBef>
              <a:spcAft>
                <a:spcPts val="0"/>
              </a:spcAft>
              <a:buSzPts val="1200"/>
              <a:buChar char="●"/>
              <a:defRPr/>
            </a:lvl4pPr>
            <a:lvl5pPr indent="-304800" lvl="4" marL="2286000">
              <a:spcBef>
                <a:spcPts val="1600"/>
              </a:spcBef>
              <a:spcAft>
                <a:spcPts val="0"/>
              </a:spcAft>
              <a:buSzPts val="1200"/>
              <a:buChar char="○"/>
              <a:defRPr/>
            </a:lvl5pPr>
            <a:lvl6pPr indent="-304800" lvl="5" marL="2743200">
              <a:spcBef>
                <a:spcPts val="1600"/>
              </a:spcBef>
              <a:spcAft>
                <a:spcPts val="0"/>
              </a:spcAft>
              <a:buSzPts val="1200"/>
              <a:buChar char="■"/>
              <a:defRPr/>
            </a:lvl6pPr>
            <a:lvl7pPr indent="-304800" lvl="6" marL="3200400">
              <a:spcBef>
                <a:spcPts val="1600"/>
              </a:spcBef>
              <a:spcAft>
                <a:spcPts val="0"/>
              </a:spcAft>
              <a:buSzPts val="1200"/>
              <a:buChar char="●"/>
              <a:defRPr/>
            </a:lvl7pPr>
            <a:lvl8pPr indent="-304800" lvl="7" marL="3657600">
              <a:spcBef>
                <a:spcPts val="1600"/>
              </a:spcBef>
              <a:spcAft>
                <a:spcPts val="0"/>
              </a:spcAft>
              <a:buSzPts val="1200"/>
              <a:buChar char="○"/>
              <a:defRPr/>
            </a:lvl8pPr>
            <a:lvl9pPr indent="-304800" lvl="8" marL="4114800">
              <a:spcBef>
                <a:spcPts val="1600"/>
              </a:spcBef>
              <a:spcAft>
                <a:spcPts val="1600"/>
              </a:spcAft>
              <a:buSzPts val="12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457200" y="410725"/>
            <a:ext cx="82296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457200" y="410725"/>
            <a:ext cx="82296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1600"/>
              </a:spcBef>
              <a:spcAft>
                <a:spcPts val="0"/>
              </a:spcAft>
              <a:buSzPts val="1200"/>
              <a:buChar char="○"/>
              <a:defRPr/>
            </a:lvl2pPr>
            <a:lvl3pPr indent="-304800" lvl="2" marL="1371600">
              <a:spcBef>
                <a:spcPts val="1600"/>
              </a:spcBef>
              <a:spcAft>
                <a:spcPts val="0"/>
              </a:spcAft>
              <a:buSzPts val="1200"/>
              <a:buChar char="■"/>
              <a:defRPr/>
            </a:lvl3pPr>
            <a:lvl4pPr indent="-304800" lvl="3" marL="1828800">
              <a:spcBef>
                <a:spcPts val="1600"/>
              </a:spcBef>
              <a:spcAft>
                <a:spcPts val="0"/>
              </a:spcAft>
              <a:buSzPts val="1200"/>
              <a:buChar char="●"/>
              <a:defRPr/>
            </a:lvl4pPr>
            <a:lvl5pPr indent="-304800" lvl="4" marL="2286000">
              <a:spcBef>
                <a:spcPts val="1600"/>
              </a:spcBef>
              <a:spcAft>
                <a:spcPts val="0"/>
              </a:spcAft>
              <a:buSzPts val="1200"/>
              <a:buChar char="○"/>
              <a:defRPr/>
            </a:lvl5pPr>
            <a:lvl6pPr indent="-304800" lvl="5" marL="2743200">
              <a:spcBef>
                <a:spcPts val="1600"/>
              </a:spcBef>
              <a:spcAft>
                <a:spcPts val="0"/>
              </a:spcAft>
              <a:buSzPts val="1200"/>
              <a:buChar char="■"/>
              <a:defRPr/>
            </a:lvl6pPr>
            <a:lvl7pPr indent="-304800" lvl="6" marL="3200400">
              <a:spcBef>
                <a:spcPts val="1600"/>
              </a:spcBef>
              <a:spcAft>
                <a:spcPts val="0"/>
              </a:spcAft>
              <a:buSzPts val="1200"/>
              <a:buChar char="●"/>
              <a:defRPr/>
            </a:lvl7pPr>
            <a:lvl8pPr indent="-304800" lvl="7" marL="3657600">
              <a:spcBef>
                <a:spcPts val="1600"/>
              </a:spcBef>
              <a:spcAft>
                <a:spcPts val="0"/>
              </a:spcAft>
              <a:buSzPts val="1200"/>
              <a:buChar char="○"/>
              <a:defRPr/>
            </a:lvl8pPr>
            <a:lvl9pPr indent="-304800" lvl="8" marL="4114800">
              <a:spcBef>
                <a:spcPts val="1600"/>
              </a:spcBef>
              <a:spcAft>
                <a:spcPts val="1600"/>
              </a:spcAft>
              <a:buSzPts val="12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2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0725"/>
            <a:ext cx="8229600" cy="4812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dk1"/>
              </a:buClr>
              <a:buSzPts val="2500"/>
              <a:buFont typeface="Fira Sans Extra Condensed Medium"/>
              <a:buNone/>
              <a:defRPr sz="25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500"/>
              <a:buFont typeface="Fira Sans Extra Condensed Medium"/>
              <a:buNone/>
              <a:defRPr sz="25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500"/>
              <a:buFont typeface="Fira Sans Extra Condensed Medium"/>
              <a:buNone/>
              <a:defRPr sz="25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500"/>
              <a:buFont typeface="Fira Sans Extra Condensed Medium"/>
              <a:buNone/>
              <a:defRPr sz="25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500"/>
              <a:buFont typeface="Fira Sans Extra Condensed Medium"/>
              <a:buNone/>
              <a:defRPr sz="25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500"/>
              <a:buFont typeface="Fira Sans Extra Condensed Medium"/>
              <a:buNone/>
              <a:defRPr sz="25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500"/>
              <a:buFont typeface="Fira Sans Extra Condensed Medium"/>
              <a:buNone/>
              <a:defRPr sz="25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500"/>
              <a:buFont typeface="Fira Sans Extra Condensed Medium"/>
              <a:buNone/>
              <a:defRPr sz="25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500"/>
              <a:buFont typeface="Fira Sans Extra Condensed Medium"/>
              <a:buNone/>
              <a:defRPr sz="2500">
                <a:solidFill>
                  <a:schemeClr val="dk1"/>
                </a:solidFill>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idx="1" type="body"/>
          </p:nvPr>
        </p:nvSpPr>
        <p:spPr>
          <a:xfrm>
            <a:off x="457200" y="1026550"/>
            <a:ext cx="8229600" cy="37062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indent="-304800" lvl="1" marL="9144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indent="-304800" lvl="2" marL="13716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indent="-304800" lvl="3" marL="1828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indent="-304800" lvl="4" marL="22860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indent="-304800" lvl="5" marL="27432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indent="-304800" lvl="6" marL="32004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indent="-304800" lvl="7" marL="36576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indent="-304800" lvl="8" marL="4114800">
              <a:lnSpc>
                <a:spcPct val="115000"/>
              </a:lnSpc>
              <a:spcBef>
                <a:spcPts val="1600"/>
              </a:spcBef>
              <a:spcAft>
                <a:spcPts val="1600"/>
              </a:spcAft>
              <a:buClr>
                <a:schemeClr val="dk1"/>
              </a:buClr>
              <a:buSzPts val="1200"/>
              <a:buFont typeface="Roboto"/>
              <a:buChar char="■"/>
              <a:defRPr sz="12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ocl.us/new_york_dataset" TargetMode="Externa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cocl.us/new_york_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3"/>
          <p:cNvSpPr/>
          <p:nvPr/>
        </p:nvSpPr>
        <p:spPr>
          <a:xfrm>
            <a:off x="4452824" y="1427938"/>
            <a:ext cx="4397325" cy="2713935"/>
          </a:xfrm>
          <a:custGeom>
            <a:rect b="b" l="l" r="r" t="t"/>
            <a:pathLst>
              <a:path extrusionOk="0" h="88409" w="143247">
                <a:moveTo>
                  <a:pt x="12973" y="0"/>
                </a:moveTo>
                <a:lnTo>
                  <a:pt x="12573" y="1028"/>
                </a:lnTo>
                <a:lnTo>
                  <a:pt x="12973" y="1427"/>
                </a:lnTo>
                <a:lnTo>
                  <a:pt x="12782" y="1902"/>
                </a:lnTo>
                <a:lnTo>
                  <a:pt x="12288" y="2777"/>
                </a:lnTo>
                <a:lnTo>
                  <a:pt x="13011" y="3709"/>
                </a:lnTo>
                <a:lnTo>
                  <a:pt x="12649" y="4166"/>
                </a:lnTo>
                <a:lnTo>
                  <a:pt x="12649" y="5402"/>
                </a:lnTo>
                <a:lnTo>
                  <a:pt x="11774" y="6448"/>
                </a:lnTo>
                <a:lnTo>
                  <a:pt x="10481" y="6448"/>
                </a:lnTo>
                <a:lnTo>
                  <a:pt x="10310" y="5041"/>
                </a:lnTo>
                <a:lnTo>
                  <a:pt x="11204" y="4737"/>
                </a:lnTo>
                <a:lnTo>
                  <a:pt x="11869" y="3805"/>
                </a:lnTo>
                <a:lnTo>
                  <a:pt x="11869" y="2739"/>
                </a:lnTo>
                <a:lnTo>
                  <a:pt x="10310" y="2473"/>
                </a:lnTo>
                <a:lnTo>
                  <a:pt x="8864" y="1902"/>
                </a:lnTo>
                <a:lnTo>
                  <a:pt x="8465" y="856"/>
                </a:lnTo>
                <a:lnTo>
                  <a:pt x="7837" y="856"/>
                </a:lnTo>
                <a:lnTo>
                  <a:pt x="7400" y="2055"/>
                </a:lnTo>
                <a:lnTo>
                  <a:pt x="7400" y="2758"/>
                </a:lnTo>
                <a:lnTo>
                  <a:pt x="7837" y="2968"/>
                </a:lnTo>
                <a:lnTo>
                  <a:pt x="7799" y="4014"/>
                </a:lnTo>
                <a:lnTo>
                  <a:pt x="8503" y="4109"/>
                </a:lnTo>
                <a:lnTo>
                  <a:pt x="7761" y="4832"/>
                </a:lnTo>
                <a:lnTo>
                  <a:pt x="7723" y="6258"/>
                </a:lnTo>
                <a:lnTo>
                  <a:pt x="8198" y="7133"/>
                </a:lnTo>
                <a:lnTo>
                  <a:pt x="7419" y="8065"/>
                </a:lnTo>
                <a:lnTo>
                  <a:pt x="7419" y="8845"/>
                </a:lnTo>
                <a:lnTo>
                  <a:pt x="6525" y="11679"/>
                </a:lnTo>
                <a:lnTo>
                  <a:pt x="6125" y="12269"/>
                </a:lnTo>
                <a:lnTo>
                  <a:pt x="5650" y="12954"/>
                </a:lnTo>
                <a:lnTo>
                  <a:pt x="5650" y="14095"/>
                </a:lnTo>
                <a:lnTo>
                  <a:pt x="4489" y="16225"/>
                </a:lnTo>
                <a:lnTo>
                  <a:pt x="2816" y="19230"/>
                </a:lnTo>
                <a:lnTo>
                  <a:pt x="2663" y="22407"/>
                </a:lnTo>
                <a:lnTo>
                  <a:pt x="2207" y="23187"/>
                </a:lnTo>
                <a:lnTo>
                  <a:pt x="2378" y="24423"/>
                </a:lnTo>
                <a:lnTo>
                  <a:pt x="818" y="26934"/>
                </a:lnTo>
                <a:lnTo>
                  <a:pt x="0" y="28075"/>
                </a:lnTo>
                <a:lnTo>
                  <a:pt x="1484" y="29749"/>
                </a:lnTo>
                <a:lnTo>
                  <a:pt x="1180" y="31080"/>
                </a:lnTo>
                <a:lnTo>
                  <a:pt x="1085" y="33173"/>
                </a:lnTo>
                <a:lnTo>
                  <a:pt x="2112" y="34732"/>
                </a:lnTo>
                <a:lnTo>
                  <a:pt x="2017" y="36140"/>
                </a:lnTo>
                <a:lnTo>
                  <a:pt x="2949" y="37167"/>
                </a:lnTo>
                <a:lnTo>
                  <a:pt x="2854" y="39754"/>
                </a:lnTo>
                <a:lnTo>
                  <a:pt x="3862" y="40952"/>
                </a:lnTo>
                <a:lnTo>
                  <a:pt x="3862" y="41618"/>
                </a:lnTo>
                <a:lnTo>
                  <a:pt x="3253" y="42284"/>
                </a:lnTo>
                <a:lnTo>
                  <a:pt x="3253" y="42797"/>
                </a:lnTo>
                <a:lnTo>
                  <a:pt x="3652" y="43159"/>
                </a:lnTo>
                <a:lnTo>
                  <a:pt x="4489" y="45232"/>
                </a:lnTo>
                <a:lnTo>
                  <a:pt x="4699" y="45726"/>
                </a:lnTo>
                <a:lnTo>
                  <a:pt x="5079" y="46658"/>
                </a:lnTo>
                <a:lnTo>
                  <a:pt x="4775" y="47438"/>
                </a:lnTo>
                <a:lnTo>
                  <a:pt x="4984" y="48009"/>
                </a:lnTo>
                <a:lnTo>
                  <a:pt x="5250" y="48484"/>
                </a:lnTo>
                <a:lnTo>
                  <a:pt x="4908" y="49454"/>
                </a:lnTo>
                <a:lnTo>
                  <a:pt x="4813" y="49759"/>
                </a:lnTo>
                <a:lnTo>
                  <a:pt x="5593" y="50386"/>
                </a:lnTo>
                <a:lnTo>
                  <a:pt x="7799" y="50653"/>
                </a:lnTo>
                <a:lnTo>
                  <a:pt x="9492" y="52707"/>
                </a:lnTo>
                <a:lnTo>
                  <a:pt x="10386" y="52954"/>
                </a:lnTo>
                <a:lnTo>
                  <a:pt x="10557" y="53905"/>
                </a:lnTo>
                <a:lnTo>
                  <a:pt x="11603" y="53905"/>
                </a:lnTo>
                <a:lnTo>
                  <a:pt x="11603" y="55237"/>
                </a:lnTo>
                <a:lnTo>
                  <a:pt x="12744" y="55693"/>
                </a:lnTo>
                <a:lnTo>
                  <a:pt x="12839" y="56739"/>
                </a:lnTo>
                <a:lnTo>
                  <a:pt x="13049" y="59136"/>
                </a:lnTo>
                <a:lnTo>
                  <a:pt x="19744" y="59136"/>
                </a:lnTo>
                <a:lnTo>
                  <a:pt x="19744" y="60677"/>
                </a:lnTo>
                <a:lnTo>
                  <a:pt x="25241" y="64005"/>
                </a:lnTo>
                <a:lnTo>
                  <a:pt x="29312" y="66459"/>
                </a:lnTo>
                <a:lnTo>
                  <a:pt x="37662" y="67486"/>
                </a:lnTo>
                <a:lnTo>
                  <a:pt x="38061" y="65679"/>
                </a:lnTo>
                <a:lnTo>
                  <a:pt x="42740" y="66022"/>
                </a:lnTo>
                <a:lnTo>
                  <a:pt x="47077" y="71290"/>
                </a:lnTo>
                <a:lnTo>
                  <a:pt x="47762" y="72108"/>
                </a:lnTo>
                <a:lnTo>
                  <a:pt x="47686" y="73687"/>
                </a:lnTo>
                <a:cubicBezTo>
                  <a:pt x="47686" y="73687"/>
                  <a:pt x="49340" y="76540"/>
                  <a:pt x="51623" y="77111"/>
                </a:cubicBezTo>
                <a:lnTo>
                  <a:pt x="53164" y="75912"/>
                </a:lnTo>
                <a:lnTo>
                  <a:pt x="53164" y="74200"/>
                </a:lnTo>
                <a:lnTo>
                  <a:pt x="55636" y="74296"/>
                </a:lnTo>
                <a:lnTo>
                  <a:pt x="56093" y="74771"/>
                </a:lnTo>
                <a:lnTo>
                  <a:pt x="57538" y="74771"/>
                </a:lnTo>
                <a:cubicBezTo>
                  <a:pt x="57538" y="74771"/>
                  <a:pt x="59041" y="76045"/>
                  <a:pt x="60087" y="78556"/>
                </a:cubicBezTo>
                <a:cubicBezTo>
                  <a:pt x="60106" y="78575"/>
                  <a:pt x="60106" y="78613"/>
                  <a:pt x="60125" y="78651"/>
                </a:cubicBezTo>
                <a:cubicBezTo>
                  <a:pt x="60125" y="78651"/>
                  <a:pt x="61248" y="81752"/>
                  <a:pt x="62693" y="82570"/>
                </a:cubicBezTo>
                <a:cubicBezTo>
                  <a:pt x="62693" y="82570"/>
                  <a:pt x="62978" y="83026"/>
                  <a:pt x="63150" y="84224"/>
                </a:cubicBezTo>
                <a:cubicBezTo>
                  <a:pt x="63150" y="84224"/>
                  <a:pt x="63321" y="84985"/>
                  <a:pt x="63929" y="85803"/>
                </a:cubicBezTo>
                <a:cubicBezTo>
                  <a:pt x="64500" y="86564"/>
                  <a:pt x="65451" y="87382"/>
                  <a:pt x="66973" y="87686"/>
                </a:cubicBezTo>
                <a:lnTo>
                  <a:pt x="69350" y="88409"/>
                </a:lnTo>
                <a:lnTo>
                  <a:pt x="69921" y="87952"/>
                </a:lnTo>
                <a:cubicBezTo>
                  <a:pt x="69921" y="87952"/>
                  <a:pt x="69446" y="86887"/>
                  <a:pt x="69274" y="85784"/>
                </a:cubicBezTo>
                <a:cubicBezTo>
                  <a:pt x="69217" y="85290"/>
                  <a:pt x="69179" y="84795"/>
                  <a:pt x="69312" y="84358"/>
                </a:cubicBezTo>
                <a:lnTo>
                  <a:pt x="69255" y="81790"/>
                </a:lnTo>
                <a:lnTo>
                  <a:pt x="69921" y="81619"/>
                </a:lnTo>
                <a:lnTo>
                  <a:pt x="70454" y="80382"/>
                </a:lnTo>
                <a:lnTo>
                  <a:pt x="71424" y="80287"/>
                </a:lnTo>
                <a:lnTo>
                  <a:pt x="72127" y="79241"/>
                </a:lnTo>
                <a:lnTo>
                  <a:pt x="74087" y="78842"/>
                </a:lnTo>
                <a:lnTo>
                  <a:pt x="74562" y="78518"/>
                </a:lnTo>
                <a:lnTo>
                  <a:pt x="75837" y="77662"/>
                </a:lnTo>
                <a:lnTo>
                  <a:pt x="75837" y="76768"/>
                </a:lnTo>
                <a:lnTo>
                  <a:pt x="80211" y="74828"/>
                </a:lnTo>
                <a:lnTo>
                  <a:pt x="81581" y="74828"/>
                </a:lnTo>
                <a:lnTo>
                  <a:pt x="84814" y="75665"/>
                </a:lnTo>
                <a:lnTo>
                  <a:pt x="85290" y="75342"/>
                </a:lnTo>
                <a:lnTo>
                  <a:pt x="85290" y="74334"/>
                </a:lnTo>
                <a:lnTo>
                  <a:pt x="87610" y="74999"/>
                </a:lnTo>
                <a:lnTo>
                  <a:pt x="88181" y="76958"/>
                </a:lnTo>
                <a:lnTo>
                  <a:pt x="90197" y="76958"/>
                </a:lnTo>
                <a:lnTo>
                  <a:pt x="91396" y="75532"/>
                </a:lnTo>
                <a:lnTo>
                  <a:pt x="93659" y="76578"/>
                </a:lnTo>
                <a:lnTo>
                  <a:pt x="94572" y="76007"/>
                </a:lnTo>
                <a:lnTo>
                  <a:pt x="92917" y="74296"/>
                </a:lnTo>
                <a:lnTo>
                  <a:pt x="93526" y="73478"/>
                </a:lnTo>
                <a:lnTo>
                  <a:pt x="93526" y="72070"/>
                </a:lnTo>
                <a:lnTo>
                  <a:pt x="96816" y="72051"/>
                </a:lnTo>
                <a:lnTo>
                  <a:pt x="97596" y="71347"/>
                </a:lnTo>
                <a:lnTo>
                  <a:pt x="98205" y="72070"/>
                </a:lnTo>
                <a:lnTo>
                  <a:pt x="99346" y="71233"/>
                </a:lnTo>
                <a:lnTo>
                  <a:pt x="99403" y="71195"/>
                </a:lnTo>
                <a:lnTo>
                  <a:pt x="99955" y="71233"/>
                </a:lnTo>
                <a:lnTo>
                  <a:pt x="103588" y="71499"/>
                </a:lnTo>
                <a:lnTo>
                  <a:pt x="104938" y="73516"/>
                </a:lnTo>
                <a:lnTo>
                  <a:pt x="105813" y="73306"/>
                </a:lnTo>
                <a:lnTo>
                  <a:pt x="108077" y="71975"/>
                </a:lnTo>
                <a:lnTo>
                  <a:pt x="109979" y="72108"/>
                </a:lnTo>
                <a:lnTo>
                  <a:pt x="112242" y="74581"/>
                </a:lnTo>
                <a:lnTo>
                  <a:pt x="113003" y="74847"/>
                </a:lnTo>
                <a:lnTo>
                  <a:pt x="113212" y="77130"/>
                </a:lnTo>
                <a:lnTo>
                  <a:pt x="112908" y="78480"/>
                </a:lnTo>
                <a:lnTo>
                  <a:pt x="112870" y="78670"/>
                </a:lnTo>
                <a:lnTo>
                  <a:pt x="113212" y="79336"/>
                </a:lnTo>
                <a:lnTo>
                  <a:pt x="113935" y="79241"/>
                </a:lnTo>
                <a:lnTo>
                  <a:pt x="113935" y="79241"/>
                </a:lnTo>
                <a:lnTo>
                  <a:pt x="113764" y="80173"/>
                </a:lnTo>
                <a:lnTo>
                  <a:pt x="115172" y="81809"/>
                </a:lnTo>
                <a:lnTo>
                  <a:pt x="115875" y="81866"/>
                </a:lnTo>
                <a:lnTo>
                  <a:pt x="115875" y="82703"/>
                </a:lnTo>
                <a:lnTo>
                  <a:pt x="116237" y="83273"/>
                </a:lnTo>
                <a:lnTo>
                  <a:pt x="117074" y="83273"/>
                </a:lnTo>
                <a:lnTo>
                  <a:pt x="117074" y="84757"/>
                </a:lnTo>
                <a:lnTo>
                  <a:pt x="118310" y="84662"/>
                </a:lnTo>
                <a:cubicBezTo>
                  <a:pt x="118310" y="84662"/>
                  <a:pt x="119109" y="85347"/>
                  <a:pt x="119242" y="85689"/>
                </a:cubicBezTo>
                <a:lnTo>
                  <a:pt x="119242" y="85746"/>
                </a:lnTo>
                <a:lnTo>
                  <a:pt x="122495" y="85746"/>
                </a:lnTo>
                <a:lnTo>
                  <a:pt x="122495" y="81352"/>
                </a:lnTo>
                <a:lnTo>
                  <a:pt x="120954" y="78480"/>
                </a:lnTo>
                <a:lnTo>
                  <a:pt x="120155" y="77016"/>
                </a:lnTo>
                <a:lnTo>
                  <a:pt x="119946" y="74999"/>
                </a:lnTo>
                <a:lnTo>
                  <a:pt x="117835" y="73192"/>
                </a:lnTo>
                <a:lnTo>
                  <a:pt x="117835" y="71994"/>
                </a:lnTo>
                <a:lnTo>
                  <a:pt x="116960" y="71233"/>
                </a:lnTo>
                <a:lnTo>
                  <a:pt x="116902" y="71195"/>
                </a:lnTo>
                <a:lnTo>
                  <a:pt x="116541" y="69635"/>
                </a:lnTo>
                <a:lnTo>
                  <a:pt x="115723" y="68551"/>
                </a:lnTo>
                <a:lnTo>
                  <a:pt x="116009" y="63986"/>
                </a:lnTo>
                <a:lnTo>
                  <a:pt x="116028" y="63606"/>
                </a:lnTo>
                <a:lnTo>
                  <a:pt x="117169" y="62978"/>
                </a:lnTo>
                <a:lnTo>
                  <a:pt x="117873" y="61437"/>
                </a:lnTo>
                <a:lnTo>
                  <a:pt x="118767" y="61437"/>
                </a:lnTo>
                <a:lnTo>
                  <a:pt x="120878" y="59174"/>
                </a:lnTo>
                <a:lnTo>
                  <a:pt x="120821" y="58299"/>
                </a:lnTo>
                <a:lnTo>
                  <a:pt x="121772" y="56701"/>
                </a:lnTo>
                <a:lnTo>
                  <a:pt x="122038" y="56283"/>
                </a:lnTo>
                <a:lnTo>
                  <a:pt x="123674" y="55921"/>
                </a:lnTo>
                <a:lnTo>
                  <a:pt x="124701" y="53981"/>
                </a:lnTo>
                <a:lnTo>
                  <a:pt x="124701" y="52612"/>
                </a:lnTo>
                <a:lnTo>
                  <a:pt x="128201" y="52041"/>
                </a:lnTo>
                <a:lnTo>
                  <a:pt x="128657" y="50957"/>
                </a:lnTo>
                <a:lnTo>
                  <a:pt x="128030" y="49854"/>
                </a:lnTo>
                <a:lnTo>
                  <a:pt x="128676" y="49454"/>
                </a:lnTo>
                <a:lnTo>
                  <a:pt x="129057" y="49245"/>
                </a:lnTo>
                <a:lnTo>
                  <a:pt x="129057" y="47914"/>
                </a:lnTo>
                <a:lnTo>
                  <a:pt x="127725" y="46887"/>
                </a:lnTo>
                <a:lnTo>
                  <a:pt x="128486" y="46183"/>
                </a:lnTo>
                <a:lnTo>
                  <a:pt x="128524" y="45726"/>
                </a:lnTo>
                <a:lnTo>
                  <a:pt x="127763" y="45251"/>
                </a:lnTo>
                <a:lnTo>
                  <a:pt x="127992" y="44129"/>
                </a:lnTo>
                <a:lnTo>
                  <a:pt x="127098" y="43748"/>
                </a:lnTo>
                <a:lnTo>
                  <a:pt x="125956" y="43653"/>
                </a:lnTo>
                <a:lnTo>
                  <a:pt x="126280" y="42626"/>
                </a:lnTo>
                <a:lnTo>
                  <a:pt x="126185" y="42150"/>
                </a:lnTo>
                <a:lnTo>
                  <a:pt x="126013" y="41390"/>
                </a:lnTo>
                <a:lnTo>
                  <a:pt x="125253" y="40001"/>
                </a:lnTo>
                <a:lnTo>
                  <a:pt x="124530" y="39640"/>
                </a:lnTo>
                <a:lnTo>
                  <a:pt x="124435" y="37776"/>
                </a:lnTo>
                <a:lnTo>
                  <a:pt x="124035" y="36958"/>
                </a:lnTo>
                <a:lnTo>
                  <a:pt x="125139" y="35817"/>
                </a:lnTo>
                <a:lnTo>
                  <a:pt x="125614" y="36121"/>
                </a:lnTo>
                <a:lnTo>
                  <a:pt x="125291" y="37776"/>
                </a:lnTo>
                <a:lnTo>
                  <a:pt x="125386" y="39107"/>
                </a:lnTo>
                <a:lnTo>
                  <a:pt x="126394" y="39640"/>
                </a:lnTo>
                <a:lnTo>
                  <a:pt x="127060" y="40705"/>
                </a:lnTo>
                <a:lnTo>
                  <a:pt x="126945" y="42188"/>
                </a:lnTo>
                <a:lnTo>
                  <a:pt x="127725" y="42188"/>
                </a:lnTo>
                <a:lnTo>
                  <a:pt x="128505" y="40876"/>
                </a:lnTo>
                <a:lnTo>
                  <a:pt x="128981" y="38860"/>
                </a:lnTo>
                <a:lnTo>
                  <a:pt x="127839" y="37490"/>
                </a:lnTo>
                <a:lnTo>
                  <a:pt x="126869" y="35778"/>
                </a:lnTo>
                <a:lnTo>
                  <a:pt x="126869" y="35778"/>
                </a:lnTo>
                <a:lnTo>
                  <a:pt x="128296" y="35855"/>
                </a:lnTo>
                <a:lnTo>
                  <a:pt x="128429" y="36825"/>
                </a:lnTo>
                <a:lnTo>
                  <a:pt x="129000" y="36920"/>
                </a:lnTo>
                <a:lnTo>
                  <a:pt x="129856" y="34923"/>
                </a:lnTo>
                <a:lnTo>
                  <a:pt x="130502" y="33477"/>
                </a:lnTo>
                <a:lnTo>
                  <a:pt x="130103" y="30833"/>
                </a:lnTo>
                <a:lnTo>
                  <a:pt x="129742" y="30491"/>
                </a:lnTo>
                <a:lnTo>
                  <a:pt x="132024" y="28151"/>
                </a:lnTo>
                <a:lnTo>
                  <a:pt x="133470" y="28151"/>
                </a:lnTo>
                <a:lnTo>
                  <a:pt x="134345" y="27676"/>
                </a:lnTo>
                <a:lnTo>
                  <a:pt x="135676" y="26972"/>
                </a:lnTo>
                <a:lnTo>
                  <a:pt x="135676" y="25774"/>
                </a:lnTo>
                <a:lnTo>
                  <a:pt x="137540" y="25013"/>
                </a:lnTo>
                <a:lnTo>
                  <a:pt x="137749" y="24138"/>
                </a:lnTo>
                <a:lnTo>
                  <a:pt x="135999" y="22026"/>
                </a:lnTo>
                <a:lnTo>
                  <a:pt x="135999" y="19116"/>
                </a:lnTo>
                <a:lnTo>
                  <a:pt x="136399" y="17576"/>
                </a:lnTo>
                <a:lnTo>
                  <a:pt x="138662" y="16472"/>
                </a:lnTo>
                <a:lnTo>
                  <a:pt x="138662" y="15712"/>
                </a:lnTo>
                <a:lnTo>
                  <a:pt x="138396" y="14665"/>
                </a:lnTo>
                <a:lnTo>
                  <a:pt x="139366" y="14152"/>
                </a:lnTo>
                <a:lnTo>
                  <a:pt x="140660" y="14190"/>
                </a:lnTo>
                <a:lnTo>
                  <a:pt x="141782" y="13182"/>
                </a:lnTo>
                <a:lnTo>
                  <a:pt x="143246" y="11850"/>
                </a:lnTo>
                <a:lnTo>
                  <a:pt x="143246" y="10956"/>
                </a:lnTo>
                <a:lnTo>
                  <a:pt x="141325" y="10766"/>
                </a:lnTo>
                <a:lnTo>
                  <a:pt x="141211" y="9625"/>
                </a:lnTo>
                <a:lnTo>
                  <a:pt x="140165" y="9587"/>
                </a:lnTo>
                <a:lnTo>
                  <a:pt x="138986" y="5954"/>
                </a:lnTo>
                <a:lnTo>
                  <a:pt x="134135" y="5954"/>
                </a:lnTo>
                <a:lnTo>
                  <a:pt x="133413" y="9587"/>
                </a:lnTo>
                <a:lnTo>
                  <a:pt x="133926" y="10671"/>
                </a:lnTo>
                <a:lnTo>
                  <a:pt x="133983" y="11603"/>
                </a:lnTo>
                <a:lnTo>
                  <a:pt x="133356" y="11812"/>
                </a:lnTo>
                <a:lnTo>
                  <a:pt x="133317" y="12649"/>
                </a:lnTo>
                <a:lnTo>
                  <a:pt x="133051" y="13182"/>
                </a:lnTo>
                <a:lnTo>
                  <a:pt x="131948" y="13486"/>
                </a:lnTo>
                <a:lnTo>
                  <a:pt x="131510" y="14665"/>
                </a:lnTo>
                <a:lnTo>
                  <a:pt x="124435" y="16320"/>
                </a:lnTo>
                <a:lnTo>
                  <a:pt x="122590" y="17956"/>
                </a:lnTo>
                <a:lnTo>
                  <a:pt x="121924" y="19306"/>
                </a:lnTo>
                <a:lnTo>
                  <a:pt x="119204" y="20448"/>
                </a:lnTo>
                <a:lnTo>
                  <a:pt x="118976" y="20543"/>
                </a:lnTo>
                <a:lnTo>
                  <a:pt x="119242" y="21380"/>
                </a:lnTo>
                <a:lnTo>
                  <a:pt x="117378" y="21285"/>
                </a:lnTo>
                <a:lnTo>
                  <a:pt x="115000" y="22559"/>
                </a:lnTo>
                <a:lnTo>
                  <a:pt x="113593" y="23929"/>
                </a:lnTo>
                <a:lnTo>
                  <a:pt x="113821" y="24937"/>
                </a:lnTo>
                <a:lnTo>
                  <a:pt x="115210" y="24784"/>
                </a:lnTo>
                <a:lnTo>
                  <a:pt x="115533" y="25393"/>
                </a:lnTo>
                <a:lnTo>
                  <a:pt x="115172" y="26116"/>
                </a:lnTo>
                <a:lnTo>
                  <a:pt x="113840" y="26059"/>
                </a:lnTo>
                <a:lnTo>
                  <a:pt x="111938" y="27562"/>
                </a:lnTo>
                <a:lnTo>
                  <a:pt x="109770" y="27409"/>
                </a:lnTo>
                <a:lnTo>
                  <a:pt x="109541" y="27695"/>
                </a:lnTo>
                <a:lnTo>
                  <a:pt x="107449" y="30129"/>
                </a:lnTo>
                <a:lnTo>
                  <a:pt x="105794" y="30034"/>
                </a:lnTo>
                <a:lnTo>
                  <a:pt x="105794" y="29273"/>
                </a:lnTo>
                <a:lnTo>
                  <a:pt x="107259" y="28798"/>
                </a:lnTo>
                <a:lnTo>
                  <a:pt x="107316" y="27695"/>
                </a:lnTo>
                <a:lnTo>
                  <a:pt x="107392" y="26534"/>
                </a:lnTo>
                <a:lnTo>
                  <a:pt x="108800" y="25393"/>
                </a:lnTo>
                <a:lnTo>
                  <a:pt x="108172" y="22825"/>
                </a:lnTo>
                <a:lnTo>
                  <a:pt x="109104" y="21171"/>
                </a:lnTo>
                <a:lnTo>
                  <a:pt x="109009" y="20448"/>
                </a:lnTo>
                <a:lnTo>
                  <a:pt x="108895" y="19497"/>
                </a:lnTo>
                <a:lnTo>
                  <a:pt x="109199" y="19326"/>
                </a:lnTo>
                <a:lnTo>
                  <a:pt x="110207" y="20467"/>
                </a:lnTo>
                <a:lnTo>
                  <a:pt x="112014" y="20467"/>
                </a:lnTo>
                <a:lnTo>
                  <a:pt x="112528" y="19573"/>
                </a:lnTo>
                <a:lnTo>
                  <a:pt x="111120" y="17461"/>
                </a:lnTo>
                <a:lnTo>
                  <a:pt x="109351" y="15693"/>
                </a:lnTo>
                <a:lnTo>
                  <a:pt x="104824" y="15788"/>
                </a:lnTo>
                <a:lnTo>
                  <a:pt x="101838" y="15959"/>
                </a:lnTo>
                <a:lnTo>
                  <a:pt x="101477" y="15179"/>
                </a:lnTo>
                <a:lnTo>
                  <a:pt x="100640" y="14551"/>
                </a:lnTo>
                <a:lnTo>
                  <a:pt x="100640" y="13619"/>
                </a:lnTo>
                <a:lnTo>
                  <a:pt x="99879" y="13581"/>
                </a:lnTo>
                <a:lnTo>
                  <a:pt x="99879" y="13220"/>
                </a:lnTo>
                <a:lnTo>
                  <a:pt x="99860" y="12288"/>
                </a:lnTo>
                <a:lnTo>
                  <a:pt x="99137" y="11812"/>
                </a:lnTo>
                <a:lnTo>
                  <a:pt x="99042" y="10671"/>
                </a:lnTo>
                <a:lnTo>
                  <a:pt x="97958" y="10005"/>
                </a:lnTo>
                <a:lnTo>
                  <a:pt x="97691" y="10728"/>
                </a:lnTo>
                <a:lnTo>
                  <a:pt x="96417" y="10671"/>
                </a:lnTo>
                <a:lnTo>
                  <a:pt x="95124" y="8255"/>
                </a:lnTo>
                <a:lnTo>
                  <a:pt x="94515" y="7856"/>
                </a:lnTo>
                <a:lnTo>
                  <a:pt x="91148" y="7704"/>
                </a:lnTo>
                <a:lnTo>
                  <a:pt x="90806" y="8370"/>
                </a:lnTo>
                <a:lnTo>
                  <a:pt x="90901" y="8845"/>
                </a:lnTo>
                <a:lnTo>
                  <a:pt x="89665" y="10177"/>
                </a:lnTo>
                <a:lnTo>
                  <a:pt x="88733" y="10272"/>
                </a:lnTo>
                <a:lnTo>
                  <a:pt x="87972" y="11470"/>
                </a:lnTo>
                <a:lnTo>
                  <a:pt x="84871" y="10994"/>
                </a:lnTo>
                <a:lnTo>
                  <a:pt x="83483" y="11432"/>
                </a:lnTo>
                <a:lnTo>
                  <a:pt x="81676" y="10823"/>
                </a:lnTo>
                <a:lnTo>
                  <a:pt x="81143" y="9948"/>
                </a:lnTo>
                <a:lnTo>
                  <a:pt x="79298" y="9321"/>
                </a:lnTo>
                <a:lnTo>
                  <a:pt x="78576" y="10100"/>
                </a:lnTo>
                <a:lnTo>
                  <a:pt x="76103" y="9225"/>
                </a:lnTo>
                <a:lnTo>
                  <a:pt x="76103" y="7780"/>
                </a:lnTo>
                <a:lnTo>
                  <a:pt x="74924" y="7057"/>
                </a:lnTo>
                <a:lnTo>
                  <a:pt x="74924" y="8198"/>
                </a:lnTo>
                <a:lnTo>
                  <a:pt x="70663" y="8484"/>
                </a:lnTo>
                <a:lnTo>
                  <a:pt x="69084" y="8579"/>
                </a:lnTo>
                <a:lnTo>
                  <a:pt x="58946" y="8141"/>
                </a:lnTo>
                <a:lnTo>
                  <a:pt x="57957" y="8084"/>
                </a:lnTo>
                <a:lnTo>
                  <a:pt x="56664" y="8008"/>
                </a:lnTo>
                <a:lnTo>
                  <a:pt x="42360" y="6277"/>
                </a:lnTo>
                <a:lnTo>
                  <a:pt x="39564" y="5954"/>
                </a:lnTo>
                <a:lnTo>
                  <a:pt x="39297" y="5916"/>
                </a:lnTo>
                <a:lnTo>
                  <a:pt x="31290" y="4641"/>
                </a:lnTo>
                <a:lnTo>
                  <a:pt x="27790" y="4071"/>
                </a:lnTo>
                <a:lnTo>
                  <a:pt x="27505" y="3995"/>
                </a:lnTo>
                <a:lnTo>
                  <a:pt x="25203" y="3500"/>
                </a:lnTo>
                <a:lnTo>
                  <a:pt x="18451" y="1693"/>
                </a:lnTo>
                <a:lnTo>
                  <a:pt x="129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ctrTitle"/>
          </p:nvPr>
        </p:nvSpPr>
        <p:spPr>
          <a:xfrm>
            <a:off x="-286700" y="1533725"/>
            <a:ext cx="5381700" cy="14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THE BATTLE OF NEIGHBORHOODS</a:t>
            </a:r>
            <a:endParaRPr sz="4800"/>
          </a:p>
        </p:txBody>
      </p:sp>
      <p:sp>
        <p:nvSpPr>
          <p:cNvPr id="53" name="Google Shape;53;p13"/>
          <p:cNvSpPr txBox="1"/>
          <p:nvPr>
            <p:ph idx="1" type="subTitle"/>
          </p:nvPr>
        </p:nvSpPr>
        <p:spPr>
          <a:xfrm>
            <a:off x="755531" y="3047992"/>
            <a:ext cx="3367200" cy="58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4"/>
          <p:cNvSpPr txBox="1"/>
          <p:nvPr>
            <p:ph type="title"/>
          </p:nvPr>
        </p:nvSpPr>
        <p:spPr>
          <a:xfrm>
            <a:off x="457200" y="410725"/>
            <a:ext cx="8229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59" name="Google Shape;59;p14"/>
          <p:cNvSpPr txBox="1"/>
          <p:nvPr>
            <p:ph idx="1" type="body"/>
          </p:nvPr>
        </p:nvSpPr>
        <p:spPr>
          <a:xfrm>
            <a:off x="457200" y="1026550"/>
            <a:ext cx="8229600" cy="3706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1000"/>
              </a:spcBef>
              <a:spcAft>
                <a:spcPts val="0"/>
              </a:spcAft>
              <a:buSzPts val="1400"/>
              <a:buChar char="●"/>
            </a:pPr>
            <a:r>
              <a:rPr lang="en" sz="1400">
                <a:latin typeface="Open Sans"/>
                <a:ea typeface="Open Sans"/>
                <a:cs typeface="Open Sans"/>
                <a:sym typeface="Open Sans"/>
              </a:rPr>
              <a:t>New York is the largest city in the United States with a large population of immigrants.</a:t>
            </a:r>
            <a:endParaRPr sz="1400">
              <a:latin typeface="Open Sans"/>
              <a:ea typeface="Open Sans"/>
              <a:cs typeface="Open Sans"/>
              <a:sym typeface="Open Sans"/>
            </a:endParaRPr>
          </a:p>
          <a:p>
            <a:pPr indent="-317500" lvl="0" marL="457200" rtl="0" algn="l">
              <a:lnSpc>
                <a:spcPct val="150000"/>
              </a:lnSpc>
              <a:spcBef>
                <a:spcPts val="1000"/>
              </a:spcBef>
              <a:spcAft>
                <a:spcPts val="0"/>
              </a:spcAft>
              <a:buSzPts val="1400"/>
              <a:buChar char="●"/>
            </a:pPr>
            <a:r>
              <a:rPr lang="en" sz="1400">
                <a:latin typeface="Open Sans"/>
                <a:ea typeface="Open Sans"/>
                <a:cs typeface="Open Sans"/>
                <a:sym typeface="Open Sans"/>
              </a:rPr>
              <a:t>estimated 2020 population of 8,253,213 distributed over about 302.6 square miles (784 km</a:t>
            </a:r>
            <a:r>
              <a:rPr baseline="30000" lang="en" sz="1400">
                <a:latin typeface="Open Sans"/>
                <a:ea typeface="Open Sans"/>
                <a:cs typeface="Open Sans"/>
                <a:sym typeface="Open Sans"/>
              </a:rPr>
              <a:t>2</a:t>
            </a:r>
            <a:r>
              <a:rPr lang="en" sz="1400">
                <a:latin typeface="Open Sans"/>
                <a:ea typeface="Open Sans"/>
                <a:cs typeface="Open Sans"/>
                <a:sym typeface="Open Sans"/>
              </a:rPr>
              <a:t>), New York City is also the most densely populated major city in the United States.</a:t>
            </a:r>
            <a:endParaRPr sz="1400">
              <a:latin typeface="Open Sans"/>
              <a:ea typeface="Open Sans"/>
              <a:cs typeface="Open Sans"/>
              <a:sym typeface="Open Sans"/>
            </a:endParaRPr>
          </a:p>
          <a:p>
            <a:pPr indent="-317500" lvl="0" marL="457200" rtl="0" algn="l">
              <a:lnSpc>
                <a:spcPct val="150000"/>
              </a:lnSpc>
              <a:spcBef>
                <a:spcPts val="1000"/>
              </a:spcBef>
              <a:spcAft>
                <a:spcPts val="0"/>
              </a:spcAft>
              <a:buSzPts val="1400"/>
              <a:buChar char="●"/>
            </a:pPr>
            <a:r>
              <a:rPr lang="en" sz="1400">
                <a:latin typeface="Open Sans"/>
                <a:ea typeface="Open Sans"/>
                <a:cs typeface="Open Sans"/>
                <a:sym typeface="Open Sans"/>
              </a:rPr>
              <a:t>New York City has been described as the cultural, financial, and media capital of the world, significantly influencing commerce, entertainment, research, technology, education, politics, tourism, art, fashion, and sports, and is the most photographed city in the world.</a:t>
            </a:r>
            <a:endParaRPr sz="1400">
              <a:latin typeface="Open Sans"/>
              <a:ea typeface="Open Sans"/>
              <a:cs typeface="Open Sans"/>
              <a:sym typeface="Open Sans"/>
            </a:endParaRPr>
          </a:p>
          <a:p>
            <a:pPr indent="-317500" lvl="0" marL="457200" rtl="0" algn="l">
              <a:lnSpc>
                <a:spcPct val="150000"/>
              </a:lnSpc>
              <a:spcBef>
                <a:spcPts val="1000"/>
              </a:spcBef>
              <a:spcAft>
                <a:spcPts val="0"/>
              </a:spcAft>
              <a:buSzPts val="1400"/>
              <a:buChar char="●"/>
            </a:pPr>
            <a:r>
              <a:rPr lang="en" sz="1400">
                <a:latin typeface="Open Sans"/>
                <a:ea typeface="Open Sans"/>
                <a:cs typeface="Open Sans"/>
                <a:sym typeface="Open Sans"/>
              </a:rPr>
              <a:t>New York City is also called “melting pot” as it is very ethnically diverse.As many as 800 languages are spoken in New York,making it the most linguistically diverse city in the world.With its diverse culture,there are many restaurants in New York which serve many different cuisines.</a:t>
            </a:r>
            <a:endParaRPr sz="1400">
              <a:latin typeface="Open Sans"/>
              <a:ea typeface="Open Sans"/>
              <a:cs typeface="Open Sans"/>
              <a:sym typeface="Open Sans"/>
            </a:endParaRPr>
          </a:p>
          <a:p>
            <a:pPr indent="0" lvl="0" marL="45720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457200" y="410725"/>
            <a:ext cx="8229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65" name="Google Shape;65;p15"/>
          <p:cNvSpPr txBox="1"/>
          <p:nvPr>
            <p:ph idx="1" type="body"/>
          </p:nvPr>
        </p:nvSpPr>
        <p:spPr>
          <a:xfrm>
            <a:off x="457200" y="1026550"/>
            <a:ext cx="8229600" cy="37062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rPr lang="en" sz="1400">
                <a:latin typeface="Open Sans"/>
                <a:ea typeface="Open Sans"/>
                <a:cs typeface="Open Sans"/>
                <a:sym typeface="Open Sans"/>
              </a:rPr>
              <a:t>To find the answers to the following questions: </a:t>
            </a:r>
            <a:endParaRPr sz="1400">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rPr lang="en" sz="1400">
                <a:latin typeface="Open Sans"/>
                <a:ea typeface="Open Sans"/>
                <a:cs typeface="Open Sans"/>
                <a:sym typeface="Open Sans"/>
              </a:rPr>
              <a:t>1. What are best location in New York City for Indian Cuisine?</a:t>
            </a:r>
            <a:endParaRPr sz="1400">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rPr lang="en" sz="1400">
                <a:latin typeface="Open Sans"/>
                <a:ea typeface="Open Sans"/>
                <a:cs typeface="Open Sans"/>
                <a:sym typeface="Open Sans"/>
              </a:rPr>
              <a:t>2. Which areas have potential Indian Restaurant Market?</a:t>
            </a:r>
            <a:endParaRPr sz="1400">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rPr lang="en" sz="1400">
                <a:latin typeface="Open Sans"/>
                <a:ea typeface="Open Sans"/>
                <a:cs typeface="Open Sans"/>
                <a:sym typeface="Open Sans"/>
              </a:rPr>
              <a:t>3. Which all areas lack Indian Restaurants?</a:t>
            </a:r>
            <a:endParaRPr sz="1400">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rPr lang="en" sz="1400">
                <a:latin typeface="Open Sans"/>
                <a:ea typeface="Open Sans"/>
                <a:cs typeface="Open Sans"/>
                <a:sym typeface="Open Sans"/>
              </a:rPr>
              <a:t>4. Which is the best place to stay if you prefer Indian Cuisine?</a:t>
            </a:r>
            <a:endParaRPr sz="1400">
              <a:latin typeface="Open Sans"/>
              <a:ea typeface="Open Sans"/>
              <a:cs typeface="Open Sans"/>
              <a:sym typeface="Open Sans"/>
            </a:endParaRPr>
          </a:p>
          <a:p>
            <a:pPr indent="0" lvl="0" marL="0" rtl="0" algn="l">
              <a:spcBef>
                <a:spcPts val="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457200" y="410725"/>
            <a:ext cx="8229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71" name="Google Shape;71;p16"/>
          <p:cNvSpPr txBox="1"/>
          <p:nvPr>
            <p:ph idx="1" type="body"/>
          </p:nvPr>
        </p:nvSpPr>
        <p:spPr>
          <a:xfrm>
            <a:off x="457200" y="1026550"/>
            <a:ext cx="8229600" cy="37062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Clr>
                <a:schemeClr val="dk1"/>
              </a:buClr>
              <a:buSzPts val="1100"/>
              <a:buFont typeface="Arial"/>
              <a:buNone/>
            </a:pPr>
            <a:r>
              <a:rPr lang="en" sz="1100">
                <a:latin typeface="Open Sans"/>
                <a:ea typeface="Open Sans"/>
                <a:cs typeface="Open Sans"/>
                <a:sym typeface="Open Sans"/>
              </a:rPr>
              <a:t>•New York City data that contains list Boroughs, Neighbourhoods along with their latitude and longitude.</a:t>
            </a:r>
            <a:endParaRPr sz="1100">
              <a:latin typeface="Open Sans"/>
              <a:ea typeface="Open Sans"/>
              <a:cs typeface="Open Sans"/>
              <a:sym typeface="Open Sans"/>
            </a:endParaRPr>
          </a:p>
          <a:p>
            <a:pPr indent="0" lvl="0" marL="0" rtl="0" algn="l">
              <a:lnSpc>
                <a:spcPct val="100000"/>
              </a:lnSpc>
              <a:spcBef>
                <a:spcPts val="1000"/>
              </a:spcBef>
              <a:spcAft>
                <a:spcPts val="0"/>
              </a:spcAft>
              <a:buClr>
                <a:schemeClr val="dk1"/>
              </a:buClr>
              <a:buSzPts val="1100"/>
              <a:buFont typeface="Arial"/>
              <a:buNone/>
            </a:pPr>
            <a:r>
              <a:rPr lang="en" sz="1100">
                <a:latin typeface="Open Sans"/>
                <a:ea typeface="Open Sans"/>
                <a:cs typeface="Open Sans"/>
                <a:sym typeface="Open Sans"/>
              </a:rPr>
              <a:t>	Data source : </a:t>
            </a:r>
            <a:r>
              <a:rPr lang="en" sz="1100" u="sng">
                <a:solidFill>
                  <a:srgbClr val="1155CC"/>
                </a:solidFill>
                <a:latin typeface="Open Sans"/>
                <a:ea typeface="Open Sans"/>
                <a:cs typeface="Open Sans"/>
                <a:sym typeface="Open Sans"/>
                <a:hlinkClick r:id="rId3">
                  <a:extLst>
                    <a:ext uri="{A12FA001-AC4F-418D-AE19-62706E023703}">
                      <ahyp:hlinkClr val="tx"/>
                    </a:ext>
                  </a:extLst>
                </a:hlinkClick>
              </a:rPr>
              <a:t>https://cocl.us/new_york_dataset</a:t>
            </a:r>
            <a:endParaRPr sz="1100">
              <a:latin typeface="Open Sans"/>
              <a:ea typeface="Open Sans"/>
              <a:cs typeface="Open Sans"/>
              <a:sym typeface="Open Sans"/>
            </a:endParaRPr>
          </a:p>
          <a:p>
            <a:pPr indent="0" lvl="0" marL="0" rtl="0" algn="l">
              <a:lnSpc>
                <a:spcPct val="100000"/>
              </a:lnSpc>
              <a:spcBef>
                <a:spcPts val="1000"/>
              </a:spcBef>
              <a:spcAft>
                <a:spcPts val="0"/>
              </a:spcAft>
              <a:buNone/>
            </a:pPr>
            <a:r>
              <a:rPr lang="en" sz="1100">
                <a:latin typeface="Open Sans"/>
                <a:ea typeface="Open Sans"/>
                <a:cs typeface="Open Sans"/>
                <a:sym typeface="Open Sans"/>
              </a:rPr>
              <a:t>	Description: This data set will be used to explore various neighbourhoods of New York City</a:t>
            </a:r>
            <a:endParaRPr sz="1100">
              <a:latin typeface="Open Sans"/>
              <a:ea typeface="Open Sans"/>
              <a:cs typeface="Open Sans"/>
              <a:sym typeface="Open Sans"/>
            </a:endParaRPr>
          </a:p>
          <a:p>
            <a:pPr indent="0" lvl="0" marL="0" rtl="0" algn="l">
              <a:lnSpc>
                <a:spcPct val="100000"/>
              </a:lnSpc>
              <a:spcBef>
                <a:spcPts val="100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00000"/>
              </a:lnSpc>
              <a:spcBef>
                <a:spcPts val="1000"/>
              </a:spcBef>
              <a:spcAft>
                <a:spcPts val="0"/>
              </a:spcAft>
              <a:buClr>
                <a:schemeClr val="dk1"/>
              </a:buClr>
              <a:buSzPts val="1100"/>
              <a:buFont typeface="Arial"/>
              <a:buNone/>
            </a:pPr>
            <a:r>
              <a:rPr lang="en" sz="1100">
                <a:latin typeface="Open Sans"/>
                <a:ea typeface="Open Sans"/>
                <a:cs typeface="Open Sans"/>
                <a:sym typeface="Open Sans"/>
              </a:rPr>
              <a:t>•Indian restaurants in each neighbourhood of New York City.</a:t>
            </a:r>
            <a:endParaRPr sz="1100">
              <a:latin typeface="Open Sans"/>
              <a:ea typeface="Open Sans"/>
              <a:cs typeface="Open Sans"/>
              <a:sym typeface="Open Sans"/>
            </a:endParaRPr>
          </a:p>
          <a:p>
            <a:pPr indent="0" lvl="0" marL="0" rtl="0" algn="l">
              <a:lnSpc>
                <a:spcPct val="100000"/>
              </a:lnSpc>
              <a:spcBef>
                <a:spcPts val="1000"/>
              </a:spcBef>
              <a:spcAft>
                <a:spcPts val="0"/>
              </a:spcAft>
              <a:buClr>
                <a:schemeClr val="dk1"/>
              </a:buClr>
              <a:buSzPts val="1100"/>
              <a:buFont typeface="Arial"/>
              <a:buNone/>
            </a:pPr>
            <a:r>
              <a:rPr lang="en" sz="1100">
                <a:latin typeface="Open Sans"/>
                <a:ea typeface="Open Sans"/>
                <a:cs typeface="Open Sans"/>
                <a:sym typeface="Open Sans"/>
              </a:rPr>
              <a:t>	Data source : Foursquare API</a:t>
            </a:r>
            <a:endParaRPr sz="1100">
              <a:latin typeface="Open Sans"/>
              <a:ea typeface="Open Sans"/>
              <a:cs typeface="Open Sans"/>
              <a:sym typeface="Open Sans"/>
            </a:endParaRPr>
          </a:p>
          <a:p>
            <a:pPr indent="0" lvl="0" marL="0" rtl="0" algn="l">
              <a:lnSpc>
                <a:spcPct val="100000"/>
              </a:lnSpc>
              <a:spcBef>
                <a:spcPts val="1000"/>
              </a:spcBef>
              <a:spcAft>
                <a:spcPts val="0"/>
              </a:spcAft>
              <a:buNone/>
            </a:pPr>
            <a:r>
              <a:rPr lang="en" sz="1100">
                <a:latin typeface="Open Sans"/>
                <a:ea typeface="Open Sans"/>
                <a:cs typeface="Open Sans"/>
                <a:sym typeface="Open Sans"/>
              </a:rPr>
              <a:t>	Description: By using this API we will get all the venues in each neighbourhood. We can filter these venues to get only Indian restaurants.</a:t>
            </a:r>
            <a:endParaRPr sz="1100">
              <a:latin typeface="Open Sans"/>
              <a:ea typeface="Open Sans"/>
              <a:cs typeface="Open Sans"/>
              <a:sym typeface="Open Sans"/>
            </a:endParaRPr>
          </a:p>
          <a:p>
            <a:pPr indent="0" lvl="0" marL="0" rtl="0" algn="l">
              <a:lnSpc>
                <a:spcPct val="100000"/>
              </a:lnSpc>
              <a:spcBef>
                <a:spcPts val="100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00000"/>
              </a:lnSpc>
              <a:spcBef>
                <a:spcPts val="1000"/>
              </a:spcBef>
              <a:spcAft>
                <a:spcPts val="0"/>
              </a:spcAft>
              <a:buClr>
                <a:schemeClr val="dk1"/>
              </a:buClr>
              <a:buSzPts val="1100"/>
              <a:buFont typeface="Arial"/>
              <a:buNone/>
            </a:pPr>
            <a:r>
              <a:rPr lang="en" sz="1100">
                <a:latin typeface="Open Sans"/>
                <a:ea typeface="Open Sans"/>
                <a:cs typeface="Open Sans"/>
                <a:sym typeface="Open Sans"/>
              </a:rPr>
              <a:t>•GeoSpace data</a:t>
            </a:r>
            <a:endParaRPr sz="1100">
              <a:latin typeface="Open Sans"/>
              <a:ea typeface="Open Sans"/>
              <a:cs typeface="Open Sans"/>
              <a:sym typeface="Open Sans"/>
            </a:endParaRPr>
          </a:p>
          <a:p>
            <a:pPr indent="0" lvl="0" marL="0" rtl="0" algn="l">
              <a:lnSpc>
                <a:spcPct val="100000"/>
              </a:lnSpc>
              <a:spcBef>
                <a:spcPts val="1000"/>
              </a:spcBef>
              <a:spcAft>
                <a:spcPts val="0"/>
              </a:spcAft>
              <a:buClr>
                <a:schemeClr val="dk1"/>
              </a:buClr>
              <a:buSzPts val="1100"/>
              <a:buFont typeface="Arial"/>
              <a:buNone/>
            </a:pPr>
            <a:r>
              <a:rPr lang="en" sz="1100">
                <a:latin typeface="Open Sans"/>
                <a:ea typeface="Open Sans"/>
                <a:cs typeface="Open Sans"/>
                <a:sym typeface="Open Sans"/>
              </a:rPr>
              <a:t>	Data source : </a:t>
            </a:r>
            <a:r>
              <a:rPr lang="en" sz="1100" u="sng">
                <a:solidFill>
                  <a:srgbClr val="1155CC"/>
                </a:solidFill>
                <a:latin typeface="Open Sans"/>
                <a:ea typeface="Open Sans"/>
                <a:cs typeface="Open Sans"/>
                <a:sym typeface="Open Sans"/>
                <a:hlinkClick r:id="rId4">
                  <a:extLst>
                    <a:ext uri="{A12FA001-AC4F-418D-AE19-62706E023703}">
                      <ahyp:hlinkClr val="tx"/>
                    </a:ext>
                  </a:extLst>
                </a:hlinkClick>
              </a:rPr>
              <a:t>https://data.cityofnewyork.us/City-Government/Borough-Boundaries/tqmj-j8zm</a:t>
            </a:r>
            <a:endParaRPr sz="1100">
              <a:latin typeface="Open Sans"/>
              <a:ea typeface="Open Sans"/>
              <a:cs typeface="Open Sans"/>
              <a:sym typeface="Open Sans"/>
            </a:endParaRPr>
          </a:p>
          <a:p>
            <a:pPr indent="0" lvl="0" marL="0" rtl="0" algn="l">
              <a:lnSpc>
                <a:spcPct val="100000"/>
              </a:lnSpc>
              <a:spcBef>
                <a:spcPts val="1000"/>
              </a:spcBef>
              <a:spcAft>
                <a:spcPts val="0"/>
              </a:spcAft>
              <a:buClr>
                <a:schemeClr val="dk1"/>
              </a:buClr>
              <a:buSzPts val="1100"/>
              <a:buFont typeface="Arial"/>
              <a:buNone/>
            </a:pPr>
            <a:r>
              <a:rPr lang="en" sz="1100">
                <a:latin typeface="Open Sans"/>
                <a:ea typeface="Open Sans"/>
                <a:cs typeface="Open Sans"/>
                <a:sym typeface="Open Sans"/>
              </a:rPr>
              <a:t>	Description: By using this geo space data we will get the New York Borough boundaries that will help us visualize the map using Folium.</a:t>
            </a:r>
            <a:endParaRPr sz="1100">
              <a:latin typeface="Open Sans"/>
              <a:ea typeface="Open Sans"/>
              <a:cs typeface="Open Sans"/>
              <a:sym typeface="Open Sans"/>
            </a:endParaRPr>
          </a:p>
          <a:p>
            <a:pPr indent="0" lvl="0" marL="0" rtl="0" algn="l">
              <a:lnSpc>
                <a:spcPct val="100000"/>
              </a:lnSpc>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457200" y="410725"/>
            <a:ext cx="8229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77" name="Google Shape;77;p17"/>
          <p:cNvSpPr txBox="1"/>
          <p:nvPr>
            <p:ph idx="1" type="body"/>
          </p:nvPr>
        </p:nvSpPr>
        <p:spPr>
          <a:xfrm>
            <a:off x="457200" y="1026550"/>
            <a:ext cx="8229600" cy="37062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rPr lang="en" sz="1400">
                <a:latin typeface="Open Sans"/>
                <a:ea typeface="Open Sans"/>
                <a:cs typeface="Open Sans"/>
                <a:sym typeface="Open Sans"/>
              </a:rPr>
              <a:t>1.We collect the New York City data from “</a:t>
            </a:r>
            <a:r>
              <a:rPr lang="en" sz="1400" u="sng">
                <a:solidFill>
                  <a:srgbClr val="1155CC"/>
                </a:solidFill>
                <a:latin typeface="Open Sans"/>
                <a:ea typeface="Open Sans"/>
                <a:cs typeface="Open Sans"/>
                <a:sym typeface="Open Sans"/>
                <a:hlinkClick r:id="rId3">
                  <a:extLst>
                    <a:ext uri="{A12FA001-AC4F-418D-AE19-62706E023703}">
                      <ahyp:hlinkClr val="tx"/>
                    </a:ext>
                  </a:extLst>
                </a:hlinkClick>
              </a:rPr>
              <a:t>https://cocl.us/new_york_dataset</a:t>
            </a:r>
            <a:r>
              <a:rPr lang="en" sz="1400">
                <a:latin typeface="Open Sans"/>
                <a:ea typeface="Open Sans"/>
                <a:cs typeface="Open Sans"/>
                <a:sym typeface="Open Sans"/>
              </a:rPr>
              <a:t>”</a:t>
            </a:r>
            <a:endParaRPr sz="1400">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rPr lang="en" sz="1400">
                <a:latin typeface="Open Sans"/>
                <a:ea typeface="Open Sans"/>
                <a:cs typeface="Open Sans"/>
                <a:sym typeface="Open Sans"/>
              </a:rPr>
              <a:t>2.Find all venues for each neighborhood using Foursquare API</a:t>
            </a:r>
            <a:endParaRPr sz="1400">
              <a:latin typeface="Open Sans"/>
              <a:ea typeface="Open Sans"/>
              <a:cs typeface="Open Sans"/>
              <a:sym typeface="Open Sans"/>
            </a:endParaRPr>
          </a:p>
          <a:p>
            <a:pPr indent="0" lvl="0" marL="0" rtl="0" algn="l">
              <a:lnSpc>
                <a:spcPct val="150000"/>
              </a:lnSpc>
              <a:spcBef>
                <a:spcPts val="1000"/>
              </a:spcBef>
              <a:spcAft>
                <a:spcPts val="0"/>
              </a:spcAft>
              <a:buNone/>
            </a:pPr>
            <a:r>
              <a:rPr lang="en" sz="1400">
                <a:latin typeface="Open Sans"/>
                <a:ea typeface="Open Sans"/>
                <a:cs typeface="Open Sans"/>
                <a:sym typeface="Open Sans"/>
              </a:rPr>
              <a:t>3.All the Indian restaurants can be filtered for analysis.</a:t>
            </a:r>
            <a:endParaRPr sz="1400">
              <a:latin typeface="Open Sans"/>
              <a:ea typeface="Open Sans"/>
              <a:cs typeface="Open Sans"/>
              <a:sym typeface="Open Sans"/>
            </a:endParaRPr>
          </a:p>
          <a:p>
            <a:pPr indent="0" lvl="0" marL="0" rtl="0" algn="l">
              <a:lnSpc>
                <a:spcPct val="150000"/>
              </a:lnSpc>
              <a:spcBef>
                <a:spcPts val="1000"/>
              </a:spcBef>
              <a:spcAft>
                <a:spcPts val="0"/>
              </a:spcAft>
              <a:buNone/>
            </a:pPr>
            <a:r>
              <a:rPr lang="en" sz="1400">
                <a:latin typeface="Open Sans"/>
                <a:ea typeface="Open Sans"/>
                <a:cs typeface="Open Sans"/>
                <a:sym typeface="Open Sans"/>
              </a:rPr>
              <a:t>4.The likes,ratings and tips could be found for the restaurants using Foursquare API.</a:t>
            </a:r>
            <a:endParaRPr sz="1400">
              <a:latin typeface="Open Sans"/>
              <a:ea typeface="Open Sans"/>
              <a:cs typeface="Open Sans"/>
              <a:sym typeface="Open Sans"/>
            </a:endParaRPr>
          </a:p>
          <a:p>
            <a:pPr indent="0" lvl="0" marL="0" rtl="0" algn="l">
              <a:lnSpc>
                <a:spcPct val="150000"/>
              </a:lnSpc>
              <a:spcBef>
                <a:spcPts val="1000"/>
              </a:spcBef>
              <a:spcAft>
                <a:spcPts val="0"/>
              </a:spcAft>
              <a:buNone/>
            </a:pPr>
            <a:r>
              <a:rPr lang="en" sz="1400">
                <a:latin typeface="Open Sans"/>
                <a:ea typeface="Open Sans"/>
                <a:cs typeface="Open Sans"/>
                <a:sym typeface="Open Sans"/>
              </a:rPr>
              <a:t>5.The Neighborhoods and Boroughs could be sorted.</a:t>
            </a:r>
            <a:endParaRPr sz="1400">
              <a:latin typeface="Open Sans"/>
              <a:ea typeface="Open Sans"/>
              <a:cs typeface="Open Sans"/>
              <a:sym typeface="Open Sans"/>
            </a:endParaRPr>
          </a:p>
          <a:p>
            <a:pPr indent="0" lvl="0" marL="0" rtl="0" algn="l">
              <a:lnSpc>
                <a:spcPct val="150000"/>
              </a:lnSpc>
              <a:spcBef>
                <a:spcPts val="1000"/>
              </a:spcBef>
              <a:spcAft>
                <a:spcPts val="0"/>
              </a:spcAft>
              <a:buNone/>
            </a:pPr>
            <a:r>
              <a:rPr lang="en" sz="1400">
                <a:latin typeface="Open Sans"/>
                <a:ea typeface="Open Sans"/>
                <a:cs typeface="Open Sans"/>
                <a:sym typeface="Open Sans"/>
              </a:rPr>
              <a:t>6.The neighborhoods with an average rating equal to or greater than 9.0 could be found.</a:t>
            </a:r>
            <a:endParaRPr sz="1400">
              <a:latin typeface="Open Sans"/>
              <a:ea typeface="Open Sans"/>
              <a:cs typeface="Open Sans"/>
              <a:sym typeface="Open Sans"/>
            </a:endParaRPr>
          </a:p>
          <a:p>
            <a:pPr indent="0" lvl="0" marL="0" rtl="0" algn="l">
              <a:lnSpc>
                <a:spcPct val="150000"/>
              </a:lnSpc>
              <a:spcBef>
                <a:spcPts val="1000"/>
              </a:spcBef>
              <a:spcAft>
                <a:spcPts val="0"/>
              </a:spcAft>
              <a:buNone/>
            </a:pPr>
            <a:r>
              <a:rPr lang="en" sz="1400">
                <a:latin typeface="Open Sans"/>
                <a:ea typeface="Open Sans"/>
                <a:cs typeface="Open Sans"/>
                <a:sym typeface="Open Sans"/>
              </a:rPr>
              <a:t>7.This result could be combined with the New York data to obtain latitude and longitude.</a:t>
            </a:r>
            <a:endParaRPr sz="1400">
              <a:latin typeface="Open Sans"/>
              <a:ea typeface="Open Sans"/>
              <a:cs typeface="Open Sans"/>
              <a:sym typeface="Open Sans"/>
            </a:endParaRPr>
          </a:p>
          <a:p>
            <a:pPr indent="0" lvl="0" marL="0" rtl="0" algn="l">
              <a:lnSpc>
                <a:spcPct val="150000"/>
              </a:lnSpc>
              <a:spcBef>
                <a:spcPts val="1000"/>
              </a:spcBef>
              <a:spcAft>
                <a:spcPts val="0"/>
              </a:spcAft>
              <a:buNone/>
            </a:pPr>
            <a:r>
              <a:rPr lang="en" sz="1400">
                <a:latin typeface="Open Sans"/>
                <a:ea typeface="Open Sans"/>
                <a:cs typeface="Open Sans"/>
                <a:sym typeface="Open Sans"/>
              </a:rPr>
              <a:t>8.This data could be visualized on a map using the Folium library.</a:t>
            </a:r>
            <a:endParaRPr sz="1400">
              <a:latin typeface="Open Sans"/>
              <a:ea typeface="Open Sans"/>
              <a:cs typeface="Open Sans"/>
              <a:sym typeface="Open Sans"/>
            </a:endParaRPr>
          </a:p>
          <a:p>
            <a:pPr indent="0" lvl="0" marL="0" rtl="0" algn="l">
              <a:lnSpc>
                <a:spcPct val="150000"/>
              </a:lnSpc>
              <a:spcBef>
                <a:spcPts val="1000"/>
              </a:spcBef>
              <a:spcAft>
                <a:spcPts val="0"/>
              </a:spcAft>
              <a:buNone/>
            </a:pPr>
            <a:r>
              <a:t/>
            </a:r>
            <a:endParaRPr sz="1400">
              <a:latin typeface="Open Sans"/>
              <a:ea typeface="Open Sans"/>
              <a:cs typeface="Open Sans"/>
              <a:sym typeface="Open Sans"/>
            </a:endParaRPr>
          </a:p>
          <a:p>
            <a:pPr indent="0" lvl="0" marL="0" rtl="0" algn="l">
              <a:lnSpc>
                <a:spcPct val="150000"/>
              </a:lnSpc>
              <a:spcBef>
                <a:spcPts val="1000"/>
              </a:spcBef>
              <a:spcAft>
                <a:spcPts val="0"/>
              </a:spcAft>
              <a:buNone/>
            </a:pPr>
            <a:r>
              <a:t/>
            </a:r>
            <a:endParaRPr sz="1400">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t/>
            </a:r>
            <a:endParaRPr sz="11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457200" y="410725"/>
            <a:ext cx="8229600" cy="48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83" name="Google Shape;83;p18"/>
          <p:cNvSpPr txBox="1"/>
          <p:nvPr>
            <p:ph idx="1" type="body"/>
          </p:nvPr>
        </p:nvSpPr>
        <p:spPr>
          <a:xfrm>
            <a:off x="457200" y="1010425"/>
            <a:ext cx="8229600" cy="3706200"/>
          </a:xfrm>
          <a:prstGeom prst="rect">
            <a:avLst/>
          </a:prstGeom>
        </p:spPr>
        <p:txBody>
          <a:bodyPr anchorCtr="0" anchor="t" bIns="91425" lIns="91425" spcFirstLastPara="1" rIns="91425" wrap="square" tIns="91425">
            <a:noAutofit/>
          </a:bodyPr>
          <a:lstStyle/>
          <a:p>
            <a:pPr indent="0" lvl="0" marL="0" rtl="0" algn="l">
              <a:lnSpc>
                <a:spcPct val="150000"/>
              </a:lnSpc>
              <a:spcBef>
                <a:spcPts val="800"/>
              </a:spcBef>
              <a:spcAft>
                <a:spcPts val="0"/>
              </a:spcAft>
              <a:buClr>
                <a:schemeClr val="dk1"/>
              </a:buClr>
              <a:buSzPts val="1100"/>
              <a:buFont typeface="Arial"/>
              <a:buNone/>
            </a:pPr>
            <a:r>
              <a:rPr lang="en" sz="1800">
                <a:latin typeface="Trebuchet MS"/>
                <a:ea typeface="Trebuchet MS"/>
                <a:cs typeface="Trebuchet MS"/>
                <a:sym typeface="Trebuchet MS"/>
              </a:rPr>
              <a:t>1) Astoria(Queens), Blissville(Queens), Civic Center(Manhattan) are some of the best neighborhoods for Indian cuisine.</a:t>
            </a:r>
            <a:endParaRPr sz="1800">
              <a:latin typeface="Trebuchet MS"/>
              <a:ea typeface="Trebuchet MS"/>
              <a:cs typeface="Trebuchet MS"/>
              <a:sym typeface="Trebuchet MS"/>
            </a:endParaRPr>
          </a:p>
          <a:p>
            <a:pPr indent="0" lvl="0" marL="0" rtl="0" algn="l">
              <a:lnSpc>
                <a:spcPct val="150000"/>
              </a:lnSpc>
              <a:spcBef>
                <a:spcPts val="800"/>
              </a:spcBef>
              <a:spcAft>
                <a:spcPts val="0"/>
              </a:spcAft>
              <a:buClr>
                <a:schemeClr val="dk1"/>
              </a:buClr>
              <a:buSzPts val="1100"/>
              <a:buFont typeface="Arial"/>
              <a:buNone/>
            </a:pPr>
            <a:r>
              <a:rPr lang="en" sz="1800">
                <a:latin typeface="Trebuchet MS"/>
                <a:ea typeface="Trebuchet MS"/>
                <a:cs typeface="Trebuchet MS"/>
                <a:sym typeface="Trebuchet MS"/>
              </a:rPr>
              <a:t>2) Manhattan is a popular market for Indian Cuisine.</a:t>
            </a:r>
            <a:endParaRPr sz="1800">
              <a:latin typeface="Trebuchet MS"/>
              <a:ea typeface="Trebuchet MS"/>
              <a:cs typeface="Trebuchet MS"/>
              <a:sym typeface="Trebuchet MS"/>
            </a:endParaRPr>
          </a:p>
          <a:p>
            <a:pPr indent="0" lvl="0" marL="0" rtl="0" algn="l">
              <a:lnSpc>
                <a:spcPct val="150000"/>
              </a:lnSpc>
              <a:spcBef>
                <a:spcPts val="800"/>
              </a:spcBef>
              <a:spcAft>
                <a:spcPts val="0"/>
              </a:spcAft>
              <a:buClr>
                <a:schemeClr val="dk1"/>
              </a:buClr>
              <a:buSzPts val="1100"/>
              <a:buFont typeface="Arial"/>
              <a:buNone/>
            </a:pPr>
            <a:r>
              <a:rPr lang="en" sz="1800">
                <a:latin typeface="Trebuchet MS"/>
                <a:ea typeface="Trebuchet MS"/>
                <a:cs typeface="Trebuchet MS"/>
                <a:sym typeface="Trebuchet MS"/>
              </a:rPr>
              <a:t>3) Staten Island ranks last in average rating of Indian Restaurants.</a:t>
            </a:r>
            <a:endParaRPr sz="1800">
              <a:latin typeface="Trebuchet MS"/>
              <a:ea typeface="Trebuchet MS"/>
              <a:cs typeface="Trebuchet MS"/>
              <a:sym typeface="Trebuchet MS"/>
            </a:endParaRPr>
          </a:p>
          <a:p>
            <a:pPr indent="0" lvl="0" marL="0" rtl="0" algn="l">
              <a:lnSpc>
                <a:spcPct val="150000"/>
              </a:lnSpc>
              <a:spcBef>
                <a:spcPts val="800"/>
              </a:spcBef>
              <a:spcAft>
                <a:spcPts val="0"/>
              </a:spcAft>
              <a:buClr>
                <a:schemeClr val="dk1"/>
              </a:buClr>
              <a:buSzPts val="1100"/>
              <a:buFont typeface="Arial"/>
              <a:buNone/>
            </a:pPr>
            <a:r>
              <a:rPr lang="en" sz="1800">
                <a:latin typeface="Trebuchet MS"/>
                <a:ea typeface="Trebuchet MS"/>
                <a:cs typeface="Trebuchet MS"/>
                <a:sym typeface="Trebuchet MS"/>
              </a:rPr>
              <a:t>4) Manhattan is the best place to stay if you prefer Indian Cuisine.</a:t>
            </a:r>
            <a:endParaRPr sz="1800">
              <a:latin typeface="Trebuchet MS"/>
              <a:ea typeface="Trebuchet MS"/>
              <a:cs typeface="Trebuchet MS"/>
              <a:sym typeface="Trebuchet MS"/>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p of the USA Infographics by Slidesgo">
  <a:themeElements>
    <a:clrScheme name="Simple Light">
      <a:dk1>
        <a:srgbClr val="000000"/>
      </a:dk1>
      <a:lt1>
        <a:srgbClr val="FFFFFF"/>
      </a:lt1>
      <a:dk2>
        <a:srgbClr val="00518A"/>
      </a:dk2>
      <a:lt2>
        <a:srgbClr val="2374AD"/>
      </a:lt2>
      <a:accent1>
        <a:srgbClr val="5CACE6"/>
      </a:accent1>
      <a:accent2>
        <a:srgbClr val="5CACE6"/>
      </a:accent2>
      <a:accent3>
        <a:srgbClr val="A3D9FF"/>
      </a:accent3>
      <a:accent4>
        <a:srgbClr val="A3D9FF"/>
      </a:accent4>
      <a:accent5>
        <a:srgbClr val="E5E5E5"/>
      </a:accent5>
      <a:accent6>
        <a:srgbClr val="E5E5E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