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JP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sz="4386"/>
    <p:restoredTop sz="96327"/>
  </p:normalViewPr>
  <p:slideViewPr>
    <p:cSldViewPr snapToGrid="0" snapToObjects="1">
      <p:cViewPr varScale="1">
        <p:scale>
          <a:sx d="100" n="176"/>
          <a:sy d="100" n="176"/>
        </p:scale>
        <p:origin x="504" y="192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notesViewPr>
    <p:cSldViewPr snapToGrid="0" snapToObjects="1">
      <p:cViewPr varScale="1">
        <p:scale>
          <a:sx d="100" n="135"/>
          <a:sy d="100" n="135"/>
        </p:scale>
        <p:origin x="4768" y="176"/>
      </p:cViewPr>
      <p:guideLst/>
    </p:cSldViewPr>
  </p:notesViewPr>
  <p:gridSpacing cx="72008" cy="72008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handoutMaster" Target="handoutMasters/handoutMaster1.xml" /><Relationship Id="rId24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23" Type="http://schemas.openxmlformats.org/officeDocument/2006/relationships/theme" Target="theme/theme1.xml" /><Relationship Id="rId22" Type="http://schemas.openxmlformats.org/officeDocument/2006/relationships/viewProps" Target="viewProps.xml" /><Relationship Id="rId21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63571-8515-499E-FA22-E9443107B9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3083" y="1295554"/>
            <a:ext cx="11705831" cy="23876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64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JP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F026F7-7B63-B2B0-F251-B65A56FEC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3738064"/>
            <a:ext cx="9144000" cy="165576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JP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4724BC-86F4-8759-D86B-B5727DC1F1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fld id="{8BEED3A0-4181-2F4A-9DB9-4F1DD88FDD37}" type="datetimeFigureOut">
              <a:rPr lang="en-JP" smtClean="0"/>
              <a:pPr/>
              <a:t>2022/05/04</a:t>
            </a:fld>
            <a:endParaRPr lang="en-JP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643FE0-E782-5274-2D28-1782D9A19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endParaRPr lang="en-JP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40167C-B3CD-3D63-8FD2-94D6FD0F4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fld id="{CE2E63D8-4634-9548-AE64-3E8F42D25C53}" type="slidenum">
              <a:rPr lang="en-JP" smtClean="0"/>
              <a:pPr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185187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18CB7-45B8-18E6-5BCE-817213EDF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D68FB2-F21E-C24F-135B-3748161247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931A1C-57E9-207D-FD90-C7A3B00D543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BEED3A0-4181-2F4A-9DB9-4F1DD88FDD37}" type="datetimeFigureOut">
              <a:rPr lang="en-JP" smtClean="0"/>
              <a:t>2022/05/04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E5ADDB-CEA8-5FC1-277B-8744D3C46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A0378E-0B7A-CF1B-70C2-BD0511F76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E2E63D8-4634-9548-AE64-3E8F42D25C53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311900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FBAA1D-22D0-E361-E1D0-5B59E79660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449F82-426E-0A26-5783-0AFC9C128A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F0877C-144A-5262-D46D-0098B219D9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BEED3A0-4181-2F4A-9DB9-4F1DD88FDD37}" type="datetimeFigureOut">
              <a:rPr lang="en-JP" smtClean="0"/>
              <a:t>2022/05/04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49617B-BA36-3A82-7FCB-CA40CF384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8B7D92-5E78-9BD7-3859-8D90608B6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E2E63D8-4634-9548-AE64-3E8F42D25C53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502879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42F00-5BFD-8953-AE1F-E087AF608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50" y="92278"/>
            <a:ext cx="11940100" cy="83883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4800" b="1" spc="-1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JP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08329F-D695-6967-7F31-AEE65986C1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950" y="1062365"/>
            <a:ext cx="11940100" cy="5225079"/>
          </a:xfrm>
          <a:prstGeom prst="rect">
            <a:avLst/>
          </a:prstGeom>
        </p:spPr>
        <p:txBody>
          <a:bodyPr/>
          <a:lstStyle>
            <a:lvl1pPr marL="317500" indent="-317500">
              <a:lnSpc>
                <a:spcPct val="120000"/>
              </a:lnSpc>
              <a:buFont typeface="System Font Regular"/>
              <a:buChar char="–"/>
              <a:tabLst/>
              <a:defRPr sz="2800"/>
            </a:lvl1pPr>
            <a:lvl2pPr marL="714375" indent="-354013">
              <a:lnSpc>
                <a:spcPct val="120000"/>
              </a:lnSpc>
              <a:buFont typeface="Arial" panose="020B0604020202020204" pitchFamily="34" charset="0"/>
              <a:buChar char="•"/>
              <a:tabLst/>
              <a:defRPr sz="2800"/>
            </a:lvl2pPr>
            <a:lvl3pPr marL="1066800" indent="-352425">
              <a:lnSpc>
                <a:spcPct val="120000"/>
              </a:lnSpc>
              <a:buFont typeface="System Font Regular"/>
              <a:buChar char="–"/>
              <a:tabLst/>
              <a:defRPr sz="2800"/>
            </a:lvl3pPr>
            <a:lvl4pPr>
              <a:defRPr sz="24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  <a:p>
            <a:pPr lvl="0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  <a:p>
            <a:pPr lvl="2"/>
            <a:r>
              <a:rPr lang="en-JP" dirty="0"/>
              <a:t>Sixth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627082-B0E5-8DAD-D21D-06727E6B9A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fld id="{8BEED3A0-4181-2F4A-9DB9-4F1DD88FDD37}" type="datetimeFigureOut">
              <a:rPr lang="en-JP" smtClean="0"/>
              <a:pPr/>
              <a:t>2022/05/04</a:t>
            </a:fld>
            <a:endParaRPr lang="en-JP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DFC2D4-5F28-2A75-1DA9-EAFF30EC2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782DEA-B9CB-4247-0A8D-264ECABFF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fld id="{CE2E63D8-4634-9548-AE64-3E8F42D25C53}" type="slidenum">
              <a:rPr lang="en-JP" smtClean="0"/>
              <a:pPr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64368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04483-DD7E-B3BB-26BD-B74962CBA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828" y="2002631"/>
            <a:ext cx="11773786" cy="2852737"/>
          </a:xfrm>
          <a:prstGeom prst="rect">
            <a:avLst/>
          </a:prstGeom>
        </p:spPr>
        <p:txBody>
          <a:bodyPr anchor="ctr"/>
          <a:lstStyle>
            <a:lvl1pPr algn="ctr">
              <a:defRPr sz="6400" b="1" spc="-150"/>
            </a:lvl1pPr>
          </a:lstStyle>
          <a:p>
            <a:r>
              <a:rPr lang="en-US" dirty="0"/>
              <a:t>Click to edit Master title style</a:t>
            </a:r>
            <a:endParaRPr lang="en-JP" dirty="0"/>
          </a:p>
        </p:txBody>
      </p:sp>
    </p:spTree>
    <p:extLst>
      <p:ext uri="{BB962C8B-B14F-4D97-AF65-F5344CB8AC3E}">
        <p14:creationId xmlns:p14="http://schemas.microsoft.com/office/powerpoint/2010/main" val="3900363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9DB750-9A42-A5DD-0F39-9101C43F74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5950" y="1110494"/>
            <a:ext cx="5893850" cy="5655227"/>
          </a:xfrm>
          <a:prstGeom prst="rect">
            <a:avLst/>
          </a:prstGeom>
        </p:spPr>
        <p:txBody>
          <a:bodyPr/>
          <a:lstStyle>
            <a:lvl1pPr marL="317500" indent="-317500">
              <a:tabLst/>
              <a:defRPr/>
            </a:lvl1pPr>
            <a:lvl2pPr marL="850900" indent="-393700">
              <a:tabLst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  <a:endParaRPr lang="en-JP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7C3552-103E-9F2A-D0F6-E2EBAE2C65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110495"/>
            <a:ext cx="5893849" cy="565522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890F8C3-5969-3814-C02C-2F604FD68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50" y="92278"/>
            <a:ext cx="11940100" cy="83883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4800" b="1" spc="-1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JP" dirty="0"/>
          </a:p>
        </p:txBody>
      </p:sp>
      <p:sp>
        <p:nvSpPr>
          <p:cNvPr id="5" name="Date Placeholder 6">
            <a:extLst>
              <a:ext uri="{FF2B5EF4-FFF2-40B4-BE49-F238E27FC236}">
                <a16:creationId xmlns:a16="http://schemas.microsoft.com/office/drawing/2014/main" id="{AD4F864A-D61E-1FA3-C1A4-92E32A9EA5A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fld id="{8BEED3A0-4181-2F4A-9DB9-4F1DD88FDD37}" type="datetimeFigureOut">
              <a:rPr lang="en-JP" smtClean="0"/>
              <a:pPr/>
              <a:t>2022/05/04</a:t>
            </a:fld>
            <a:endParaRPr lang="en-JP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2C075D9-EBFD-43BC-7E60-0A6021F3A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endParaRPr lang="en-JP"/>
          </a:p>
        </p:txBody>
      </p:sp>
      <p:sp>
        <p:nvSpPr>
          <p:cNvPr id="7" name="Slide Number Placeholder 8">
            <a:extLst>
              <a:ext uri="{FF2B5EF4-FFF2-40B4-BE49-F238E27FC236}">
                <a16:creationId xmlns:a16="http://schemas.microsoft.com/office/drawing/2014/main" id="{809D9EE8-0A96-41AA-EB52-C6740E773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fld id="{CE2E63D8-4634-9548-AE64-3E8F42D25C53}" type="slidenum">
              <a:rPr lang="en-JP" smtClean="0"/>
              <a:pPr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666848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086B2-4A2C-3D03-A608-B240EB665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77C8CC-03F1-8D55-70D0-6443B5CDF8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1B9FDF-F9F2-1A26-6373-F88A24E3EE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JP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3F21EA-06DB-28FF-82DA-8C61D6D61F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832E95-8539-4C10-85DA-8E90DBC95C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058A55-A556-92C7-ED77-3F35100CC1D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fld id="{8BEED3A0-4181-2F4A-9DB9-4F1DD88FDD37}" type="datetimeFigureOut">
              <a:rPr lang="en-JP" smtClean="0"/>
              <a:pPr/>
              <a:t>2022/05/04</a:t>
            </a:fld>
            <a:endParaRPr lang="en-JP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E82178-9C05-770B-9561-F70F369D2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endParaRPr lang="en-JP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95C905-CBBE-D16E-DF93-164984E26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fld id="{CE2E63D8-4634-9548-AE64-3E8F42D25C53}" type="slidenum">
              <a:rPr lang="en-JP" smtClean="0"/>
              <a:pPr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19128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EF14F-2899-24C9-17B7-75F975A13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  <a:endParaRPr lang="en-JP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364BFB-F43F-B44C-6BA2-D0C3AE07949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BEED3A0-4181-2F4A-9DB9-4F1DD88FDD37}" type="datetimeFigureOut">
              <a:rPr lang="en-JP" smtClean="0"/>
              <a:t>2022/05/04</a:t>
            </a:fld>
            <a:endParaRPr lang="en-JP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6D65DA-F9DE-70E0-D9A3-362EC5199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JP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5F716D-EEED-9493-034D-908EA329C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E2E63D8-4634-9548-AE64-3E8F42D25C53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320084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D53969-F1BE-972B-2C3C-AC896C5B22E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BEED3A0-4181-2F4A-9DB9-4F1DD88FDD37}" type="datetimeFigureOut">
              <a:rPr lang="en-JP" smtClean="0"/>
              <a:t>2022/05/04</a:t>
            </a:fld>
            <a:endParaRPr lang="en-JP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900AFC-9AC8-C94F-B848-7F3BF8CF7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JP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4CF708-3BE3-F9DF-D58A-F594AF7B2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E2E63D8-4634-9548-AE64-3E8F42D25C53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562768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2FBC5-88DE-ACED-3FAD-68E483BD1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099A0-C4EF-1A59-7353-D3332FD2A4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B68161-17E7-CABF-62D7-C6711786CC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D32A4F-AF3A-B778-6FF0-852A52A5E1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BEED3A0-4181-2F4A-9DB9-4F1DD88FDD37}" type="datetimeFigureOut">
              <a:rPr lang="en-JP" smtClean="0"/>
              <a:t>2022/05/04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481108-6D01-4616-87E0-0539C8F54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85BAA4-3F79-BB63-F7AD-60A6C2433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E2E63D8-4634-9548-AE64-3E8F42D25C53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263149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1BE3-A4DD-7C24-1920-75CCA9716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1FF999-8EBF-9F85-4662-D1AFE2F2D1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J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F111E5-711F-CDC1-5EAF-F48EC4EF10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B3ED81-5360-F9F3-C6D5-659136358F1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BEED3A0-4181-2F4A-9DB9-4F1DD88FDD37}" type="datetimeFigureOut">
              <a:rPr lang="en-JP" smtClean="0"/>
              <a:t>2022/05/04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4CFBE9-9056-6CC4-3FF7-DB883B541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354CC4-E5D7-BB4A-F3CF-BE2574566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E2E63D8-4634-9548-AE64-3E8F42D25C53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004825963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7604720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JP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pn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3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63571-8515-499E-FA22-E9443107B9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3083" y="1295554"/>
            <a:ext cx="11705831" cy="2387600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RIKEN: Vaccine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F026F7-7B63-B2B0-F251-B65A56FEC8B3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3999" y="3738064"/>
            <a:ext cx="9144000" cy="1655762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June 6th, 2022</a:t>
            </a:r>
            <a:br/>
            <a:br/>
            <a:r>
              <a:rPr/>
              <a:t>Ryohei SHIBATA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42F00-5BFD-8953-AE1F-E087AF608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50" y="92278"/>
            <a:ext cx="11940100" cy="838830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Nasopharyngeal Mb vs. Titer</a:t>
            </a:r>
          </a:p>
        </p:txBody>
      </p:sp>
      <p:pic>
        <p:nvPicPr>
          <p:cNvPr descr="fig:  Vaccine/Heatmap_npMb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4300" y="1765300"/>
            <a:ext cx="11938000" cy="3276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114300" y="5765800"/>
            <a:ext cx="119380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6M時?にStaph.を鼻腔に保菌していた方がHibの抗体価が高くなる。HibとSpの保菌率と抗体価はほぼ関係なさそう (ワクチンの効果)。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42F00-5BFD-8953-AE1F-E087AF608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50" y="92278"/>
            <a:ext cx="11940100" cy="838830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Gut microbiota overview vs. Antibody</a:t>
            </a:r>
          </a:p>
        </p:txBody>
      </p:sp>
      <p:pic>
        <p:nvPicPr>
          <p:cNvPr descr="fig:  Vaccine/Heatmap_gutMb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81200" y="1054100"/>
            <a:ext cx="8191500" cy="4711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114300" y="5765800"/>
            <a:ext cx="119380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1Wと1Mの腸内細菌と抗体価の関連はほぼなし。SpよりはHibの方が影響はありそう。その時の抗体と腸内細菌の関連は弱いながらもありそう。ただしかなり甘めの相関解析なのでこれだけでは厳しい。ObservedOTU, Chao1, Shannon: alpha diversity (多様性)。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42F00-5BFD-8953-AE1F-E087AF608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50" y="92278"/>
            <a:ext cx="11940100" cy="838830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Envfit: Genus</a:t>
            </a:r>
          </a:p>
        </p:txBody>
      </p:sp>
      <p:pic>
        <p:nvPicPr>
          <p:cNvPr descr="fig:  Vaccine/Heatmap_Envfit_Genu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4300" y="1562100"/>
            <a:ext cx="11938000" cy="3708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114300" y="5765800"/>
            <a:ext cx="119380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有意差の多くは過去の抗体価の将来の腸内細菌への関連。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42F00-5BFD-8953-AE1F-E087AF608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50" y="92278"/>
            <a:ext cx="11940100" cy="838830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Envfit: OTU</a:t>
            </a:r>
          </a:p>
        </p:txBody>
      </p:sp>
      <p:pic>
        <p:nvPicPr>
          <p:cNvPr descr="Vaccine/Heatmap_Envfit_OTU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4300" y="1816100"/>
            <a:ext cx="11938000" cy="3708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42F00-5BFD-8953-AE1F-E087AF608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50" y="92278"/>
            <a:ext cx="11940100" cy="838830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Correlaiton genus vs titer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04483-DD7E-B3BB-26BD-B74962CBA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828" y="2002631"/>
            <a:ext cx="11773786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Clustering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42F00-5BFD-8953-AE1F-E087AF608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50" y="92278"/>
            <a:ext cx="11940100" cy="838830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Hib traject</a:t>
            </a:r>
          </a:p>
        </p:txBody>
      </p:sp>
      <p:pic>
        <p:nvPicPr>
          <p:cNvPr descr="fig:  kml3d/Hib_k2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4300" y="1193800"/>
            <a:ext cx="11938000" cy="4419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114300" y="5765800"/>
            <a:ext cx="119380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Y-axis, log2-transformed titer; X-axis, Timepoint (1Y = 1.0, 2Y = 2.0, 5Y = 3.0, 7Y = 4.0).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42F00-5BFD-8953-AE1F-E087AF608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50" y="92278"/>
            <a:ext cx="11940100" cy="838830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Sp traject</a:t>
            </a:r>
          </a:p>
        </p:txBody>
      </p:sp>
      <p:pic>
        <p:nvPicPr>
          <p:cNvPr descr="kml3d/Sp_k2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4300" y="1447800"/>
            <a:ext cx="11938000" cy="4419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42F00-5BFD-8953-AE1F-E087AF608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50" y="92278"/>
            <a:ext cx="11940100" cy="838830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Hib + Sp traject</a:t>
            </a:r>
          </a:p>
        </p:txBody>
      </p:sp>
      <p:pic>
        <p:nvPicPr>
          <p:cNvPr descr="fig:  kml3d/Both_k2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93800" y="1054100"/>
            <a:ext cx="9791700" cy="4711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114300" y="5765800"/>
            <a:ext cx="119380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V1, Hib; V2, Sp.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04483-DD7E-B3BB-26BD-B74962CBA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828" y="2002631"/>
            <a:ext cx="11773786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Basic analysis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42F00-5BFD-8953-AE1F-E087AF608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50" y="92278"/>
            <a:ext cx="11940100" cy="838830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Sample number</a:t>
            </a:r>
          </a:p>
        </p:txBody>
      </p:sp>
      <p:pic>
        <p:nvPicPr>
          <p:cNvPr descr="Vaccine/Table_SampleNumbe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054100"/>
            <a:ext cx="5765800" cy="521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42F00-5BFD-8953-AE1F-E087AF608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50" y="92278"/>
            <a:ext cx="11940100" cy="838830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LRTI</a:t>
            </a:r>
          </a:p>
        </p:txBody>
      </p:sp>
      <p:pic>
        <p:nvPicPr>
          <p:cNvPr descr="Vaccine/Barplot_Age_LRTI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479800" y="1054100"/>
            <a:ext cx="5219700" cy="521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42F00-5BFD-8953-AE1F-E087AF608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50" y="92278"/>
            <a:ext cx="11940100" cy="838830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Vaccination</a:t>
            </a:r>
          </a:p>
        </p:txBody>
      </p:sp>
      <p:pic>
        <p:nvPicPr>
          <p:cNvPr descr="Vaccine/Barplot_Age_Vaccination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05000" y="1054100"/>
            <a:ext cx="8356600" cy="521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42F00-5BFD-8953-AE1F-E087AF608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50" y="92278"/>
            <a:ext cx="11940100" cy="838830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Titer</a:t>
            </a:r>
          </a:p>
        </p:txBody>
      </p:sp>
      <p:pic>
        <p:nvPicPr>
          <p:cNvPr descr="Vaccine/Boxplot_Age_Tite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63600" y="1054100"/>
            <a:ext cx="10439400" cy="521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42F00-5BFD-8953-AE1F-E087AF608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50" y="92278"/>
            <a:ext cx="11940100" cy="838830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Positive</a:t>
            </a:r>
          </a:p>
        </p:txBody>
      </p:sp>
      <p:pic>
        <p:nvPicPr>
          <p:cNvPr descr="Vaccine/Barplot_Age_Positiv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05000" y="1054100"/>
            <a:ext cx="8356600" cy="521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04483-DD7E-B3BB-26BD-B74962CBA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828" y="2002631"/>
            <a:ext cx="11773786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Relationship with Antibody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42F00-5BFD-8953-AE1F-E087AF608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50" y="92278"/>
            <a:ext cx="11940100" cy="838830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Vaccination vs. Antibody</a:t>
            </a:r>
          </a:p>
        </p:txBody>
      </p:sp>
      <p:pic>
        <p:nvPicPr>
          <p:cNvPr descr="fig:  Vaccine/Heatmap_Vaccination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4300" y="1676400"/>
            <a:ext cx="11938000" cy="3467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114300" y="5765800"/>
            <a:ext cx="119380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Hibは接種回数の影響をほとんど受けない。Spは1歳の抗体価は影響が強い。FCで負の相関があるのは、1歳時の接種回数の影響。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System Font Regular</vt:lpstr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RIKEN: Vaccine</dc:title>
  <dc:creator>Ryohei SHIBATA</dc:creator>
  <cp:keywords/>
  <dcterms:created xsi:type="dcterms:W3CDTF">2022-06-06T21:45:45Z</dcterms:created>
  <dcterms:modified xsi:type="dcterms:W3CDTF">2022-06-06T21:45:45Z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/>
  </property>
  <property fmtid="{D5CDD505-2E9C-101B-9397-08002B2CF9AE}" pid="3" name="subtitle">
    <vt:lpwstr>June 6th, 2022</vt:lpwstr>
  </property>
</Properties>
</file>