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JP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4386"/>
    <p:restoredTop sz="96327"/>
  </p:normalViewPr>
  <p:slideViewPr>
    <p:cSldViewPr snapToGrid="0" snapToObjects="1">
      <p:cViewPr varScale="1">
        <p:scale>
          <a:sx d="100" n="176"/>
          <a:sy d="100" n="176"/>
        </p:scale>
        <p:origin x="504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 snapToObjects="1">
      <p:cViewPr varScale="1">
        <p:scale>
          <a:sx d="100" n="135"/>
          <a:sy d="100" n="135"/>
        </p:scale>
        <p:origin x="4768" y="176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handoutMaster" Target="handoutMasters/handoutMaster1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571-8515-499E-FA22-E9443107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83" y="1295554"/>
            <a:ext cx="11705831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26F7-7B63-B2B0-F251-B65A56FEC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38064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24BC-86F4-8759-D86B-B5727DC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FE0-E782-5274-2D28-1782D9A1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167C-B3CD-3D63-8FD2-94D6FD0F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51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CB7-45B8-18E6-5BCE-817213E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8FB2-F21E-C24F-135B-37481612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1A1C-57E9-207D-FD90-C7A3B00D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ADDB-CEA8-5FC1-277B-8744D3C4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378E-0B7A-CF1B-70C2-BD0511F7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19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BAA1D-22D0-E361-E1D0-5B59E7966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9F82-426E-0A26-5783-0AFC9C12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877C-144A-5262-D46D-0098B21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617B-BA36-3A82-7FCB-CA40CF38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7D92-5E78-9BD7-3859-8D90608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28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329F-D695-6967-7F31-AEE65986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0" y="1062365"/>
            <a:ext cx="11940100" cy="5225079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ct val="120000"/>
              </a:lnSpc>
              <a:buFont typeface="System Font Regular"/>
              <a:buChar char="–"/>
              <a:tabLst/>
              <a:defRPr sz="2800"/>
            </a:lvl1pPr>
            <a:lvl2pPr marL="714375" indent="-354013">
              <a:lnSpc>
                <a:spcPct val="120000"/>
              </a:lnSpc>
              <a:buFont typeface="Arial" panose="020B0604020202020204" pitchFamily="34" charset="0"/>
              <a:buChar char="•"/>
              <a:tabLst/>
              <a:defRPr sz="2800"/>
            </a:lvl2pPr>
            <a:lvl3pPr marL="1066800" indent="-352425">
              <a:lnSpc>
                <a:spcPct val="120000"/>
              </a:lnSpc>
              <a:buFont typeface="System Font Regular"/>
              <a:buChar char="–"/>
              <a:tabLst/>
              <a:defRPr sz="28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  <a:p>
            <a:pPr lvl="2"/>
            <a:r>
              <a:rPr lang="en-JP" dirty="0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7082-B0E5-8DAD-D21D-06727E6B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C2D4-5F28-2A75-1DA9-EAFF30E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2DEA-B9CB-4247-0A8D-264ECABF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 anchor="ctr"/>
          <a:lstStyle>
            <a:lvl1pPr algn="ctr">
              <a:defRPr sz="6400" b="1" spc="-150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003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750-9A42-A5DD-0F39-9101C43F7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50" y="1110494"/>
            <a:ext cx="5893850" cy="5655227"/>
          </a:xfrm>
          <a:prstGeom prst="rect">
            <a:avLst/>
          </a:prstGeom>
        </p:spPr>
        <p:txBody>
          <a:bodyPr/>
          <a:lstStyle>
            <a:lvl1pPr marL="317500" indent="-317500">
              <a:tabLst/>
              <a:defRPr/>
            </a:lvl1pPr>
            <a:lvl2pPr marL="850900" indent="-393700"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C3552-103E-9F2A-D0F6-E2EBAE2C6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10495"/>
            <a:ext cx="5893849" cy="56552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90F8C3-5969-3814-C02C-2F604FD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D4F864A-D61E-1FA3-C1A4-92E32A9E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C075D9-EBFD-43BC-7E60-0A6021F3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809D9EE8-0A96-41AA-EB52-C6740E7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68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6B2-4A2C-3D03-A608-B240EB66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C8CC-03F1-8D55-70D0-6443B5CD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9FDF-F9F2-1A26-6373-F88A24E3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F21EA-06DB-28FF-82DA-8C61D6D6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32E95-8539-4C10-85DA-8E90DBC9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58A55-A556-92C7-ED77-3F35100C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2022/05/04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2178-9C05-770B-9561-F70F369D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5C905-CBBE-D16E-DF93-164984E2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1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F14F-2899-24C9-17B7-75F975A1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4BFB-F43F-B44C-6BA2-D0C3AE0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65DA-F9DE-70E0-D9A3-362EC519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716D-EEED-9493-034D-908EA329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00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3969-F1BE-972B-2C3C-AC896C5B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0AFC-9AC8-C94F-B848-7F3BF8C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F708-3BE3-F9DF-D58A-F594AF7B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6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FBC5-88DE-ACED-3FAD-68E483BD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99A0-C4EF-1A59-7353-D3332FD2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8161-17E7-CABF-62D7-C671178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2A4F-AF3A-B778-6FF0-852A52A5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108-6D01-4616-87E0-0539C8F5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5BAA4-3F79-BB63-F7AD-60A6C24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31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1BE3-A4DD-7C24-1920-75CCA971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FF999-8EBF-9F85-4662-D1AFE2F2D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111E5-711F-CDC1-5EAF-F48EC4EF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ED81-5360-F9F3-C6D5-65913635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2022/05/04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CFBE9-9056-6CC4-3FF7-DB883B54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4CC4-E5D7-BB4A-F3CF-BE257456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48259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047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571-8515-499E-FA22-E9443107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83" y="1295554"/>
            <a:ext cx="11705831" cy="23876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RIKEN: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26F7-7B63-B2B0-F251-B65A56FEC8B3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3999" y="3738064"/>
            <a:ext cx="9144000" cy="165576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June 6th, 2022</a:t>
            </a:r>
            <a:br/>
            <a:br/>
            <a:r>
              <a:rPr/>
              <a:t>Ryohei SHIBATA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Nasopharyngeal Mb vs. Titer</a:t>
            </a:r>
          </a:p>
        </p:txBody>
      </p:sp>
      <p:pic>
        <p:nvPicPr>
          <p:cNvPr descr="fig:  Vaccine/Heatmap_npM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765300"/>
            <a:ext cx="119380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6M時?にStaph.を鼻腔に保菌していた方がHibの抗体価が高くなる。HibとSpの保菌率と抗体価はほぼ関係なさそう (ワクチンの効果)。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Gut microbiota overview vs. Antibody</a:t>
            </a:r>
          </a:p>
        </p:txBody>
      </p:sp>
      <p:pic>
        <p:nvPicPr>
          <p:cNvPr descr="fig:  Vaccine/Heatmap_gutM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054100"/>
            <a:ext cx="81915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1Wと1Mの腸内細菌と抗体価の関連はほぼなし。SpよりはHibの方が影響はありそう。その時の抗体と腸内細菌の関連は弱いながらもありそう。ただしかなり甘めの相関解析なのでこれだけでは厳しい。ObservedOTU, Chao1, Shannon: alpha diversity (多様性)。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Envfit: Genus</a:t>
            </a:r>
          </a:p>
        </p:txBody>
      </p:sp>
      <p:pic>
        <p:nvPicPr>
          <p:cNvPr descr="fig:  Vaccine/Heatmap_Envfit_Gen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562100"/>
            <a:ext cx="119380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有意差の多くは過去の抗体価の将来の腸内細菌への関連。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Envfit: OTU</a:t>
            </a:r>
          </a:p>
        </p:txBody>
      </p:sp>
      <p:pic>
        <p:nvPicPr>
          <p:cNvPr descr="Vaccine/Heatmap_Envfit_OT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816100"/>
            <a:ext cx="119380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Correlaiton genus vs titer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Clustering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Hib traject</a:t>
            </a:r>
          </a:p>
        </p:txBody>
      </p:sp>
      <p:pic>
        <p:nvPicPr>
          <p:cNvPr descr="fig:  kml3d/Hib_k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193800"/>
            <a:ext cx="119380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Y-axis, log2-transformed titer; X-axis, Timepoint (1Y = 1.0, 2Y = 2.0, 5Y = 3.0, 7Y = 4.0).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 traject</a:t>
            </a:r>
          </a:p>
        </p:txBody>
      </p:sp>
      <p:pic>
        <p:nvPicPr>
          <p:cNvPr descr="kml3d/Sp_k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447800"/>
            <a:ext cx="119380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Hib + Sp traject</a:t>
            </a:r>
          </a:p>
        </p:txBody>
      </p:sp>
      <p:pic>
        <p:nvPicPr>
          <p:cNvPr descr="fig:  kml3d/Both_k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054100"/>
            <a:ext cx="97917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V1, Hib; V2, Sp.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Basic 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Sample number</a:t>
            </a:r>
          </a:p>
        </p:txBody>
      </p:sp>
      <p:pic>
        <p:nvPicPr>
          <p:cNvPr descr="Vaccine/Table_SampleNumb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054100"/>
            <a:ext cx="5765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LRTI</a:t>
            </a:r>
          </a:p>
        </p:txBody>
      </p:sp>
      <p:pic>
        <p:nvPicPr>
          <p:cNvPr descr="Vaccine/Barplot_Age_LRT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79800" y="1054100"/>
            <a:ext cx="52197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Vaccination</a:t>
            </a:r>
          </a:p>
        </p:txBody>
      </p:sp>
      <p:pic>
        <p:nvPicPr>
          <p:cNvPr descr="Vaccine/Barplot_Age_Vaccin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054100"/>
            <a:ext cx="8356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Titer</a:t>
            </a:r>
          </a:p>
        </p:txBody>
      </p:sp>
      <p:pic>
        <p:nvPicPr>
          <p:cNvPr descr="Vaccine/Boxplot_Age_Ti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054100"/>
            <a:ext cx="104394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Positive</a:t>
            </a:r>
          </a:p>
        </p:txBody>
      </p:sp>
      <p:pic>
        <p:nvPicPr>
          <p:cNvPr descr="Vaccine/Barplot_Age_Positiv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054100"/>
            <a:ext cx="8356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Relationship with Antibody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Vaccination vs. Antibody</a:t>
            </a:r>
          </a:p>
        </p:txBody>
      </p:sp>
      <p:pic>
        <p:nvPicPr>
          <p:cNvPr descr="fig:  Vaccine/Heatmap_Vaccin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76400"/>
            <a:ext cx="119380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5765800"/>
            <a:ext cx="1193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Hibは接種回数の影響をほとんど受けない。Spは1歳の抗体価は影響が強い。FCで負の相関があるのは、1歳時の接種回数の影響。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System Font Regular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RIKEN: Vaccine</dc:title>
  <dc:creator>Ryohei SHIBATA</dc:creator>
  <cp:keywords/>
  <dcterms:created xsi:type="dcterms:W3CDTF">2022-06-25T21:17:08Z</dcterms:created>
  <dcterms:modified xsi:type="dcterms:W3CDTF">2022-06-25T21:17:08Z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June 6th, 2022</vt:lpwstr>
  </property>
</Properties>
</file>