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2.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65"/>
  </p:notesMasterIdLst>
  <p:handoutMasterIdLst>
    <p:handoutMasterId r:id="rId66"/>
  </p:handoutMasterIdLst>
  <p:sldIdLst>
    <p:sldId id="296" r:id="rId5"/>
    <p:sldId id="333" r:id="rId6"/>
    <p:sldId id="345" r:id="rId7"/>
    <p:sldId id="347" r:id="rId8"/>
    <p:sldId id="346" r:id="rId9"/>
    <p:sldId id="341" r:id="rId10"/>
    <p:sldId id="342" r:id="rId11"/>
    <p:sldId id="340" r:id="rId12"/>
    <p:sldId id="338" r:id="rId13"/>
    <p:sldId id="335" r:id="rId14"/>
    <p:sldId id="336" r:id="rId15"/>
    <p:sldId id="337" r:id="rId16"/>
    <p:sldId id="348" r:id="rId17"/>
    <p:sldId id="349" r:id="rId18"/>
    <p:sldId id="357" r:id="rId19"/>
    <p:sldId id="356" r:id="rId20"/>
    <p:sldId id="381" r:id="rId21"/>
    <p:sldId id="358" r:id="rId22"/>
    <p:sldId id="382" r:id="rId23"/>
    <p:sldId id="359" r:id="rId24"/>
    <p:sldId id="383" r:id="rId25"/>
    <p:sldId id="360" r:id="rId26"/>
    <p:sldId id="365" r:id="rId27"/>
    <p:sldId id="384" r:id="rId28"/>
    <p:sldId id="367" r:id="rId29"/>
    <p:sldId id="385" r:id="rId30"/>
    <p:sldId id="350" r:id="rId31"/>
    <p:sldId id="351" r:id="rId32"/>
    <p:sldId id="375" r:id="rId33"/>
    <p:sldId id="368" r:id="rId34"/>
    <p:sldId id="369" r:id="rId35"/>
    <p:sldId id="370" r:id="rId36"/>
    <p:sldId id="386" r:id="rId37"/>
    <p:sldId id="376" r:id="rId38"/>
    <p:sldId id="371" r:id="rId39"/>
    <p:sldId id="373" r:id="rId40"/>
    <p:sldId id="374" r:id="rId41"/>
    <p:sldId id="387" r:id="rId42"/>
    <p:sldId id="372" r:id="rId43"/>
    <p:sldId id="388" r:id="rId44"/>
    <p:sldId id="353" r:id="rId45"/>
    <p:sldId id="352" r:id="rId46"/>
    <p:sldId id="363" r:id="rId47"/>
    <p:sldId id="378" r:id="rId48"/>
    <p:sldId id="379" r:id="rId49"/>
    <p:sldId id="380" r:id="rId50"/>
    <p:sldId id="362" r:id="rId51"/>
    <p:sldId id="377" r:id="rId52"/>
    <p:sldId id="400" r:id="rId53"/>
    <p:sldId id="397" r:id="rId54"/>
    <p:sldId id="398" r:id="rId55"/>
    <p:sldId id="389" r:id="rId56"/>
    <p:sldId id="395" r:id="rId57"/>
    <p:sldId id="396" r:id="rId58"/>
    <p:sldId id="399" r:id="rId59"/>
    <p:sldId id="392" r:id="rId60"/>
    <p:sldId id="394" r:id="rId61"/>
    <p:sldId id="401" r:id="rId62"/>
    <p:sldId id="402" r:id="rId63"/>
    <p:sldId id="332" r:id="rId64"/>
  </p:sldIdLst>
  <p:sldSz cx="12192000" cy="6858000"/>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C8D3E13-1643-4FDF-B5CA-CAAD2ACFAA18}">
          <p14:sldIdLst>
            <p14:sldId id="296"/>
            <p14:sldId id="333"/>
            <p14:sldId id="345"/>
            <p14:sldId id="347"/>
            <p14:sldId id="346"/>
            <p14:sldId id="341"/>
            <p14:sldId id="342"/>
            <p14:sldId id="340"/>
            <p14:sldId id="338"/>
            <p14:sldId id="335"/>
            <p14:sldId id="336"/>
            <p14:sldId id="337"/>
            <p14:sldId id="348"/>
            <p14:sldId id="349"/>
            <p14:sldId id="357"/>
            <p14:sldId id="356"/>
            <p14:sldId id="381"/>
            <p14:sldId id="358"/>
            <p14:sldId id="382"/>
            <p14:sldId id="359"/>
            <p14:sldId id="383"/>
            <p14:sldId id="360"/>
            <p14:sldId id="365"/>
            <p14:sldId id="384"/>
            <p14:sldId id="367"/>
            <p14:sldId id="385"/>
            <p14:sldId id="350"/>
            <p14:sldId id="351"/>
            <p14:sldId id="375"/>
            <p14:sldId id="368"/>
            <p14:sldId id="369"/>
            <p14:sldId id="370"/>
            <p14:sldId id="386"/>
            <p14:sldId id="376"/>
            <p14:sldId id="371"/>
            <p14:sldId id="373"/>
            <p14:sldId id="374"/>
            <p14:sldId id="387"/>
            <p14:sldId id="372"/>
            <p14:sldId id="388"/>
            <p14:sldId id="353"/>
            <p14:sldId id="352"/>
            <p14:sldId id="363"/>
            <p14:sldId id="378"/>
            <p14:sldId id="379"/>
            <p14:sldId id="380"/>
            <p14:sldId id="362"/>
            <p14:sldId id="377"/>
            <p14:sldId id="400"/>
            <p14:sldId id="397"/>
            <p14:sldId id="398"/>
            <p14:sldId id="389"/>
            <p14:sldId id="395"/>
            <p14:sldId id="396"/>
            <p14:sldId id="399"/>
            <p14:sldId id="392"/>
            <p14:sldId id="394"/>
            <p14:sldId id="401"/>
            <p14:sldId id="402"/>
            <p14:sldId id="3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古野　正晃" initials="古野　正晃" lastIdx="8" clrIdx="0">
    <p:extLst>
      <p:ext uri="{19B8F6BF-5375-455C-9EA6-DF929625EA0E}">
        <p15:presenceInfo xmlns:p15="http://schemas.microsoft.com/office/powerpoint/2012/main" userId="古野　正晃"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0000FF"/>
    <a:srgbClr val="91C8FF"/>
    <a:srgbClr val="FD6FD8"/>
    <a:srgbClr val="99C9FF"/>
    <a:srgbClr val="CC6600"/>
    <a:srgbClr val="2A95FF"/>
    <a:srgbClr val="41A0FF"/>
    <a:srgbClr val="B5D2E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83236" autoAdjust="0"/>
  </p:normalViewPr>
  <p:slideViewPr>
    <p:cSldViewPr snapToGrid="0">
      <p:cViewPr varScale="1">
        <p:scale>
          <a:sx n="92" d="100"/>
          <a:sy n="92" d="100"/>
        </p:scale>
        <p:origin x="1314" y="66"/>
      </p:cViewPr>
      <p:guideLst>
        <p:guide orient="horz" pos="2160"/>
        <p:guide pos="3840"/>
      </p:guideLst>
    </p:cSldViewPr>
  </p:slideViewPr>
  <p:outlineViewPr>
    <p:cViewPr>
      <p:scale>
        <a:sx n="33" d="100"/>
        <a:sy n="33" d="100"/>
      </p:scale>
      <p:origin x="0" y="-414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 d="2"/>
          <a:sy n="1" d="2"/>
        </p:scale>
        <p:origin x="4074" y="14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8T13:50:48.982" idx="1">
    <p:pos x="10" y="10"/>
    <p:text>㉑管理番号についてはマクロの集計設定によるものなので抽出対象から外していいと思います。</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18T14:07:48.978" idx="6">
    <p:pos x="10" y="10"/>
    <p:text>部内実績シートは実績/推定実績を反映させた内容なので10～20の予算関係は〇ではなく非該当になると思います。全社研究開発費実績+推定実績シートも同様・</p:text>
    <p:extLst>
      <p:ext uri="{C676402C-5697-4E1C-873F-D02D1690AC5C}">
        <p15:threadingInfo xmlns:p15="http://schemas.microsoft.com/office/powerpoint/2012/main" timeZoneBias="-540"/>
      </p:ext>
    </p:extLst>
  </p:cm>
  <p:cm authorId="1" dt="2025-03-18T14:10:58.816" idx="7">
    <p:pos x="106" y="106"/>
    <p:text>計画一覧表の部内研究開発概要シートとは何でしょうか。管理実績シートのことでしょうか。それともP33右下の表のことでしょうか。</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4" y="0"/>
            <a:ext cx="4275696" cy="337468"/>
          </a:xfrm>
          <a:prstGeom prst="rect">
            <a:avLst/>
          </a:prstGeom>
        </p:spPr>
        <p:txBody>
          <a:bodyPr vert="horz" lIns="87609" tIns="43804" rIns="87609" bIns="43804" rtlCol="0"/>
          <a:lstStyle>
            <a:lvl1pPr algn="l">
              <a:defRPr sz="1100"/>
            </a:lvl1pPr>
          </a:lstStyle>
          <a:p>
            <a:endParaRPr kumimoji="1" lang="ja-JP" altLang="en-US"/>
          </a:p>
        </p:txBody>
      </p:sp>
      <p:sp>
        <p:nvSpPr>
          <p:cNvPr id="3" name="日付プレースホルダー 2"/>
          <p:cNvSpPr>
            <a:spLocks noGrp="1"/>
          </p:cNvSpPr>
          <p:nvPr>
            <p:ph type="dt" sz="quarter" idx="1"/>
          </p:nvPr>
        </p:nvSpPr>
        <p:spPr>
          <a:xfrm>
            <a:off x="5588415" y="0"/>
            <a:ext cx="4275696" cy="337468"/>
          </a:xfrm>
          <a:prstGeom prst="rect">
            <a:avLst/>
          </a:prstGeom>
        </p:spPr>
        <p:txBody>
          <a:bodyPr vert="horz" lIns="87609" tIns="43804" rIns="87609" bIns="43804" rtlCol="0"/>
          <a:lstStyle>
            <a:lvl1pPr algn="r">
              <a:defRPr sz="1100"/>
            </a:lvl1pPr>
          </a:lstStyle>
          <a:p>
            <a:fld id="{5F6ADA99-71AA-483E-A0F2-3CD99B07E9CC}" type="datetimeFigureOut">
              <a:rPr kumimoji="1" lang="ja-JP" altLang="en-US" smtClean="0"/>
              <a:t>2025/4/17</a:t>
            </a:fld>
            <a:endParaRPr kumimoji="1" lang="ja-JP" altLang="en-US"/>
          </a:p>
        </p:txBody>
      </p:sp>
      <p:sp>
        <p:nvSpPr>
          <p:cNvPr id="4" name="フッター プレースホルダー 3"/>
          <p:cNvSpPr>
            <a:spLocks noGrp="1"/>
          </p:cNvSpPr>
          <p:nvPr>
            <p:ph type="ftr" sz="quarter" idx="2"/>
          </p:nvPr>
        </p:nvSpPr>
        <p:spPr>
          <a:xfrm>
            <a:off x="4" y="6398296"/>
            <a:ext cx="4275696" cy="337468"/>
          </a:xfrm>
          <a:prstGeom prst="rect">
            <a:avLst/>
          </a:prstGeom>
        </p:spPr>
        <p:txBody>
          <a:bodyPr vert="horz" lIns="87609" tIns="43804" rIns="87609" bIns="43804" rtlCol="0" anchor="b"/>
          <a:lstStyle>
            <a:lvl1pPr algn="l">
              <a:defRPr sz="1100"/>
            </a:lvl1pPr>
          </a:lstStyle>
          <a:p>
            <a:endParaRPr kumimoji="1" lang="ja-JP" altLang="en-US"/>
          </a:p>
        </p:txBody>
      </p:sp>
      <p:sp>
        <p:nvSpPr>
          <p:cNvPr id="5" name="スライド番号プレースホルダー 4"/>
          <p:cNvSpPr>
            <a:spLocks noGrp="1"/>
          </p:cNvSpPr>
          <p:nvPr>
            <p:ph type="sldNum" sz="quarter" idx="3"/>
          </p:nvPr>
        </p:nvSpPr>
        <p:spPr>
          <a:xfrm>
            <a:off x="5588415" y="6398296"/>
            <a:ext cx="4275696" cy="337468"/>
          </a:xfrm>
          <a:prstGeom prst="rect">
            <a:avLst/>
          </a:prstGeom>
        </p:spPr>
        <p:txBody>
          <a:bodyPr vert="horz" lIns="87609" tIns="43804" rIns="87609" bIns="43804" rtlCol="0" anchor="b"/>
          <a:lstStyle>
            <a:lvl1pPr algn="r">
              <a:defRPr sz="1100"/>
            </a:lvl1pPr>
          </a:lstStyle>
          <a:p>
            <a:fld id="{EC5D24C7-518B-46D5-A9C8-1F563D75B552}" type="slidenum">
              <a:rPr kumimoji="1" lang="ja-JP" altLang="en-US" smtClean="0"/>
              <a:t>‹#›</a:t>
            </a:fld>
            <a:endParaRPr kumimoji="1" lang="ja-JP" altLang="en-US"/>
          </a:p>
        </p:txBody>
      </p:sp>
    </p:spTree>
    <p:extLst>
      <p:ext uri="{BB962C8B-B14F-4D97-AF65-F5344CB8AC3E}">
        <p14:creationId xmlns:p14="http://schemas.microsoft.com/office/powerpoint/2010/main" val="36441771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4275401" cy="337958"/>
          </a:xfrm>
          <a:prstGeom prst="rect">
            <a:avLst/>
          </a:prstGeom>
        </p:spPr>
        <p:txBody>
          <a:bodyPr vert="horz" lIns="94898" tIns="47449" rIns="94898" bIns="47449" rtlCol="0"/>
          <a:lstStyle>
            <a:lvl1pPr algn="l">
              <a:defRPr sz="1200"/>
            </a:lvl1pPr>
          </a:lstStyle>
          <a:p>
            <a:endParaRPr kumimoji="1" lang="ja-JP" altLang="en-US"/>
          </a:p>
        </p:txBody>
      </p:sp>
      <p:sp>
        <p:nvSpPr>
          <p:cNvPr id="3" name="日付プレースホルダー 2"/>
          <p:cNvSpPr>
            <a:spLocks noGrp="1"/>
          </p:cNvSpPr>
          <p:nvPr>
            <p:ph type="dt" idx="1"/>
          </p:nvPr>
        </p:nvSpPr>
        <p:spPr>
          <a:xfrm>
            <a:off x="5588628" y="0"/>
            <a:ext cx="4275401" cy="337958"/>
          </a:xfrm>
          <a:prstGeom prst="rect">
            <a:avLst/>
          </a:prstGeom>
        </p:spPr>
        <p:txBody>
          <a:bodyPr vert="horz" lIns="94898" tIns="47449" rIns="94898" bIns="47449" rtlCol="0"/>
          <a:lstStyle>
            <a:lvl1pPr algn="r">
              <a:defRPr sz="1200"/>
            </a:lvl1pPr>
          </a:lstStyle>
          <a:p>
            <a:fld id="{16DC590C-F5B5-4AB3-BBBE-332868E40C0C}" type="datetimeFigureOut">
              <a:rPr kumimoji="1" lang="ja-JP" altLang="en-US" smtClean="0"/>
              <a:t>2025/4/17</a:t>
            </a:fld>
            <a:endParaRPr kumimoji="1" lang="ja-JP" altLang="en-US"/>
          </a:p>
        </p:txBody>
      </p:sp>
      <p:sp>
        <p:nvSpPr>
          <p:cNvPr id="4" name="スライド イメージ プレースホルダー 3"/>
          <p:cNvSpPr>
            <a:spLocks noGrp="1" noRot="1" noChangeAspect="1"/>
          </p:cNvSpPr>
          <p:nvPr>
            <p:ph type="sldImg" idx="2"/>
          </p:nvPr>
        </p:nvSpPr>
        <p:spPr>
          <a:xfrm>
            <a:off x="2911475" y="841375"/>
            <a:ext cx="4043363" cy="2274888"/>
          </a:xfrm>
          <a:prstGeom prst="rect">
            <a:avLst/>
          </a:prstGeom>
          <a:noFill/>
          <a:ln w="12700">
            <a:solidFill>
              <a:prstClr val="black"/>
            </a:solidFill>
          </a:ln>
        </p:spPr>
        <p:txBody>
          <a:bodyPr vert="horz" lIns="94898" tIns="47449" rIns="94898" bIns="47449" rtlCol="0" anchor="ctr"/>
          <a:lstStyle/>
          <a:p>
            <a:endParaRPr lang="ja-JP" altLang="en-US"/>
          </a:p>
        </p:txBody>
      </p:sp>
      <p:sp>
        <p:nvSpPr>
          <p:cNvPr id="5" name="ノート プレースホルダー 4"/>
          <p:cNvSpPr>
            <a:spLocks noGrp="1"/>
          </p:cNvSpPr>
          <p:nvPr>
            <p:ph type="body" sz="quarter" idx="3"/>
          </p:nvPr>
        </p:nvSpPr>
        <p:spPr>
          <a:xfrm>
            <a:off x="986632" y="3241586"/>
            <a:ext cx="7893050" cy="2652207"/>
          </a:xfrm>
          <a:prstGeom prst="rect">
            <a:avLst/>
          </a:prstGeom>
        </p:spPr>
        <p:txBody>
          <a:bodyPr vert="horz" lIns="94898" tIns="47449" rIns="94898" bIns="4744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6397807"/>
            <a:ext cx="4275401" cy="337957"/>
          </a:xfrm>
          <a:prstGeom prst="rect">
            <a:avLst/>
          </a:prstGeom>
        </p:spPr>
        <p:txBody>
          <a:bodyPr vert="horz" lIns="94898" tIns="47449" rIns="94898" bIns="4744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588628" y="6397807"/>
            <a:ext cx="4275401" cy="337957"/>
          </a:xfrm>
          <a:prstGeom prst="rect">
            <a:avLst/>
          </a:prstGeom>
        </p:spPr>
        <p:txBody>
          <a:bodyPr vert="horz" lIns="94898" tIns="47449" rIns="94898" bIns="47449" rtlCol="0" anchor="b"/>
          <a:lstStyle>
            <a:lvl1pPr algn="r">
              <a:defRPr sz="1200"/>
            </a:lvl1pPr>
          </a:lstStyle>
          <a:p>
            <a:fld id="{B91AF6A7-2D42-4B6F-9558-50CBD1C79B2F}" type="slidenum">
              <a:rPr kumimoji="1" lang="ja-JP" altLang="en-US" smtClean="0"/>
              <a:t>‹#›</a:t>
            </a:fld>
            <a:endParaRPr kumimoji="1" lang="ja-JP" altLang="en-US"/>
          </a:p>
        </p:txBody>
      </p:sp>
    </p:spTree>
    <p:extLst>
      <p:ext uri="{BB962C8B-B14F-4D97-AF65-F5344CB8AC3E}">
        <p14:creationId xmlns:p14="http://schemas.microsoft.com/office/powerpoint/2010/main" val="15977397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1</a:t>
            </a:fld>
            <a:endParaRPr kumimoji="1" lang="ja-JP" altLang="en-US"/>
          </a:p>
        </p:txBody>
      </p:sp>
    </p:spTree>
    <p:extLst>
      <p:ext uri="{BB962C8B-B14F-4D97-AF65-F5344CB8AC3E}">
        <p14:creationId xmlns:p14="http://schemas.microsoft.com/office/powerpoint/2010/main" val="2268112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t>マクロ</a:t>
            </a:r>
            <a:r>
              <a:rPr kumimoji="1" lang="en-US" altLang="ja-JP" dirty="0" smtClean="0"/>
              <a:t>A</a:t>
            </a:r>
            <a:r>
              <a:rPr kumimoji="1" lang="ja-JP" altLang="en-US" dirty="0" smtClean="0"/>
              <a:t>とマクロ</a:t>
            </a:r>
            <a:r>
              <a:rPr kumimoji="1" lang="en-US" altLang="ja-JP" dirty="0" smtClean="0"/>
              <a:t>B</a:t>
            </a:r>
            <a:r>
              <a:rPr kumimoji="1" lang="ja-JP" altLang="en-US" dirty="0" smtClean="0"/>
              <a:t>を確認して貰う</a:t>
            </a:r>
          </a:p>
          <a:p>
            <a:endParaRPr kumimoji="1" lang="en-US" altLang="ja-JP" dirty="0" smtClean="0"/>
          </a:p>
          <a:p>
            <a:r>
              <a:rPr kumimoji="1" lang="ja-JP" altLang="en-US" dirty="0" smtClean="0"/>
              <a:t>課題：管理部データと部門が把握するデータが一致しない。</a:t>
            </a:r>
            <a:endParaRPr kumimoji="1" lang="en-US" altLang="ja-JP" dirty="0" smtClean="0"/>
          </a:p>
          <a:p>
            <a:r>
              <a:rPr kumimoji="1" lang="ja-JP" altLang="en-US" dirty="0" smtClean="0"/>
              <a:t>転記ミス（部門側と管理部側、両方ある）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14</a:t>
            </a:fld>
            <a:endParaRPr kumimoji="1" lang="ja-JP" altLang="en-US"/>
          </a:p>
        </p:txBody>
      </p:sp>
    </p:spTree>
    <p:extLst>
      <p:ext uri="{BB962C8B-B14F-4D97-AF65-F5344CB8AC3E}">
        <p14:creationId xmlns:p14="http://schemas.microsoft.com/office/powerpoint/2010/main" val="1972805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17</a:t>
            </a:fld>
            <a:endParaRPr kumimoji="1" lang="ja-JP" altLang="en-US"/>
          </a:p>
        </p:txBody>
      </p:sp>
    </p:spTree>
    <p:extLst>
      <p:ext uri="{BB962C8B-B14F-4D97-AF65-F5344CB8AC3E}">
        <p14:creationId xmlns:p14="http://schemas.microsoft.com/office/powerpoint/2010/main" val="191030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18</a:t>
            </a:fld>
            <a:endParaRPr kumimoji="1" lang="ja-JP" altLang="en-US"/>
          </a:p>
        </p:txBody>
      </p:sp>
    </p:spTree>
    <p:extLst>
      <p:ext uri="{BB962C8B-B14F-4D97-AF65-F5344CB8AC3E}">
        <p14:creationId xmlns:p14="http://schemas.microsoft.com/office/powerpoint/2010/main" val="3528221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19</a:t>
            </a:fld>
            <a:endParaRPr kumimoji="1" lang="ja-JP" altLang="en-US"/>
          </a:p>
        </p:txBody>
      </p:sp>
    </p:spTree>
    <p:extLst>
      <p:ext uri="{BB962C8B-B14F-4D97-AF65-F5344CB8AC3E}">
        <p14:creationId xmlns:p14="http://schemas.microsoft.com/office/powerpoint/2010/main" val="2459530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20</a:t>
            </a:fld>
            <a:endParaRPr kumimoji="1" lang="ja-JP" altLang="en-US"/>
          </a:p>
        </p:txBody>
      </p:sp>
    </p:spTree>
    <p:extLst>
      <p:ext uri="{BB962C8B-B14F-4D97-AF65-F5344CB8AC3E}">
        <p14:creationId xmlns:p14="http://schemas.microsoft.com/office/powerpoint/2010/main" val="1431822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21</a:t>
            </a:fld>
            <a:endParaRPr kumimoji="1" lang="ja-JP" altLang="en-US"/>
          </a:p>
        </p:txBody>
      </p:sp>
    </p:spTree>
    <p:extLst>
      <p:ext uri="{BB962C8B-B14F-4D97-AF65-F5344CB8AC3E}">
        <p14:creationId xmlns:p14="http://schemas.microsoft.com/office/powerpoint/2010/main" val="2517857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22</a:t>
            </a:fld>
            <a:endParaRPr kumimoji="1" lang="ja-JP" altLang="en-US"/>
          </a:p>
        </p:txBody>
      </p:sp>
    </p:spTree>
    <p:extLst>
      <p:ext uri="{BB962C8B-B14F-4D97-AF65-F5344CB8AC3E}">
        <p14:creationId xmlns:p14="http://schemas.microsoft.com/office/powerpoint/2010/main" val="290329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sz="1200" dirty="0" smtClean="0">
                <a:solidFill>
                  <a:schemeClr val="tx1">
                    <a:lumMod val="65000"/>
                    <a:lumOff val="35000"/>
                  </a:schemeClr>
                </a:solidFill>
              </a:rPr>
              <a:t>研究開発報告書兼完了報告書に記載されている研開費の工数、外部調達費の実績や推定実績を事業部ごとに纏めるため、マクロ</a:t>
            </a:r>
            <a:r>
              <a:rPr kumimoji="1" lang="en-US" altLang="ja-JP" sz="1200" dirty="0" smtClean="0">
                <a:solidFill>
                  <a:schemeClr val="tx1">
                    <a:lumMod val="65000"/>
                    <a:lumOff val="35000"/>
                  </a:schemeClr>
                </a:solidFill>
              </a:rPr>
              <a:t>B</a:t>
            </a:r>
            <a:r>
              <a:rPr kumimoji="1" lang="ja-JP" altLang="en-US" sz="1200" dirty="0" smtClean="0">
                <a:solidFill>
                  <a:schemeClr val="tx1">
                    <a:lumMod val="65000"/>
                    <a:lumOff val="35000"/>
                  </a:schemeClr>
                </a:solidFill>
              </a:rPr>
              <a:t>を実行する。</a:t>
            </a:r>
            <a:endParaRPr kumimoji="1" lang="en-US" altLang="ja-JP" sz="1200" dirty="0" smtClean="0">
              <a:solidFill>
                <a:schemeClr val="tx1">
                  <a:lumMod val="65000"/>
                  <a:lumOff val="35000"/>
                </a:schemeClr>
              </a:solidFill>
            </a:endParaRPr>
          </a:p>
          <a:p>
            <a:pPr marL="171450" indent="-171450">
              <a:buFont typeface="Wingdings" panose="05000000000000000000" pitchFamily="2" charset="2"/>
              <a:buChar char="l"/>
            </a:pPr>
            <a:r>
              <a:rPr kumimoji="1" lang="ja-JP" altLang="en-US" sz="1200" dirty="0" smtClean="0">
                <a:solidFill>
                  <a:schemeClr val="tx1">
                    <a:lumMod val="65000"/>
                    <a:lumOff val="35000"/>
                  </a:schemeClr>
                </a:solidFill>
              </a:rPr>
              <a:t>マクロ</a:t>
            </a:r>
            <a:r>
              <a:rPr kumimoji="1" lang="en-US" altLang="ja-JP" sz="1200" dirty="0" smtClean="0">
                <a:solidFill>
                  <a:schemeClr val="tx1">
                    <a:lumMod val="65000"/>
                    <a:lumOff val="35000"/>
                  </a:schemeClr>
                </a:solidFill>
              </a:rPr>
              <a:t>B</a:t>
            </a:r>
            <a:r>
              <a:rPr kumimoji="1" lang="ja-JP" altLang="en-US" sz="1200" dirty="0" smtClean="0">
                <a:solidFill>
                  <a:schemeClr val="tx1">
                    <a:lumMod val="65000"/>
                    <a:lumOff val="35000"/>
                  </a:schemeClr>
                </a:solidFill>
              </a:rPr>
              <a:t>を実行すると、図のようは形で事業部ごとの実績シートを作成することができる。図は、研究部の実績をまとめたもの。</a:t>
            </a:r>
            <a:endParaRPr kumimoji="1" lang="en-US" altLang="ja-JP" sz="1200" dirty="0" smtClean="0">
              <a:solidFill>
                <a:schemeClr val="tx1">
                  <a:lumMod val="65000"/>
                  <a:lumOff val="35000"/>
                </a:schemeClr>
              </a:solidFill>
            </a:endParaRPr>
          </a:p>
          <a:p>
            <a:pPr marL="171450" indent="-171450">
              <a:buFont typeface="Wingdings" panose="05000000000000000000" pitchFamily="2" charset="2"/>
              <a:buChar char="l"/>
            </a:pPr>
            <a:r>
              <a:rPr kumimoji="1" lang="ja-JP" altLang="en-US" sz="1200" dirty="0" smtClean="0">
                <a:solidFill>
                  <a:schemeClr val="tx1">
                    <a:lumMod val="65000"/>
                    <a:lumOff val="35000"/>
                  </a:schemeClr>
                </a:solidFill>
              </a:rPr>
              <a:t>各</a:t>
            </a:r>
            <a:r>
              <a:rPr kumimoji="1" lang="en-US" altLang="ja-JP" sz="1200" dirty="0" smtClean="0">
                <a:solidFill>
                  <a:schemeClr val="tx1">
                    <a:lumMod val="65000"/>
                    <a:lumOff val="35000"/>
                  </a:schemeClr>
                </a:solidFill>
              </a:rPr>
              <a:t>Q</a:t>
            </a:r>
            <a:r>
              <a:rPr kumimoji="1" lang="ja-JP" altLang="en-US" sz="1200" dirty="0" smtClean="0">
                <a:solidFill>
                  <a:schemeClr val="tx1">
                    <a:lumMod val="65000"/>
                    <a:lumOff val="35000"/>
                  </a:schemeClr>
                </a:solidFill>
              </a:rPr>
              <a:t>毎終了時に管理部に提出している。</a:t>
            </a:r>
            <a:r>
              <a:rPr kumimoji="1" lang="ja-JP" altLang="en-US" sz="1200" b="1" dirty="0" smtClean="0">
                <a:solidFill>
                  <a:schemeClr val="tx1">
                    <a:lumMod val="65000"/>
                    <a:lumOff val="35000"/>
                  </a:schemeClr>
                </a:solidFill>
              </a:rPr>
              <a:t>ここでは、上期終了時点までのシートを表示している。</a:t>
            </a:r>
            <a:endParaRPr kumimoji="1" lang="ja-JP" altLang="en-US" b="1"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23</a:t>
            </a:fld>
            <a:endParaRPr kumimoji="1" lang="ja-JP" altLang="en-US"/>
          </a:p>
        </p:txBody>
      </p:sp>
    </p:spTree>
    <p:extLst>
      <p:ext uri="{BB962C8B-B14F-4D97-AF65-F5344CB8AC3E}">
        <p14:creationId xmlns:p14="http://schemas.microsoft.com/office/powerpoint/2010/main" val="293805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この一覧表から抽出したい情報。</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24</a:t>
            </a:fld>
            <a:endParaRPr kumimoji="1" lang="ja-JP" altLang="en-US"/>
          </a:p>
        </p:txBody>
      </p:sp>
    </p:spTree>
    <p:extLst>
      <p:ext uri="{BB962C8B-B14F-4D97-AF65-F5344CB8AC3E}">
        <p14:creationId xmlns:p14="http://schemas.microsoft.com/office/powerpoint/2010/main" val="1363976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sz="1200" dirty="0" smtClean="0">
                <a:solidFill>
                  <a:schemeClr val="tx1">
                    <a:lumMod val="65000"/>
                    <a:lumOff val="35000"/>
                  </a:schemeClr>
                </a:solidFill>
              </a:rPr>
              <a:t>研究開発報告書兼完了報告書に記載されている研開費の工数、外部調達費の実績や推定実績を事業部ごとに纏めるため、マクロ</a:t>
            </a:r>
            <a:r>
              <a:rPr kumimoji="1" lang="en-US" altLang="ja-JP" sz="1200" dirty="0" smtClean="0">
                <a:solidFill>
                  <a:schemeClr val="tx1">
                    <a:lumMod val="65000"/>
                    <a:lumOff val="35000"/>
                  </a:schemeClr>
                </a:solidFill>
              </a:rPr>
              <a:t>B</a:t>
            </a:r>
            <a:r>
              <a:rPr kumimoji="1" lang="ja-JP" altLang="en-US" sz="1200" dirty="0" smtClean="0">
                <a:solidFill>
                  <a:schemeClr val="tx1">
                    <a:lumMod val="65000"/>
                    <a:lumOff val="35000"/>
                  </a:schemeClr>
                </a:solidFill>
              </a:rPr>
              <a:t>を実行する。</a:t>
            </a:r>
            <a:endParaRPr kumimoji="1" lang="en-US" altLang="ja-JP" sz="1200" dirty="0" smtClean="0">
              <a:solidFill>
                <a:schemeClr val="tx1">
                  <a:lumMod val="65000"/>
                  <a:lumOff val="35000"/>
                </a:schemeClr>
              </a:solidFill>
            </a:endParaRPr>
          </a:p>
          <a:p>
            <a:pPr marL="171450" indent="-171450">
              <a:buFont typeface="Wingdings" panose="05000000000000000000" pitchFamily="2" charset="2"/>
              <a:buChar char="l"/>
            </a:pPr>
            <a:r>
              <a:rPr kumimoji="1" lang="ja-JP" altLang="en-US" sz="1200" dirty="0" smtClean="0">
                <a:solidFill>
                  <a:schemeClr val="tx1">
                    <a:lumMod val="65000"/>
                    <a:lumOff val="35000"/>
                  </a:schemeClr>
                </a:solidFill>
              </a:rPr>
              <a:t>マクロ</a:t>
            </a:r>
            <a:r>
              <a:rPr kumimoji="1" lang="en-US" altLang="ja-JP" sz="1200" dirty="0" smtClean="0">
                <a:solidFill>
                  <a:schemeClr val="tx1">
                    <a:lumMod val="65000"/>
                    <a:lumOff val="35000"/>
                  </a:schemeClr>
                </a:solidFill>
              </a:rPr>
              <a:t>B</a:t>
            </a:r>
            <a:r>
              <a:rPr kumimoji="1" lang="ja-JP" altLang="en-US" sz="1200" dirty="0" smtClean="0">
                <a:solidFill>
                  <a:schemeClr val="tx1">
                    <a:lumMod val="65000"/>
                    <a:lumOff val="35000"/>
                  </a:schemeClr>
                </a:solidFill>
              </a:rPr>
              <a:t>を実行すると、図のようは形で事業部ごとの実績シートを作成することができる。図は、研究部の実績をまとめたもの。</a:t>
            </a:r>
            <a:endParaRPr kumimoji="1" lang="en-US" altLang="ja-JP" sz="1200" dirty="0" smtClean="0">
              <a:solidFill>
                <a:schemeClr val="tx1">
                  <a:lumMod val="65000"/>
                  <a:lumOff val="35000"/>
                </a:schemeClr>
              </a:solidFill>
            </a:endParaRPr>
          </a:p>
          <a:p>
            <a:pPr marL="171450" indent="-171450">
              <a:buFont typeface="Wingdings" panose="05000000000000000000" pitchFamily="2" charset="2"/>
              <a:buChar char="l"/>
            </a:pPr>
            <a:r>
              <a:rPr kumimoji="1" lang="ja-JP" altLang="en-US" sz="1200" dirty="0" smtClean="0">
                <a:solidFill>
                  <a:schemeClr val="tx1">
                    <a:lumMod val="65000"/>
                    <a:lumOff val="35000"/>
                  </a:schemeClr>
                </a:solidFill>
              </a:rPr>
              <a:t>各</a:t>
            </a:r>
            <a:r>
              <a:rPr kumimoji="1" lang="en-US" altLang="ja-JP" sz="1200" dirty="0" smtClean="0">
                <a:solidFill>
                  <a:schemeClr val="tx1">
                    <a:lumMod val="65000"/>
                    <a:lumOff val="35000"/>
                  </a:schemeClr>
                </a:solidFill>
              </a:rPr>
              <a:t>Q</a:t>
            </a:r>
            <a:r>
              <a:rPr kumimoji="1" lang="ja-JP" altLang="en-US" sz="1200" dirty="0" smtClean="0">
                <a:solidFill>
                  <a:schemeClr val="tx1">
                    <a:lumMod val="65000"/>
                    <a:lumOff val="35000"/>
                  </a:schemeClr>
                </a:solidFill>
              </a:rPr>
              <a:t>毎終了時に管理部に提出している。</a:t>
            </a:r>
            <a:r>
              <a:rPr kumimoji="1" lang="ja-JP" altLang="en-US" sz="1200" b="1" dirty="0" smtClean="0">
                <a:solidFill>
                  <a:schemeClr val="tx1">
                    <a:lumMod val="65000"/>
                    <a:lumOff val="35000"/>
                  </a:schemeClr>
                </a:solidFill>
              </a:rPr>
              <a:t>ここでは、下期終了時点までのシートを表示している。</a:t>
            </a:r>
            <a:endParaRPr kumimoji="1" lang="ja-JP" altLang="en-US"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25</a:t>
            </a:fld>
            <a:endParaRPr kumimoji="1" lang="ja-JP" altLang="en-US"/>
          </a:p>
        </p:txBody>
      </p:sp>
    </p:spTree>
    <p:extLst>
      <p:ext uri="{BB962C8B-B14F-4D97-AF65-F5344CB8AC3E}">
        <p14:creationId xmlns:p14="http://schemas.microsoft.com/office/powerpoint/2010/main" val="322101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a:t>
            </a:fld>
            <a:endParaRPr kumimoji="1" lang="ja-JP" altLang="en-US"/>
          </a:p>
        </p:txBody>
      </p:sp>
    </p:spTree>
    <p:extLst>
      <p:ext uri="{BB962C8B-B14F-4D97-AF65-F5344CB8AC3E}">
        <p14:creationId xmlns:p14="http://schemas.microsoft.com/office/powerpoint/2010/main" val="17239226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この一覧表から抽出したい情報。</a:t>
            </a:r>
          </a:p>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26</a:t>
            </a:fld>
            <a:endParaRPr kumimoji="1" lang="ja-JP" altLang="en-US"/>
          </a:p>
        </p:txBody>
      </p:sp>
    </p:spTree>
    <p:extLst>
      <p:ext uri="{BB962C8B-B14F-4D97-AF65-F5344CB8AC3E}">
        <p14:creationId xmlns:p14="http://schemas.microsoft.com/office/powerpoint/2010/main" val="10916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t>各事業部がまとめたシートをさらに、研究部が各事業部の予算執行状況を予算表にまとめている。</a:t>
            </a:r>
            <a:endParaRPr kumimoji="1" lang="en-US" altLang="ja-JP" dirty="0" smtClean="0"/>
          </a:p>
          <a:p>
            <a:pPr marL="171450" indent="-171450">
              <a:buFont typeface="Wingdings" panose="05000000000000000000" pitchFamily="2" charset="2"/>
              <a:buChar char="l"/>
            </a:pPr>
            <a:r>
              <a:rPr kumimoji="1" lang="ja-JP" altLang="en-US" dirty="0" smtClean="0"/>
              <a:t>ここでは、その予算表についての説明となる。</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27</a:t>
            </a:fld>
            <a:endParaRPr kumimoji="1" lang="ja-JP" altLang="en-US"/>
          </a:p>
        </p:txBody>
      </p:sp>
    </p:spTree>
    <p:extLst>
      <p:ext uri="{BB962C8B-B14F-4D97-AF65-F5344CB8AC3E}">
        <p14:creationId xmlns:p14="http://schemas.microsoft.com/office/powerpoint/2010/main" val="1199630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t>ここではマクロ</a:t>
            </a:r>
            <a:r>
              <a:rPr kumimoji="1" lang="en-US" altLang="ja-JP" dirty="0" smtClean="0"/>
              <a:t>C</a:t>
            </a:r>
            <a:r>
              <a:rPr kumimoji="1" lang="ja-JP" altLang="en-US" dirty="0" smtClean="0"/>
              <a:t>を見て貰う。</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28</a:t>
            </a:fld>
            <a:endParaRPr kumimoji="1" lang="ja-JP" altLang="en-US"/>
          </a:p>
        </p:txBody>
      </p:sp>
    </p:spTree>
    <p:extLst>
      <p:ext uri="{BB962C8B-B14F-4D97-AF65-F5344CB8AC3E}">
        <p14:creationId xmlns:p14="http://schemas.microsoft.com/office/powerpoint/2010/main" val="327585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t>計画時なので、タイミングとしては</a:t>
            </a:r>
            <a:r>
              <a:rPr kumimoji="1" lang="en-US" altLang="ja-JP" dirty="0" smtClean="0"/>
              <a:t>2</a:t>
            </a:r>
            <a:r>
              <a:rPr kumimoji="1" lang="ja-JP" altLang="en-US" dirty="0" smtClean="0"/>
              <a:t>月頃を想定しています。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29</a:t>
            </a:fld>
            <a:endParaRPr kumimoji="1" lang="ja-JP" altLang="en-US"/>
          </a:p>
        </p:txBody>
      </p:sp>
    </p:spTree>
    <p:extLst>
      <p:ext uri="{BB962C8B-B14F-4D97-AF65-F5344CB8AC3E}">
        <p14:creationId xmlns:p14="http://schemas.microsoft.com/office/powerpoint/2010/main" val="2867765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t>予算表の</a:t>
            </a:r>
            <a:r>
              <a:rPr kumimoji="1" lang="en-US" altLang="ja-JP" dirty="0" smtClean="0"/>
              <a:t>1Q</a:t>
            </a:r>
            <a:r>
              <a:rPr kumimoji="1" lang="ja-JP" altLang="en-US" dirty="0" err="1" smtClean="0"/>
              <a:t>、</a:t>
            </a:r>
            <a:r>
              <a:rPr kumimoji="1" lang="en-US" altLang="ja-JP" dirty="0" smtClean="0"/>
              <a:t>2Q</a:t>
            </a:r>
            <a:r>
              <a:rPr kumimoji="1" lang="ja-JP" altLang="en-US" dirty="0" err="1" smtClean="0"/>
              <a:t>、</a:t>
            </a:r>
            <a:r>
              <a:rPr kumimoji="1" lang="ja-JP" altLang="en-US" dirty="0" smtClean="0"/>
              <a:t>上期分の内容は図の通り。</a:t>
            </a:r>
            <a:endParaRPr kumimoji="1" lang="en-US" altLang="ja-JP" dirty="0" smtClean="0"/>
          </a:p>
          <a:p>
            <a:pPr marL="171450" indent="-171450">
              <a:buFont typeface="Wingdings" panose="05000000000000000000" pitchFamily="2" charset="2"/>
              <a:buChar char="l"/>
            </a:pPr>
            <a:r>
              <a:rPr kumimoji="1" lang="en-US" altLang="ja-JP" dirty="0" smtClean="0"/>
              <a:t>『</a:t>
            </a:r>
            <a:r>
              <a:rPr kumimoji="1" lang="ja-JP" altLang="en-US" b="1" dirty="0" smtClean="0"/>
              <a:t>計画時の予算表</a:t>
            </a:r>
            <a:r>
              <a:rPr kumimoji="1" lang="ja-JP" altLang="en-US" dirty="0" smtClean="0"/>
              <a:t>は、</a:t>
            </a:r>
            <a:r>
              <a:rPr kumimoji="1" lang="en-US" altLang="ja-JP" dirty="0" err="1" smtClean="0"/>
              <a:t>RnD</a:t>
            </a:r>
            <a:r>
              <a:rPr kumimoji="1" lang="ja-JP" altLang="en-US" dirty="0" smtClean="0"/>
              <a:t>戦略会議で審議する際に使用する。</a:t>
            </a:r>
            <a:r>
              <a:rPr kumimoji="1" lang="en-US" altLang="ja-JP" dirty="0" err="1" smtClean="0"/>
              <a:t>RnD</a:t>
            </a:r>
            <a:r>
              <a:rPr kumimoji="1" lang="ja-JP" altLang="en-US" dirty="0" smtClean="0"/>
              <a:t>戦略会議で予算審議後、研開報告書の最終を各部署から受領し、経営会議に諮る際に予算表を使用する</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30</a:t>
            </a:fld>
            <a:endParaRPr kumimoji="1" lang="ja-JP" altLang="en-US"/>
          </a:p>
        </p:txBody>
      </p:sp>
    </p:spTree>
    <p:extLst>
      <p:ext uri="{BB962C8B-B14F-4D97-AF65-F5344CB8AC3E}">
        <p14:creationId xmlns:p14="http://schemas.microsoft.com/office/powerpoint/2010/main" val="1813568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dirty="0" smtClean="0"/>
              <a:t>予算表の</a:t>
            </a:r>
            <a:r>
              <a:rPr kumimoji="1" lang="en-US" altLang="ja-JP" dirty="0" smtClean="0"/>
              <a:t>3Q</a:t>
            </a:r>
            <a:r>
              <a:rPr kumimoji="1" lang="ja-JP" altLang="en-US" dirty="0" err="1" smtClean="0"/>
              <a:t>、</a:t>
            </a:r>
            <a:r>
              <a:rPr kumimoji="1" lang="en-US" altLang="ja-JP" dirty="0" smtClean="0"/>
              <a:t>4Q</a:t>
            </a:r>
            <a:r>
              <a:rPr kumimoji="1" lang="ja-JP" altLang="en-US" dirty="0" err="1" smtClean="0"/>
              <a:t>、</a:t>
            </a:r>
            <a:r>
              <a:rPr kumimoji="1" lang="ja-JP" altLang="en-US" dirty="0" smtClean="0"/>
              <a:t>下期分の内容は図の通り。</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31</a:t>
            </a:fld>
            <a:endParaRPr kumimoji="1" lang="ja-JP" altLang="en-US"/>
          </a:p>
        </p:txBody>
      </p:sp>
    </p:spTree>
    <p:extLst>
      <p:ext uri="{BB962C8B-B14F-4D97-AF65-F5344CB8AC3E}">
        <p14:creationId xmlns:p14="http://schemas.microsoft.com/office/powerpoint/2010/main" val="2113989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1" lang="ja-JP" altLang="en-US" dirty="0" smtClean="0"/>
              <a:t>予算表の通期の内容は図の通り。</a:t>
            </a:r>
            <a:endParaRPr kumimoji="1" lang="en-US" altLang="ja-JP" dirty="0" smtClean="0"/>
          </a:p>
          <a:p>
            <a:r>
              <a:rPr kumimoji="1" lang="ja-JP" altLang="en-US" dirty="0" smtClean="0"/>
              <a:t>⇒今後、部門の数が増える可能性がある。</a:t>
            </a:r>
            <a:r>
              <a:rPr kumimoji="1" lang="en-US" altLang="ja-JP" dirty="0" smtClean="0"/>
              <a:t>NECO</a:t>
            </a:r>
            <a:r>
              <a:rPr kumimoji="1" lang="ja-JP" altLang="en-US" dirty="0" smtClean="0"/>
              <a:t>も増えるかもしれない。部門が増えたときに対応できるようにする。</a:t>
            </a:r>
            <a:endParaRPr kumimoji="1" lang="en-US" altLang="ja-JP" dirty="0" smtClean="0"/>
          </a:p>
          <a:p>
            <a:r>
              <a:rPr kumimoji="1" lang="ja-JP" altLang="en-US" dirty="0" smtClean="0"/>
              <a:t>⇒経営会議や</a:t>
            </a:r>
            <a:r>
              <a:rPr kumimoji="1" lang="en-US" altLang="ja-JP" dirty="0" err="1" smtClean="0"/>
              <a:t>RnD</a:t>
            </a:r>
            <a:r>
              <a:rPr kumimoji="1" lang="ja-JP" altLang="en-US" dirty="0" smtClean="0"/>
              <a:t>戦略会議用のフォーム（必要データの出力、できればグラフ化まで）が出力できるようにしたい。</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32</a:t>
            </a:fld>
            <a:endParaRPr kumimoji="1" lang="ja-JP" altLang="en-US"/>
          </a:p>
        </p:txBody>
      </p:sp>
    </p:spTree>
    <p:extLst>
      <p:ext uri="{BB962C8B-B14F-4D97-AF65-F5344CB8AC3E}">
        <p14:creationId xmlns:p14="http://schemas.microsoft.com/office/powerpoint/2010/main" val="3525897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solidFill>
                  <a:srgbClr val="FF0000"/>
                </a:solidFill>
              </a:rPr>
              <a:t>(</a:t>
            </a:r>
            <a:r>
              <a:rPr kumimoji="1" lang="ja-JP" altLang="en-US" dirty="0" smtClean="0">
                <a:solidFill>
                  <a:srgbClr val="FF0000"/>
                </a:solidFill>
              </a:rPr>
              <a:t>古野</a:t>
            </a:r>
            <a:r>
              <a:rPr kumimoji="1" lang="en-US" altLang="ja-JP" dirty="0" smtClean="0">
                <a:solidFill>
                  <a:srgbClr val="FF0000"/>
                </a:solidFill>
              </a:rPr>
              <a:t>)</a:t>
            </a:r>
            <a:r>
              <a:rPr kumimoji="1" lang="ja-JP" altLang="en-US" dirty="0" smtClean="0">
                <a:solidFill>
                  <a:srgbClr val="FF0000"/>
                </a:solidFill>
              </a:rPr>
              <a:t>管理番号は研究部で指定し、引き続き使用する。</a:t>
            </a:r>
            <a:r>
              <a:rPr kumimoji="1" lang="en-US" altLang="ja-JP" dirty="0" smtClean="0">
                <a:solidFill>
                  <a:srgbClr val="FF0000"/>
                </a:solidFill>
              </a:rPr>
              <a:t>Web</a:t>
            </a:r>
            <a:r>
              <a:rPr kumimoji="1" lang="ja-JP" altLang="en-US" dirty="0" smtClean="0">
                <a:solidFill>
                  <a:srgbClr val="FF0000"/>
                </a:solidFill>
              </a:rPr>
              <a:t>化しても必要。</a:t>
            </a:r>
            <a:endParaRPr kumimoji="1" lang="en-US" altLang="ja-JP" dirty="0" smtClean="0">
              <a:solidFill>
                <a:srgbClr val="FF0000"/>
              </a:solidFill>
            </a:endParaRPr>
          </a:p>
          <a:p>
            <a:r>
              <a:rPr kumimoji="1" lang="ja-JP" altLang="en-US" dirty="0" smtClean="0">
                <a:solidFill>
                  <a:srgbClr val="FF0000"/>
                </a:solidFill>
              </a:rPr>
              <a:t>⇒管理番号は現在は、マクロで検索するための番号。</a:t>
            </a:r>
            <a:endParaRPr kumimoji="1" lang="ja-JP" altLang="en-US" dirty="0">
              <a:solidFill>
                <a:srgbClr val="FF0000"/>
              </a:solidFill>
            </a:endParaRPr>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33</a:t>
            </a:fld>
            <a:endParaRPr kumimoji="1" lang="ja-JP" altLang="en-US"/>
          </a:p>
        </p:txBody>
      </p:sp>
    </p:spTree>
    <p:extLst>
      <p:ext uri="{BB962C8B-B14F-4D97-AF65-F5344CB8AC3E}">
        <p14:creationId xmlns:p14="http://schemas.microsoft.com/office/powerpoint/2010/main" val="1892127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先ほどは、予算作成時の予算表。ここでは、</a:t>
            </a:r>
            <a:r>
              <a:rPr kumimoji="1" lang="en-US" altLang="ja-JP" dirty="0" smtClean="0"/>
              <a:t>1Q</a:t>
            </a:r>
            <a:r>
              <a:rPr kumimoji="1" lang="ja-JP" altLang="en-US" dirty="0" smtClean="0"/>
              <a:t>終了時の予算表についての説明。</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34</a:t>
            </a:fld>
            <a:endParaRPr kumimoji="1" lang="ja-JP" altLang="en-US"/>
          </a:p>
        </p:txBody>
      </p:sp>
    </p:spTree>
    <p:extLst>
      <p:ext uri="{BB962C8B-B14F-4D97-AF65-F5344CB8AC3E}">
        <p14:creationId xmlns:p14="http://schemas.microsoft.com/office/powerpoint/2010/main" val="2605964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en-US" altLang="ja-JP" dirty="0" smtClean="0"/>
              <a:t>1Q</a:t>
            </a:r>
            <a:r>
              <a:rPr kumimoji="1" lang="ja-JP" altLang="en-US" dirty="0" smtClean="0"/>
              <a:t>終了時なので、各事業部門が研究開発計画書兼完了報告書に予算執行状況をマクロ</a:t>
            </a:r>
            <a:r>
              <a:rPr kumimoji="1" lang="en-US" altLang="ja-JP" dirty="0" smtClean="0"/>
              <a:t>A</a:t>
            </a:r>
            <a:r>
              <a:rPr kumimoji="1" lang="ja-JP" altLang="en-US" dirty="0" err="1" smtClean="0"/>
              <a:t>で転</a:t>
            </a:r>
            <a:r>
              <a:rPr kumimoji="1" lang="ja-JP" altLang="en-US" dirty="0" smtClean="0"/>
              <a:t>記し、そのうえでマクロ</a:t>
            </a:r>
            <a:r>
              <a:rPr kumimoji="1" lang="en-US" altLang="ja-JP" dirty="0" smtClean="0"/>
              <a:t>B</a:t>
            </a:r>
            <a:r>
              <a:rPr kumimoji="1" lang="ja-JP" altLang="en-US" dirty="0" smtClean="0"/>
              <a:t>を実行して事業部門の纏めを研究</a:t>
            </a:r>
            <a:r>
              <a:rPr kumimoji="1" lang="en-US" altLang="ja-JP" dirty="0" smtClean="0"/>
              <a:t>G</a:t>
            </a:r>
            <a:r>
              <a:rPr kumimoji="1" lang="ja-JP" altLang="en-US" dirty="0" err="1" smtClean="0"/>
              <a:t>に提</a:t>
            </a:r>
            <a:r>
              <a:rPr kumimoji="1" lang="ja-JP" altLang="en-US" dirty="0" smtClean="0"/>
              <a:t>出。</a:t>
            </a:r>
            <a:endParaRPr kumimoji="1" lang="en-US" altLang="ja-JP" dirty="0" smtClean="0"/>
          </a:p>
          <a:p>
            <a:pPr marL="171450" indent="-171450">
              <a:buFont typeface="Wingdings" panose="05000000000000000000" pitchFamily="2" charset="2"/>
              <a:buChar char="l"/>
            </a:pPr>
            <a:r>
              <a:rPr kumimoji="1" lang="ja-JP" altLang="en-US" dirty="0" smtClean="0"/>
              <a:t>研究</a:t>
            </a:r>
            <a:r>
              <a:rPr kumimoji="1" lang="en-US" altLang="ja-JP" dirty="0" smtClean="0"/>
              <a:t>G</a:t>
            </a:r>
            <a:r>
              <a:rPr kumimoji="1" lang="ja-JP" altLang="en-US" dirty="0" smtClean="0"/>
              <a:t>はマクロ</a:t>
            </a:r>
            <a:r>
              <a:rPr kumimoji="1" lang="en-US" altLang="ja-JP" dirty="0" smtClean="0"/>
              <a:t>C</a:t>
            </a:r>
            <a:r>
              <a:rPr kumimoji="1" lang="ja-JP" altLang="en-US" dirty="0" smtClean="0"/>
              <a:t>を実行して、予算表を作成する。現在、</a:t>
            </a:r>
            <a:r>
              <a:rPr kumimoji="1" lang="en-US" altLang="ja-JP" dirty="0" smtClean="0"/>
              <a:t>1Q</a:t>
            </a:r>
            <a:r>
              <a:rPr kumimoji="1" lang="ja-JP" altLang="en-US" dirty="0" smtClean="0"/>
              <a:t>終了時点で、</a:t>
            </a:r>
            <a:r>
              <a:rPr kumimoji="1" lang="en-US" altLang="ja-JP" dirty="0" smtClean="0"/>
              <a:t>2Q</a:t>
            </a:r>
            <a:r>
              <a:rPr kumimoji="1" lang="ja-JP" altLang="en-US" dirty="0" smtClean="0"/>
              <a:t>から</a:t>
            </a:r>
            <a:r>
              <a:rPr kumimoji="1" lang="en-US" altLang="ja-JP" dirty="0" smtClean="0"/>
              <a:t>4Q</a:t>
            </a:r>
            <a:r>
              <a:rPr kumimoji="1" lang="ja-JP" altLang="en-US" dirty="0" smtClean="0"/>
              <a:t>の推定実績も入れて貰うようにしている。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35</a:t>
            </a:fld>
            <a:endParaRPr kumimoji="1" lang="ja-JP" altLang="en-US"/>
          </a:p>
        </p:txBody>
      </p:sp>
    </p:spTree>
    <p:extLst>
      <p:ext uri="{BB962C8B-B14F-4D97-AF65-F5344CB8AC3E}">
        <p14:creationId xmlns:p14="http://schemas.microsoft.com/office/powerpoint/2010/main" val="98510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研究開発管理業務</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①</a:t>
            </a:r>
            <a:r>
              <a:rPr kumimoji="1" lang="en-US" altLang="ja-JP" dirty="0" err="1" smtClean="0"/>
              <a:t>RnD</a:t>
            </a:r>
            <a:r>
              <a:rPr kumimoji="1" lang="ja-JP" altLang="en-US" dirty="0" smtClean="0"/>
              <a:t>戦略会議の研究開発のテーマ審議、予算審議</a:t>
            </a:r>
            <a:endParaRPr kumimoji="1" lang="en-US" altLang="ja-JP" dirty="0" smtClean="0"/>
          </a:p>
          <a:p>
            <a:r>
              <a:rPr kumimoji="1" lang="ja-JP" altLang="en-US" dirty="0" smtClean="0"/>
              <a:t>②研究開発費、工数の執行状況の確認</a:t>
            </a:r>
            <a:endParaRPr kumimoji="1" lang="en-US" altLang="ja-JP" dirty="0" smtClean="0"/>
          </a:p>
          <a:p>
            <a:r>
              <a:rPr kumimoji="1" lang="ja-JP" altLang="en-US" dirty="0" smtClean="0"/>
              <a:t>③研究開発の進捗状況の確認</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4</a:t>
            </a:fld>
            <a:endParaRPr kumimoji="1" lang="ja-JP" altLang="en-US"/>
          </a:p>
        </p:txBody>
      </p:sp>
    </p:spTree>
    <p:extLst>
      <p:ext uri="{BB962C8B-B14F-4D97-AF65-F5344CB8AC3E}">
        <p14:creationId xmlns:p14="http://schemas.microsoft.com/office/powerpoint/2010/main" val="173301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36</a:t>
            </a:fld>
            <a:endParaRPr kumimoji="1" lang="ja-JP" altLang="en-US"/>
          </a:p>
        </p:txBody>
      </p:sp>
    </p:spTree>
    <p:extLst>
      <p:ext uri="{BB962C8B-B14F-4D97-AF65-F5344CB8AC3E}">
        <p14:creationId xmlns:p14="http://schemas.microsoft.com/office/powerpoint/2010/main" val="3907968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en-US" altLang="ja-JP" dirty="0" smtClean="0"/>
              <a:t>Excel</a:t>
            </a:r>
            <a:r>
              <a:rPr kumimoji="1" lang="ja-JP" altLang="en-US" dirty="0" smtClean="0"/>
              <a:t>表内に纏められるデータ</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39</a:t>
            </a:fld>
            <a:endParaRPr kumimoji="1" lang="ja-JP" altLang="en-US"/>
          </a:p>
        </p:txBody>
      </p:sp>
    </p:spTree>
    <p:extLst>
      <p:ext uri="{BB962C8B-B14F-4D97-AF65-F5344CB8AC3E}">
        <p14:creationId xmlns:p14="http://schemas.microsoft.com/office/powerpoint/2010/main" val="26059983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en-US" altLang="ja-JP" dirty="0" smtClean="0"/>
              <a:t>1Q</a:t>
            </a:r>
            <a:r>
              <a:rPr kumimoji="1" lang="ja-JP" altLang="en-US" dirty="0" err="1" smtClean="0"/>
              <a:t>、</a:t>
            </a:r>
            <a:r>
              <a:rPr kumimoji="1" lang="en-US" altLang="ja-JP" dirty="0" smtClean="0"/>
              <a:t>2Q</a:t>
            </a:r>
            <a:r>
              <a:rPr kumimoji="1" lang="ja-JP" altLang="en-US" dirty="0" err="1" smtClean="0"/>
              <a:t>、</a:t>
            </a:r>
            <a:r>
              <a:rPr kumimoji="1" lang="en-US" altLang="ja-JP" dirty="0" smtClean="0"/>
              <a:t>3Q</a:t>
            </a:r>
            <a:r>
              <a:rPr kumimoji="1" lang="ja-JP" altLang="en-US" dirty="0" err="1" smtClean="0"/>
              <a:t>、</a:t>
            </a:r>
            <a:r>
              <a:rPr kumimoji="1" lang="en-US" altLang="ja-JP" dirty="0" smtClean="0"/>
              <a:t>4Q</a:t>
            </a:r>
            <a:r>
              <a:rPr kumimoji="1" lang="ja-JP" altLang="en-US" dirty="0" smtClean="0"/>
              <a:t>と同じ作業を実施する。</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40</a:t>
            </a:fld>
            <a:endParaRPr kumimoji="1" lang="ja-JP" altLang="en-US"/>
          </a:p>
        </p:txBody>
      </p:sp>
    </p:spTree>
    <p:extLst>
      <p:ext uri="{BB962C8B-B14F-4D97-AF65-F5344CB8AC3E}">
        <p14:creationId xmlns:p14="http://schemas.microsoft.com/office/powerpoint/2010/main" val="2894086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t>管理部が記入する実績データのフォームについての説明。</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41</a:t>
            </a:fld>
            <a:endParaRPr kumimoji="1" lang="ja-JP" altLang="en-US"/>
          </a:p>
        </p:txBody>
      </p:sp>
    </p:spTree>
    <p:extLst>
      <p:ext uri="{BB962C8B-B14F-4D97-AF65-F5344CB8AC3E}">
        <p14:creationId xmlns:p14="http://schemas.microsoft.com/office/powerpoint/2010/main" val="2750305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★研究部からの要望</a:t>
            </a:r>
            <a:endParaRPr kumimoji="1" lang="en-US" altLang="ja-JP" dirty="0" smtClean="0"/>
          </a:p>
          <a:p>
            <a:r>
              <a:rPr kumimoji="1" lang="ja-JP" altLang="en-US" dirty="0" smtClean="0"/>
              <a:t>・基幹システムが導入されていない部門は仕方ないが、基幹システムが導入されている部門は、基幹システムからのデータが転記されるようにしてほしい。</a:t>
            </a:r>
            <a:endParaRPr kumimoji="1" lang="en-US" altLang="ja-JP" dirty="0" smtClean="0"/>
          </a:p>
          <a:p>
            <a:endParaRPr kumimoji="1" lang="en-US" altLang="ja-JP" dirty="0" smtClean="0"/>
          </a:p>
          <a:p>
            <a:r>
              <a:rPr kumimoji="1" lang="ja-JP" altLang="en-US" dirty="0" smtClean="0"/>
              <a:t>★管理部が記入するシートについて</a:t>
            </a:r>
            <a:endParaRPr kumimoji="1" lang="en-US" altLang="ja-JP" dirty="0" smtClean="0"/>
          </a:p>
          <a:p>
            <a:r>
              <a:rPr kumimoji="1" lang="ja-JP" altLang="en-US" dirty="0" smtClean="0"/>
              <a:t>・管理部のシートを見ると、外部調達費だとか、部門からの振り替えの計算シートがある。単純に数値だけの入力フォーム（備考欄等のコメントは無しにする）</a:t>
            </a:r>
            <a:endParaRPr kumimoji="1" lang="en-US" altLang="ja-JP" dirty="0" smtClean="0"/>
          </a:p>
          <a:p>
            <a:r>
              <a:rPr kumimoji="1" lang="ja-JP" altLang="en-US" dirty="0" smtClean="0"/>
              <a:t>　にしてよいかは管理部に確認しておく。研究部は不要と考える。</a:t>
            </a:r>
            <a:endParaRPr kumimoji="1" lang="en-US" altLang="ja-JP" dirty="0" smtClean="0"/>
          </a:p>
          <a:p>
            <a:endParaRPr kumimoji="1" lang="en-US" altLang="ja-JP" dirty="0" smtClean="0"/>
          </a:p>
          <a:p>
            <a:r>
              <a:rPr kumimoji="1" lang="ja-JP" altLang="en-US" dirty="0" smtClean="0"/>
              <a:t>★管理部データと部門が把握する数値の不一致</a:t>
            </a:r>
            <a:endParaRPr kumimoji="1" lang="en-US" altLang="ja-JP" dirty="0" smtClean="0"/>
          </a:p>
          <a:p>
            <a:r>
              <a:rPr kumimoji="1" lang="ja-JP" altLang="en-US" dirty="0" smtClean="0"/>
              <a:t>・部門が管理するデータと管理部データと一致しないといけない。</a:t>
            </a:r>
            <a:endParaRPr kumimoji="1" lang="en-US" altLang="ja-JP" dirty="0" smtClean="0"/>
          </a:p>
          <a:p>
            <a:r>
              <a:rPr kumimoji="1" lang="ja-JP" altLang="en-US" dirty="0" smtClean="0"/>
              <a:t>・管理部が言っている数字が正しいとしなければいけない。</a:t>
            </a:r>
            <a:endParaRPr kumimoji="1" lang="en-US" altLang="ja-JP" dirty="0" smtClean="0"/>
          </a:p>
          <a:p>
            <a:r>
              <a:rPr kumimoji="1" lang="ja-JP" altLang="en-US" dirty="0" smtClean="0"/>
              <a:t>・なぜ不一致が生じるのか、古野さんにて、管理部に確認する。</a:t>
            </a:r>
            <a:r>
              <a:rPr kumimoji="1" lang="en-US" altLang="ja-JP" dirty="0" smtClean="0"/>
              <a:t/>
            </a:r>
            <a:br>
              <a:rPr kumimoji="1" lang="en-US" altLang="ja-JP" dirty="0" smtClean="0"/>
            </a:br>
            <a:r>
              <a:rPr kumimoji="1" lang="ja-JP" altLang="en-US" dirty="0" smtClean="0"/>
              <a:t>・工数は部門が申請しているので、不一致が生じないはず。</a:t>
            </a:r>
            <a:endParaRPr kumimoji="1" lang="en-US" altLang="ja-JP" dirty="0" smtClean="0"/>
          </a:p>
          <a:p>
            <a:endParaRPr kumimoji="1" lang="en-US" altLang="ja-JP" dirty="0" smtClean="0"/>
          </a:p>
          <a:p>
            <a:r>
              <a:rPr kumimoji="1" lang="ja-JP" altLang="en-US" dirty="0" smtClean="0"/>
              <a:t>★不一致の原因：管理部の問題と購買システムの問題。</a:t>
            </a:r>
            <a:endParaRPr kumimoji="1" lang="en-US" altLang="ja-JP" dirty="0" smtClean="0"/>
          </a:p>
          <a:p>
            <a:r>
              <a:rPr kumimoji="1" lang="ja-JP" altLang="en-US" dirty="0" smtClean="0"/>
              <a:t>・管理部側でこのずれの原因を把握しているか。個別には聞いているが、石原さんには聞いている。</a:t>
            </a:r>
            <a:endParaRPr kumimoji="1" lang="en-US" altLang="ja-JP" dirty="0" smtClean="0"/>
          </a:p>
          <a:p>
            <a:r>
              <a:rPr kumimoji="1" lang="ja-JP" altLang="en-US" dirty="0" smtClean="0"/>
              <a:t>・個別に聞いただけで、システム的な課題に対して議論していない。</a:t>
            </a:r>
            <a:endParaRPr kumimoji="1" lang="en-US" altLang="ja-JP" dirty="0" smtClean="0"/>
          </a:p>
          <a:p>
            <a:r>
              <a:rPr kumimoji="1" lang="ja-JP" altLang="en-US" dirty="0" smtClean="0"/>
              <a:t>・転記するのにミスがある？</a:t>
            </a:r>
            <a:endParaRPr kumimoji="1" lang="en-US" altLang="ja-JP" dirty="0" smtClean="0"/>
          </a:p>
          <a:p>
            <a:r>
              <a:rPr kumimoji="1" lang="ja-JP" altLang="en-US" dirty="0" smtClean="0"/>
              <a:t>・今のシステム、今の管理部がやっているシステムでは直らない。</a:t>
            </a:r>
            <a:endParaRPr kumimoji="1" lang="en-US" altLang="ja-JP" dirty="0" smtClean="0"/>
          </a:p>
          <a:p>
            <a:r>
              <a:rPr kumimoji="1" lang="ja-JP" altLang="en-US" dirty="0" smtClean="0"/>
              <a:t>・基幹システムが入らないと直らないのではないか。</a:t>
            </a:r>
            <a:endParaRPr kumimoji="1" lang="en-US" altLang="ja-JP" dirty="0" smtClean="0"/>
          </a:p>
          <a:p>
            <a:r>
              <a:rPr kumimoji="1" lang="ja-JP" altLang="en-US" dirty="0" smtClean="0"/>
              <a:t>・過去に、研究開発費で買ったが、固定資産に移ったりしていた。今はフォームを修正して問題は解消。</a:t>
            </a:r>
            <a:endParaRPr kumimoji="1" lang="en-US" altLang="ja-JP" dirty="0" smtClean="0"/>
          </a:p>
          <a:p>
            <a:r>
              <a:rPr kumimoji="1" lang="ja-JP" altLang="en-US" b="1" dirty="0" smtClean="0">
                <a:effectLst/>
              </a:rPr>
              <a:t>・熱マネ。航熱と熱交、両方で作業する人がいる。テーマに掛かった工数が集計されているわけではない。熱交と航熱、各部署で管理している。</a:t>
            </a:r>
            <a:endParaRPr kumimoji="1" lang="en-US" altLang="ja-JP" b="1" dirty="0" smtClean="0">
              <a:effectLst/>
            </a:endParaRPr>
          </a:p>
          <a:p>
            <a:r>
              <a:rPr kumimoji="1" lang="ja-JP" altLang="en-US" b="1" dirty="0" smtClean="0">
                <a:effectLst/>
              </a:rPr>
              <a:t>・異なるシートで計上されることがある。</a:t>
            </a:r>
            <a:r>
              <a:rPr kumimoji="1" lang="en-US" altLang="ja-JP" b="1" dirty="0" smtClean="0">
                <a:effectLst/>
              </a:rPr>
              <a:t>Web</a:t>
            </a:r>
            <a:r>
              <a:rPr kumimoji="1" lang="ja-JP" altLang="en-US" b="1" dirty="0" smtClean="0">
                <a:effectLst/>
              </a:rPr>
              <a:t>システム化した際、その問題があるのでクリアにしておく必要がある。</a:t>
            </a:r>
            <a:endParaRPr kumimoji="1" lang="en-US" altLang="ja-JP" b="1" dirty="0" smtClean="0">
              <a:effectLst/>
            </a:endParaRPr>
          </a:p>
          <a:p>
            <a:r>
              <a:rPr kumimoji="1" lang="ja-JP" altLang="en-US" dirty="0" smtClean="0"/>
              <a:t>・管理部が管理したものと研究部が管理したいものとが違う。研究部はテーマで管理したい。</a:t>
            </a:r>
            <a:endParaRPr kumimoji="1" lang="en-US" altLang="ja-JP" dirty="0" smtClean="0"/>
          </a:p>
          <a:p>
            <a:r>
              <a:rPr kumimoji="1" lang="ja-JP" altLang="en-US" dirty="0" smtClean="0"/>
              <a:t>・別行で書いてもよいが、テーマごとに表示できるようになるシステムにしないといけない。</a:t>
            </a:r>
            <a:endParaRPr kumimoji="1" lang="en-US" altLang="ja-JP" dirty="0" smtClean="0"/>
          </a:p>
          <a:p>
            <a:endParaRPr kumimoji="1" lang="en-US" altLang="ja-JP" dirty="0" smtClean="0"/>
          </a:p>
          <a:p>
            <a:r>
              <a:rPr kumimoji="1" lang="ja-JP" altLang="en-US" b="1" dirty="0" smtClean="0"/>
              <a:t>・古野さんにて確認　⇒　なぜ、間違いが発生しているのか。手入力ミスの問題なのか。ミスの原因を整理する必要がある。</a:t>
            </a:r>
            <a:endParaRPr kumimoji="1" lang="en-US" altLang="ja-JP" b="1"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42</a:t>
            </a:fld>
            <a:endParaRPr kumimoji="1" lang="ja-JP" altLang="en-US"/>
          </a:p>
        </p:txBody>
      </p:sp>
    </p:spTree>
    <p:extLst>
      <p:ext uri="{BB962C8B-B14F-4D97-AF65-F5344CB8AC3E}">
        <p14:creationId xmlns:p14="http://schemas.microsoft.com/office/powerpoint/2010/main" val="3881933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b="1" dirty="0" smtClean="0"/>
              <a:t>古野さんから管理部からのアンケート結果の情報を共有する！！！</a:t>
            </a:r>
            <a:endParaRPr kumimoji="1" lang="ja-JP" altLang="en-US" b="1"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46</a:t>
            </a:fld>
            <a:endParaRPr kumimoji="1" lang="ja-JP" altLang="en-US"/>
          </a:p>
        </p:txBody>
      </p:sp>
    </p:spTree>
    <p:extLst>
      <p:ext uri="{BB962C8B-B14F-4D97-AF65-F5344CB8AC3E}">
        <p14:creationId xmlns:p14="http://schemas.microsoft.com/office/powerpoint/2010/main" val="22753777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1" dirty="0">
              <a:solidFill>
                <a:srgbClr val="FF0000"/>
              </a:solidFill>
            </a:endParaRPr>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48</a:t>
            </a:fld>
            <a:endParaRPr kumimoji="1" lang="ja-JP" altLang="en-US"/>
          </a:p>
        </p:txBody>
      </p:sp>
    </p:spTree>
    <p:extLst>
      <p:ext uri="{BB962C8B-B14F-4D97-AF65-F5344CB8AC3E}">
        <p14:creationId xmlns:p14="http://schemas.microsoft.com/office/powerpoint/2010/main" val="764622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49</a:t>
            </a:fld>
            <a:endParaRPr kumimoji="1" lang="ja-JP" altLang="en-US"/>
          </a:p>
        </p:txBody>
      </p:sp>
    </p:spTree>
    <p:extLst>
      <p:ext uri="{BB962C8B-B14F-4D97-AF65-F5344CB8AC3E}">
        <p14:creationId xmlns:p14="http://schemas.microsoft.com/office/powerpoint/2010/main" val="3977812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rgbClr val="FF0000"/>
                </a:solidFill>
              </a:rPr>
              <a:t>確認</a:t>
            </a:r>
            <a:endParaRPr kumimoji="1" lang="en-US" altLang="ja-JP" sz="1200" b="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FF0000"/>
                </a:solidFill>
              </a:rPr>
              <a:t>・管理実績</a:t>
            </a:r>
            <a:r>
              <a:rPr kumimoji="1" lang="en-US" altLang="ja-JP" sz="1200" b="1" dirty="0" smtClean="0">
                <a:solidFill>
                  <a:srgbClr val="FF0000"/>
                </a:solidFill>
              </a:rPr>
              <a:t>sheet</a:t>
            </a:r>
            <a:r>
              <a:rPr kumimoji="1" lang="ja-JP" altLang="en-US" sz="1200" b="1" dirty="0" smtClean="0">
                <a:solidFill>
                  <a:srgbClr val="FF0000"/>
                </a:solidFill>
              </a:rPr>
              <a:t>内にある各名称の定義を確認する（例えば、在庫や経費など。。。）</a:t>
            </a:r>
            <a:endParaRPr kumimoji="1" lang="en-US" altLang="ja-JP" sz="1200" b="1" dirty="0" smtClean="0">
              <a:solidFill>
                <a:srgbClr val="FF0000"/>
              </a:solidFill>
            </a:endParaRPr>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53</a:t>
            </a:fld>
            <a:endParaRPr kumimoji="1" lang="ja-JP" altLang="en-US"/>
          </a:p>
        </p:txBody>
      </p:sp>
    </p:spTree>
    <p:extLst>
      <p:ext uri="{BB962C8B-B14F-4D97-AF65-F5344CB8AC3E}">
        <p14:creationId xmlns:p14="http://schemas.microsoft.com/office/powerpoint/2010/main" val="1070647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誤記</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smtClean="0">
                <a:solidFill>
                  <a:srgbClr val="FF0000"/>
                </a:solidFill>
              </a:rPr>
              <a:t>部内研究開発概要</a:t>
            </a:r>
            <a:r>
              <a:rPr kumimoji="1" lang="en-US" altLang="ja-JP" sz="1200" b="1" dirty="0" smtClean="0">
                <a:solidFill>
                  <a:srgbClr val="FF0000"/>
                </a:solidFill>
              </a:rPr>
              <a:t>sheet </a:t>
            </a:r>
            <a:r>
              <a:rPr kumimoji="1" lang="ja-JP" altLang="en-US" sz="1200" b="1" dirty="0" smtClean="0">
                <a:solidFill>
                  <a:srgbClr val="FF0000"/>
                </a:solidFill>
              </a:rPr>
              <a:t>⇒ 管理実績</a:t>
            </a:r>
            <a:r>
              <a:rPr kumimoji="1" lang="en-US" altLang="ja-JP" sz="1200" b="1" dirty="0" smtClean="0">
                <a:solidFill>
                  <a:srgbClr val="FF0000"/>
                </a:solidFill>
              </a:rPr>
              <a:t>sheet</a:t>
            </a:r>
            <a:endParaRPr kumimoji="1" lang="ja-JP" altLang="en-US" sz="1200" b="1" dirty="0" smtClean="0">
              <a:solidFill>
                <a:srgbClr val="FF0000"/>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54</a:t>
            </a:fld>
            <a:endParaRPr kumimoji="1" lang="ja-JP" altLang="en-US"/>
          </a:p>
        </p:txBody>
      </p:sp>
    </p:spTree>
    <p:extLst>
      <p:ext uri="{BB962C8B-B14F-4D97-AF65-F5344CB8AC3E}">
        <p14:creationId xmlns:p14="http://schemas.microsoft.com/office/powerpoint/2010/main" val="74181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solidFill>
                  <a:schemeClr val="tx1">
                    <a:lumMod val="65000"/>
                    <a:lumOff val="35000"/>
                  </a:schemeClr>
                </a:solidFill>
              </a:rPr>
              <a:t>研究開発報告書兼完了報告書とは、各事業部の研究開発テーマを管理する</a:t>
            </a:r>
            <a:r>
              <a:rPr kumimoji="1" lang="en-US" altLang="ja-JP" dirty="0" smtClean="0">
                <a:solidFill>
                  <a:schemeClr val="tx1">
                    <a:lumMod val="65000"/>
                    <a:lumOff val="35000"/>
                  </a:schemeClr>
                </a:solidFill>
              </a:rPr>
              <a:t>Excel</a:t>
            </a:r>
            <a:r>
              <a:rPr kumimoji="1" lang="ja-JP" altLang="en-US" dirty="0" smtClean="0">
                <a:solidFill>
                  <a:schemeClr val="tx1">
                    <a:lumMod val="65000"/>
                    <a:lumOff val="35000"/>
                  </a:schemeClr>
                </a:solidFill>
              </a:rPr>
              <a:t>シートで、</a:t>
            </a:r>
            <a:r>
              <a:rPr kumimoji="1" lang="ja-JP" altLang="en-US" b="1" dirty="0" smtClean="0">
                <a:solidFill>
                  <a:schemeClr val="tx1">
                    <a:lumMod val="65000"/>
                    <a:lumOff val="35000"/>
                  </a:schemeClr>
                </a:solidFill>
              </a:rPr>
              <a:t>①テーマ、②予算（外部調達費、工数）、③予算執行状況、④研究開発の進捗</a:t>
            </a:r>
            <a:r>
              <a:rPr kumimoji="1" lang="ja-JP" altLang="en-US" dirty="0" smtClean="0">
                <a:solidFill>
                  <a:schemeClr val="tx1">
                    <a:lumMod val="65000"/>
                    <a:lumOff val="35000"/>
                  </a:schemeClr>
                </a:solidFill>
              </a:rPr>
              <a:t>　を管理する。</a:t>
            </a:r>
            <a:r>
              <a:rPr kumimoji="1" lang="en-US" altLang="ja-JP" dirty="0" smtClean="0">
                <a:solidFill>
                  <a:schemeClr val="tx1">
                    <a:lumMod val="65000"/>
                    <a:lumOff val="35000"/>
                  </a:schemeClr>
                </a:solidFill>
              </a:rPr>
              <a:t/>
            </a:r>
            <a:br>
              <a:rPr kumimoji="1" lang="en-US" altLang="ja-JP" dirty="0" smtClean="0">
                <a:solidFill>
                  <a:schemeClr val="tx1">
                    <a:lumMod val="65000"/>
                    <a:lumOff val="35000"/>
                  </a:schemeClr>
                </a:solidFill>
              </a:rPr>
            </a:br>
            <a:endParaRPr kumimoji="1" lang="en-US" altLang="ja-JP" dirty="0" smtClean="0">
              <a:solidFill>
                <a:schemeClr val="tx1">
                  <a:lumMod val="65000"/>
                  <a:lumOff val="35000"/>
                </a:schemeClr>
              </a:solidFill>
            </a:endParaRPr>
          </a:p>
          <a:p>
            <a:r>
              <a:rPr kumimoji="1" lang="ja-JP" altLang="en-US" dirty="0" smtClean="0">
                <a:solidFill>
                  <a:schemeClr val="tx1">
                    <a:lumMod val="65000"/>
                    <a:lumOff val="35000"/>
                  </a:schemeClr>
                </a:solidFill>
              </a:rPr>
              <a:t>　⇒研究開発報告書兼完了報告書の現物を見て貰う</a:t>
            </a:r>
            <a:r>
              <a:rPr kumimoji="1" lang="en-US" altLang="ja-JP" dirty="0" smtClean="0">
                <a:solidFill>
                  <a:schemeClr val="tx1">
                    <a:lumMod val="65000"/>
                    <a:lumOff val="35000"/>
                  </a:schemeClr>
                </a:solidFill>
              </a:rPr>
              <a:t/>
            </a:r>
            <a:br>
              <a:rPr kumimoji="1" lang="en-US" altLang="ja-JP" dirty="0" smtClean="0">
                <a:solidFill>
                  <a:schemeClr val="tx1">
                    <a:lumMod val="65000"/>
                    <a:lumOff val="35000"/>
                  </a:schemeClr>
                </a:solidFill>
              </a:rPr>
            </a:br>
            <a:r>
              <a:rPr kumimoji="1" lang="ja-JP" altLang="en-US" dirty="0" smtClean="0">
                <a:solidFill>
                  <a:schemeClr val="tx1">
                    <a:lumMod val="65000"/>
                    <a:lumOff val="35000"/>
                  </a:schemeClr>
                </a:solidFill>
              </a:rPr>
              <a:t>　⇒予算表を見て貰う（研究開発報告書兼完了報告書の各事業部ごとの集計）</a:t>
            </a:r>
            <a:endParaRPr kumimoji="1" lang="en-US" altLang="ja-JP" dirty="0" smtClean="0">
              <a:solidFill>
                <a:schemeClr val="tx1">
                  <a:lumMod val="65000"/>
                  <a:lumOff val="35000"/>
                </a:schemeClr>
              </a:solidFill>
            </a:endParaRPr>
          </a:p>
          <a:p>
            <a:endParaRPr kumimoji="1" lang="en-US" altLang="ja-JP" dirty="0" smtClean="0"/>
          </a:p>
          <a:p>
            <a:pPr marL="171450" indent="-171450">
              <a:buFont typeface="Wingdings" panose="05000000000000000000" pitchFamily="2" charset="2"/>
              <a:buChar char="l"/>
            </a:pPr>
            <a:r>
              <a:rPr kumimoji="1" lang="ja-JP" altLang="en-US" dirty="0" smtClean="0"/>
              <a:t>このスライドでは、</a:t>
            </a:r>
            <a:r>
              <a:rPr kumimoji="1" lang="ja-JP" altLang="en-US" dirty="0" smtClean="0">
                <a:solidFill>
                  <a:schemeClr val="tx1">
                    <a:lumMod val="65000"/>
                    <a:lumOff val="35000"/>
                  </a:schemeClr>
                </a:solidFill>
              </a:rPr>
              <a:t>研究開発報告書兼完了報告書の動き、社内のイベントを示している。</a:t>
            </a:r>
            <a:endParaRPr kumimoji="1" lang="en-US" altLang="ja-JP" dirty="0" smtClean="0">
              <a:solidFill>
                <a:schemeClr val="tx1">
                  <a:lumMod val="65000"/>
                  <a:lumOff val="35000"/>
                </a:schemeClr>
              </a:solidFill>
            </a:endParaRPr>
          </a:p>
          <a:p>
            <a:pPr marL="171450" indent="-171450">
              <a:buFont typeface="Wingdings" panose="05000000000000000000" pitchFamily="2" charset="2"/>
              <a:buChar char="l"/>
            </a:pPr>
            <a:r>
              <a:rPr kumimoji="1" lang="ja-JP" altLang="en-US" dirty="0" smtClean="0">
                <a:solidFill>
                  <a:schemeClr val="tx1">
                    <a:lumMod val="65000"/>
                    <a:lumOff val="35000"/>
                  </a:schemeClr>
                </a:solidFill>
              </a:rPr>
              <a:t>このスライドでの関係者は、上から管理部、事業部、</a:t>
            </a:r>
            <a:r>
              <a:rPr kumimoji="1" lang="en-US" altLang="ja-JP" dirty="0" err="1" smtClean="0">
                <a:solidFill>
                  <a:schemeClr val="tx1">
                    <a:lumMod val="65000"/>
                    <a:lumOff val="35000"/>
                  </a:schemeClr>
                </a:solidFill>
              </a:rPr>
              <a:t>RnD</a:t>
            </a:r>
            <a:r>
              <a:rPr kumimoji="1" lang="ja-JP" altLang="en-US" dirty="0" smtClean="0">
                <a:solidFill>
                  <a:schemeClr val="tx1">
                    <a:lumMod val="65000"/>
                    <a:lumOff val="35000"/>
                  </a:schemeClr>
                </a:solidFill>
              </a:rPr>
              <a:t>推進責任者、事業部門の担当役員、研究</a:t>
            </a:r>
            <a:r>
              <a:rPr kumimoji="1" lang="en-US" altLang="ja-JP" dirty="0" smtClean="0">
                <a:solidFill>
                  <a:schemeClr val="tx1">
                    <a:lumMod val="65000"/>
                    <a:lumOff val="35000"/>
                  </a:schemeClr>
                </a:solidFill>
              </a:rPr>
              <a:t>G</a:t>
            </a:r>
            <a:r>
              <a:rPr kumimoji="1" lang="ja-JP" altLang="en-US" dirty="0" smtClean="0">
                <a:solidFill>
                  <a:schemeClr val="tx1">
                    <a:lumMod val="65000"/>
                    <a:lumOff val="35000"/>
                  </a:schemeClr>
                </a:solidFill>
              </a:rPr>
              <a:t>となっている。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6</a:t>
            </a:fld>
            <a:endParaRPr kumimoji="1" lang="ja-JP" altLang="en-US"/>
          </a:p>
        </p:txBody>
      </p:sp>
    </p:spTree>
    <p:extLst>
      <p:ext uri="{BB962C8B-B14F-4D97-AF65-F5344CB8AC3E}">
        <p14:creationId xmlns:p14="http://schemas.microsoft.com/office/powerpoint/2010/main" val="1004329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55</a:t>
            </a:fld>
            <a:endParaRPr kumimoji="1" lang="ja-JP" altLang="en-US"/>
          </a:p>
        </p:txBody>
      </p:sp>
    </p:spTree>
    <p:extLst>
      <p:ext uri="{BB962C8B-B14F-4D97-AF65-F5344CB8AC3E}">
        <p14:creationId xmlns:p14="http://schemas.microsoft.com/office/powerpoint/2010/main" val="3805215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研究部で管理する上では、①決算整理、②貯蔵品へ振り替え、③固定資産へ振り替え、④減価償却費は不要ではないか。</a:t>
            </a:r>
            <a:endParaRPr kumimoji="1" lang="en-US" altLang="ja-JP" dirty="0" smtClean="0"/>
          </a:p>
          <a:p>
            <a:r>
              <a:rPr kumimoji="1" lang="ja-JP" altLang="en-US" dirty="0" smtClean="0"/>
              <a:t>（管理部が間違えないのであれば）</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57</a:t>
            </a:fld>
            <a:endParaRPr kumimoji="1" lang="ja-JP" altLang="en-US"/>
          </a:p>
        </p:txBody>
      </p:sp>
    </p:spTree>
    <p:extLst>
      <p:ext uri="{BB962C8B-B14F-4D97-AF65-F5344CB8AC3E}">
        <p14:creationId xmlns:p14="http://schemas.microsoft.com/office/powerpoint/2010/main" val="3282539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60</a:t>
            </a:fld>
            <a:endParaRPr kumimoji="1" lang="ja-JP" altLang="en-US"/>
          </a:p>
        </p:txBody>
      </p:sp>
    </p:spTree>
    <p:extLst>
      <p:ext uri="{BB962C8B-B14F-4D97-AF65-F5344CB8AC3E}">
        <p14:creationId xmlns:p14="http://schemas.microsoft.com/office/powerpoint/2010/main" val="4222094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7</a:t>
            </a:fld>
            <a:endParaRPr kumimoji="1" lang="ja-JP" altLang="en-US"/>
          </a:p>
        </p:txBody>
      </p:sp>
    </p:spTree>
    <p:extLst>
      <p:ext uri="{BB962C8B-B14F-4D97-AF65-F5344CB8AC3E}">
        <p14:creationId xmlns:p14="http://schemas.microsoft.com/office/powerpoint/2010/main" val="3798203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en-US" altLang="ja-JP" dirty="0" smtClean="0"/>
              <a:t>4</a:t>
            </a:r>
            <a:r>
              <a:rPr kumimoji="1" lang="ja-JP" altLang="en-US" dirty="0" smtClean="0"/>
              <a:t>月以降、研究開発が始まった後の研究開発の進捗の確認について説明するスライド。</a:t>
            </a:r>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8</a:t>
            </a:fld>
            <a:endParaRPr kumimoji="1" lang="ja-JP" altLang="en-US"/>
          </a:p>
        </p:txBody>
      </p:sp>
    </p:spTree>
    <p:extLst>
      <p:ext uri="{BB962C8B-B14F-4D97-AF65-F5344CB8AC3E}">
        <p14:creationId xmlns:p14="http://schemas.microsoft.com/office/powerpoint/2010/main" val="121258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Wingdings" panose="05000000000000000000" pitchFamily="2" charset="2"/>
              <a:buChar char="l"/>
            </a:pPr>
            <a:r>
              <a:rPr kumimoji="1" lang="ja-JP" altLang="en-US" dirty="0" smtClean="0"/>
              <a:t>同じように、</a:t>
            </a:r>
            <a:r>
              <a:rPr kumimoji="1" lang="ja-JP" altLang="en-US" dirty="0" smtClean="0">
                <a:solidFill>
                  <a:schemeClr val="tx1">
                    <a:lumMod val="65000"/>
                    <a:lumOff val="35000"/>
                  </a:schemeClr>
                </a:solidFill>
              </a:rPr>
              <a:t>研究開発報告書兼完了報告書の動きを示しているが、管理部が記入する管理部の</a:t>
            </a:r>
            <a:r>
              <a:rPr kumimoji="1" lang="en-US" altLang="ja-JP" dirty="0" smtClean="0">
                <a:solidFill>
                  <a:schemeClr val="tx1">
                    <a:lumMod val="65000"/>
                    <a:lumOff val="35000"/>
                  </a:schemeClr>
                </a:solidFill>
              </a:rPr>
              <a:t>DB</a:t>
            </a:r>
            <a:r>
              <a:rPr kumimoji="1" lang="ja-JP" altLang="en-US" dirty="0" smtClean="0">
                <a:solidFill>
                  <a:schemeClr val="tx1">
                    <a:lumMod val="65000"/>
                    <a:lumOff val="35000"/>
                  </a:schemeClr>
                </a:solidFill>
              </a:rPr>
              <a:t>が出てくる。</a:t>
            </a:r>
            <a:endParaRPr kumimoji="1" lang="en-US" altLang="ja-JP" dirty="0" smtClean="0">
              <a:solidFill>
                <a:schemeClr val="tx1">
                  <a:lumMod val="65000"/>
                  <a:lumOff val="35000"/>
                </a:schemeClr>
              </a:solidFill>
            </a:endParaRPr>
          </a:p>
          <a:p>
            <a:r>
              <a:rPr kumimoji="1" lang="ja-JP" altLang="en-US" dirty="0" smtClean="0">
                <a:solidFill>
                  <a:schemeClr val="tx1">
                    <a:lumMod val="65000"/>
                    <a:lumOff val="35000"/>
                  </a:schemeClr>
                </a:solidFill>
              </a:rPr>
              <a:t>　⇒管理部の</a:t>
            </a:r>
            <a:r>
              <a:rPr kumimoji="1" lang="en-US" altLang="ja-JP" dirty="0" smtClean="0">
                <a:solidFill>
                  <a:schemeClr val="tx1">
                    <a:lumMod val="65000"/>
                    <a:lumOff val="35000"/>
                  </a:schemeClr>
                </a:solidFill>
              </a:rPr>
              <a:t>DB</a:t>
            </a:r>
            <a:r>
              <a:rPr kumimoji="1" lang="ja-JP" altLang="en-US" dirty="0" smtClean="0">
                <a:solidFill>
                  <a:schemeClr val="tx1">
                    <a:lumMod val="65000"/>
                    <a:lumOff val="35000"/>
                  </a:schemeClr>
                </a:solidFill>
              </a:rPr>
              <a:t>を見て貰う</a:t>
            </a:r>
            <a:endParaRPr kumimoji="1" lang="en-US" altLang="ja-JP" dirty="0" smtClean="0">
              <a:solidFill>
                <a:schemeClr val="tx1">
                  <a:lumMod val="65000"/>
                  <a:lumOff val="35000"/>
                </a:schemeClr>
              </a:solidFill>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9</a:t>
            </a:fld>
            <a:endParaRPr kumimoji="1" lang="ja-JP" altLang="en-US"/>
          </a:p>
        </p:txBody>
      </p:sp>
    </p:spTree>
    <p:extLst>
      <p:ext uri="{BB962C8B-B14F-4D97-AF65-F5344CB8AC3E}">
        <p14:creationId xmlns:p14="http://schemas.microsoft.com/office/powerpoint/2010/main" val="228472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10</a:t>
            </a:fld>
            <a:endParaRPr kumimoji="1" lang="ja-JP" altLang="en-US"/>
          </a:p>
        </p:txBody>
      </p:sp>
    </p:spTree>
    <p:extLst>
      <p:ext uri="{BB962C8B-B14F-4D97-AF65-F5344CB8AC3E}">
        <p14:creationId xmlns:p14="http://schemas.microsoft.com/office/powerpoint/2010/main" val="94662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91AF6A7-2D42-4B6F-9558-50CBD1C79B2F}" type="slidenum">
              <a:rPr kumimoji="1" lang="ja-JP" altLang="en-US" smtClean="0"/>
              <a:t>12</a:t>
            </a:fld>
            <a:endParaRPr kumimoji="1" lang="ja-JP" altLang="en-US"/>
          </a:p>
        </p:txBody>
      </p:sp>
    </p:spTree>
    <p:extLst>
      <p:ext uri="{BB962C8B-B14F-4D97-AF65-F5344CB8AC3E}">
        <p14:creationId xmlns:p14="http://schemas.microsoft.com/office/powerpoint/2010/main" val="3729152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07ECC106-500A-4851-A5C1-31C3FCEBE6AE}" type="datetimeFigureOut">
              <a:rPr kumimoji="1" lang="ja-JP" altLang="en-US" smtClean="0"/>
              <a:t>2025/4/17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EB32C89-BEA6-4EEF-A462-4C4376001382}" type="slidenum">
              <a:rPr kumimoji="1" lang="ja-JP" altLang="en-US" smtClean="0"/>
              <a:t>‹#›</a:t>
            </a:fld>
            <a:endParaRPr kumimoji="1" lang="ja-JP" altLang="en-US"/>
          </a:p>
        </p:txBody>
      </p:sp>
      <p:pic>
        <p:nvPicPr>
          <p:cNvPr id="7" name="図 6"/>
          <p:cNvPicPr>
            <a:picLocks noChangeAspect="1"/>
          </p:cNvPicPr>
          <p:nvPr userDrawn="1"/>
        </p:nvPicPr>
        <p:blipFill rotWithShape="1">
          <a:blip r:embed="rId2"/>
          <a:srcRect l="1633" t="-520" b="1"/>
          <a:stretch/>
        </p:blipFill>
        <p:spPr>
          <a:xfrm>
            <a:off x="-1" y="2"/>
            <a:ext cx="12192002" cy="448521"/>
          </a:xfrm>
          <a:prstGeom prst="rect">
            <a:avLst/>
          </a:prstGeom>
          <a:gradFill flip="none" rotWithShape="1">
            <a:gsLst>
              <a:gs pos="100000">
                <a:schemeClr val="bg1">
                  <a:lumMod val="65000"/>
                </a:schemeClr>
              </a:gs>
              <a:gs pos="0">
                <a:srgbClr val="B0C6E1"/>
              </a:gs>
              <a:gs pos="0">
                <a:schemeClr val="accent1">
                  <a:lumMod val="45000"/>
                  <a:lumOff val="55000"/>
                </a:schemeClr>
              </a:gs>
              <a:gs pos="3000">
                <a:schemeClr val="accent1">
                  <a:lumMod val="45000"/>
                  <a:lumOff val="55000"/>
                </a:schemeClr>
              </a:gs>
              <a:gs pos="100000">
                <a:schemeClr val="bg1">
                  <a:lumMod val="65000"/>
                </a:schemeClr>
              </a:gs>
            </a:gsLst>
            <a:lin ang="0" scaled="1"/>
            <a:tileRect/>
          </a:gradFill>
        </p:spPr>
      </p:pic>
      <p:pic>
        <p:nvPicPr>
          <p:cNvPr id="8" name="図 7"/>
          <p:cNvPicPr>
            <a:picLocks noChangeAspect="1"/>
          </p:cNvPicPr>
          <p:nvPr userDrawn="1"/>
        </p:nvPicPr>
        <p:blipFill>
          <a:blip r:embed="rId3"/>
          <a:stretch>
            <a:fillRect/>
          </a:stretch>
        </p:blipFill>
        <p:spPr>
          <a:xfrm>
            <a:off x="9744530" y="116260"/>
            <a:ext cx="2298368" cy="216000"/>
          </a:xfrm>
          <a:prstGeom prst="rect">
            <a:avLst/>
          </a:prstGeom>
        </p:spPr>
      </p:pic>
      <p:sp>
        <p:nvSpPr>
          <p:cNvPr id="9" name="スライド番号プレースホルダー 5"/>
          <p:cNvSpPr txBox="1">
            <a:spLocks/>
          </p:cNvSpPr>
          <p:nvPr userDrawn="1"/>
        </p:nvSpPr>
        <p:spPr>
          <a:xfrm>
            <a:off x="11727543" y="6523381"/>
            <a:ext cx="422276" cy="321063"/>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baseline="0">
                <a:solidFill>
                  <a:schemeClr val="bg1">
                    <a:lumMod val="50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EE9EA27-3FC0-4F97-80CD-FCFEC0AA2EA7}" type="slidenum">
              <a:rPr lang="ja-JP" altLang="en-US" sz="1200" smtClean="0"/>
              <a:pPr/>
              <a:t>‹#›</a:t>
            </a:fld>
            <a:endParaRPr lang="ja-JP" altLang="en-US" sz="1200"/>
          </a:p>
        </p:txBody>
      </p:sp>
      <p:sp>
        <p:nvSpPr>
          <p:cNvPr id="11" name="テキスト ボックス 10"/>
          <p:cNvSpPr txBox="1"/>
          <p:nvPr userDrawn="1"/>
        </p:nvSpPr>
        <p:spPr>
          <a:xfrm>
            <a:off x="5441950" y="6540290"/>
            <a:ext cx="1308100" cy="307777"/>
          </a:xfrm>
          <a:prstGeom prst="rect">
            <a:avLst/>
          </a:prstGeom>
          <a:noFill/>
        </p:spPr>
        <p:txBody>
          <a:bodyPr wrap="square" rtlCol="0">
            <a:spAutoFit/>
          </a:bodyPr>
          <a:lstStyle/>
          <a:p>
            <a:pPr algn="ctr"/>
            <a:r>
              <a:rPr kumimoji="1" lang="en-US" altLang="ja-JP" sz="1400">
                <a:solidFill>
                  <a:srgbClr val="FF0000"/>
                </a:solidFill>
              </a:rPr>
              <a:t>Confidential</a:t>
            </a:r>
            <a:endParaRPr kumimoji="1" lang="ja-JP" altLang="en-US" sz="1400">
              <a:solidFill>
                <a:srgbClr val="FF0000"/>
              </a:solidFill>
            </a:endParaRPr>
          </a:p>
        </p:txBody>
      </p:sp>
      <p:sp>
        <p:nvSpPr>
          <p:cNvPr id="2" name="テキスト ボックス 1"/>
          <p:cNvSpPr txBox="1"/>
          <p:nvPr userDrawn="1"/>
        </p:nvSpPr>
        <p:spPr>
          <a:xfrm>
            <a:off x="59819" y="6456300"/>
            <a:ext cx="2153540" cy="369332"/>
          </a:xfrm>
          <a:prstGeom prst="rect">
            <a:avLst/>
          </a:prstGeom>
          <a:noFill/>
        </p:spPr>
        <p:txBody>
          <a:bodyPr wrap="square" rtlCol="0">
            <a:spAutoFit/>
          </a:bodyPr>
          <a:lstStyle/>
          <a:p>
            <a:pPr algn="l"/>
            <a:r>
              <a:rPr kumimoji="1" lang="en-US" altLang="ja-JP" dirty="0" smtClean="0"/>
              <a:t>DN25-001</a:t>
            </a:r>
            <a:endParaRPr kumimoji="1" lang="ja-JP" altLang="en-US" dirty="0"/>
          </a:p>
        </p:txBody>
      </p:sp>
      <p:cxnSp>
        <p:nvCxnSpPr>
          <p:cNvPr id="10" name="直線コネクタ 9"/>
          <p:cNvCxnSpPr/>
          <p:nvPr userDrawn="1"/>
        </p:nvCxnSpPr>
        <p:spPr>
          <a:xfrm>
            <a:off x="-2" y="2743200"/>
            <a:ext cx="1220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userDrawn="1"/>
        </p:nvCxnSpPr>
        <p:spPr>
          <a:xfrm>
            <a:off x="-2" y="4126194"/>
            <a:ext cx="1220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a:off x="0" y="1374449"/>
            <a:ext cx="1220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userDrawn="1"/>
        </p:nvCxnSpPr>
        <p:spPr>
          <a:xfrm>
            <a:off x="-11999" y="5484976"/>
            <a:ext cx="1220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userDrawn="1"/>
        </p:nvCxnSpPr>
        <p:spPr>
          <a:xfrm flipH="1">
            <a:off x="1298961" y="692209"/>
            <a:ext cx="0" cy="5503492"/>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userDrawn="1"/>
        </p:nvSpPr>
        <p:spPr>
          <a:xfrm>
            <a:off x="95250" y="4997568"/>
            <a:ext cx="1271474" cy="369332"/>
          </a:xfrm>
          <a:prstGeom prst="rect">
            <a:avLst/>
          </a:prstGeom>
          <a:noFill/>
        </p:spPr>
        <p:txBody>
          <a:bodyPr wrap="square" rtlCol="0">
            <a:spAutoFit/>
          </a:bodyPr>
          <a:lstStyle/>
          <a:p>
            <a:r>
              <a:rPr kumimoji="1" lang="ja-JP" altLang="en-US" dirty="0" smtClean="0"/>
              <a:t>担当役員</a:t>
            </a:r>
            <a:endParaRPr kumimoji="1" lang="ja-JP" altLang="en-US" dirty="0"/>
          </a:p>
        </p:txBody>
      </p:sp>
      <p:sp>
        <p:nvSpPr>
          <p:cNvPr id="25" name="テキスト ボックス 24"/>
          <p:cNvSpPr txBox="1"/>
          <p:nvPr userDrawn="1"/>
        </p:nvSpPr>
        <p:spPr>
          <a:xfrm>
            <a:off x="95250" y="3251200"/>
            <a:ext cx="1057275" cy="369332"/>
          </a:xfrm>
          <a:prstGeom prst="rect">
            <a:avLst/>
          </a:prstGeom>
          <a:noFill/>
        </p:spPr>
        <p:txBody>
          <a:bodyPr wrap="square" rtlCol="0">
            <a:spAutoFit/>
          </a:bodyPr>
          <a:lstStyle/>
          <a:p>
            <a:r>
              <a:rPr kumimoji="1" lang="ja-JP" altLang="en-US" dirty="0" smtClean="0"/>
              <a:t>事業部</a:t>
            </a:r>
            <a:endParaRPr kumimoji="1" lang="ja-JP" altLang="en-US" dirty="0"/>
          </a:p>
        </p:txBody>
      </p:sp>
      <p:sp>
        <p:nvSpPr>
          <p:cNvPr id="26" name="テキスト ボックス 25"/>
          <p:cNvSpPr txBox="1"/>
          <p:nvPr userDrawn="1"/>
        </p:nvSpPr>
        <p:spPr>
          <a:xfrm>
            <a:off x="114844" y="1887210"/>
            <a:ext cx="1057275" cy="369332"/>
          </a:xfrm>
          <a:prstGeom prst="rect">
            <a:avLst/>
          </a:prstGeom>
          <a:noFill/>
        </p:spPr>
        <p:txBody>
          <a:bodyPr wrap="square" rtlCol="0">
            <a:spAutoFit/>
          </a:bodyPr>
          <a:lstStyle/>
          <a:p>
            <a:r>
              <a:rPr kumimoji="1" lang="ja-JP" altLang="en-US" dirty="0" smtClean="0"/>
              <a:t>管理部</a:t>
            </a:r>
            <a:endParaRPr kumimoji="1" lang="en-US" altLang="ja-JP" dirty="0" smtClean="0"/>
          </a:p>
        </p:txBody>
      </p:sp>
      <p:sp>
        <p:nvSpPr>
          <p:cNvPr id="28" name="テキスト ボックス 27"/>
          <p:cNvSpPr txBox="1"/>
          <p:nvPr userDrawn="1"/>
        </p:nvSpPr>
        <p:spPr>
          <a:xfrm>
            <a:off x="39959" y="5645626"/>
            <a:ext cx="1251881" cy="646331"/>
          </a:xfrm>
          <a:prstGeom prst="rect">
            <a:avLst/>
          </a:prstGeom>
          <a:noFill/>
        </p:spPr>
        <p:txBody>
          <a:bodyPr wrap="square" rtlCol="0">
            <a:spAutoFit/>
          </a:bodyPr>
          <a:lstStyle/>
          <a:p>
            <a:r>
              <a:rPr kumimoji="1" lang="ja-JP" altLang="en-US" dirty="0" smtClean="0"/>
              <a:t>研究部</a:t>
            </a:r>
            <a:endParaRPr kumimoji="1" lang="en-US" altLang="ja-JP" dirty="0" smtClean="0"/>
          </a:p>
          <a:p>
            <a:r>
              <a:rPr kumimoji="1" lang="ja-JP" altLang="en-US" dirty="0" smtClean="0"/>
              <a:t>研究</a:t>
            </a:r>
            <a:r>
              <a:rPr kumimoji="1" lang="en-US" altLang="ja-JP" dirty="0" smtClean="0"/>
              <a:t>G</a:t>
            </a:r>
            <a:endParaRPr kumimoji="1" lang="ja-JP" altLang="en-US" dirty="0"/>
          </a:p>
        </p:txBody>
      </p:sp>
      <p:sp>
        <p:nvSpPr>
          <p:cNvPr id="30" name="テキスト ボックス 29"/>
          <p:cNvSpPr txBox="1"/>
          <p:nvPr userDrawn="1"/>
        </p:nvSpPr>
        <p:spPr>
          <a:xfrm>
            <a:off x="956947" y="2756179"/>
            <a:ext cx="353943" cy="627618"/>
          </a:xfrm>
          <a:prstGeom prst="rect">
            <a:avLst/>
          </a:prstGeom>
          <a:noFill/>
        </p:spPr>
        <p:txBody>
          <a:bodyPr vert="eaVert" wrap="square" rtlCol="0" anchor="ctr">
            <a:spAutoFit/>
          </a:bodyPr>
          <a:lstStyle/>
          <a:p>
            <a:pPr algn="ctr"/>
            <a:r>
              <a:rPr kumimoji="1" lang="ja-JP" altLang="en-US" sz="1100" dirty="0" smtClean="0"/>
              <a:t>リーダ</a:t>
            </a:r>
            <a:endParaRPr kumimoji="1" lang="ja-JP" altLang="en-US" sz="1100" dirty="0"/>
          </a:p>
        </p:txBody>
      </p:sp>
      <p:sp>
        <p:nvSpPr>
          <p:cNvPr id="32" name="テキスト ボックス 31"/>
          <p:cNvSpPr txBox="1"/>
          <p:nvPr userDrawn="1"/>
        </p:nvSpPr>
        <p:spPr>
          <a:xfrm>
            <a:off x="954724" y="1400552"/>
            <a:ext cx="353943" cy="627618"/>
          </a:xfrm>
          <a:prstGeom prst="rect">
            <a:avLst/>
          </a:prstGeom>
          <a:noFill/>
        </p:spPr>
        <p:txBody>
          <a:bodyPr vert="eaVert" wrap="square" rtlCol="0" anchor="ctr">
            <a:spAutoFit/>
          </a:bodyPr>
          <a:lstStyle/>
          <a:p>
            <a:pPr algn="ctr"/>
            <a:r>
              <a:rPr kumimoji="1" lang="ja-JP" altLang="en-US" sz="1100" dirty="0" smtClean="0"/>
              <a:t>リーダ</a:t>
            </a:r>
            <a:endParaRPr kumimoji="1" lang="ja-JP" altLang="en-US" sz="1100" dirty="0"/>
          </a:p>
        </p:txBody>
      </p:sp>
      <p:sp>
        <p:nvSpPr>
          <p:cNvPr id="33" name="テキスト ボックス 32"/>
          <p:cNvSpPr txBox="1"/>
          <p:nvPr userDrawn="1"/>
        </p:nvSpPr>
        <p:spPr>
          <a:xfrm>
            <a:off x="960938" y="2150047"/>
            <a:ext cx="353943" cy="627618"/>
          </a:xfrm>
          <a:prstGeom prst="rect">
            <a:avLst/>
          </a:prstGeom>
          <a:noFill/>
        </p:spPr>
        <p:txBody>
          <a:bodyPr vert="eaVert" wrap="square" rtlCol="0" anchor="ctr">
            <a:spAutoFit/>
          </a:bodyPr>
          <a:lstStyle/>
          <a:p>
            <a:pPr algn="ctr"/>
            <a:r>
              <a:rPr kumimoji="1" lang="ja-JP" altLang="en-US" sz="1100" dirty="0" smtClean="0"/>
              <a:t>課長</a:t>
            </a:r>
            <a:endParaRPr kumimoji="1" lang="ja-JP" altLang="en-US" sz="1100" dirty="0"/>
          </a:p>
        </p:txBody>
      </p:sp>
      <p:sp>
        <p:nvSpPr>
          <p:cNvPr id="34" name="テキスト ボックス 33"/>
          <p:cNvSpPr txBox="1"/>
          <p:nvPr userDrawn="1"/>
        </p:nvSpPr>
        <p:spPr>
          <a:xfrm>
            <a:off x="961665" y="3534095"/>
            <a:ext cx="353943" cy="627618"/>
          </a:xfrm>
          <a:prstGeom prst="rect">
            <a:avLst/>
          </a:prstGeom>
          <a:noFill/>
        </p:spPr>
        <p:txBody>
          <a:bodyPr vert="eaVert" wrap="square" rtlCol="0" anchor="ctr">
            <a:spAutoFit/>
          </a:bodyPr>
          <a:lstStyle/>
          <a:p>
            <a:pPr algn="ctr"/>
            <a:r>
              <a:rPr kumimoji="1" lang="ja-JP" altLang="en-US" sz="1100" dirty="0" smtClean="0"/>
              <a:t>部課長</a:t>
            </a:r>
            <a:endParaRPr kumimoji="1" lang="ja-JP" altLang="en-US" sz="1100" dirty="0"/>
          </a:p>
        </p:txBody>
      </p:sp>
      <p:sp>
        <p:nvSpPr>
          <p:cNvPr id="23" name="テキスト ボックス 22"/>
          <p:cNvSpPr txBox="1"/>
          <p:nvPr userDrawn="1"/>
        </p:nvSpPr>
        <p:spPr>
          <a:xfrm>
            <a:off x="65960" y="4146450"/>
            <a:ext cx="1271474" cy="646331"/>
          </a:xfrm>
          <a:prstGeom prst="rect">
            <a:avLst/>
          </a:prstGeom>
          <a:noFill/>
        </p:spPr>
        <p:txBody>
          <a:bodyPr wrap="square" rtlCol="0">
            <a:spAutoFit/>
          </a:bodyPr>
          <a:lstStyle/>
          <a:p>
            <a:r>
              <a:rPr kumimoji="1" lang="en-US" altLang="ja-JP" dirty="0" err="1" smtClean="0"/>
              <a:t>RnD</a:t>
            </a:r>
            <a:r>
              <a:rPr kumimoji="1" lang="ja-JP" altLang="en-US" dirty="0" smtClean="0"/>
              <a:t>推進</a:t>
            </a:r>
            <a:endParaRPr kumimoji="1" lang="en-US" altLang="ja-JP" dirty="0" smtClean="0"/>
          </a:p>
          <a:p>
            <a:r>
              <a:rPr kumimoji="1" lang="ja-JP" altLang="en-US" dirty="0" smtClean="0"/>
              <a:t>責任者</a:t>
            </a:r>
            <a:endParaRPr kumimoji="1" lang="ja-JP" altLang="en-US" dirty="0"/>
          </a:p>
        </p:txBody>
      </p:sp>
      <p:cxnSp>
        <p:nvCxnSpPr>
          <p:cNvPr id="27" name="直線コネクタ 26"/>
          <p:cNvCxnSpPr/>
          <p:nvPr userDrawn="1"/>
        </p:nvCxnSpPr>
        <p:spPr>
          <a:xfrm>
            <a:off x="-11999" y="4808433"/>
            <a:ext cx="12204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2802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セクション見出し">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07ECC106-500A-4851-A5C1-31C3FCEBE6AE}" type="datetimeFigureOut">
              <a:rPr kumimoji="1" lang="ja-JP" altLang="en-US" smtClean="0"/>
              <a:t>2025/4/17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EB32C89-BEA6-4EEF-A462-4C4376001382}" type="slidenum">
              <a:rPr kumimoji="1" lang="ja-JP" altLang="en-US" smtClean="0"/>
              <a:t>‹#›</a:t>
            </a:fld>
            <a:endParaRPr kumimoji="1" lang="ja-JP" altLang="en-US"/>
          </a:p>
        </p:txBody>
      </p:sp>
      <p:pic>
        <p:nvPicPr>
          <p:cNvPr id="7" name="図 6"/>
          <p:cNvPicPr>
            <a:picLocks noChangeAspect="1"/>
          </p:cNvPicPr>
          <p:nvPr userDrawn="1"/>
        </p:nvPicPr>
        <p:blipFill rotWithShape="1">
          <a:blip r:embed="rId2"/>
          <a:srcRect l="1633" t="-520" b="1"/>
          <a:stretch/>
        </p:blipFill>
        <p:spPr>
          <a:xfrm>
            <a:off x="-1" y="2"/>
            <a:ext cx="12192002" cy="448521"/>
          </a:xfrm>
          <a:prstGeom prst="rect">
            <a:avLst/>
          </a:prstGeom>
          <a:gradFill flip="none" rotWithShape="1">
            <a:gsLst>
              <a:gs pos="100000">
                <a:schemeClr val="bg1">
                  <a:lumMod val="65000"/>
                </a:schemeClr>
              </a:gs>
              <a:gs pos="0">
                <a:srgbClr val="B0C6E1"/>
              </a:gs>
              <a:gs pos="0">
                <a:schemeClr val="accent1">
                  <a:lumMod val="45000"/>
                  <a:lumOff val="55000"/>
                </a:schemeClr>
              </a:gs>
              <a:gs pos="3000">
                <a:schemeClr val="accent1">
                  <a:lumMod val="45000"/>
                  <a:lumOff val="55000"/>
                </a:schemeClr>
              </a:gs>
              <a:gs pos="100000">
                <a:schemeClr val="bg1">
                  <a:lumMod val="65000"/>
                </a:schemeClr>
              </a:gs>
            </a:gsLst>
            <a:lin ang="0" scaled="1"/>
            <a:tileRect/>
          </a:gradFill>
        </p:spPr>
      </p:pic>
      <p:pic>
        <p:nvPicPr>
          <p:cNvPr id="8" name="図 7"/>
          <p:cNvPicPr>
            <a:picLocks noChangeAspect="1"/>
          </p:cNvPicPr>
          <p:nvPr userDrawn="1"/>
        </p:nvPicPr>
        <p:blipFill>
          <a:blip r:embed="rId3"/>
          <a:stretch>
            <a:fillRect/>
          </a:stretch>
        </p:blipFill>
        <p:spPr>
          <a:xfrm>
            <a:off x="9744530" y="116260"/>
            <a:ext cx="2298368" cy="216000"/>
          </a:xfrm>
          <a:prstGeom prst="rect">
            <a:avLst/>
          </a:prstGeom>
        </p:spPr>
      </p:pic>
      <p:sp>
        <p:nvSpPr>
          <p:cNvPr id="9" name="スライド番号プレースホルダー 5"/>
          <p:cNvSpPr txBox="1">
            <a:spLocks/>
          </p:cNvSpPr>
          <p:nvPr userDrawn="1"/>
        </p:nvSpPr>
        <p:spPr>
          <a:xfrm>
            <a:off x="11727543" y="6523381"/>
            <a:ext cx="422276" cy="321063"/>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baseline="0">
                <a:solidFill>
                  <a:schemeClr val="bg1">
                    <a:lumMod val="50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EE9EA27-3FC0-4F97-80CD-FCFEC0AA2EA7}" type="slidenum">
              <a:rPr lang="ja-JP" altLang="en-US" sz="1200" smtClean="0"/>
              <a:pPr/>
              <a:t>‹#›</a:t>
            </a:fld>
            <a:endParaRPr lang="ja-JP" altLang="en-US" sz="1200"/>
          </a:p>
        </p:txBody>
      </p:sp>
      <p:sp>
        <p:nvSpPr>
          <p:cNvPr id="11" name="テキスト ボックス 10"/>
          <p:cNvSpPr txBox="1"/>
          <p:nvPr userDrawn="1"/>
        </p:nvSpPr>
        <p:spPr>
          <a:xfrm>
            <a:off x="5441950" y="6540290"/>
            <a:ext cx="1308100" cy="307777"/>
          </a:xfrm>
          <a:prstGeom prst="rect">
            <a:avLst/>
          </a:prstGeom>
          <a:noFill/>
        </p:spPr>
        <p:txBody>
          <a:bodyPr wrap="square" rtlCol="0">
            <a:spAutoFit/>
          </a:bodyPr>
          <a:lstStyle/>
          <a:p>
            <a:pPr algn="ctr"/>
            <a:r>
              <a:rPr kumimoji="1" lang="en-US" altLang="ja-JP" sz="1400">
                <a:solidFill>
                  <a:srgbClr val="FF0000"/>
                </a:solidFill>
              </a:rPr>
              <a:t>Confidential</a:t>
            </a:r>
            <a:endParaRPr kumimoji="1" lang="ja-JP" altLang="en-US" sz="1400">
              <a:solidFill>
                <a:srgbClr val="FF0000"/>
              </a:solidFill>
            </a:endParaRPr>
          </a:p>
        </p:txBody>
      </p:sp>
      <p:sp>
        <p:nvSpPr>
          <p:cNvPr id="2" name="テキスト ボックス 1"/>
          <p:cNvSpPr txBox="1"/>
          <p:nvPr userDrawn="1"/>
        </p:nvSpPr>
        <p:spPr>
          <a:xfrm>
            <a:off x="59819" y="6456300"/>
            <a:ext cx="2153540" cy="369332"/>
          </a:xfrm>
          <a:prstGeom prst="rect">
            <a:avLst/>
          </a:prstGeom>
          <a:noFill/>
        </p:spPr>
        <p:txBody>
          <a:bodyPr wrap="square" rtlCol="0">
            <a:spAutoFit/>
          </a:bodyPr>
          <a:lstStyle/>
          <a:p>
            <a:pPr algn="l"/>
            <a:r>
              <a:rPr kumimoji="1" lang="en-US" altLang="ja-JP" dirty="0" smtClean="0"/>
              <a:t>DN25-001</a:t>
            </a:r>
            <a:endParaRPr kumimoji="1" lang="ja-JP" altLang="en-US" dirty="0"/>
          </a:p>
        </p:txBody>
      </p:sp>
    </p:spTree>
    <p:extLst>
      <p:ext uri="{BB962C8B-B14F-4D97-AF65-F5344CB8AC3E}">
        <p14:creationId xmlns:p14="http://schemas.microsoft.com/office/powerpoint/2010/main" val="2241711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7" name="正方形/長方形 6"/>
          <p:cNvSpPr/>
          <p:nvPr userDrawn="1"/>
        </p:nvSpPr>
        <p:spPr>
          <a:xfrm>
            <a:off x="169427" y="1562099"/>
            <a:ext cx="3060000" cy="1656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3432627" y="1562099"/>
            <a:ext cx="5334002" cy="3420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74170" y="3315499"/>
            <a:ext cx="3060000" cy="1656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69427" y="5088172"/>
            <a:ext cx="3060000" cy="13498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3428999" y="5088172"/>
            <a:ext cx="2584939" cy="13498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969829" y="5088172"/>
            <a:ext cx="3060000" cy="13498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userDrawn="1"/>
        </p:nvSpPr>
        <p:spPr>
          <a:xfrm>
            <a:off x="3436255" y="1564216"/>
            <a:ext cx="5335117" cy="369332"/>
          </a:xfrm>
          <a:prstGeom prst="rect">
            <a:avLst/>
          </a:prstGeom>
          <a:noFill/>
        </p:spPr>
        <p:txBody>
          <a:bodyPr wrap="square" rtlCol="0">
            <a:spAutoFit/>
          </a:bodyPr>
          <a:lstStyle/>
          <a:p>
            <a:r>
              <a:rPr lang="ja-JP" altLang="en-US"/>
              <a:t>製品概要</a:t>
            </a:r>
            <a:endParaRPr kumimoji="1" lang="ja-JP" altLang="en-US" sz="1400"/>
          </a:p>
        </p:txBody>
      </p:sp>
      <p:sp>
        <p:nvSpPr>
          <p:cNvPr id="14" name="テキスト ボックス 13"/>
          <p:cNvSpPr txBox="1"/>
          <p:nvPr userDrawn="1"/>
        </p:nvSpPr>
        <p:spPr>
          <a:xfrm>
            <a:off x="169427" y="1566628"/>
            <a:ext cx="3060000" cy="369332"/>
          </a:xfrm>
          <a:prstGeom prst="rect">
            <a:avLst/>
          </a:prstGeom>
          <a:noFill/>
        </p:spPr>
        <p:txBody>
          <a:bodyPr wrap="square" rtlCol="0">
            <a:spAutoFit/>
          </a:bodyPr>
          <a:lstStyle/>
          <a:p>
            <a:r>
              <a:rPr lang="ja-JP" altLang="en-US"/>
              <a:t>セールスポイント</a:t>
            </a:r>
            <a:endParaRPr kumimoji="1" lang="ja-JP" altLang="en-US"/>
          </a:p>
        </p:txBody>
      </p:sp>
      <p:sp>
        <p:nvSpPr>
          <p:cNvPr id="15" name="テキスト ボックス 14"/>
          <p:cNvSpPr txBox="1"/>
          <p:nvPr userDrawn="1"/>
        </p:nvSpPr>
        <p:spPr>
          <a:xfrm>
            <a:off x="149611" y="3327400"/>
            <a:ext cx="3060000" cy="369332"/>
          </a:xfrm>
          <a:prstGeom prst="rect">
            <a:avLst/>
          </a:prstGeom>
          <a:noFill/>
        </p:spPr>
        <p:txBody>
          <a:bodyPr wrap="square" rtlCol="0">
            <a:spAutoFit/>
          </a:bodyPr>
          <a:lstStyle/>
          <a:p>
            <a:r>
              <a:rPr lang="ja-JP" altLang="en-US"/>
              <a:t>商品コンセプト</a:t>
            </a:r>
            <a:endParaRPr kumimoji="1" lang="ja-JP" altLang="en-US"/>
          </a:p>
        </p:txBody>
      </p:sp>
      <p:sp>
        <p:nvSpPr>
          <p:cNvPr id="16" name="テキスト ボックス 15"/>
          <p:cNvSpPr txBox="1"/>
          <p:nvPr userDrawn="1"/>
        </p:nvSpPr>
        <p:spPr>
          <a:xfrm>
            <a:off x="169427" y="5088172"/>
            <a:ext cx="3060000" cy="369332"/>
          </a:xfrm>
          <a:prstGeom prst="rect">
            <a:avLst/>
          </a:prstGeom>
          <a:noFill/>
        </p:spPr>
        <p:txBody>
          <a:bodyPr wrap="square" rtlCol="0">
            <a:spAutoFit/>
          </a:bodyPr>
          <a:lstStyle/>
          <a:p>
            <a:r>
              <a:rPr lang="ja-JP" altLang="en-US"/>
              <a:t>ユーザメリット</a:t>
            </a:r>
          </a:p>
        </p:txBody>
      </p:sp>
      <p:sp>
        <p:nvSpPr>
          <p:cNvPr id="17" name="テキスト ボックス 16"/>
          <p:cNvSpPr txBox="1"/>
          <p:nvPr userDrawn="1"/>
        </p:nvSpPr>
        <p:spPr>
          <a:xfrm>
            <a:off x="3436255" y="5088172"/>
            <a:ext cx="2577683" cy="369332"/>
          </a:xfrm>
          <a:prstGeom prst="rect">
            <a:avLst/>
          </a:prstGeom>
          <a:noFill/>
        </p:spPr>
        <p:txBody>
          <a:bodyPr wrap="square" rtlCol="0">
            <a:spAutoFit/>
          </a:bodyPr>
          <a:lstStyle/>
          <a:p>
            <a:r>
              <a:rPr lang="ja-JP" altLang="en-US"/>
              <a:t>特許による優位性</a:t>
            </a:r>
          </a:p>
        </p:txBody>
      </p:sp>
      <p:sp>
        <p:nvSpPr>
          <p:cNvPr id="18" name="テキスト ボックス 17"/>
          <p:cNvSpPr txBox="1"/>
          <p:nvPr userDrawn="1"/>
        </p:nvSpPr>
        <p:spPr>
          <a:xfrm>
            <a:off x="8969829" y="1589215"/>
            <a:ext cx="3060000" cy="369332"/>
          </a:xfrm>
          <a:prstGeom prst="rect">
            <a:avLst/>
          </a:prstGeom>
          <a:noFill/>
        </p:spPr>
        <p:txBody>
          <a:bodyPr wrap="square" rtlCol="0">
            <a:spAutoFit/>
          </a:bodyPr>
          <a:lstStyle/>
          <a:p>
            <a:r>
              <a:rPr lang="ja-JP" altLang="en-US"/>
              <a:t>実現方法</a:t>
            </a:r>
            <a:endParaRPr kumimoji="1" lang="ja-JP" altLang="en-US"/>
          </a:p>
        </p:txBody>
      </p:sp>
      <p:sp>
        <p:nvSpPr>
          <p:cNvPr id="19" name="テキスト ボックス 18"/>
          <p:cNvSpPr txBox="1"/>
          <p:nvPr userDrawn="1"/>
        </p:nvSpPr>
        <p:spPr>
          <a:xfrm>
            <a:off x="8955600" y="3323314"/>
            <a:ext cx="3060000" cy="369332"/>
          </a:xfrm>
          <a:prstGeom prst="rect">
            <a:avLst/>
          </a:prstGeom>
          <a:noFill/>
        </p:spPr>
        <p:txBody>
          <a:bodyPr wrap="square" rtlCol="0">
            <a:spAutoFit/>
          </a:bodyPr>
          <a:lstStyle/>
          <a:p>
            <a:r>
              <a:rPr kumimoji="1" lang="ja-JP" altLang="en-US"/>
              <a:t>オプション構成</a:t>
            </a:r>
          </a:p>
        </p:txBody>
      </p:sp>
      <p:sp>
        <p:nvSpPr>
          <p:cNvPr id="20" name="テキスト ボックス 19"/>
          <p:cNvSpPr txBox="1"/>
          <p:nvPr userDrawn="1"/>
        </p:nvSpPr>
        <p:spPr>
          <a:xfrm>
            <a:off x="8969829" y="5100515"/>
            <a:ext cx="3060000" cy="369332"/>
          </a:xfrm>
          <a:prstGeom prst="rect">
            <a:avLst/>
          </a:prstGeom>
          <a:noFill/>
        </p:spPr>
        <p:txBody>
          <a:bodyPr wrap="square" rtlCol="0">
            <a:spAutoFit/>
          </a:bodyPr>
          <a:lstStyle/>
          <a:p>
            <a:r>
              <a:rPr lang="ja-JP" altLang="en-US"/>
              <a:t>用途の説明</a:t>
            </a:r>
            <a:endParaRPr kumimoji="1" lang="ja-JP" altLang="en-US"/>
          </a:p>
        </p:txBody>
      </p:sp>
      <p:sp>
        <p:nvSpPr>
          <p:cNvPr id="22" name="正方形/長方形 21"/>
          <p:cNvSpPr/>
          <p:nvPr userDrawn="1"/>
        </p:nvSpPr>
        <p:spPr>
          <a:xfrm>
            <a:off x="6220766" y="5088172"/>
            <a:ext cx="2542235" cy="13498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6185318" y="5100515"/>
            <a:ext cx="2577683" cy="369332"/>
          </a:xfrm>
          <a:prstGeom prst="rect">
            <a:avLst/>
          </a:prstGeom>
          <a:noFill/>
        </p:spPr>
        <p:txBody>
          <a:bodyPr wrap="square" rtlCol="0">
            <a:spAutoFit/>
          </a:bodyPr>
          <a:lstStyle/>
          <a:p>
            <a:r>
              <a:rPr lang="ja-JP" altLang="en-US"/>
              <a:t>サポートの特徴</a:t>
            </a:r>
          </a:p>
        </p:txBody>
      </p:sp>
      <p:sp>
        <p:nvSpPr>
          <p:cNvPr id="24" name="正方形/長方形 23"/>
          <p:cNvSpPr/>
          <p:nvPr userDrawn="1"/>
        </p:nvSpPr>
        <p:spPr>
          <a:xfrm>
            <a:off x="8955600" y="1562099"/>
            <a:ext cx="3060000" cy="1656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8960343" y="3315499"/>
            <a:ext cx="3060000" cy="1656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userDrawn="1"/>
        </p:nvSpPr>
        <p:spPr>
          <a:xfrm>
            <a:off x="179326" y="590239"/>
            <a:ext cx="3050101" cy="874460"/>
          </a:xfrm>
          <a:prstGeom prst="rect">
            <a:avLst/>
          </a:prstGeom>
          <a:solidFill>
            <a:schemeClr val="accent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a:off x="3446311" y="590239"/>
            <a:ext cx="2567628" cy="874460"/>
          </a:xfrm>
          <a:prstGeom prst="rect">
            <a:avLst/>
          </a:prstGeom>
          <a:solidFill>
            <a:schemeClr val="accent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6220766" y="590239"/>
            <a:ext cx="2542235" cy="874460"/>
          </a:xfrm>
          <a:prstGeom prst="rect">
            <a:avLst/>
          </a:prstGeom>
          <a:solidFill>
            <a:schemeClr val="accent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8955600" y="590239"/>
            <a:ext cx="3050101" cy="874460"/>
          </a:xfrm>
          <a:prstGeom prst="rect">
            <a:avLst/>
          </a:prstGeom>
          <a:solidFill>
            <a:schemeClr val="accent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userDrawn="1"/>
        </p:nvSpPr>
        <p:spPr>
          <a:xfrm>
            <a:off x="149611" y="588924"/>
            <a:ext cx="3060000" cy="369332"/>
          </a:xfrm>
          <a:prstGeom prst="rect">
            <a:avLst/>
          </a:prstGeom>
          <a:noFill/>
        </p:spPr>
        <p:txBody>
          <a:bodyPr wrap="square" rtlCol="0">
            <a:spAutoFit/>
          </a:bodyPr>
          <a:lstStyle/>
          <a:p>
            <a:r>
              <a:rPr lang="ja-JP" altLang="en-US">
                <a:solidFill>
                  <a:schemeClr val="bg1"/>
                </a:solidFill>
              </a:rPr>
              <a:t>事業の目的、位置付け</a:t>
            </a:r>
            <a:endParaRPr kumimoji="1" lang="ja-JP" altLang="en-US">
              <a:solidFill>
                <a:schemeClr val="bg1"/>
              </a:solidFill>
            </a:endParaRPr>
          </a:p>
        </p:txBody>
      </p:sp>
      <p:sp>
        <p:nvSpPr>
          <p:cNvPr id="31" name="テキスト ボックス 30"/>
          <p:cNvSpPr txBox="1"/>
          <p:nvPr userDrawn="1"/>
        </p:nvSpPr>
        <p:spPr>
          <a:xfrm>
            <a:off x="3416438" y="599119"/>
            <a:ext cx="2597500" cy="369332"/>
          </a:xfrm>
          <a:prstGeom prst="rect">
            <a:avLst/>
          </a:prstGeom>
          <a:noFill/>
        </p:spPr>
        <p:txBody>
          <a:bodyPr wrap="square" rtlCol="0">
            <a:spAutoFit/>
          </a:bodyPr>
          <a:lstStyle/>
          <a:p>
            <a:r>
              <a:rPr lang="ja-JP" altLang="en-US">
                <a:solidFill>
                  <a:schemeClr val="bg1"/>
                </a:solidFill>
              </a:rPr>
              <a:t>前提条件</a:t>
            </a:r>
            <a:endParaRPr kumimoji="1" lang="ja-JP" altLang="en-US">
              <a:solidFill>
                <a:schemeClr val="bg1"/>
              </a:solidFill>
            </a:endParaRPr>
          </a:p>
        </p:txBody>
      </p:sp>
      <p:sp>
        <p:nvSpPr>
          <p:cNvPr id="32" name="テキスト ボックス 31"/>
          <p:cNvSpPr txBox="1"/>
          <p:nvPr userDrawn="1"/>
        </p:nvSpPr>
        <p:spPr>
          <a:xfrm>
            <a:off x="6210997" y="602370"/>
            <a:ext cx="2597500" cy="369332"/>
          </a:xfrm>
          <a:prstGeom prst="rect">
            <a:avLst/>
          </a:prstGeom>
          <a:noFill/>
        </p:spPr>
        <p:txBody>
          <a:bodyPr wrap="square" rtlCol="0">
            <a:spAutoFit/>
          </a:bodyPr>
          <a:lstStyle/>
          <a:p>
            <a:r>
              <a:rPr lang="ja-JP" altLang="en-US">
                <a:solidFill>
                  <a:schemeClr val="bg1"/>
                </a:solidFill>
              </a:rPr>
              <a:t>対象市場</a:t>
            </a:r>
            <a:endParaRPr kumimoji="1" lang="ja-JP" altLang="en-US">
              <a:solidFill>
                <a:schemeClr val="bg1"/>
              </a:solidFill>
            </a:endParaRPr>
          </a:p>
        </p:txBody>
      </p:sp>
      <p:sp>
        <p:nvSpPr>
          <p:cNvPr id="33" name="テキスト ボックス 32"/>
          <p:cNvSpPr txBox="1"/>
          <p:nvPr userDrawn="1"/>
        </p:nvSpPr>
        <p:spPr>
          <a:xfrm>
            <a:off x="8935497" y="602081"/>
            <a:ext cx="3070204" cy="369332"/>
          </a:xfrm>
          <a:prstGeom prst="rect">
            <a:avLst/>
          </a:prstGeom>
          <a:noFill/>
        </p:spPr>
        <p:txBody>
          <a:bodyPr wrap="square" rtlCol="0">
            <a:spAutoFit/>
          </a:bodyPr>
          <a:lstStyle/>
          <a:p>
            <a:r>
              <a:rPr lang="ja-JP" altLang="en-US">
                <a:solidFill>
                  <a:schemeClr val="bg1"/>
                </a:solidFill>
              </a:rPr>
              <a:t>販売目標</a:t>
            </a:r>
            <a:endParaRPr kumimoji="1" lang="ja-JP" altLang="en-US">
              <a:solidFill>
                <a:schemeClr val="bg1"/>
              </a:solidFill>
            </a:endParaRPr>
          </a:p>
        </p:txBody>
      </p:sp>
      <p:pic>
        <p:nvPicPr>
          <p:cNvPr id="34" name="図 33"/>
          <p:cNvPicPr>
            <a:picLocks noChangeAspect="1"/>
          </p:cNvPicPr>
          <p:nvPr userDrawn="1"/>
        </p:nvPicPr>
        <p:blipFill rotWithShape="1">
          <a:blip r:embed="rId2"/>
          <a:srcRect l="1633" t="-520" b="1"/>
          <a:stretch/>
        </p:blipFill>
        <p:spPr>
          <a:xfrm>
            <a:off x="-1" y="2"/>
            <a:ext cx="12192002" cy="448521"/>
          </a:xfrm>
          <a:prstGeom prst="rect">
            <a:avLst/>
          </a:prstGeom>
          <a:gradFill flip="none" rotWithShape="1">
            <a:gsLst>
              <a:gs pos="100000">
                <a:schemeClr val="bg1">
                  <a:lumMod val="65000"/>
                </a:schemeClr>
              </a:gs>
              <a:gs pos="0">
                <a:srgbClr val="B0C6E1"/>
              </a:gs>
              <a:gs pos="0">
                <a:schemeClr val="accent1">
                  <a:lumMod val="45000"/>
                  <a:lumOff val="55000"/>
                </a:schemeClr>
              </a:gs>
              <a:gs pos="3000">
                <a:schemeClr val="accent1">
                  <a:lumMod val="45000"/>
                  <a:lumOff val="55000"/>
                </a:schemeClr>
              </a:gs>
              <a:gs pos="100000">
                <a:schemeClr val="bg1">
                  <a:lumMod val="65000"/>
                </a:schemeClr>
              </a:gs>
            </a:gsLst>
            <a:lin ang="0" scaled="1"/>
            <a:tileRect/>
          </a:gradFill>
        </p:spPr>
      </p:pic>
      <p:sp>
        <p:nvSpPr>
          <p:cNvPr id="35" name="スライド番号プレースホルダー 5"/>
          <p:cNvSpPr txBox="1">
            <a:spLocks/>
          </p:cNvSpPr>
          <p:nvPr userDrawn="1"/>
        </p:nvSpPr>
        <p:spPr>
          <a:xfrm>
            <a:off x="11727543" y="6523381"/>
            <a:ext cx="422276" cy="321063"/>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baseline="0">
                <a:solidFill>
                  <a:schemeClr val="bg1">
                    <a:lumMod val="50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EE9EA27-3FC0-4F97-80CD-FCFEC0AA2EA7}" type="slidenum">
              <a:rPr lang="ja-JP" altLang="en-US" sz="1200" smtClean="0"/>
              <a:pPr/>
              <a:t>‹#›</a:t>
            </a:fld>
            <a:endParaRPr lang="ja-JP" altLang="en-US" sz="1200"/>
          </a:p>
        </p:txBody>
      </p:sp>
      <p:sp>
        <p:nvSpPr>
          <p:cNvPr id="36" name="テキスト ボックス 35"/>
          <p:cNvSpPr txBox="1"/>
          <p:nvPr userDrawn="1"/>
        </p:nvSpPr>
        <p:spPr>
          <a:xfrm>
            <a:off x="5" y="6567443"/>
            <a:ext cx="1191352" cy="276999"/>
          </a:xfrm>
          <a:prstGeom prst="rect">
            <a:avLst/>
          </a:prstGeom>
          <a:noFill/>
        </p:spPr>
        <p:txBody>
          <a:bodyPr wrap="none" rtlCol="0">
            <a:spAutoFit/>
          </a:bodyPr>
          <a:lstStyle/>
          <a:p>
            <a:r>
              <a:rPr kumimoji="1" lang="en-US" altLang="ja-JP" sz="1200" baseline="0" dirty="0" smtClean="0"/>
              <a:t>DR23-013_NC</a:t>
            </a:r>
            <a:endParaRPr kumimoji="1" lang="en-US" altLang="ja-JP" sz="1200" baseline="0" dirty="0"/>
          </a:p>
        </p:txBody>
      </p:sp>
      <p:sp>
        <p:nvSpPr>
          <p:cNvPr id="37" name="テキスト ボックス 36"/>
          <p:cNvSpPr txBox="1"/>
          <p:nvPr userDrawn="1"/>
        </p:nvSpPr>
        <p:spPr>
          <a:xfrm>
            <a:off x="5441950" y="6540290"/>
            <a:ext cx="1308100" cy="307777"/>
          </a:xfrm>
          <a:prstGeom prst="rect">
            <a:avLst/>
          </a:prstGeom>
          <a:noFill/>
        </p:spPr>
        <p:txBody>
          <a:bodyPr wrap="square" rtlCol="0">
            <a:spAutoFit/>
          </a:bodyPr>
          <a:lstStyle/>
          <a:p>
            <a:pPr algn="ctr"/>
            <a:r>
              <a:rPr kumimoji="1" lang="en-US" altLang="ja-JP" sz="1400">
                <a:solidFill>
                  <a:srgbClr val="FF0000"/>
                </a:solidFill>
              </a:rPr>
              <a:t>Confidential</a:t>
            </a:r>
            <a:endParaRPr kumimoji="1" lang="ja-JP" altLang="en-US" sz="1400">
              <a:solidFill>
                <a:srgbClr val="FF0000"/>
              </a:solidFill>
            </a:endParaRPr>
          </a:p>
        </p:txBody>
      </p:sp>
      <p:pic>
        <p:nvPicPr>
          <p:cNvPr id="38" name="図 37"/>
          <p:cNvPicPr>
            <a:picLocks noChangeAspect="1"/>
          </p:cNvPicPr>
          <p:nvPr userDrawn="1"/>
        </p:nvPicPr>
        <p:blipFill>
          <a:blip r:embed="rId3"/>
          <a:stretch>
            <a:fillRect/>
          </a:stretch>
        </p:blipFill>
        <p:spPr>
          <a:xfrm>
            <a:off x="9744530" y="116260"/>
            <a:ext cx="2298368" cy="216000"/>
          </a:xfrm>
          <a:prstGeom prst="rect">
            <a:avLst/>
          </a:prstGeom>
        </p:spPr>
      </p:pic>
    </p:spTree>
    <p:extLst>
      <p:ext uri="{BB962C8B-B14F-4D97-AF65-F5344CB8AC3E}">
        <p14:creationId xmlns:p14="http://schemas.microsoft.com/office/powerpoint/2010/main" val="10616178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pic>
        <p:nvPicPr>
          <p:cNvPr id="7" name="図 6"/>
          <p:cNvPicPr>
            <a:picLocks noChangeAspect="1"/>
          </p:cNvPicPr>
          <p:nvPr userDrawn="1"/>
        </p:nvPicPr>
        <p:blipFill rotWithShape="1">
          <a:blip r:embed="rId2"/>
          <a:srcRect l="1633" t="-520" b="1"/>
          <a:stretch/>
        </p:blipFill>
        <p:spPr>
          <a:xfrm>
            <a:off x="-1" y="2"/>
            <a:ext cx="12192002" cy="448521"/>
          </a:xfrm>
          <a:prstGeom prst="rect">
            <a:avLst/>
          </a:prstGeom>
          <a:gradFill flip="none" rotWithShape="1">
            <a:gsLst>
              <a:gs pos="100000">
                <a:schemeClr val="bg1">
                  <a:lumMod val="65000"/>
                </a:schemeClr>
              </a:gs>
              <a:gs pos="0">
                <a:srgbClr val="B0C6E1"/>
              </a:gs>
              <a:gs pos="0">
                <a:schemeClr val="accent1">
                  <a:lumMod val="45000"/>
                  <a:lumOff val="55000"/>
                </a:schemeClr>
              </a:gs>
              <a:gs pos="3000">
                <a:schemeClr val="accent1">
                  <a:lumMod val="45000"/>
                  <a:lumOff val="55000"/>
                </a:schemeClr>
              </a:gs>
              <a:gs pos="100000">
                <a:schemeClr val="bg1">
                  <a:lumMod val="65000"/>
                </a:schemeClr>
              </a:gs>
            </a:gsLst>
            <a:lin ang="0" scaled="1"/>
            <a:tileRect/>
          </a:gradFill>
        </p:spPr>
      </p:pic>
      <p:pic>
        <p:nvPicPr>
          <p:cNvPr id="8" name="図 7"/>
          <p:cNvPicPr>
            <a:picLocks noChangeAspect="1"/>
          </p:cNvPicPr>
          <p:nvPr userDrawn="1"/>
        </p:nvPicPr>
        <p:blipFill>
          <a:blip r:embed="rId3"/>
          <a:stretch>
            <a:fillRect/>
          </a:stretch>
        </p:blipFill>
        <p:spPr>
          <a:xfrm>
            <a:off x="9744530" y="116260"/>
            <a:ext cx="2298368" cy="216000"/>
          </a:xfrm>
          <a:prstGeom prst="rect">
            <a:avLst/>
          </a:prstGeom>
        </p:spPr>
      </p:pic>
      <p:sp>
        <p:nvSpPr>
          <p:cNvPr id="12" name="スライド番号プレースホルダー 5"/>
          <p:cNvSpPr txBox="1">
            <a:spLocks/>
          </p:cNvSpPr>
          <p:nvPr userDrawn="1"/>
        </p:nvSpPr>
        <p:spPr>
          <a:xfrm>
            <a:off x="11727543" y="6523381"/>
            <a:ext cx="422276" cy="321063"/>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baseline="0">
                <a:solidFill>
                  <a:schemeClr val="bg1">
                    <a:lumMod val="50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7EE9EA27-3FC0-4F97-80CD-FCFEC0AA2EA7}" type="slidenum">
              <a:rPr lang="ja-JP" altLang="en-US" sz="1200" smtClean="0"/>
              <a:pPr/>
              <a:t>‹#›</a:t>
            </a:fld>
            <a:endParaRPr lang="ja-JP" altLang="en-US" sz="1200"/>
          </a:p>
        </p:txBody>
      </p:sp>
      <p:sp>
        <p:nvSpPr>
          <p:cNvPr id="13" name="テキスト ボックス 12"/>
          <p:cNvSpPr txBox="1"/>
          <p:nvPr userDrawn="1"/>
        </p:nvSpPr>
        <p:spPr>
          <a:xfrm>
            <a:off x="5" y="6567443"/>
            <a:ext cx="1191352" cy="276999"/>
          </a:xfrm>
          <a:prstGeom prst="rect">
            <a:avLst/>
          </a:prstGeom>
          <a:noFill/>
        </p:spPr>
        <p:txBody>
          <a:bodyPr wrap="none" rtlCol="0">
            <a:spAutoFit/>
          </a:bodyPr>
          <a:lstStyle/>
          <a:p>
            <a:r>
              <a:rPr kumimoji="1" lang="en-US" altLang="ja-JP" sz="1200" baseline="0" dirty="0" smtClean="0"/>
              <a:t>DR23-013_NC</a:t>
            </a:r>
            <a:endParaRPr kumimoji="1" lang="en-US" altLang="ja-JP" sz="1200" baseline="0" dirty="0"/>
          </a:p>
        </p:txBody>
      </p:sp>
      <p:sp>
        <p:nvSpPr>
          <p:cNvPr id="14" name="テキスト ボックス 13"/>
          <p:cNvSpPr txBox="1"/>
          <p:nvPr userDrawn="1"/>
        </p:nvSpPr>
        <p:spPr>
          <a:xfrm>
            <a:off x="5441950" y="6540290"/>
            <a:ext cx="1308100" cy="307777"/>
          </a:xfrm>
          <a:prstGeom prst="rect">
            <a:avLst/>
          </a:prstGeom>
          <a:noFill/>
        </p:spPr>
        <p:txBody>
          <a:bodyPr wrap="square" rtlCol="0">
            <a:spAutoFit/>
          </a:bodyPr>
          <a:lstStyle/>
          <a:p>
            <a:pPr algn="ctr"/>
            <a:r>
              <a:rPr kumimoji="1" lang="en-US" altLang="ja-JP" sz="1400">
                <a:solidFill>
                  <a:srgbClr val="FF0000"/>
                </a:solidFill>
              </a:rPr>
              <a:t>Confidential</a:t>
            </a:r>
            <a:endParaRPr kumimoji="1" lang="ja-JP" altLang="en-US" sz="1400">
              <a:solidFill>
                <a:srgbClr val="FF0000"/>
              </a:solidFill>
            </a:endParaRPr>
          </a:p>
        </p:txBody>
      </p:sp>
      <p:sp>
        <p:nvSpPr>
          <p:cNvPr id="32" name="正方形/長方形 31"/>
          <p:cNvSpPr/>
          <p:nvPr userDrawn="1"/>
        </p:nvSpPr>
        <p:spPr>
          <a:xfrm>
            <a:off x="169428" y="515893"/>
            <a:ext cx="3060000" cy="2052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3" name="正方形/長方形 32"/>
          <p:cNvSpPr/>
          <p:nvPr userDrawn="1"/>
        </p:nvSpPr>
        <p:spPr>
          <a:xfrm>
            <a:off x="8965086" y="515895"/>
            <a:ext cx="3060000" cy="2052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4" name="正方形/長方形 33"/>
          <p:cNvSpPr/>
          <p:nvPr userDrawn="1"/>
        </p:nvSpPr>
        <p:spPr>
          <a:xfrm>
            <a:off x="3432627" y="515895"/>
            <a:ext cx="5334002" cy="420551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5" name="正方形/長方形 34"/>
          <p:cNvSpPr/>
          <p:nvPr userDrawn="1"/>
        </p:nvSpPr>
        <p:spPr>
          <a:xfrm>
            <a:off x="174171" y="2674895"/>
            <a:ext cx="3060000" cy="2052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6" name="正方形/長方形 35"/>
          <p:cNvSpPr/>
          <p:nvPr userDrawn="1"/>
        </p:nvSpPr>
        <p:spPr>
          <a:xfrm>
            <a:off x="8969829" y="2674895"/>
            <a:ext cx="3060000" cy="20520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7" name="正方形/長方形 36"/>
          <p:cNvSpPr/>
          <p:nvPr userDrawn="1"/>
        </p:nvSpPr>
        <p:spPr>
          <a:xfrm>
            <a:off x="169428" y="4830266"/>
            <a:ext cx="3060000" cy="13498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8" name="正方形/長方形 37"/>
          <p:cNvSpPr/>
          <p:nvPr userDrawn="1"/>
        </p:nvSpPr>
        <p:spPr>
          <a:xfrm>
            <a:off x="3428999" y="4830266"/>
            <a:ext cx="5334002" cy="13498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9" name="正方形/長方形 38"/>
          <p:cNvSpPr/>
          <p:nvPr userDrawn="1"/>
        </p:nvSpPr>
        <p:spPr>
          <a:xfrm>
            <a:off x="8969829" y="4830266"/>
            <a:ext cx="3060000" cy="134983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0" name="テキスト ボックス 39"/>
          <p:cNvSpPr txBox="1"/>
          <p:nvPr userDrawn="1"/>
        </p:nvSpPr>
        <p:spPr>
          <a:xfrm>
            <a:off x="3427887" y="515895"/>
            <a:ext cx="5335116" cy="369332"/>
          </a:xfrm>
          <a:prstGeom prst="rect">
            <a:avLst/>
          </a:prstGeom>
          <a:noFill/>
        </p:spPr>
        <p:txBody>
          <a:bodyPr wrap="square" rtlCol="0">
            <a:spAutoFit/>
          </a:bodyPr>
          <a:lstStyle/>
          <a:p>
            <a:r>
              <a:rPr lang="ja-JP" altLang="en-US" sz="1800"/>
              <a:t>事業概要</a:t>
            </a:r>
            <a:r>
              <a:rPr lang="ja-JP" altLang="en-US" sz="1400"/>
              <a:t>（ニーズ、想定製品、顧客等）</a:t>
            </a:r>
            <a:endParaRPr kumimoji="1" lang="ja-JP" altLang="en-US" sz="1400"/>
          </a:p>
        </p:txBody>
      </p:sp>
      <p:sp>
        <p:nvSpPr>
          <p:cNvPr id="41" name="テキスト ボックス 40"/>
          <p:cNvSpPr txBox="1"/>
          <p:nvPr userDrawn="1"/>
        </p:nvSpPr>
        <p:spPr>
          <a:xfrm>
            <a:off x="174171" y="538551"/>
            <a:ext cx="3060000" cy="369332"/>
          </a:xfrm>
          <a:prstGeom prst="rect">
            <a:avLst/>
          </a:prstGeom>
          <a:noFill/>
        </p:spPr>
        <p:txBody>
          <a:bodyPr wrap="square" rtlCol="0">
            <a:spAutoFit/>
          </a:bodyPr>
          <a:lstStyle/>
          <a:p>
            <a:r>
              <a:rPr lang="ja-JP" altLang="en-US" sz="1800"/>
              <a:t>市場規模・成長率</a:t>
            </a:r>
            <a:endParaRPr kumimoji="1" lang="ja-JP" altLang="en-US" sz="1800"/>
          </a:p>
        </p:txBody>
      </p:sp>
      <p:sp>
        <p:nvSpPr>
          <p:cNvPr id="42" name="テキスト ボックス 41"/>
          <p:cNvSpPr txBox="1"/>
          <p:nvPr userDrawn="1"/>
        </p:nvSpPr>
        <p:spPr>
          <a:xfrm>
            <a:off x="178914" y="2669894"/>
            <a:ext cx="3060000" cy="369332"/>
          </a:xfrm>
          <a:prstGeom prst="rect">
            <a:avLst/>
          </a:prstGeom>
          <a:noFill/>
        </p:spPr>
        <p:txBody>
          <a:bodyPr wrap="square" rtlCol="0">
            <a:spAutoFit/>
          </a:bodyPr>
          <a:lstStyle/>
          <a:p>
            <a:r>
              <a:rPr lang="ja-JP" altLang="en-US" sz="1800"/>
              <a:t>当社技術との親和性</a:t>
            </a:r>
            <a:endParaRPr kumimoji="1" lang="ja-JP" altLang="en-US" sz="1800"/>
          </a:p>
        </p:txBody>
      </p:sp>
      <p:sp>
        <p:nvSpPr>
          <p:cNvPr id="43" name="テキスト ボックス 42"/>
          <p:cNvSpPr txBox="1"/>
          <p:nvPr userDrawn="1"/>
        </p:nvSpPr>
        <p:spPr>
          <a:xfrm>
            <a:off x="8969829" y="4854757"/>
            <a:ext cx="3060000" cy="369332"/>
          </a:xfrm>
          <a:prstGeom prst="rect">
            <a:avLst/>
          </a:prstGeom>
          <a:noFill/>
        </p:spPr>
        <p:txBody>
          <a:bodyPr wrap="square" rtlCol="0">
            <a:spAutoFit/>
          </a:bodyPr>
          <a:lstStyle/>
          <a:p>
            <a:r>
              <a:rPr lang="ja-JP" altLang="en-US" sz="1800"/>
              <a:t>当社の弱みに対する対応</a:t>
            </a:r>
          </a:p>
        </p:txBody>
      </p:sp>
      <p:sp>
        <p:nvSpPr>
          <p:cNvPr id="44" name="テキスト ボックス 43"/>
          <p:cNvSpPr txBox="1"/>
          <p:nvPr userDrawn="1"/>
        </p:nvSpPr>
        <p:spPr>
          <a:xfrm>
            <a:off x="3436257" y="4830267"/>
            <a:ext cx="5326747" cy="369332"/>
          </a:xfrm>
          <a:prstGeom prst="rect">
            <a:avLst/>
          </a:prstGeom>
          <a:noFill/>
        </p:spPr>
        <p:txBody>
          <a:bodyPr wrap="square" rtlCol="0">
            <a:spAutoFit/>
          </a:bodyPr>
          <a:lstStyle/>
          <a:p>
            <a:r>
              <a:rPr lang="ja-JP" altLang="en-US" sz="1800"/>
              <a:t>先行プレーヤ、競合する技術・製品等</a:t>
            </a:r>
          </a:p>
        </p:txBody>
      </p:sp>
      <p:sp>
        <p:nvSpPr>
          <p:cNvPr id="45" name="テキスト ボックス 44"/>
          <p:cNvSpPr txBox="1"/>
          <p:nvPr userDrawn="1"/>
        </p:nvSpPr>
        <p:spPr>
          <a:xfrm>
            <a:off x="8965086" y="538551"/>
            <a:ext cx="3060000" cy="369332"/>
          </a:xfrm>
          <a:prstGeom prst="rect">
            <a:avLst/>
          </a:prstGeom>
          <a:noFill/>
        </p:spPr>
        <p:txBody>
          <a:bodyPr wrap="square" rtlCol="0">
            <a:spAutoFit/>
          </a:bodyPr>
          <a:lstStyle/>
          <a:p>
            <a:r>
              <a:rPr lang="ja-JP" altLang="en-US" sz="1800"/>
              <a:t>当社の強み（</a:t>
            </a:r>
            <a:r>
              <a:rPr lang="en-US" altLang="ja-JP" sz="1800"/>
              <a:t>Pros</a:t>
            </a:r>
            <a:r>
              <a:rPr lang="ja-JP" altLang="en-US" sz="1800"/>
              <a:t>）</a:t>
            </a:r>
            <a:endParaRPr kumimoji="1" lang="ja-JP" altLang="en-US" sz="1800"/>
          </a:p>
        </p:txBody>
      </p:sp>
      <p:sp>
        <p:nvSpPr>
          <p:cNvPr id="46" name="テキスト ボックス 45"/>
          <p:cNvSpPr txBox="1"/>
          <p:nvPr userDrawn="1"/>
        </p:nvSpPr>
        <p:spPr>
          <a:xfrm>
            <a:off x="8960343" y="2675289"/>
            <a:ext cx="3060000" cy="369332"/>
          </a:xfrm>
          <a:prstGeom prst="rect">
            <a:avLst/>
          </a:prstGeom>
          <a:noFill/>
        </p:spPr>
        <p:txBody>
          <a:bodyPr wrap="square" rtlCol="0">
            <a:spAutoFit/>
          </a:bodyPr>
          <a:lstStyle/>
          <a:p>
            <a:r>
              <a:rPr kumimoji="1" lang="ja-JP" altLang="en-US" sz="1800"/>
              <a:t>当社の弱み（</a:t>
            </a:r>
            <a:r>
              <a:rPr kumimoji="1" lang="en-US" altLang="ja-JP" sz="1800"/>
              <a:t>Cons</a:t>
            </a:r>
            <a:r>
              <a:rPr kumimoji="1" lang="ja-JP" altLang="en-US" sz="1800"/>
              <a:t>）</a:t>
            </a:r>
          </a:p>
        </p:txBody>
      </p:sp>
      <p:sp>
        <p:nvSpPr>
          <p:cNvPr id="47" name="テキスト ボックス 46"/>
          <p:cNvSpPr txBox="1"/>
          <p:nvPr userDrawn="1"/>
        </p:nvSpPr>
        <p:spPr>
          <a:xfrm>
            <a:off x="161054" y="4835843"/>
            <a:ext cx="3060000" cy="369332"/>
          </a:xfrm>
          <a:prstGeom prst="rect">
            <a:avLst/>
          </a:prstGeom>
          <a:noFill/>
        </p:spPr>
        <p:txBody>
          <a:bodyPr wrap="square" rtlCol="0">
            <a:spAutoFit/>
          </a:bodyPr>
          <a:lstStyle/>
          <a:p>
            <a:r>
              <a:rPr lang="ja-JP" altLang="en-US" sz="1800"/>
              <a:t>開発期間・投資規模</a:t>
            </a:r>
            <a:endParaRPr kumimoji="1" lang="ja-JP" altLang="en-US" sz="1800"/>
          </a:p>
        </p:txBody>
      </p:sp>
      <p:sp>
        <p:nvSpPr>
          <p:cNvPr id="28" name="正方形/長方形 27"/>
          <p:cNvSpPr/>
          <p:nvPr userDrawn="1"/>
        </p:nvSpPr>
        <p:spPr>
          <a:xfrm>
            <a:off x="161055" y="6251479"/>
            <a:ext cx="11868774" cy="327758"/>
          </a:xfrm>
          <a:prstGeom prst="rect">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t>補足：</a:t>
            </a:r>
          </a:p>
        </p:txBody>
      </p:sp>
    </p:spTree>
    <p:extLst>
      <p:ext uri="{BB962C8B-B14F-4D97-AF65-F5344CB8AC3E}">
        <p14:creationId xmlns:p14="http://schemas.microsoft.com/office/powerpoint/2010/main" val="37765286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CC106-500A-4851-A5C1-31C3FCEBE6AE}" type="datetimeFigureOut">
              <a:rPr kumimoji="1" lang="ja-JP" altLang="en-US" smtClean="0"/>
              <a:t>2025/4/17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32C89-BEA6-4EEF-A462-4C4376001382}" type="slidenum">
              <a:rPr kumimoji="1" lang="ja-JP" altLang="en-US" smtClean="0"/>
              <a:t>‹#›</a:t>
            </a:fld>
            <a:endParaRPr kumimoji="1" lang="ja-JP" altLang="en-US"/>
          </a:p>
        </p:txBody>
      </p:sp>
    </p:spTree>
    <p:extLst>
      <p:ext uri="{BB962C8B-B14F-4D97-AF65-F5344CB8AC3E}">
        <p14:creationId xmlns:p14="http://schemas.microsoft.com/office/powerpoint/2010/main" val="137802501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650" r:id="rId3"/>
    <p:sldLayoutId id="2147483649" r:id="rId4"/>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4.xml"/><Relationship Id="rId13" Type="http://schemas.openxmlformats.org/officeDocument/2006/relationships/slide" Target="slide56.xml"/><Relationship Id="rId3" Type="http://schemas.openxmlformats.org/officeDocument/2006/relationships/slide" Target="slide5.xml"/><Relationship Id="rId7" Type="http://schemas.openxmlformats.org/officeDocument/2006/relationships/slide" Target="slide29.xml"/><Relationship Id="rId12" Type="http://schemas.openxmlformats.org/officeDocument/2006/relationships/slide" Target="slide5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7.xml"/><Relationship Id="rId11" Type="http://schemas.openxmlformats.org/officeDocument/2006/relationships/slide" Target="slide50.xml"/><Relationship Id="rId5" Type="http://schemas.openxmlformats.org/officeDocument/2006/relationships/slide" Target="slide13.xml"/><Relationship Id="rId10" Type="http://schemas.openxmlformats.org/officeDocument/2006/relationships/slide" Target="slide47.xml"/><Relationship Id="rId4" Type="http://schemas.openxmlformats.org/officeDocument/2006/relationships/slide" Target="slide8.xml"/><Relationship Id="rId9" Type="http://schemas.openxmlformats.org/officeDocument/2006/relationships/slide" Target="slide4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23.emf"/><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4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image" Target="../media/image37.emf"/></Relationships>
</file>

<file path=ppt/slides/_rels/slide4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9.emf"/><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emf"/></Relationships>
</file>

<file path=ppt/slides/_rels/slide4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35.emf"/><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4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hyperlink" Target="https://pixabay.com/ja/"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2951947"/>
            <a:ext cx="10257183" cy="954107"/>
          </a:xfrm>
          <a:prstGeom prst="rect">
            <a:avLst/>
          </a:prstGeom>
          <a:noFill/>
        </p:spPr>
        <p:txBody>
          <a:bodyPr wrap="square" rtlCol="0" anchor="ctr">
            <a:spAutoFit/>
          </a:bodyPr>
          <a:lstStyle/>
          <a:p>
            <a:pPr algn="ctr"/>
            <a:r>
              <a:rPr kumimoji="1" lang="ja-JP" altLang="en-US" sz="2800" dirty="0" smtClean="0"/>
              <a:t>研究開発計画書兼完了報告書</a:t>
            </a:r>
            <a:endParaRPr kumimoji="1" lang="en-US" altLang="ja-JP" sz="2800" dirty="0" smtClean="0"/>
          </a:p>
          <a:p>
            <a:pPr algn="ctr"/>
            <a:r>
              <a:rPr kumimoji="1" lang="ja-JP" altLang="en-US" sz="2800" dirty="0" smtClean="0"/>
              <a:t>の</a:t>
            </a:r>
            <a:r>
              <a:rPr kumimoji="1" lang="en-US" altLang="ja-JP" sz="2800" dirty="0" smtClean="0"/>
              <a:t>Web</a:t>
            </a:r>
            <a:r>
              <a:rPr kumimoji="1" lang="ja-JP" altLang="en-US" sz="2800" dirty="0" smtClean="0"/>
              <a:t>システム化仕様書</a:t>
            </a:r>
            <a:endParaRPr kumimoji="1" lang="ja-JP" altLang="en-US" sz="2800" dirty="0"/>
          </a:p>
        </p:txBody>
      </p:sp>
    </p:spTree>
    <p:extLst>
      <p:ext uri="{BB962C8B-B14F-4D97-AF65-F5344CB8AC3E}">
        <p14:creationId xmlns:p14="http://schemas.microsoft.com/office/powerpoint/2010/main" val="182390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業務</a:t>
            </a:r>
            <a:r>
              <a:rPr lang="ja-JP" altLang="en-US" sz="2400" dirty="0" smtClean="0">
                <a:solidFill>
                  <a:schemeClr val="bg1"/>
                </a:solidFill>
                <a:effectLst>
                  <a:outerShdw blurRad="38100" dist="38100" dir="2700000" algn="tl">
                    <a:srgbClr val="000000">
                      <a:alpha val="43137"/>
                    </a:srgbClr>
                  </a:outerShdw>
                </a:effectLst>
              </a:rPr>
              <a:t>フロー②（</a:t>
            </a:r>
            <a:r>
              <a:rPr lang="ja-JP" altLang="en-US" sz="2400" dirty="0">
                <a:solidFill>
                  <a:schemeClr val="bg1"/>
                </a:solidFill>
                <a:effectLst>
                  <a:outerShdw blurRad="38100" dist="38100" dir="2700000" algn="tl">
                    <a:srgbClr val="000000">
                      <a:alpha val="43137"/>
                    </a:srgbClr>
                  </a:outerShdw>
                </a:effectLst>
              </a:rPr>
              <a:t>研究開発の進捗の確認</a:t>
            </a:r>
            <a:r>
              <a:rPr lang="ja-JP" altLang="en-US" sz="2400" dirty="0" smtClean="0">
                <a:solidFill>
                  <a:schemeClr val="bg1"/>
                </a:solidFill>
                <a:effectLst>
                  <a:outerShdw blurRad="38100" dist="38100" dir="2700000" algn="tl">
                    <a:srgbClr val="000000">
                      <a:alpha val="43137"/>
                    </a:srgbClr>
                  </a:outerShdw>
                </a:effectLst>
              </a:rPr>
              <a:t>）</a:t>
            </a:r>
            <a:endParaRPr lang="ja-JP" altLang="en-US" sz="2400" dirty="0">
              <a:solidFill>
                <a:schemeClr val="bg1"/>
              </a:solidFill>
              <a:effectLst>
                <a:outerShdw blurRad="38100" dist="38100" dir="2700000" algn="tl">
                  <a:srgbClr val="000000">
                    <a:alpha val="43137"/>
                  </a:srgbClr>
                </a:outerShdw>
              </a:effectLst>
            </a:endParaRPr>
          </a:p>
        </p:txBody>
      </p:sp>
      <p:sp>
        <p:nvSpPr>
          <p:cNvPr id="19" name="テキスト ボックス 18"/>
          <p:cNvSpPr txBox="1"/>
          <p:nvPr/>
        </p:nvSpPr>
        <p:spPr>
          <a:xfrm>
            <a:off x="1298961" y="914400"/>
            <a:ext cx="2739639" cy="461665"/>
          </a:xfrm>
          <a:prstGeom prst="rect">
            <a:avLst/>
          </a:prstGeom>
          <a:noFill/>
        </p:spPr>
        <p:txBody>
          <a:bodyPr wrap="square" rtlCol="0">
            <a:spAutoFit/>
          </a:bodyPr>
          <a:lstStyle/>
          <a:p>
            <a:pPr algn="ctr"/>
            <a:r>
              <a:rPr kumimoji="1" lang="en-US" altLang="ja-JP" sz="2400" dirty="0" smtClean="0"/>
              <a:t>2Q</a:t>
            </a:r>
            <a:r>
              <a:rPr kumimoji="1" lang="ja-JP" altLang="en-US" sz="2400" dirty="0" smtClean="0"/>
              <a:t>完了後</a:t>
            </a:r>
            <a:r>
              <a:rPr kumimoji="1" lang="ja-JP" altLang="en-US" sz="1400" dirty="0" smtClean="0"/>
              <a:t>（</a:t>
            </a:r>
            <a:r>
              <a:rPr kumimoji="1" lang="en-US" altLang="ja-JP" sz="1400" dirty="0" smtClean="0"/>
              <a:t>10</a:t>
            </a:r>
            <a:r>
              <a:rPr kumimoji="1" lang="ja-JP" altLang="en-US" sz="1400" dirty="0" smtClean="0"/>
              <a:t>月上旬）</a:t>
            </a:r>
            <a:endParaRPr kumimoji="1" lang="ja-JP" altLang="en-US" sz="1400" dirty="0"/>
          </a:p>
        </p:txBody>
      </p:sp>
      <p:sp>
        <p:nvSpPr>
          <p:cNvPr id="30" name="テキスト ボックス 29"/>
          <p:cNvSpPr txBox="1"/>
          <p:nvPr/>
        </p:nvSpPr>
        <p:spPr>
          <a:xfrm>
            <a:off x="7138265" y="910563"/>
            <a:ext cx="2739639" cy="461665"/>
          </a:xfrm>
          <a:prstGeom prst="rect">
            <a:avLst/>
          </a:prstGeom>
          <a:noFill/>
        </p:spPr>
        <p:txBody>
          <a:bodyPr wrap="square" rtlCol="0">
            <a:spAutoFit/>
          </a:bodyPr>
          <a:lstStyle/>
          <a:p>
            <a:pPr algn="ctr"/>
            <a:r>
              <a:rPr kumimoji="1" lang="en-US" altLang="ja-JP" sz="2400" dirty="0" smtClean="0"/>
              <a:t>3Q</a:t>
            </a:r>
            <a:r>
              <a:rPr kumimoji="1" lang="ja-JP" altLang="en-US" sz="2400" dirty="0" smtClean="0"/>
              <a:t>完了後</a:t>
            </a:r>
            <a:r>
              <a:rPr kumimoji="1" lang="ja-JP" altLang="en-US" sz="1400" dirty="0" smtClean="0"/>
              <a:t>（</a:t>
            </a:r>
            <a:r>
              <a:rPr kumimoji="1" lang="en-US" altLang="ja-JP" sz="1400" dirty="0" smtClean="0"/>
              <a:t>1</a:t>
            </a:r>
            <a:r>
              <a:rPr kumimoji="1" lang="ja-JP" altLang="en-US" sz="1400" dirty="0" smtClean="0"/>
              <a:t>月上旬）</a:t>
            </a:r>
            <a:endParaRPr kumimoji="1" lang="ja-JP" altLang="en-US" sz="1400" dirty="0"/>
          </a:p>
        </p:txBody>
      </p:sp>
      <p:cxnSp>
        <p:nvCxnSpPr>
          <p:cNvPr id="80" name="直線コネクタ 79"/>
          <p:cNvCxnSpPr/>
          <p:nvPr/>
        </p:nvCxnSpPr>
        <p:spPr>
          <a:xfrm>
            <a:off x="1009650" y="2117336"/>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1009650" y="3493717"/>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000125" y="1366540"/>
            <a:ext cx="0" cy="277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7138265" y="830585"/>
            <a:ext cx="0" cy="55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 name="グループ化 3"/>
          <p:cNvGrpSpPr/>
          <p:nvPr/>
        </p:nvGrpSpPr>
        <p:grpSpPr>
          <a:xfrm>
            <a:off x="1413455" y="1412186"/>
            <a:ext cx="6229675" cy="4858811"/>
            <a:chOff x="1413455" y="1412186"/>
            <a:chExt cx="6229675" cy="4858811"/>
          </a:xfrm>
        </p:grpSpPr>
        <p:grpSp>
          <p:nvGrpSpPr>
            <p:cNvPr id="46" name="グループ化 45"/>
            <p:cNvGrpSpPr/>
            <p:nvPr/>
          </p:nvGrpSpPr>
          <p:grpSpPr>
            <a:xfrm>
              <a:off x="1413455" y="1412186"/>
              <a:ext cx="6229675" cy="4858811"/>
              <a:chOff x="1413455" y="1412186"/>
              <a:chExt cx="6229675" cy="4858811"/>
            </a:xfrm>
          </p:grpSpPr>
          <p:sp>
            <p:nvSpPr>
              <p:cNvPr id="47" name="角丸四角形 46"/>
              <p:cNvSpPr/>
              <p:nvPr/>
            </p:nvSpPr>
            <p:spPr>
              <a:xfrm>
                <a:off x="2780873" y="1412186"/>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a:t>
                </a:r>
                <a:endParaRPr kumimoji="1" lang="en-US" altLang="ja-JP" sz="1200" dirty="0" smtClean="0"/>
              </a:p>
              <a:p>
                <a:r>
                  <a:rPr kumimoji="1" lang="ja-JP" altLang="en-US" sz="1200" dirty="0" smtClean="0"/>
                  <a:t>状況を</a:t>
                </a:r>
                <a:r>
                  <a:rPr kumimoji="1" lang="en-US" altLang="ja-JP" sz="1200" dirty="0" smtClean="0"/>
                  <a:t>DB</a:t>
                </a:r>
                <a:r>
                  <a:rPr kumimoji="1" lang="ja-JP" altLang="en-US" sz="1200" dirty="0" smtClean="0"/>
                  <a:t>に記載</a:t>
                </a:r>
                <a:endParaRPr kumimoji="1" lang="ja-JP" altLang="en-US" sz="1600" dirty="0"/>
              </a:p>
            </p:txBody>
          </p:sp>
          <p:sp>
            <p:nvSpPr>
              <p:cNvPr id="48" name="角丸四角形 47"/>
              <p:cNvSpPr/>
              <p:nvPr/>
            </p:nvSpPr>
            <p:spPr>
              <a:xfrm>
                <a:off x="1413455" y="2810950"/>
                <a:ext cx="1117600" cy="57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研究開発進捗を記載</a:t>
                </a:r>
                <a:endParaRPr kumimoji="1" lang="ja-JP" altLang="en-US" sz="1600" dirty="0"/>
              </a:p>
            </p:txBody>
          </p:sp>
          <p:sp>
            <p:nvSpPr>
              <p:cNvPr id="49" name="角丸四角形 48"/>
              <p:cNvSpPr/>
              <p:nvPr/>
            </p:nvSpPr>
            <p:spPr>
              <a:xfrm>
                <a:off x="2785849" y="2774950"/>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予算執行状況を転記</a:t>
                </a:r>
                <a:endParaRPr kumimoji="1" lang="ja-JP" altLang="en-US" dirty="0"/>
              </a:p>
            </p:txBody>
          </p:sp>
          <p:sp>
            <p:nvSpPr>
              <p:cNvPr id="51" name="角丸四角形 50"/>
              <p:cNvSpPr/>
              <p:nvPr/>
            </p:nvSpPr>
            <p:spPr>
              <a:xfrm>
                <a:off x="2780873" y="360258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52" name="角丸四角形 51"/>
              <p:cNvSpPr/>
              <p:nvPr/>
            </p:nvSpPr>
            <p:spPr>
              <a:xfrm>
                <a:off x="2770846" y="496224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53" name="角丸四角形 52"/>
              <p:cNvSpPr/>
              <p:nvPr/>
            </p:nvSpPr>
            <p:spPr>
              <a:xfrm>
                <a:off x="4398149"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sp>
            <p:nvSpPr>
              <p:cNvPr id="54" name="角丸四角形 53"/>
              <p:cNvSpPr/>
              <p:nvPr/>
            </p:nvSpPr>
            <p:spPr>
              <a:xfrm>
                <a:off x="5854873" y="220156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受領・確認</a:t>
                </a:r>
                <a:endParaRPr kumimoji="1" lang="en-US" altLang="ja-JP" sz="1200" dirty="0" smtClean="0"/>
              </a:p>
            </p:txBody>
          </p:sp>
          <p:sp>
            <p:nvSpPr>
              <p:cNvPr id="55" name="角丸四角形 54"/>
              <p:cNvSpPr/>
              <p:nvPr/>
            </p:nvSpPr>
            <p:spPr>
              <a:xfrm>
                <a:off x="5854873"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集計・提出</a:t>
                </a:r>
                <a:endParaRPr kumimoji="1" lang="ja-JP" altLang="en-US" dirty="0"/>
              </a:p>
            </p:txBody>
          </p:sp>
          <p:cxnSp>
            <p:nvCxnSpPr>
              <p:cNvPr id="56" name="直線矢印コネクタ 55"/>
              <p:cNvCxnSpPr>
                <a:stCxn id="48" idx="3"/>
                <a:endCxn id="49" idx="1"/>
              </p:cNvCxnSpPr>
              <p:nvPr/>
            </p:nvCxnSpPr>
            <p:spPr>
              <a:xfrm>
                <a:off x="2531055" y="3098950"/>
                <a:ext cx="25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47" idx="2"/>
                <a:endCxn id="49" idx="0"/>
              </p:cNvCxnSpPr>
              <p:nvPr/>
            </p:nvCxnSpPr>
            <p:spPr>
              <a:xfrm>
                <a:off x="3339673" y="2060186"/>
                <a:ext cx="4976" cy="71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1" idx="2"/>
              </p:cNvCxnSpPr>
              <p:nvPr/>
            </p:nvCxnSpPr>
            <p:spPr>
              <a:xfrm flipH="1">
                <a:off x="3336539" y="4034585"/>
                <a:ext cx="3134" cy="22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53" idx="3"/>
                <a:endCxn id="55" idx="1"/>
              </p:cNvCxnSpPr>
              <p:nvPr/>
            </p:nvCxnSpPr>
            <p:spPr>
              <a:xfrm>
                <a:off x="5515749" y="6054997"/>
                <a:ext cx="339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角丸四角形 61"/>
              <p:cNvSpPr/>
              <p:nvPr/>
            </p:nvSpPr>
            <p:spPr>
              <a:xfrm>
                <a:off x="4225902" y="2882950"/>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受領・提出</a:t>
                </a:r>
                <a:endParaRPr kumimoji="1" lang="ja-JP" altLang="en-US" dirty="0"/>
              </a:p>
            </p:txBody>
          </p:sp>
          <p:cxnSp>
            <p:nvCxnSpPr>
              <p:cNvPr id="63" name="直線矢印コネクタ 62"/>
              <p:cNvCxnSpPr>
                <a:stCxn id="49" idx="2"/>
                <a:endCxn id="51" idx="0"/>
              </p:cNvCxnSpPr>
              <p:nvPr/>
            </p:nvCxnSpPr>
            <p:spPr>
              <a:xfrm flipH="1">
                <a:off x="3339673" y="3422950"/>
                <a:ext cx="4976" cy="17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52" idx="3"/>
              </p:cNvCxnSpPr>
              <p:nvPr/>
            </p:nvCxnSpPr>
            <p:spPr>
              <a:xfrm flipV="1">
                <a:off x="3888446" y="3333566"/>
                <a:ext cx="693736" cy="1844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endCxn id="53" idx="0"/>
              </p:cNvCxnSpPr>
              <p:nvPr/>
            </p:nvCxnSpPr>
            <p:spPr>
              <a:xfrm flipH="1">
                <a:off x="4956949" y="3314950"/>
                <a:ext cx="0" cy="252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55" idx="0"/>
                <a:endCxn id="54" idx="2"/>
              </p:cNvCxnSpPr>
              <p:nvPr/>
            </p:nvCxnSpPr>
            <p:spPr>
              <a:xfrm flipV="1">
                <a:off x="6413673" y="2633568"/>
                <a:ext cx="0" cy="320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6635130" y="3098949"/>
                <a:ext cx="10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円弧 69"/>
              <p:cNvSpPr/>
              <p:nvPr/>
            </p:nvSpPr>
            <p:spPr>
              <a:xfrm rot="16200000">
                <a:off x="6158754" y="2877492"/>
                <a:ext cx="509837" cy="442915"/>
              </a:xfrm>
              <a:prstGeom prst="arc">
                <a:avLst>
                  <a:gd name="adj1" fmla="val 16200000"/>
                  <a:gd name="adj2" fmla="val 5433444"/>
                </a:avLst>
              </a:prstGeom>
              <a:ln>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矢印コネクタ 70"/>
              <p:cNvCxnSpPr>
                <a:stCxn id="62" idx="3"/>
                <a:endCxn id="70" idx="0"/>
              </p:cNvCxnSpPr>
              <p:nvPr/>
            </p:nvCxnSpPr>
            <p:spPr>
              <a:xfrm>
                <a:off x="5343502" y="3098950"/>
                <a:ext cx="84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4" name="角丸四角形 93"/>
            <p:cNvSpPr/>
            <p:nvPr/>
          </p:nvSpPr>
          <p:spPr>
            <a:xfrm>
              <a:off x="2777739" y="426453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cxnSp>
          <p:nvCxnSpPr>
            <p:cNvPr id="95" name="直線矢印コネクタ 94"/>
            <p:cNvCxnSpPr>
              <a:stCxn id="94" idx="2"/>
            </p:cNvCxnSpPr>
            <p:nvPr/>
          </p:nvCxnSpPr>
          <p:spPr>
            <a:xfrm flipH="1">
              <a:off x="3329646" y="4696535"/>
              <a:ext cx="6893" cy="26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 name="グループ化 4"/>
          <p:cNvGrpSpPr/>
          <p:nvPr/>
        </p:nvGrpSpPr>
        <p:grpSpPr>
          <a:xfrm>
            <a:off x="7635273" y="1419352"/>
            <a:ext cx="4366227" cy="4858811"/>
            <a:chOff x="7635273" y="1419352"/>
            <a:chExt cx="4366227" cy="4858811"/>
          </a:xfrm>
        </p:grpSpPr>
        <p:grpSp>
          <p:nvGrpSpPr>
            <p:cNvPr id="72" name="グループ化 71"/>
            <p:cNvGrpSpPr/>
            <p:nvPr/>
          </p:nvGrpSpPr>
          <p:grpSpPr>
            <a:xfrm>
              <a:off x="7635273" y="1419352"/>
              <a:ext cx="4366227" cy="4858811"/>
              <a:chOff x="7635273" y="1419352"/>
              <a:chExt cx="4366227" cy="4858811"/>
            </a:xfrm>
          </p:grpSpPr>
          <p:sp>
            <p:nvSpPr>
              <p:cNvPr id="73" name="角丸四角形 72"/>
              <p:cNvSpPr/>
              <p:nvPr/>
            </p:nvSpPr>
            <p:spPr>
              <a:xfrm>
                <a:off x="9002691" y="1419352"/>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a:t>
                </a:r>
                <a:endParaRPr kumimoji="1" lang="en-US" altLang="ja-JP" sz="1200" dirty="0" smtClean="0"/>
              </a:p>
              <a:p>
                <a:r>
                  <a:rPr kumimoji="1" lang="ja-JP" altLang="en-US" sz="1200" dirty="0" smtClean="0"/>
                  <a:t>状況を</a:t>
                </a:r>
                <a:r>
                  <a:rPr kumimoji="1" lang="en-US" altLang="ja-JP" sz="1200" dirty="0" smtClean="0"/>
                  <a:t>DB</a:t>
                </a:r>
                <a:r>
                  <a:rPr kumimoji="1" lang="ja-JP" altLang="en-US" sz="1200" dirty="0" smtClean="0"/>
                  <a:t>に記載</a:t>
                </a:r>
                <a:endParaRPr kumimoji="1" lang="ja-JP" altLang="en-US" sz="1600" dirty="0"/>
              </a:p>
            </p:txBody>
          </p:sp>
          <p:sp>
            <p:nvSpPr>
              <p:cNvPr id="75" name="角丸四角形 74"/>
              <p:cNvSpPr/>
              <p:nvPr/>
            </p:nvSpPr>
            <p:spPr>
              <a:xfrm>
                <a:off x="7635273" y="2818116"/>
                <a:ext cx="1117600" cy="57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研究開発進捗を記載</a:t>
                </a:r>
                <a:endParaRPr kumimoji="1" lang="ja-JP" altLang="en-US" sz="1600" dirty="0"/>
              </a:p>
            </p:txBody>
          </p:sp>
          <p:sp>
            <p:nvSpPr>
              <p:cNvPr id="76" name="角丸四角形 75"/>
              <p:cNvSpPr/>
              <p:nvPr/>
            </p:nvSpPr>
            <p:spPr>
              <a:xfrm>
                <a:off x="9007667" y="2782116"/>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予算執行状況を転記</a:t>
                </a:r>
                <a:endParaRPr kumimoji="1" lang="ja-JP" altLang="en-US" dirty="0"/>
              </a:p>
            </p:txBody>
          </p:sp>
          <p:sp>
            <p:nvSpPr>
              <p:cNvPr id="77" name="角丸四角形 76"/>
              <p:cNvSpPr/>
              <p:nvPr/>
            </p:nvSpPr>
            <p:spPr>
              <a:xfrm>
                <a:off x="9002691" y="3609751"/>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78" name="角丸四角形 77"/>
              <p:cNvSpPr/>
              <p:nvPr/>
            </p:nvSpPr>
            <p:spPr>
              <a:xfrm>
                <a:off x="8992664" y="4969409"/>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79" name="角丸四角形 78"/>
              <p:cNvSpPr/>
              <p:nvPr/>
            </p:nvSpPr>
            <p:spPr>
              <a:xfrm>
                <a:off x="10619967" y="584616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cxnSp>
            <p:nvCxnSpPr>
              <p:cNvPr id="81" name="直線矢印コネクタ 80"/>
              <p:cNvCxnSpPr>
                <a:stCxn id="75" idx="3"/>
                <a:endCxn id="76" idx="1"/>
              </p:cNvCxnSpPr>
              <p:nvPr/>
            </p:nvCxnSpPr>
            <p:spPr>
              <a:xfrm>
                <a:off x="8752873" y="3106116"/>
                <a:ext cx="25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3" idx="2"/>
                <a:endCxn id="76" idx="0"/>
              </p:cNvCxnSpPr>
              <p:nvPr/>
            </p:nvCxnSpPr>
            <p:spPr>
              <a:xfrm>
                <a:off x="9561491" y="2067352"/>
                <a:ext cx="4976" cy="71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77" idx="2"/>
              </p:cNvCxnSpPr>
              <p:nvPr/>
            </p:nvCxnSpPr>
            <p:spPr>
              <a:xfrm flipH="1">
                <a:off x="9558357" y="4041751"/>
                <a:ext cx="3134" cy="22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角丸四角形 86"/>
              <p:cNvSpPr/>
              <p:nvPr/>
            </p:nvSpPr>
            <p:spPr>
              <a:xfrm>
                <a:off x="10447720" y="2890116"/>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受領・提出</a:t>
                </a:r>
                <a:endParaRPr kumimoji="1" lang="ja-JP" altLang="en-US" dirty="0"/>
              </a:p>
            </p:txBody>
          </p:sp>
          <p:cxnSp>
            <p:nvCxnSpPr>
              <p:cNvPr id="90" name="直線矢印コネクタ 89"/>
              <p:cNvCxnSpPr>
                <a:stCxn id="76" idx="2"/>
                <a:endCxn id="77" idx="0"/>
              </p:cNvCxnSpPr>
              <p:nvPr/>
            </p:nvCxnSpPr>
            <p:spPr>
              <a:xfrm flipH="1">
                <a:off x="9561491" y="3430116"/>
                <a:ext cx="4976" cy="17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カギ線コネクタ 90"/>
              <p:cNvCxnSpPr>
                <a:stCxn id="78" idx="3"/>
              </p:cNvCxnSpPr>
              <p:nvPr/>
            </p:nvCxnSpPr>
            <p:spPr>
              <a:xfrm flipV="1">
                <a:off x="10110264" y="3340732"/>
                <a:ext cx="693736" cy="1844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endCxn id="79" idx="0"/>
              </p:cNvCxnSpPr>
              <p:nvPr/>
            </p:nvCxnSpPr>
            <p:spPr>
              <a:xfrm flipH="1">
                <a:off x="11178767" y="3322116"/>
                <a:ext cx="0" cy="252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87" idx="3"/>
              </p:cNvCxnSpPr>
              <p:nvPr/>
            </p:nvCxnSpPr>
            <p:spPr>
              <a:xfrm>
                <a:off x="11565320" y="3106116"/>
                <a:ext cx="436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6" name="正方形/長方形 95"/>
            <p:cNvSpPr/>
            <p:nvPr/>
          </p:nvSpPr>
          <p:spPr>
            <a:xfrm>
              <a:off x="10284595" y="4321923"/>
              <a:ext cx="889987" cy="261610"/>
            </a:xfrm>
            <a:prstGeom prst="rect">
              <a:avLst/>
            </a:prstGeom>
            <a:solidFill>
              <a:schemeClr val="bg1"/>
            </a:solidFill>
          </p:spPr>
          <p:txBody>
            <a:bodyPr wrap="none">
              <a:spAutoFit/>
            </a:bodyPr>
            <a:lstStyle/>
            <a:p>
              <a:r>
                <a:rPr kumimoji="1" lang="ja-JP" altLang="en-US" sz="1100" b="1" dirty="0"/>
                <a:t>研開</a:t>
              </a:r>
              <a:r>
                <a:rPr kumimoji="1" lang="ja-JP" altLang="en-US" sz="1100" b="1" dirty="0" smtClean="0"/>
                <a:t>報告書</a:t>
              </a:r>
              <a:endParaRPr lang="ja-JP" altLang="en-US" sz="1100" dirty="0"/>
            </a:p>
          </p:txBody>
        </p:sp>
        <p:sp>
          <p:nvSpPr>
            <p:cNvPr id="97" name="角丸四角形 96"/>
            <p:cNvSpPr/>
            <p:nvPr/>
          </p:nvSpPr>
          <p:spPr>
            <a:xfrm>
              <a:off x="8989166" y="428233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cxnSp>
          <p:nvCxnSpPr>
            <p:cNvPr id="99" name="直線矢印コネクタ 98"/>
            <p:cNvCxnSpPr>
              <a:stCxn id="97" idx="2"/>
            </p:cNvCxnSpPr>
            <p:nvPr/>
          </p:nvCxnSpPr>
          <p:spPr>
            <a:xfrm>
              <a:off x="9547966" y="4714338"/>
              <a:ext cx="3498" cy="25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3502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業務</a:t>
            </a:r>
            <a:r>
              <a:rPr lang="ja-JP" altLang="en-US" sz="2400" dirty="0" smtClean="0">
                <a:solidFill>
                  <a:schemeClr val="bg1"/>
                </a:solidFill>
                <a:effectLst>
                  <a:outerShdw blurRad="38100" dist="38100" dir="2700000" algn="tl">
                    <a:srgbClr val="000000">
                      <a:alpha val="43137"/>
                    </a:srgbClr>
                  </a:outerShdw>
                </a:effectLst>
              </a:rPr>
              <a:t>フロー②（</a:t>
            </a:r>
            <a:r>
              <a:rPr lang="ja-JP" altLang="en-US" sz="2400" dirty="0">
                <a:solidFill>
                  <a:schemeClr val="bg1"/>
                </a:solidFill>
                <a:effectLst>
                  <a:outerShdw blurRad="38100" dist="38100" dir="2700000" algn="tl">
                    <a:srgbClr val="000000">
                      <a:alpha val="43137"/>
                    </a:srgbClr>
                  </a:outerShdw>
                </a:effectLst>
              </a:rPr>
              <a:t>研究開発の進捗の確認</a:t>
            </a:r>
            <a:r>
              <a:rPr lang="ja-JP" altLang="en-US" sz="2400" dirty="0" smtClean="0">
                <a:solidFill>
                  <a:schemeClr val="bg1"/>
                </a:solidFill>
                <a:effectLst>
                  <a:outerShdw blurRad="38100" dist="38100" dir="2700000" algn="tl">
                    <a:srgbClr val="000000">
                      <a:alpha val="43137"/>
                    </a:srgbClr>
                  </a:outerShdw>
                </a:effectLst>
              </a:rPr>
              <a:t>）</a:t>
            </a:r>
            <a:endParaRPr lang="ja-JP" altLang="en-US" sz="2400" dirty="0">
              <a:solidFill>
                <a:schemeClr val="bg1"/>
              </a:solidFill>
              <a:effectLst>
                <a:outerShdw blurRad="38100" dist="38100" dir="2700000" algn="tl">
                  <a:srgbClr val="000000">
                    <a:alpha val="43137"/>
                  </a:srgbClr>
                </a:outerShdw>
              </a:effectLst>
            </a:endParaRPr>
          </a:p>
        </p:txBody>
      </p:sp>
      <p:sp>
        <p:nvSpPr>
          <p:cNvPr id="19" name="テキスト ボックス 18"/>
          <p:cNvSpPr txBox="1"/>
          <p:nvPr/>
        </p:nvSpPr>
        <p:spPr>
          <a:xfrm>
            <a:off x="1298961" y="914400"/>
            <a:ext cx="2739639" cy="461665"/>
          </a:xfrm>
          <a:prstGeom prst="rect">
            <a:avLst/>
          </a:prstGeom>
          <a:noFill/>
        </p:spPr>
        <p:txBody>
          <a:bodyPr wrap="square" rtlCol="0">
            <a:spAutoFit/>
          </a:bodyPr>
          <a:lstStyle/>
          <a:p>
            <a:pPr algn="ctr"/>
            <a:r>
              <a:rPr kumimoji="1" lang="en-US" altLang="ja-JP" sz="2400" dirty="0" smtClean="0"/>
              <a:t>3Q</a:t>
            </a:r>
            <a:r>
              <a:rPr kumimoji="1" lang="ja-JP" altLang="en-US" sz="2400" dirty="0" smtClean="0"/>
              <a:t>完了後</a:t>
            </a:r>
            <a:r>
              <a:rPr kumimoji="1" lang="ja-JP" altLang="en-US" sz="1400" dirty="0" smtClean="0"/>
              <a:t>（</a:t>
            </a:r>
            <a:r>
              <a:rPr kumimoji="1" lang="en-US" altLang="ja-JP" sz="1400" dirty="0" smtClean="0"/>
              <a:t>1</a:t>
            </a:r>
            <a:r>
              <a:rPr kumimoji="1" lang="ja-JP" altLang="en-US" sz="1400" dirty="0" smtClean="0"/>
              <a:t>月上旬）</a:t>
            </a:r>
            <a:endParaRPr kumimoji="1" lang="ja-JP" altLang="en-US" sz="1400" dirty="0"/>
          </a:p>
        </p:txBody>
      </p:sp>
      <p:sp>
        <p:nvSpPr>
          <p:cNvPr id="30" name="テキスト ボックス 29"/>
          <p:cNvSpPr txBox="1"/>
          <p:nvPr/>
        </p:nvSpPr>
        <p:spPr>
          <a:xfrm>
            <a:off x="7138265" y="910563"/>
            <a:ext cx="2739639" cy="461665"/>
          </a:xfrm>
          <a:prstGeom prst="rect">
            <a:avLst/>
          </a:prstGeom>
          <a:noFill/>
        </p:spPr>
        <p:txBody>
          <a:bodyPr wrap="square" rtlCol="0">
            <a:spAutoFit/>
          </a:bodyPr>
          <a:lstStyle/>
          <a:p>
            <a:pPr algn="ctr"/>
            <a:r>
              <a:rPr kumimoji="1" lang="en-US" altLang="ja-JP" sz="2400" dirty="0"/>
              <a:t>4</a:t>
            </a:r>
            <a:r>
              <a:rPr kumimoji="1" lang="en-US" altLang="ja-JP" sz="2400" dirty="0" smtClean="0"/>
              <a:t>Q</a:t>
            </a:r>
            <a:r>
              <a:rPr kumimoji="1" lang="ja-JP" altLang="en-US" sz="2400" dirty="0" smtClean="0"/>
              <a:t>完了後</a:t>
            </a:r>
            <a:r>
              <a:rPr kumimoji="1" lang="ja-JP" altLang="en-US" sz="1400" dirty="0" smtClean="0"/>
              <a:t>（</a:t>
            </a:r>
            <a:r>
              <a:rPr kumimoji="1" lang="en-US" altLang="ja-JP" sz="1400" dirty="0" smtClean="0"/>
              <a:t>4</a:t>
            </a:r>
            <a:r>
              <a:rPr kumimoji="1" lang="ja-JP" altLang="en-US" sz="1400" dirty="0" smtClean="0"/>
              <a:t>月上旬）</a:t>
            </a:r>
            <a:endParaRPr kumimoji="1" lang="ja-JP" altLang="en-US" sz="1400" dirty="0"/>
          </a:p>
        </p:txBody>
      </p:sp>
      <p:cxnSp>
        <p:nvCxnSpPr>
          <p:cNvPr id="80" name="直線コネクタ 79"/>
          <p:cNvCxnSpPr/>
          <p:nvPr/>
        </p:nvCxnSpPr>
        <p:spPr>
          <a:xfrm>
            <a:off x="1009650" y="2117336"/>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1009650" y="3493717"/>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000125" y="1366540"/>
            <a:ext cx="0" cy="277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7138265" y="830585"/>
            <a:ext cx="0" cy="55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1413455" y="1412186"/>
            <a:ext cx="6229675" cy="4858811"/>
            <a:chOff x="1413455" y="1412186"/>
            <a:chExt cx="6229675" cy="4858811"/>
          </a:xfrm>
        </p:grpSpPr>
        <p:sp>
          <p:nvSpPr>
            <p:cNvPr id="46" name="角丸四角形 45"/>
            <p:cNvSpPr/>
            <p:nvPr/>
          </p:nvSpPr>
          <p:spPr>
            <a:xfrm>
              <a:off x="2780873" y="1412186"/>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a:t>
              </a:r>
              <a:endParaRPr kumimoji="1" lang="en-US" altLang="ja-JP" sz="1200" dirty="0" smtClean="0"/>
            </a:p>
            <a:p>
              <a:r>
                <a:rPr kumimoji="1" lang="ja-JP" altLang="en-US" sz="1200" dirty="0" smtClean="0"/>
                <a:t>状況を</a:t>
              </a:r>
              <a:r>
                <a:rPr kumimoji="1" lang="en-US" altLang="ja-JP" sz="1200" dirty="0" smtClean="0"/>
                <a:t>DB</a:t>
              </a:r>
              <a:r>
                <a:rPr kumimoji="1" lang="ja-JP" altLang="en-US" sz="1200" dirty="0" smtClean="0"/>
                <a:t>に記載</a:t>
              </a:r>
              <a:endParaRPr kumimoji="1" lang="ja-JP" altLang="en-US" sz="1600" dirty="0"/>
            </a:p>
          </p:txBody>
        </p:sp>
        <p:sp>
          <p:nvSpPr>
            <p:cNvPr id="47" name="角丸四角形 46"/>
            <p:cNvSpPr/>
            <p:nvPr/>
          </p:nvSpPr>
          <p:spPr>
            <a:xfrm>
              <a:off x="1413455" y="2810950"/>
              <a:ext cx="1117600" cy="57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研究開発進捗を記載</a:t>
              </a:r>
              <a:endParaRPr kumimoji="1" lang="ja-JP" altLang="en-US" sz="1600" dirty="0"/>
            </a:p>
          </p:txBody>
        </p:sp>
        <p:sp>
          <p:nvSpPr>
            <p:cNvPr id="48" name="角丸四角形 47"/>
            <p:cNvSpPr/>
            <p:nvPr/>
          </p:nvSpPr>
          <p:spPr>
            <a:xfrm>
              <a:off x="2785849" y="2774950"/>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予算執行状況を転記</a:t>
              </a:r>
              <a:endParaRPr kumimoji="1" lang="ja-JP" altLang="en-US" dirty="0"/>
            </a:p>
          </p:txBody>
        </p:sp>
        <p:sp>
          <p:nvSpPr>
            <p:cNvPr id="49" name="角丸四角形 48"/>
            <p:cNvSpPr/>
            <p:nvPr/>
          </p:nvSpPr>
          <p:spPr>
            <a:xfrm>
              <a:off x="2780873" y="360258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51" name="角丸四角形 50"/>
            <p:cNvSpPr/>
            <p:nvPr/>
          </p:nvSpPr>
          <p:spPr>
            <a:xfrm>
              <a:off x="2770846" y="496224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52" name="角丸四角形 51"/>
            <p:cNvSpPr/>
            <p:nvPr/>
          </p:nvSpPr>
          <p:spPr>
            <a:xfrm>
              <a:off x="4398149"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sp>
          <p:nvSpPr>
            <p:cNvPr id="53" name="角丸四角形 52"/>
            <p:cNvSpPr/>
            <p:nvPr/>
          </p:nvSpPr>
          <p:spPr>
            <a:xfrm>
              <a:off x="5854873" y="220156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受領・確認</a:t>
              </a:r>
              <a:endParaRPr kumimoji="1" lang="en-US" altLang="ja-JP" sz="1200" dirty="0" smtClean="0"/>
            </a:p>
          </p:txBody>
        </p:sp>
        <p:sp>
          <p:nvSpPr>
            <p:cNvPr id="54" name="角丸四角形 53"/>
            <p:cNvSpPr/>
            <p:nvPr/>
          </p:nvSpPr>
          <p:spPr>
            <a:xfrm>
              <a:off x="5854873"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集計・提出</a:t>
              </a:r>
              <a:endParaRPr kumimoji="1" lang="ja-JP" altLang="en-US" dirty="0"/>
            </a:p>
          </p:txBody>
        </p:sp>
        <p:cxnSp>
          <p:nvCxnSpPr>
            <p:cNvPr id="55" name="直線矢印コネクタ 54"/>
            <p:cNvCxnSpPr>
              <a:stCxn id="47" idx="3"/>
              <a:endCxn id="48" idx="1"/>
            </p:cNvCxnSpPr>
            <p:nvPr/>
          </p:nvCxnSpPr>
          <p:spPr>
            <a:xfrm>
              <a:off x="2531055" y="3098950"/>
              <a:ext cx="25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46" idx="2"/>
              <a:endCxn id="48" idx="0"/>
            </p:cNvCxnSpPr>
            <p:nvPr/>
          </p:nvCxnSpPr>
          <p:spPr>
            <a:xfrm>
              <a:off x="3339673" y="2060186"/>
              <a:ext cx="4976" cy="71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49" idx="2"/>
            </p:cNvCxnSpPr>
            <p:nvPr/>
          </p:nvCxnSpPr>
          <p:spPr>
            <a:xfrm flipH="1">
              <a:off x="3336539" y="4034585"/>
              <a:ext cx="3134" cy="22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52" idx="3"/>
              <a:endCxn id="54" idx="1"/>
            </p:cNvCxnSpPr>
            <p:nvPr/>
          </p:nvCxnSpPr>
          <p:spPr>
            <a:xfrm>
              <a:off x="5515749" y="6054997"/>
              <a:ext cx="339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角丸四角形 60"/>
            <p:cNvSpPr/>
            <p:nvPr/>
          </p:nvSpPr>
          <p:spPr>
            <a:xfrm>
              <a:off x="4225902" y="2882950"/>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受領・提出</a:t>
              </a:r>
              <a:endParaRPr kumimoji="1" lang="ja-JP" altLang="en-US" dirty="0"/>
            </a:p>
          </p:txBody>
        </p:sp>
        <p:cxnSp>
          <p:nvCxnSpPr>
            <p:cNvPr id="62" name="直線矢印コネクタ 61"/>
            <p:cNvCxnSpPr>
              <a:stCxn id="48" idx="2"/>
              <a:endCxn id="49" idx="0"/>
            </p:cNvCxnSpPr>
            <p:nvPr/>
          </p:nvCxnSpPr>
          <p:spPr>
            <a:xfrm flipH="1">
              <a:off x="3339673" y="3422950"/>
              <a:ext cx="4976" cy="17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カギ線コネクタ 62"/>
            <p:cNvCxnSpPr>
              <a:stCxn id="51" idx="3"/>
            </p:cNvCxnSpPr>
            <p:nvPr/>
          </p:nvCxnSpPr>
          <p:spPr>
            <a:xfrm flipV="1">
              <a:off x="3888446" y="3333566"/>
              <a:ext cx="693736" cy="1844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52" idx="0"/>
            </p:cNvCxnSpPr>
            <p:nvPr/>
          </p:nvCxnSpPr>
          <p:spPr>
            <a:xfrm flipH="1">
              <a:off x="4956949" y="3314950"/>
              <a:ext cx="0" cy="252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54" idx="0"/>
              <a:endCxn id="53" idx="2"/>
            </p:cNvCxnSpPr>
            <p:nvPr/>
          </p:nvCxnSpPr>
          <p:spPr>
            <a:xfrm flipV="1">
              <a:off x="6413673" y="2633568"/>
              <a:ext cx="0" cy="320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a:off x="6635130" y="3098949"/>
              <a:ext cx="10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円弧 68"/>
            <p:cNvSpPr/>
            <p:nvPr/>
          </p:nvSpPr>
          <p:spPr>
            <a:xfrm rot="16200000">
              <a:off x="6158754" y="2877492"/>
              <a:ext cx="509837" cy="442915"/>
            </a:xfrm>
            <a:prstGeom prst="arc">
              <a:avLst>
                <a:gd name="adj1" fmla="val 16200000"/>
                <a:gd name="adj2" fmla="val 5433444"/>
              </a:avLst>
            </a:prstGeom>
            <a:ln>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0" name="直線矢印コネクタ 69"/>
            <p:cNvCxnSpPr>
              <a:stCxn id="61" idx="3"/>
              <a:endCxn id="69" idx="0"/>
            </p:cNvCxnSpPr>
            <p:nvPr/>
          </p:nvCxnSpPr>
          <p:spPr>
            <a:xfrm>
              <a:off x="5343502" y="3098950"/>
              <a:ext cx="84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a:off x="7635273" y="1419352"/>
            <a:ext cx="4366227" cy="4858811"/>
            <a:chOff x="7635273" y="1419352"/>
            <a:chExt cx="4366227" cy="4858811"/>
          </a:xfrm>
        </p:grpSpPr>
        <p:grpSp>
          <p:nvGrpSpPr>
            <p:cNvPr id="72" name="グループ化 71"/>
            <p:cNvGrpSpPr/>
            <p:nvPr/>
          </p:nvGrpSpPr>
          <p:grpSpPr>
            <a:xfrm>
              <a:off x="7635273" y="1419352"/>
              <a:ext cx="4366227" cy="4858811"/>
              <a:chOff x="7635273" y="1419352"/>
              <a:chExt cx="4366227" cy="4858811"/>
            </a:xfrm>
          </p:grpSpPr>
          <p:sp>
            <p:nvSpPr>
              <p:cNvPr id="77" name="角丸四角形 76"/>
              <p:cNvSpPr/>
              <p:nvPr/>
            </p:nvSpPr>
            <p:spPr>
              <a:xfrm>
                <a:off x="9002691" y="1419352"/>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a:t>
                </a:r>
                <a:endParaRPr kumimoji="1" lang="en-US" altLang="ja-JP" sz="1200" dirty="0" smtClean="0"/>
              </a:p>
              <a:p>
                <a:r>
                  <a:rPr kumimoji="1" lang="ja-JP" altLang="en-US" sz="1200" dirty="0" smtClean="0"/>
                  <a:t>状況を</a:t>
                </a:r>
                <a:r>
                  <a:rPr kumimoji="1" lang="en-US" altLang="ja-JP" sz="1200" dirty="0" smtClean="0"/>
                  <a:t>DB</a:t>
                </a:r>
                <a:r>
                  <a:rPr kumimoji="1" lang="ja-JP" altLang="en-US" sz="1200" dirty="0" smtClean="0"/>
                  <a:t>に記載</a:t>
                </a:r>
                <a:endParaRPr kumimoji="1" lang="ja-JP" altLang="en-US" sz="1600" dirty="0"/>
              </a:p>
            </p:txBody>
          </p:sp>
          <p:sp>
            <p:nvSpPr>
              <p:cNvPr id="78" name="角丸四角形 77"/>
              <p:cNvSpPr/>
              <p:nvPr/>
            </p:nvSpPr>
            <p:spPr>
              <a:xfrm>
                <a:off x="7635273" y="2818116"/>
                <a:ext cx="1117600" cy="57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研究開発進捗を記載</a:t>
                </a:r>
                <a:endParaRPr kumimoji="1" lang="ja-JP" altLang="en-US" sz="1600" dirty="0"/>
              </a:p>
            </p:txBody>
          </p:sp>
          <p:sp>
            <p:nvSpPr>
              <p:cNvPr id="79" name="角丸四角形 78"/>
              <p:cNvSpPr/>
              <p:nvPr/>
            </p:nvSpPr>
            <p:spPr>
              <a:xfrm>
                <a:off x="9007667" y="2782116"/>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予算執行状況を転記</a:t>
                </a:r>
                <a:endParaRPr kumimoji="1" lang="ja-JP" altLang="en-US" dirty="0"/>
              </a:p>
            </p:txBody>
          </p:sp>
          <p:sp>
            <p:nvSpPr>
              <p:cNvPr id="81" name="角丸四角形 80"/>
              <p:cNvSpPr/>
              <p:nvPr/>
            </p:nvSpPr>
            <p:spPr>
              <a:xfrm>
                <a:off x="9002691" y="3609751"/>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83" name="角丸四角形 82"/>
              <p:cNvSpPr/>
              <p:nvPr/>
            </p:nvSpPr>
            <p:spPr>
              <a:xfrm>
                <a:off x="8992664" y="4969409"/>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85" name="角丸四角形 84"/>
              <p:cNvSpPr/>
              <p:nvPr/>
            </p:nvSpPr>
            <p:spPr>
              <a:xfrm>
                <a:off x="10619967" y="584616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cxnSp>
            <p:nvCxnSpPr>
              <p:cNvPr id="87" name="直線矢印コネクタ 86"/>
              <p:cNvCxnSpPr>
                <a:stCxn id="78" idx="3"/>
                <a:endCxn id="79" idx="1"/>
              </p:cNvCxnSpPr>
              <p:nvPr/>
            </p:nvCxnSpPr>
            <p:spPr>
              <a:xfrm>
                <a:off x="8752873" y="3106116"/>
                <a:ext cx="25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77" idx="2"/>
                <a:endCxn id="79" idx="0"/>
              </p:cNvCxnSpPr>
              <p:nvPr/>
            </p:nvCxnSpPr>
            <p:spPr>
              <a:xfrm>
                <a:off x="9561491" y="2067352"/>
                <a:ext cx="4976" cy="71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81" idx="2"/>
              </p:cNvCxnSpPr>
              <p:nvPr/>
            </p:nvCxnSpPr>
            <p:spPr>
              <a:xfrm flipH="1">
                <a:off x="9558357" y="4041751"/>
                <a:ext cx="3134" cy="22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角丸四角形 91"/>
              <p:cNvSpPr/>
              <p:nvPr/>
            </p:nvSpPr>
            <p:spPr>
              <a:xfrm>
                <a:off x="10447720" y="2890116"/>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受領・提出</a:t>
                </a:r>
                <a:endParaRPr kumimoji="1" lang="ja-JP" altLang="en-US" dirty="0"/>
              </a:p>
            </p:txBody>
          </p:sp>
          <p:cxnSp>
            <p:nvCxnSpPr>
              <p:cNvPr id="93" name="直線矢印コネクタ 92"/>
              <p:cNvCxnSpPr>
                <a:stCxn id="79" idx="2"/>
                <a:endCxn id="81" idx="0"/>
              </p:cNvCxnSpPr>
              <p:nvPr/>
            </p:nvCxnSpPr>
            <p:spPr>
              <a:xfrm flipH="1">
                <a:off x="9561491" y="3430116"/>
                <a:ext cx="4976" cy="17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カギ線コネクタ 93"/>
              <p:cNvCxnSpPr>
                <a:stCxn id="83" idx="3"/>
              </p:cNvCxnSpPr>
              <p:nvPr/>
            </p:nvCxnSpPr>
            <p:spPr>
              <a:xfrm flipV="1">
                <a:off x="10110264" y="3340732"/>
                <a:ext cx="693736" cy="1844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endCxn id="85" idx="0"/>
              </p:cNvCxnSpPr>
              <p:nvPr/>
            </p:nvCxnSpPr>
            <p:spPr>
              <a:xfrm flipH="1">
                <a:off x="11178767" y="3322116"/>
                <a:ext cx="0" cy="252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92" idx="3"/>
              </p:cNvCxnSpPr>
              <p:nvPr/>
            </p:nvCxnSpPr>
            <p:spPr>
              <a:xfrm>
                <a:off x="11565320" y="3106116"/>
                <a:ext cx="436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3" name="正方形/長方形 72"/>
            <p:cNvSpPr/>
            <p:nvPr/>
          </p:nvSpPr>
          <p:spPr>
            <a:xfrm>
              <a:off x="10284595" y="4321923"/>
              <a:ext cx="889987" cy="261610"/>
            </a:xfrm>
            <a:prstGeom prst="rect">
              <a:avLst/>
            </a:prstGeom>
            <a:solidFill>
              <a:schemeClr val="bg1"/>
            </a:solidFill>
          </p:spPr>
          <p:txBody>
            <a:bodyPr wrap="none">
              <a:spAutoFit/>
            </a:bodyPr>
            <a:lstStyle/>
            <a:p>
              <a:r>
                <a:rPr kumimoji="1" lang="ja-JP" altLang="en-US" sz="1100" b="1" dirty="0"/>
                <a:t>研開</a:t>
              </a:r>
              <a:r>
                <a:rPr kumimoji="1" lang="ja-JP" altLang="en-US" sz="1100" b="1" dirty="0" smtClean="0"/>
                <a:t>報告書</a:t>
              </a:r>
              <a:endParaRPr lang="ja-JP" altLang="en-US" sz="1100" dirty="0"/>
            </a:p>
          </p:txBody>
        </p:sp>
        <p:sp>
          <p:nvSpPr>
            <p:cNvPr id="75" name="角丸四角形 74"/>
            <p:cNvSpPr/>
            <p:nvPr/>
          </p:nvSpPr>
          <p:spPr>
            <a:xfrm>
              <a:off x="8989166" y="428233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cxnSp>
          <p:nvCxnSpPr>
            <p:cNvPr id="76" name="直線矢印コネクタ 75"/>
            <p:cNvCxnSpPr>
              <a:stCxn id="75" idx="2"/>
            </p:cNvCxnSpPr>
            <p:nvPr/>
          </p:nvCxnSpPr>
          <p:spPr>
            <a:xfrm>
              <a:off x="9547966" y="4714338"/>
              <a:ext cx="3498" cy="25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0" name="角丸四角形 49"/>
          <p:cNvSpPr/>
          <p:nvPr/>
        </p:nvSpPr>
        <p:spPr>
          <a:xfrm>
            <a:off x="2777739" y="426453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cxnSp>
        <p:nvCxnSpPr>
          <p:cNvPr id="58" name="直線矢印コネクタ 57"/>
          <p:cNvCxnSpPr/>
          <p:nvPr/>
        </p:nvCxnSpPr>
        <p:spPr>
          <a:xfrm flipH="1">
            <a:off x="3329646" y="4696535"/>
            <a:ext cx="6893" cy="26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044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業務</a:t>
            </a:r>
            <a:r>
              <a:rPr lang="ja-JP" altLang="en-US" sz="2400" dirty="0" smtClean="0">
                <a:solidFill>
                  <a:schemeClr val="bg1"/>
                </a:solidFill>
                <a:effectLst>
                  <a:outerShdw blurRad="38100" dist="38100" dir="2700000" algn="tl">
                    <a:srgbClr val="000000">
                      <a:alpha val="43137"/>
                    </a:srgbClr>
                  </a:outerShdw>
                </a:effectLst>
              </a:rPr>
              <a:t>フロー②（</a:t>
            </a:r>
            <a:r>
              <a:rPr lang="ja-JP" altLang="en-US" sz="2400" dirty="0">
                <a:solidFill>
                  <a:schemeClr val="bg1"/>
                </a:solidFill>
                <a:effectLst>
                  <a:outerShdw blurRad="38100" dist="38100" dir="2700000" algn="tl">
                    <a:srgbClr val="000000">
                      <a:alpha val="43137"/>
                    </a:srgbClr>
                  </a:outerShdw>
                </a:effectLst>
              </a:rPr>
              <a:t>研究開発の進捗の確認</a:t>
            </a:r>
            <a:r>
              <a:rPr lang="ja-JP" altLang="en-US" sz="2400" dirty="0" smtClean="0">
                <a:solidFill>
                  <a:schemeClr val="bg1"/>
                </a:solidFill>
                <a:effectLst>
                  <a:outerShdw blurRad="38100" dist="38100" dir="2700000" algn="tl">
                    <a:srgbClr val="000000">
                      <a:alpha val="43137"/>
                    </a:srgbClr>
                  </a:outerShdw>
                </a:effectLst>
              </a:rPr>
              <a:t>）</a:t>
            </a:r>
            <a:endParaRPr lang="ja-JP" altLang="en-US" sz="2400" dirty="0">
              <a:solidFill>
                <a:schemeClr val="bg1"/>
              </a:solidFill>
              <a:effectLst>
                <a:outerShdw blurRad="38100" dist="38100" dir="2700000" algn="tl">
                  <a:srgbClr val="000000">
                    <a:alpha val="43137"/>
                  </a:srgbClr>
                </a:outerShdw>
              </a:effectLst>
            </a:endParaRPr>
          </a:p>
        </p:txBody>
      </p:sp>
      <p:sp>
        <p:nvSpPr>
          <p:cNvPr id="19" name="テキスト ボックス 18"/>
          <p:cNvSpPr txBox="1"/>
          <p:nvPr/>
        </p:nvSpPr>
        <p:spPr>
          <a:xfrm>
            <a:off x="1298961" y="914400"/>
            <a:ext cx="2739639" cy="461665"/>
          </a:xfrm>
          <a:prstGeom prst="rect">
            <a:avLst/>
          </a:prstGeom>
          <a:noFill/>
        </p:spPr>
        <p:txBody>
          <a:bodyPr wrap="square" rtlCol="0">
            <a:spAutoFit/>
          </a:bodyPr>
          <a:lstStyle/>
          <a:p>
            <a:pPr algn="ctr"/>
            <a:r>
              <a:rPr kumimoji="1" lang="en-US" altLang="ja-JP" sz="2400" dirty="0"/>
              <a:t>4</a:t>
            </a:r>
            <a:r>
              <a:rPr kumimoji="1" lang="en-US" altLang="ja-JP" sz="2400" dirty="0" smtClean="0"/>
              <a:t>Q</a:t>
            </a:r>
            <a:r>
              <a:rPr kumimoji="1" lang="ja-JP" altLang="en-US" sz="2400" dirty="0" smtClean="0"/>
              <a:t>完了後</a:t>
            </a:r>
            <a:r>
              <a:rPr kumimoji="1" lang="ja-JP" altLang="en-US" sz="1400" dirty="0" smtClean="0"/>
              <a:t>（</a:t>
            </a:r>
            <a:r>
              <a:rPr kumimoji="1" lang="en-US" altLang="ja-JP" sz="1400" dirty="0" smtClean="0"/>
              <a:t>4</a:t>
            </a:r>
            <a:r>
              <a:rPr kumimoji="1" lang="ja-JP" altLang="en-US" sz="1400" dirty="0" smtClean="0"/>
              <a:t>月上旬）</a:t>
            </a:r>
            <a:endParaRPr kumimoji="1" lang="ja-JP" altLang="en-US" sz="1400" dirty="0"/>
          </a:p>
        </p:txBody>
      </p:sp>
      <p:cxnSp>
        <p:nvCxnSpPr>
          <p:cNvPr id="80" name="直線コネクタ 79"/>
          <p:cNvCxnSpPr/>
          <p:nvPr/>
        </p:nvCxnSpPr>
        <p:spPr>
          <a:xfrm>
            <a:off x="1009650" y="2117336"/>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1009650" y="3493717"/>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000125" y="1366540"/>
            <a:ext cx="0" cy="277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7138265" y="830585"/>
            <a:ext cx="0" cy="55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5885514" y="1746982"/>
            <a:ext cx="1117600" cy="369332"/>
          </a:xfrm>
          <a:prstGeom prst="rect">
            <a:avLst/>
          </a:prstGeom>
          <a:noFill/>
        </p:spPr>
        <p:txBody>
          <a:bodyPr wrap="square" rtlCol="0">
            <a:spAutoFit/>
          </a:bodyPr>
          <a:lstStyle/>
          <a:p>
            <a:pPr algn="ctr"/>
            <a:r>
              <a:rPr kumimoji="1" lang="ja-JP" altLang="en-US" b="1" dirty="0" smtClean="0">
                <a:solidFill>
                  <a:schemeClr val="accent2"/>
                </a:solidFill>
              </a:rPr>
              <a:t>完了！</a:t>
            </a:r>
            <a:endParaRPr kumimoji="1" lang="ja-JP" altLang="en-US" b="1" dirty="0">
              <a:solidFill>
                <a:schemeClr val="accent2"/>
              </a:solidFill>
            </a:endParaRPr>
          </a:p>
        </p:txBody>
      </p:sp>
      <p:grpSp>
        <p:nvGrpSpPr>
          <p:cNvPr id="27" name="グループ化 26"/>
          <p:cNvGrpSpPr/>
          <p:nvPr/>
        </p:nvGrpSpPr>
        <p:grpSpPr>
          <a:xfrm>
            <a:off x="1413455" y="1412186"/>
            <a:ext cx="5559018" cy="4858811"/>
            <a:chOff x="1413455" y="1412186"/>
            <a:chExt cx="5559018" cy="4858811"/>
          </a:xfrm>
        </p:grpSpPr>
        <p:grpSp>
          <p:nvGrpSpPr>
            <p:cNvPr id="28" name="グループ化 27"/>
            <p:cNvGrpSpPr/>
            <p:nvPr/>
          </p:nvGrpSpPr>
          <p:grpSpPr>
            <a:xfrm>
              <a:off x="1413455" y="1412186"/>
              <a:ext cx="5559018" cy="4858811"/>
              <a:chOff x="1413455" y="1412186"/>
              <a:chExt cx="5559018" cy="4858811"/>
            </a:xfrm>
          </p:grpSpPr>
          <p:sp>
            <p:nvSpPr>
              <p:cNvPr id="31" name="角丸四角形 30"/>
              <p:cNvSpPr/>
              <p:nvPr/>
            </p:nvSpPr>
            <p:spPr>
              <a:xfrm>
                <a:off x="2780873" y="1412186"/>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a:t>
                </a:r>
                <a:endParaRPr kumimoji="1" lang="en-US" altLang="ja-JP" sz="1200" dirty="0" smtClean="0"/>
              </a:p>
              <a:p>
                <a:r>
                  <a:rPr kumimoji="1" lang="ja-JP" altLang="en-US" sz="1200" dirty="0" smtClean="0"/>
                  <a:t>状況を</a:t>
                </a:r>
                <a:r>
                  <a:rPr kumimoji="1" lang="en-US" altLang="ja-JP" sz="1200" dirty="0" smtClean="0"/>
                  <a:t>DB</a:t>
                </a:r>
                <a:r>
                  <a:rPr kumimoji="1" lang="ja-JP" altLang="en-US" sz="1200" dirty="0" smtClean="0"/>
                  <a:t>に記載</a:t>
                </a:r>
                <a:endParaRPr kumimoji="1" lang="ja-JP" altLang="en-US" sz="1600" dirty="0"/>
              </a:p>
            </p:txBody>
          </p:sp>
          <p:sp>
            <p:nvSpPr>
              <p:cNvPr id="32" name="角丸四角形 31"/>
              <p:cNvSpPr/>
              <p:nvPr/>
            </p:nvSpPr>
            <p:spPr>
              <a:xfrm>
                <a:off x="1413455" y="2810950"/>
                <a:ext cx="1117600" cy="57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研究開発進捗を記載</a:t>
                </a:r>
                <a:endParaRPr kumimoji="1" lang="ja-JP" altLang="en-US" sz="1600" dirty="0"/>
              </a:p>
            </p:txBody>
          </p:sp>
          <p:sp>
            <p:nvSpPr>
              <p:cNvPr id="33" name="角丸四角形 32"/>
              <p:cNvSpPr/>
              <p:nvPr/>
            </p:nvSpPr>
            <p:spPr>
              <a:xfrm>
                <a:off x="2785849" y="2774950"/>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予算執行状況を転記</a:t>
                </a:r>
                <a:endParaRPr kumimoji="1" lang="ja-JP" altLang="en-US" dirty="0"/>
              </a:p>
            </p:txBody>
          </p:sp>
          <p:sp>
            <p:nvSpPr>
              <p:cNvPr id="34" name="角丸四角形 33"/>
              <p:cNvSpPr/>
              <p:nvPr/>
            </p:nvSpPr>
            <p:spPr>
              <a:xfrm>
                <a:off x="2780873" y="360258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36" name="角丸四角形 35"/>
              <p:cNvSpPr/>
              <p:nvPr/>
            </p:nvSpPr>
            <p:spPr>
              <a:xfrm>
                <a:off x="2770846" y="496224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38" name="角丸四角形 37"/>
              <p:cNvSpPr/>
              <p:nvPr/>
            </p:nvSpPr>
            <p:spPr>
              <a:xfrm>
                <a:off x="4398149"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sp>
            <p:nvSpPr>
              <p:cNvPr id="39" name="角丸四角形 38"/>
              <p:cNvSpPr/>
              <p:nvPr/>
            </p:nvSpPr>
            <p:spPr>
              <a:xfrm>
                <a:off x="5854873" y="220156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受領・確認</a:t>
                </a:r>
                <a:endParaRPr kumimoji="1" lang="en-US" altLang="ja-JP" sz="1200" dirty="0" smtClean="0"/>
              </a:p>
            </p:txBody>
          </p:sp>
          <p:sp>
            <p:nvSpPr>
              <p:cNvPr id="40" name="角丸四角形 39"/>
              <p:cNvSpPr/>
              <p:nvPr/>
            </p:nvSpPr>
            <p:spPr>
              <a:xfrm>
                <a:off x="5854873"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集計・提出</a:t>
                </a:r>
                <a:endParaRPr kumimoji="1" lang="ja-JP" altLang="en-US" dirty="0"/>
              </a:p>
            </p:txBody>
          </p:sp>
          <p:cxnSp>
            <p:nvCxnSpPr>
              <p:cNvPr id="41" name="直線矢印コネクタ 40"/>
              <p:cNvCxnSpPr>
                <a:stCxn id="32" idx="3"/>
                <a:endCxn id="33" idx="1"/>
              </p:cNvCxnSpPr>
              <p:nvPr/>
            </p:nvCxnSpPr>
            <p:spPr>
              <a:xfrm>
                <a:off x="2531055" y="3098950"/>
                <a:ext cx="25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31" idx="2"/>
                <a:endCxn id="33" idx="0"/>
              </p:cNvCxnSpPr>
              <p:nvPr/>
            </p:nvCxnSpPr>
            <p:spPr>
              <a:xfrm>
                <a:off x="3339673" y="2060186"/>
                <a:ext cx="4976" cy="71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34" idx="2"/>
              </p:cNvCxnSpPr>
              <p:nvPr/>
            </p:nvCxnSpPr>
            <p:spPr>
              <a:xfrm flipH="1">
                <a:off x="3336539" y="4034585"/>
                <a:ext cx="3134" cy="22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38" idx="3"/>
                <a:endCxn id="40" idx="1"/>
              </p:cNvCxnSpPr>
              <p:nvPr/>
            </p:nvCxnSpPr>
            <p:spPr>
              <a:xfrm>
                <a:off x="5515749" y="6054997"/>
                <a:ext cx="339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角丸四角形 45"/>
              <p:cNvSpPr/>
              <p:nvPr/>
            </p:nvSpPr>
            <p:spPr>
              <a:xfrm>
                <a:off x="4225902" y="2882950"/>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受領・提出</a:t>
                </a:r>
                <a:endParaRPr kumimoji="1" lang="ja-JP" altLang="en-US" dirty="0"/>
              </a:p>
            </p:txBody>
          </p:sp>
          <p:cxnSp>
            <p:nvCxnSpPr>
              <p:cNvPr id="47" name="直線矢印コネクタ 46"/>
              <p:cNvCxnSpPr>
                <a:stCxn id="33" idx="2"/>
                <a:endCxn id="34" idx="0"/>
              </p:cNvCxnSpPr>
              <p:nvPr/>
            </p:nvCxnSpPr>
            <p:spPr>
              <a:xfrm flipH="1">
                <a:off x="3339673" y="3422950"/>
                <a:ext cx="4976" cy="17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a:stCxn id="36" idx="3"/>
              </p:cNvCxnSpPr>
              <p:nvPr/>
            </p:nvCxnSpPr>
            <p:spPr>
              <a:xfrm flipV="1">
                <a:off x="3888446" y="3333566"/>
                <a:ext cx="693736" cy="1844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endCxn id="38" idx="0"/>
              </p:cNvCxnSpPr>
              <p:nvPr/>
            </p:nvCxnSpPr>
            <p:spPr>
              <a:xfrm flipH="1">
                <a:off x="4956949" y="3314950"/>
                <a:ext cx="0" cy="252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40" idx="0"/>
                <a:endCxn id="39" idx="2"/>
              </p:cNvCxnSpPr>
              <p:nvPr/>
            </p:nvCxnSpPr>
            <p:spPr>
              <a:xfrm flipV="1">
                <a:off x="6413673" y="2633568"/>
                <a:ext cx="0" cy="320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角丸四角形 28"/>
            <p:cNvSpPr/>
            <p:nvPr/>
          </p:nvSpPr>
          <p:spPr>
            <a:xfrm>
              <a:off x="2777739" y="426453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cxnSp>
          <p:nvCxnSpPr>
            <p:cNvPr id="30" name="直線矢印コネクタ 29"/>
            <p:cNvCxnSpPr>
              <a:stCxn id="29" idx="2"/>
            </p:cNvCxnSpPr>
            <p:nvPr/>
          </p:nvCxnSpPr>
          <p:spPr>
            <a:xfrm flipH="1">
              <a:off x="3329646" y="4696535"/>
              <a:ext cx="6893" cy="26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385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研究開発計画書兼完了報告書について</a:t>
            </a:r>
            <a:endParaRPr kumimoji="1" lang="ja-JP" altLang="en-US" sz="2800" dirty="0"/>
          </a:p>
        </p:txBody>
      </p:sp>
    </p:spTree>
    <p:extLst>
      <p:ext uri="{BB962C8B-B14F-4D97-AF65-F5344CB8AC3E}">
        <p14:creationId xmlns:p14="http://schemas.microsoft.com/office/powerpoint/2010/main" val="1335398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研究開発計画書兼完了報告書は、研究開発を管理するためのフォーマット様式をいう</a:t>
            </a:r>
            <a:endParaRPr kumimoji="1" lang="en-US" altLang="ja-JP" sz="2000" dirty="0"/>
          </a:p>
          <a:p>
            <a:pPr marL="342900" indent="-342900">
              <a:buFont typeface="Wingdings" panose="05000000000000000000" pitchFamily="2" charset="2"/>
              <a:buChar char="l"/>
            </a:pPr>
            <a:r>
              <a:rPr kumimoji="1" lang="ja-JP" altLang="en-US" sz="2000" dirty="0">
                <a:solidFill>
                  <a:schemeClr val="tx1">
                    <a:lumMod val="65000"/>
                    <a:lumOff val="35000"/>
                  </a:schemeClr>
                </a:solidFill>
              </a:rPr>
              <a:t>研究</a:t>
            </a:r>
            <a:r>
              <a:rPr kumimoji="1" lang="ja-JP" altLang="en-US" sz="2000" dirty="0" smtClean="0">
                <a:solidFill>
                  <a:schemeClr val="tx1">
                    <a:lumMod val="65000"/>
                    <a:lumOff val="35000"/>
                  </a:schemeClr>
                </a:solidFill>
              </a:rPr>
              <a:t>開発計画書は、</a:t>
            </a:r>
            <a:r>
              <a:rPr kumimoji="1" lang="ja-JP" altLang="en-US" sz="2000" dirty="0">
                <a:solidFill>
                  <a:schemeClr val="tx1">
                    <a:lumMod val="65000"/>
                    <a:lumOff val="35000"/>
                  </a:schemeClr>
                </a:solidFill>
              </a:rPr>
              <a:t>以下</a:t>
            </a:r>
            <a:r>
              <a:rPr kumimoji="1" lang="ja-JP" altLang="en-US" sz="2000" dirty="0" smtClean="0">
                <a:solidFill>
                  <a:schemeClr val="tx1">
                    <a:lumMod val="65000"/>
                    <a:lumOff val="35000"/>
                  </a:schemeClr>
                </a:solidFill>
              </a:rPr>
              <a:t>の図のような</a:t>
            </a:r>
            <a:r>
              <a:rPr kumimoji="1" lang="en-US" altLang="ja-JP" sz="2000" dirty="0" smtClean="0">
                <a:solidFill>
                  <a:schemeClr val="tx1">
                    <a:lumMod val="65000"/>
                    <a:lumOff val="35000"/>
                  </a:schemeClr>
                </a:solidFill>
              </a:rPr>
              <a:t>Excel</a:t>
            </a:r>
            <a:r>
              <a:rPr kumimoji="1" lang="ja-JP" altLang="en-US" sz="2000" dirty="0" smtClean="0">
                <a:solidFill>
                  <a:schemeClr val="tx1">
                    <a:lumMod val="65000"/>
                    <a:lumOff val="35000"/>
                  </a:schemeClr>
                </a:solidFill>
              </a:rPr>
              <a:t>フォーマットで構成されている</a:t>
            </a:r>
            <a:endParaRPr kumimoji="1" lang="en-US" altLang="ja-JP" sz="2000" dirty="0" smtClean="0">
              <a:solidFill>
                <a:schemeClr val="tx1">
                  <a:lumMod val="65000"/>
                  <a:lumOff val="35000"/>
                </a:schemeClr>
              </a:solidFill>
            </a:endParaRPr>
          </a:p>
        </p:txBody>
      </p:sp>
      <p:grpSp>
        <p:nvGrpSpPr>
          <p:cNvPr id="4" name="グループ化 3"/>
          <p:cNvGrpSpPr/>
          <p:nvPr/>
        </p:nvGrpSpPr>
        <p:grpSpPr>
          <a:xfrm>
            <a:off x="762842" y="1676400"/>
            <a:ext cx="10666317" cy="4993340"/>
            <a:chOff x="762842" y="1676400"/>
            <a:chExt cx="10666317" cy="4993340"/>
          </a:xfrm>
        </p:grpSpPr>
        <p:grpSp>
          <p:nvGrpSpPr>
            <p:cNvPr id="48" name="グループ化 47"/>
            <p:cNvGrpSpPr/>
            <p:nvPr/>
          </p:nvGrpSpPr>
          <p:grpSpPr>
            <a:xfrm>
              <a:off x="762842" y="1676400"/>
              <a:ext cx="10666317" cy="4993340"/>
              <a:chOff x="762842" y="1676400"/>
              <a:chExt cx="10666317" cy="4993340"/>
            </a:xfrm>
          </p:grpSpPr>
          <p:sp>
            <p:nvSpPr>
              <p:cNvPr id="9" name="1 つの角を切り取った四角形 8"/>
              <p:cNvSpPr/>
              <p:nvPr/>
            </p:nvSpPr>
            <p:spPr>
              <a:xfrm>
                <a:off x="5957558" y="1819079"/>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予算執行の状況を記入するデータベース</a:t>
                </a:r>
                <a:endParaRPr kumimoji="1" lang="ja-JP" altLang="en-US" sz="1200" dirty="0">
                  <a:solidFill>
                    <a:schemeClr val="tx1">
                      <a:lumMod val="65000"/>
                      <a:lumOff val="35000"/>
                    </a:schemeClr>
                  </a:solidFill>
                </a:endParaRPr>
              </a:p>
            </p:txBody>
          </p:sp>
          <p:sp>
            <p:nvSpPr>
              <p:cNvPr id="12" name="1 つの角を切り取った四角形 11"/>
              <p:cNvSpPr/>
              <p:nvPr/>
            </p:nvSpPr>
            <p:spPr>
              <a:xfrm>
                <a:off x="5962832" y="5009232"/>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各事業部門の予算表</a:t>
                </a:r>
                <a:endParaRPr kumimoji="1" lang="ja-JP" altLang="en-US" sz="1200" dirty="0">
                  <a:solidFill>
                    <a:schemeClr val="tx1">
                      <a:lumMod val="65000"/>
                      <a:lumOff val="35000"/>
                    </a:schemeClr>
                  </a:solidFill>
                </a:endParaRPr>
              </a:p>
            </p:txBody>
          </p:sp>
          <p:sp>
            <p:nvSpPr>
              <p:cNvPr id="13" name="テキスト ボックス 12"/>
              <p:cNvSpPr txBox="1"/>
              <p:nvPr/>
            </p:nvSpPr>
            <p:spPr>
              <a:xfrm>
                <a:off x="7189713" y="1744539"/>
                <a:ext cx="1658171" cy="1569660"/>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設計工数</a:t>
                </a:r>
                <a:endParaRPr kumimoji="1" lang="en-US" altLang="ja-JP" sz="1600" dirty="0" smtClean="0"/>
              </a:p>
              <a:p>
                <a:pPr marL="285750" indent="-285750">
                  <a:buFont typeface="Wingdings" panose="05000000000000000000" pitchFamily="2" charset="2"/>
                  <a:buChar char="l"/>
                </a:pPr>
                <a:r>
                  <a:rPr kumimoji="1" lang="ja-JP" altLang="en-US" sz="1600" dirty="0" smtClean="0"/>
                  <a:t>生技工数</a:t>
                </a:r>
                <a:endParaRPr kumimoji="1" lang="en-US" altLang="ja-JP" sz="1600" dirty="0" smtClean="0"/>
              </a:p>
              <a:p>
                <a:pPr marL="285750" indent="-285750">
                  <a:buFont typeface="Wingdings" panose="05000000000000000000" pitchFamily="2" charset="2"/>
                  <a:buChar char="l"/>
                </a:pPr>
                <a:r>
                  <a:rPr kumimoji="1" lang="ja-JP" altLang="en-US" sz="1600" dirty="0" smtClean="0"/>
                  <a:t>直接工数</a:t>
                </a:r>
                <a:endParaRPr kumimoji="1" lang="en-US" altLang="ja-JP" sz="1600" dirty="0" smtClean="0"/>
              </a:p>
              <a:p>
                <a:pPr marL="285750" indent="-285750">
                  <a:buFont typeface="Wingdings" panose="05000000000000000000" pitchFamily="2" charset="2"/>
                  <a:buChar char="l"/>
                </a:pPr>
                <a:r>
                  <a:rPr kumimoji="1" lang="ja-JP" altLang="en-US" sz="1600" dirty="0" smtClean="0"/>
                  <a:t>外部工数</a:t>
                </a:r>
                <a:endParaRPr kumimoji="1" lang="en-US" altLang="ja-JP" sz="1600" dirty="0" smtClean="0"/>
              </a:p>
              <a:p>
                <a:pPr marL="285750" indent="-285750">
                  <a:buFont typeface="Wingdings" panose="05000000000000000000" pitchFamily="2" charset="2"/>
                  <a:buChar char="l"/>
                </a:pPr>
                <a:r>
                  <a:rPr kumimoji="1" lang="ja-JP" altLang="en-US" sz="1600" dirty="0" smtClean="0"/>
                  <a:t>外部調達費</a:t>
                </a:r>
                <a:endParaRPr kumimoji="1" lang="en-US" altLang="ja-JP" sz="1600" dirty="0" smtClean="0"/>
              </a:p>
              <a:p>
                <a:pPr marL="285750" indent="-285750">
                  <a:buFont typeface="Wingdings" panose="05000000000000000000" pitchFamily="2" charset="2"/>
                  <a:buChar char="l"/>
                </a:pPr>
                <a:r>
                  <a:rPr kumimoji="1" lang="ja-JP" altLang="en-US" sz="1600" dirty="0" smtClean="0"/>
                  <a:t>その他経費</a:t>
                </a:r>
                <a:endParaRPr kumimoji="1" lang="ja-JP" altLang="en-US" sz="1600" dirty="0"/>
              </a:p>
            </p:txBody>
          </p:sp>
          <p:sp>
            <p:nvSpPr>
              <p:cNvPr id="14" name="テキスト ボックス 13"/>
              <p:cNvSpPr txBox="1"/>
              <p:nvPr/>
            </p:nvSpPr>
            <p:spPr>
              <a:xfrm>
                <a:off x="851832" y="1779049"/>
                <a:ext cx="2979447" cy="1569660"/>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研究開発計画書兼完了報告書と研究開発実行計画は</a:t>
                </a:r>
                <a:r>
                  <a:rPr kumimoji="1" lang="en-US" altLang="ja-JP" sz="1600" dirty="0" smtClean="0"/>
                  <a:t>1</a:t>
                </a:r>
                <a:r>
                  <a:rPr kumimoji="1" lang="ja-JP" altLang="en-US" sz="1600" dirty="0" err="1" smtClean="0"/>
                  <a:t>つの</a:t>
                </a:r>
                <a:r>
                  <a:rPr kumimoji="1" lang="en-US" altLang="ja-JP" sz="1600" dirty="0" smtClean="0"/>
                  <a:t>Excel</a:t>
                </a:r>
                <a:r>
                  <a:rPr kumimoji="1" lang="ja-JP" altLang="en-US" sz="1600" dirty="0" smtClean="0"/>
                  <a:t>ブック</a:t>
                </a:r>
                <a:endParaRPr kumimoji="1" lang="en-US" altLang="ja-JP" sz="1600" dirty="0" smtClean="0"/>
              </a:p>
              <a:p>
                <a:pPr marL="285750" indent="-285750">
                  <a:buFont typeface="Wingdings" panose="05000000000000000000" pitchFamily="2" charset="2"/>
                  <a:buChar char="l"/>
                </a:pPr>
                <a:r>
                  <a:rPr kumimoji="1" lang="ja-JP" altLang="en-US" sz="1600" dirty="0" smtClean="0"/>
                  <a:t>研究リーダが記載する</a:t>
                </a:r>
                <a:endParaRPr kumimoji="1" lang="en-US" altLang="ja-JP" sz="1600" dirty="0" smtClean="0"/>
              </a:p>
              <a:p>
                <a:pPr marL="285750" indent="-285750">
                  <a:buFont typeface="Wingdings" panose="05000000000000000000" pitchFamily="2" charset="2"/>
                  <a:buChar char="l"/>
                </a:pPr>
                <a:r>
                  <a:rPr kumimoji="1" lang="ja-JP" altLang="en-US" sz="1600" dirty="0">
                    <a:solidFill>
                      <a:schemeClr val="accent2"/>
                    </a:solidFill>
                  </a:rPr>
                  <a:t>管理部データと部門が把握するデータが一致</a:t>
                </a:r>
                <a:r>
                  <a:rPr kumimoji="1" lang="ja-JP" altLang="en-US" sz="1600" dirty="0" smtClean="0">
                    <a:solidFill>
                      <a:schemeClr val="accent2"/>
                    </a:solidFill>
                  </a:rPr>
                  <a:t>しない</a:t>
                </a:r>
                <a:endParaRPr kumimoji="1" lang="en-US" altLang="ja-JP" sz="1600" dirty="0" smtClean="0">
                  <a:solidFill>
                    <a:schemeClr val="accent2"/>
                  </a:solidFill>
                </a:endParaRPr>
              </a:p>
            </p:txBody>
          </p:sp>
          <p:cxnSp>
            <p:nvCxnSpPr>
              <p:cNvPr id="17" name="直線矢印コネクタ 16"/>
              <p:cNvCxnSpPr>
                <a:stCxn id="31" idx="0"/>
                <a:endCxn id="12" idx="2"/>
              </p:cNvCxnSpPr>
              <p:nvPr/>
            </p:nvCxnSpPr>
            <p:spPr>
              <a:xfrm flipV="1">
                <a:off x="3791916" y="5726409"/>
                <a:ext cx="2170916" cy="2347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1 つの角を切り取った四角形 23"/>
              <p:cNvSpPr/>
              <p:nvPr/>
            </p:nvSpPr>
            <p:spPr>
              <a:xfrm>
                <a:off x="4280252" y="4713751"/>
                <a:ext cx="1138518" cy="143795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t>集計</a:t>
                </a:r>
                <a:endParaRPr kumimoji="1" lang="en-US" altLang="ja-JP" sz="1400" dirty="0"/>
              </a:p>
              <a:p>
                <a:r>
                  <a:rPr kumimoji="1" lang="ja-JP" altLang="en-US" sz="1400" dirty="0" smtClean="0"/>
                  <a:t>マクロ</a:t>
                </a:r>
                <a:r>
                  <a:rPr kumimoji="1" lang="en-US" altLang="ja-JP" sz="1400" dirty="0" smtClean="0"/>
                  <a:t>C</a:t>
                </a:r>
                <a:endParaRPr kumimoji="1" lang="ja-JP" altLang="en-US" sz="1400" dirty="0"/>
              </a:p>
            </p:txBody>
          </p:sp>
          <p:sp>
            <p:nvSpPr>
              <p:cNvPr id="25" name="テキスト ボックス 24"/>
              <p:cNvSpPr txBox="1"/>
              <p:nvPr/>
            </p:nvSpPr>
            <p:spPr>
              <a:xfrm>
                <a:off x="5169057" y="3490728"/>
                <a:ext cx="4039164" cy="584775"/>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集計マクロ</a:t>
                </a:r>
                <a:r>
                  <a:rPr kumimoji="1" lang="en-US" altLang="ja-JP" sz="1600" dirty="0" smtClean="0"/>
                  <a:t>A</a:t>
                </a:r>
                <a:r>
                  <a:rPr kumimoji="1" lang="ja-JP" altLang="en-US" sz="1600" dirty="0" smtClean="0"/>
                  <a:t>を実行し、データベースの情報を自動集計（事業部門が実行）</a:t>
                </a:r>
                <a:endParaRPr kumimoji="1" lang="en-US" altLang="ja-JP" sz="1600" dirty="0" smtClean="0"/>
              </a:p>
            </p:txBody>
          </p:sp>
          <p:sp>
            <p:nvSpPr>
              <p:cNvPr id="26" name="テキスト ボックス 25"/>
              <p:cNvSpPr txBox="1"/>
              <p:nvPr/>
            </p:nvSpPr>
            <p:spPr>
              <a:xfrm>
                <a:off x="4228935" y="4339198"/>
                <a:ext cx="5331797" cy="338554"/>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集計マクロ</a:t>
                </a:r>
                <a:r>
                  <a:rPr kumimoji="1" lang="en-US" altLang="ja-JP" sz="1600" dirty="0" smtClean="0"/>
                  <a:t>C</a:t>
                </a:r>
                <a:r>
                  <a:rPr kumimoji="1" lang="ja-JP" altLang="en-US" sz="1600" dirty="0" smtClean="0"/>
                  <a:t>を実行し、自動集計（</a:t>
                </a:r>
                <a:r>
                  <a:rPr kumimoji="1" lang="ja-JP" altLang="en-US" sz="1600" dirty="0"/>
                  <a:t>研究部</a:t>
                </a:r>
                <a:r>
                  <a:rPr kumimoji="1" lang="ja-JP" altLang="en-US" sz="1600" dirty="0" smtClean="0"/>
                  <a:t>が実行）</a:t>
                </a:r>
                <a:endParaRPr kumimoji="1" lang="en-US" altLang="ja-JP" sz="1600" dirty="0" smtClean="0"/>
              </a:p>
            </p:txBody>
          </p:sp>
          <p:sp>
            <p:nvSpPr>
              <p:cNvPr id="27" name="角丸四角形 26"/>
              <p:cNvSpPr/>
              <p:nvPr/>
            </p:nvSpPr>
            <p:spPr>
              <a:xfrm>
                <a:off x="5661886" y="1676400"/>
                <a:ext cx="5767273" cy="17377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中かっこ 27"/>
              <p:cNvSpPr/>
              <p:nvPr/>
            </p:nvSpPr>
            <p:spPr>
              <a:xfrm>
                <a:off x="8941521" y="1807290"/>
                <a:ext cx="266700" cy="1444158"/>
              </a:xfrm>
              <a:prstGeom prst="rightBrace">
                <a:avLst>
                  <a:gd name="adj1" fmla="val 29762"/>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9301858" y="2213089"/>
                <a:ext cx="1790700" cy="646331"/>
              </a:xfrm>
              <a:prstGeom prst="rect">
                <a:avLst/>
              </a:prstGeom>
              <a:noFill/>
            </p:spPr>
            <p:txBody>
              <a:bodyPr wrap="square" rtlCol="0">
                <a:spAutoFit/>
              </a:bodyPr>
              <a:lstStyle/>
              <a:p>
                <a:r>
                  <a:rPr kumimoji="1" lang="ja-JP" altLang="en-US" dirty="0" smtClean="0"/>
                  <a:t>管理部担当者が記載する</a:t>
                </a:r>
                <a:endParaRPr kumimoji="1" lang="ja-JP" altLang="en-US" dirty="0"/>
              </a:p>
            </p:txBody>
          </p:sp>
          <p:sp>
            <p:nvSpPr>
              <p:cNvPr id="30" name="テキスト ボックス 29"/>
              <p:cNvSpPr txBox="1"/>
              <p:nvPr/>
            </p:nvSpPr>
            <p:spPr>
              <a:xfrm>
                <a:off x="7189713" y="5108565"/>
                <a:ext cx="4057011" cy="1077218"/>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各事業部門が作成した研究開発計画書兼完了報告書記載のデータ（予算、予算の消化）を集計したものが予算表</a:t>
                </a:r>
                <a:endParaRPr kumimoji="1" lang="en-US" altLang="ja-JP" sz="1600" dirty="0" smtClean="0"/>
              </a:p>
              <a:p>
                <a:pPr marL="285750" indent="-285750">
                  <a:buFont typeface="Wingdings" panose="05000000000000000000" pitchFamily="2" charset="2"/>
                  <a:buChar char="l"/>
                </a:pPr>
                <a:r>
                  <a:rPr kumimoji="1" lang="ja-JP" altLang="en-US" sz="1600" dirty="0" smtClean="0"/>
                  <a:t>予算表を管理部に提出する</a:t>
                </a:r>
                <a:endParaRPr kumimoji="1" lang="en-US" altLang="ja-JP" sz="1600" dirty="0" smtClean="0"/>
              </a:p>
            </p:txBody>
          </p:sp>
          <p:sp>
            <p:nvSpPr>
              <p:cNvPr id="33" name="角丸四角形 32"/>
              <p:cNvSpPr/>
              <p:nvPr/>
            </p:nvSpPr>
            <p:spPr>
              <a:xfrm>
                <a:off x="5661886" y="4810222"/>
                <a:ext cx="5767273" cy="17377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762842" y="1707183"/>
                <a:ext cx="3124757" cy="4962557"/>
              </a:xfrm>
              <a:prstGeom prst="roundRect">
                <a:avLst>
                  <a:gd name="adj" fmla="val 89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p:cNvGrpSpPr/>
              <p:nvPr/>
            </p:nvGrpSpPr>
            <p:grpSpPr>
              <a:xfrm>
                <a:off x="1702957" y="3261696"/>
                <a:ext cx="1316962" cy="1620677"/>
                <a:chOff x="1702957" y="3261696"/>
                <a:chExt cx="1316962" cy="1620677"/>
              </a:xfrm>
            </p:grpSpPr>
            <p:sp>
              <p:nvSpPr>
                <p:cNvPr id="38" name="1 つの角を切り取った四角形 37"/>
                <p:cNvSpPr/>
                <p:nvPr/>
              </p:nvSpPr>
              <p:spPr>
                <a:xfrm>
                  <a:off x="1881401" y="3261696"/>
                  <a:ext cx="1138518" cy="1434353"/>
                </a:xfrm>
                <a:prstGeom prst="snip1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研究開発実行計画</a:t>
                  </a:r>
                  <a:endParaRPr kumimoji="1" lang="ja-JP" altLang="en-US" sz="1200" dirty="0">
                    <a:solidFill>
                      <a:schemeClr val="tx1">
                        <a:lumMod val="65000"/>
                        <a:lumOff val="35000"/>
                      </a:schemeClr>
                    </a:solidFill>
                  </a:endParaRPr>
                </a:p>
              </p:txBody>
            </p:sp>
            <p:sp>
              <p:nvSpPr>
                <p:cNvPr id="7" name="1 つの角を切り取った四角形 6"/>
                <p:cNvSpPr/>
                <p:nvPr/>
              </p:nvSpPr>
              <p:spPr>
                <a:xfrm>
                  <a:off x="1795351" y="3333002"/>
                  <a:ext cx="1138518" cy="1434353"/>
                </a:xfrm>
                <a:prstGeom prst="snip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研究開発実行計画</a:t>
                  </a:r>
                  <a:endParaRPr kumimoji="1" lang="ja-JP" altLang="en-US" sz="1200" dirty="0">
                    <a:solidFill>
                      <a:schemeClr val="tx1">
                        <a:lumMod val="65000"/>
                        <a:lumOff val="35000"/>
                      </a:schemeClr>
                    </a:solidFill>
                  </a:endParaRPr>
                </a:p>
              </p:txBody>
            </p:sp>
            <p:sp>
              <p:nvSpPr>
                <p:cNvPr id="37" name="1 つの角を切り取った四角形 36"/>
                <p:cNvSpPr/>
                <p:nvPr/>
              </p:nvSpPr>
              <p:spPr>
                <a:xfrm>
                  <a:off x="1702957" y="3448020"/>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研究開発実行計画</a:t>
                  </a:r>
                  <a:endParaRPr kumimoji="1" lang="ja-JP" altLang="en-US" sz="1200" dirty="0">
                    <a:solidFill>
                      <a:schemeClr val="tx1">
                        <a:lumMod val="65000"/>
                        <a:lumOff val="35000"/>
                      </a:schemeClr>
                    </a:solidFill>
                  </a:endParaRPr>
                </a:p>
              </p:txBody>
            </p:sp>
          </p:grpSp>
          <p:grpSp>
            <p:nvGrpSpPr>
              <p:cNvPr id="19" name="グループ化 18"/>
              <p:cNvGrpSpPr/>
              <p:nvPr/>
            </p:nvGrpSpPr>
            <p:grpSpPr>
              <a:xfrm>
                <a:off x="1288514" y="3978872"/>
                <a:ext cx="1289541" cy="1537558"/>
                <a:chOff x="1378653" y="4961923"/>
                <a:chExt cx="1289541" cy="1537558"/>
              </a:xfrm>
            </p:grpSpPr>
            <p:sp>
              <p:nvSpPr>
                <p:cNvPr id="39" name="1 つの角を切り取った四角形 38"/>
                <p:cNvSpPr/>
                <p:nvPr/>
              </p:nvSpPr>
              <p:spPr>
                <a:xfrm>
                  <a:off x="1529676" y="4961923"/>
                  <a:ext cx="1138518" cy="1434353"/>
                </a:xfrm>
                <a:prstGeom prst="snip1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研究開発計画書兼完了報告書</a:t>
                  </a:r>
                  <a:endParaRPr kumimoji="1" lang="ja-JP" altLang="en-US" sz="1200" dirty="0">
                    <a:solidFill>
                      <a:schemeClr val="tx1">
                        <a:lumMod val="65000"/>
                        <a:lumOff val="35000"/>
                      </a:schemeClr>
                    </a:solidFill>
                  </a:endParaRPr>
                </a:p>
              </p:txBody>
            </p:sp>
            <p:sp>
              <p:nvSpPr>
                <p:cNvPr id="8" name="1 つの角を切り取った四角形 7"/>
                <p:cNvSpPr/>
                <p:nvPr/>
              </p:nvSpPr>
              <p:spPr>
                <a:xfrm>
                  <a:off x="1454333" y="5016879"/>
                  <a:ext cx="1138518" cy="1434353"/>
                </a:xfrm>
                <a:prstGeom prst="snip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研究開発計画書兼完了報告書</a:t>
                  </a:r>
                  <a:endParaRPr kumimoji="1" lang="ja-JP" altLang="en-US" sz="1200" dirty="0">
                    <a:solidFill>
                      <a:schemeClr val="tx1">
                        <a:lumMod val="65000"/>
                        <a:lumOff val="35000"/>
                      </a:schemeClr>
                    </a:solidFill>
                  </a:endParaRPr>
                </a:p>
              </p:txBody>
            </p:sp>
            <p:sp>
              <p:nvSpPr>
                <p:cNvPr id="36" name="1 つの角を切り取った四角形 35"/>
                <p:cNvSpPr/>
                <p:nvPr/>
              </p:nvSpPr>
              <p:spPr>
                <a:xfrm>
                  <a:off x="1378653" y="5065128"/>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研究開発計画書兼完了報告書</a:t>
                  </a:r>
                  <a:endParaRPr kumimoji="1" lang="ja-JP" altLang="en-US" sz="1200" dirty="0">
                    <a:solidFill>
                      <a:schemeClr val="tx1">
                        <a:lumMod val="65000"/>
                        <a:lumOff val="35000"/>
                      </a:schemeClr>
                    </a:solidFill>
                  </a:endParaRPr>
                </a:p>
              </p:txBody>
            </p:sp>
          </p:grpSp>
          <p:cxnSp>
            <p:nvCxnSpPr>
              <p:cNvPr id="16" name="直線矢印コネクタ 15"/>
              <p:cNvCxnSpPr>
                <a:stCxn id="9" idx="2"/>
                <a:endCxn id="8" idx="0"/>
              </p:cNvCxnSpPr>
              <p:nvPr/>
            </p:nvCxnSpPr>
            <p:spPr>
              <a:xfrm flipH="1">
                <a:off x="2502712" y="2536256"/>
                <a:ext cx="3454846" cy="22147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1" name="1 つの角を切り取った四角形 20"/>
              <p:cNvSpPr/>
              <p:nvPr/>
            </p:nvSpPr>
            <p:spPr>
              <a:xfrm>
                <a:off x="4030539" y="2595221"/>
                <a:ext cx="1138518" cy="143795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smtClean="0"/>
                  <a:t>集計</a:t>
                </a:r>
                <a:endParaRPr kumimoji="1" lang="en-US" altLang="ja-JP" sz="1400" dirty="0" smtClean="0"/>
              </a:p>
              <a:p>
                <a:r>
                  <a:rPr kumimoji="1" lang="ja-JP" altLang="en-US" sz="1400" dirty="0" smtClean="0"/>
                  <a:t>マクロ</a:t>
                </a:r>
                <a:r>
                  <a:rPr kumimoji="1" lang="en-US" altLang="ja-JP" sz="1400" dirty="0" smtClean="0"/>
                  <a:t>A</a:t>
                </a:r>
                <a:endParaRPr kumimoji="1" lang="ja-JP" altLang="en-US" sz="1400" dirty="0"/>
              </a:p>
            </p:txBody>
          </p:sp>
          <p:sp>
            <p:nvSpPr>
              <p:cNvPr id="31" name="1 つの角を切り取った四角形 30"/>
              <p:cNvSpPr/>
              <p:nvPr/>
            </p:nvSpPr>
            <p:spPr>
              <a:xfrm>
                <a:off x="2653398" y="5032702"/>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chemeClr val="tx1">
                        <a:lumMod val="65000"/>
                        <a:lumOff val="35000"/>
                      </a:schemeClr>
                    </a:solidFill>
                  </a:rPr>
                  <a:t>部内の予算集計（表）</a:t>
                </a:r>
                <a:endParaRPr kumimoji="1" lang="en-US" altLang="ja-JP" sz="1200" dirty="0">
                  <a:solidFill>
                    <a:schemeClr val="tx1">
                      <a:lumMod val="65000"/>
                      <a:lumOff val="35000"/>
                    </a:schemeClr>
                  </a:solidFill>
                </a:endParaRPr>
              </a:p>
            </p:txBody>
          </p:sp>
          <p:sp>
            <p:nvSpPr>
              <p:cNvPr id="42" name="円弧 41"/>
              <p:cNvSpPr/>
              <p:nvPr/>
            </p:nvSpPr>
            <p:spPr>
              <a:xfrm rot="16998562">
                <a:off x="1803523" y="3634532"/>
                <a:ext cx="1081268" cy="2932531"/>
              </a:xfrm>
              <a:prstGeom prst="arc">
                <a:avLst>
                  <a:gd name="adj1" fmla="val 8395060"/>
                  <a:gd name="adj2" fmla="val 17135641"/>
                </a:avLst>
              </a:prstGeom>
              <a:ln>
                <a:solidFill>
                  <a:schemeClr val="accent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1 つの角を切り取った四角形 22"/>
              <p:cNvSpPr/>
              <p:nvPr/>
            </p:nvSpPr>
            <p:spPr>
              <a:xfrm>
                <a:off x="1133698" y="4999580"/>
                <a:ext cx="1138518" cy="143795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t>集計</a:t>
                </a:r>
                <a:endParaRPr kumimoji="1" lang="en-US" altLang="ja-JP" sz="1400" dirty="0"/>
              </a:p>
              <a:p>
                <a:r>
                  <a:rPr kumimoji="1" lang="ja-JP" altLang="en-US" sz="1400" dirty="0" smtClean="0"/>
                  <a:t>マクロ</a:t>
                </a:r>
                <a:r>
                  <a:rPr kumimoji="1" lang="en-US" altLang="ja-JP" sz="1400" dirty="0" smtClean="0"/>
                  <a:t>B</a:t>
                </a:r>
                <a:endParaRPr kumimoji="1" lang="ja-JP" altLang="en-US" sz="1400" dirty="0"/>
              </a:p>
            </p:txBody>
          </p:sp>
          <p:sp>
            <p:nvSpPr>
              <p:cNvPr id="47" name="テキスト ボックス 46"/>
              <p:cNvSpPr txBox="1"/>
              <p:nvPr/>
            </p:nvSpPr>
            <p:spPr>
              <a:xfrm>
                <a:off x="1321643" y="5749878"/>
                <a:ext cx="2353829" cy="830997"/>
              </a:xfrm>
              <a:prstGeom prst="rect">
                <a:avLst/>
              </a:prstGeom>
              <a:solidFill>
                <a:schemeClr val="bg1">
                  <a:lumMod val="95000"/>
                  <a:alpha val="58000"/>
                </a:schemeClr>
              </a:solidFill>
            </p:spPr>
            <p:txBody>
              <a:bodyPr wrap="square" rtlCol="0">
                <a:spAutoFit/>
              </a:bodyPr>
              <a:lstStyle/>
              <a:p>
                <a:pPr marL="285750" indent="-285750">
                  <a:buFont typeface="Wingdings" panose="05000000000000000000" pitchFamily="2" charset="2"/>
                  <a:buChar char="l"/>
                </a:pPr>
                <a:r>
                  <a:rPr kumimoji="1" lang="ja-JP" altLang="en-US" sz="1600" dirty="0" smtClean="0"/>
                  <a:t>集計マクロ</a:t>
                </a:r>
                <a:r>
                  <a:rPr kumimoji="1" lang="en-US" altLang="ja-JP" sz="1600" dirty="0" smtClean="0"/>
                  <a:t>B</a:t>
                </a:r>
                <a:r>
                  <a:rPr kumimoji="1" lang="ja-JP" altLang="en-US" sz="1600" dirty="0" smtClean="0"/>
                  <a:t>を実行し、自動集計</a:t>
                </a:r>
                <a:endParaRPr kumimoji="1" lang="en-US" altLang="ja-JP" sz="1600" dirty="0" smtClean="0"/>
              </a:p>
              <a:p>
                <a:r>
                  <a:rPr kumimoji="1" lang="ja-JP" altLang="en-US" sz="1600" dirty="0" smtClean="0"/>
                  <a:t>（各部室が実行）</a:t>
                </a:r>
                <a:endParaRPr kumimoji="1" lang="en-US" altLang="ja-JP" sz="1600" dirty="0" smtClean="0"/>
              </a:p>
            </p:txBody>
          </p:sp>
        </p:grpSp>
        <p:sp>
          <p:nvSpPr>
            <p:cNvPr id="35" name="テキスト ボックス 34"/>
            <p:cNvSpPr txBox="1"/>
            <p:nvPr/>
          </p:nvSpPr>
          <p:spPr>
            <a:xfrm>
              <a:off x="1048592" y="3620720"/>
              <a:ext cx="708211" cy="461665"/>
            </a:xfrm>
            <a:prstGeom prst="rect">
              <a:avLst/>
            </a:prstGeom>
            <a:noFill/>
          </p:spPr>
          <p:txBody>
            <a:bodyPr wrap="square" rtlCol="0">
              <a:spAutoFit/>
            </a:bodyPr>
            <a:lstStyle/>
            <a:p>
              <a:r>
                <a:rPr kumimoji="1" lang="ja-JP" altLang="en-US" sz="2400" b="1" dirty="0" smtClean="0"/>
                <a:t>＋</a:t>
              </a:r>
              <a:endParaRPr kumimoji="1" lang="ja-JP" altLang="en-US" sz="2400" b="1" dirty="0"/>
            </a:p>
          </p:txBody>
        </p:sp>
      </p:grpSp>
    </p:spTree>
    <p:extLst>
      <p:ext uri="{BB962C8B-B14F-4D97-AF65-F5344CB8AC3E}">
        <p14:creationId xmlns:p14="http://schemas.microsoft.com/office/powerpoint/2010/main" val="2867552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grpSp>
        <p:nvGrpSpPr>
          <p:cNvPr id="13" name="グループ化 12"/>
          <p:cNvGrpSpPr/>
          <p:nvPr/>
        </p:nvGrpSpPr>
        <p:grpSpPr>
          <a:xfrm>
            <a:off x="1286987" y="623888"/>
            <a:ext cx="7992426" cy="5802304"/>
            <a:chOff x="671513" y="661988"/>
            <a:chExt cx="7992426" cy="5802304"/>
          </a:xfrm>
        </p:grpSpPr>
        <p:pic>
          <p:nvPicPr>
            <p:cNvPr id="3" name="図 2"/>
            <p:cNvPicPr>
              <a:picLocks noChangeAspect="1"/>
            </p:cNvPicPr>
            <p:nvPr/>
          </p:nvPicPr>
          <p:blipFill>
            <a:blip r:embed="rId2"/>
            <a:stretch>
              <a:fillRect/>
            </a:stretch>
          </p:blipFill>
          <p:spPr>
            <a:xfrm>
              <a:off x="671513" y="661988"/>
              <a:ext cx="4062412" cy="5802304"/>
            </a:xfrm>
            <a:prstGeom prst="rect">
              <a:avLst/>
            </a:prstGeom>
          </p:spPr>
        </p:pic>
        <p:sp>
          <p:nvSpPr>
            <p:cNvPr id="4" name="右中かっこ 3"/>
            <p:cNvSpPr/>
            <p:nvPr/>
          </p:nvSpPr>
          <p:spPr>
            <a:xfrm>
              <a:off x="4842455" y="784860"/>
              <a:ext cx="312420" cy="1440180"/>
            </a:xfrm>
            <a:prstGeom prst="rightBrace">
              <a:avLst>
                <a:gd name="adj1" fmla="val 8333"/>
                <a:gd name="adj2" fmla="val 65873"/>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右中かっこ 4"/>
            <p:cNvSpPr/>
            <p:nvPr/>
          </p:nvSpPr>
          <p:spPr>
            <a:xfrm>
              <a:off x="4842455" y="2225040"/>
              <a:ext cx="312420" cy="1005840"/>
            </a:xfrm>
            <a:prstGeom prst="rightBrac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右中かっこ 5"/>
            <p:cNvSpPr/>
            <p:nvPr/>
          </p:nvSpPr>
          <p:spPr>
            <a:xfrm>
              <a:off x="4842455" y="3230880"/>
              <a:ext cx="312420" cy="2324100"/>
            </a:xfrm>
            <a:prstGeom prst="rightBrac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p:cNvSpPr/>
            <p:nvPr/>
          </p:nvSpPr>
          <p:spPr>
            <a:xfrm>
              <a:off x="4842455" y="5554980"/>
              <a:ext cx="312420" cy="792480"/>
            </a:xfrm>
            <a:prstGeom prst="rightBrac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5263402" y="1459329"/>
              <a:ext cx="3400536" cy="646331"/>
            </a:xfrm>
            <a:prstGeom prst="rect">
              <a:avLst/>
            </a:prstGeom>
            <a:noFill/>
          </p:spPr>
          <p:txBody>
            <a:bodyPr wrap="square" rtlCol="0">
              <a:spAutoFit/>
            </a:bodyPr>
            <a:lstStyle/>
            <a:p>
              <a:r>
                <a:rPr kumimoji="1" lang="ja-JP" altLang="en-US" dirty="0" smtClean="0"/>
                <a:t>タイトルや研究開発製番、目標などを記載する</a:t>
              </a:r>
              <a:endParaRPr kumimoji="1" lang="ja-JP" altLang="en-US" dirty="0"/>
            </a:p>
          </p:txBody>
        </p:sp>
        <p:sp>
          <p:nvSpPr>
            <p:cNvPr id="10" name="テキスト ボックス 9"/>
            <p:cNvSpPr txBox="1"/>
            <p:nvPr/>
          </p:nvSpPr>
          <p:spPr>
            <a:xfrm>
              <a:off x="5263404" y="2266295"/>
              <a:ext cx="3400535" cy="923330"/>
            </a:xfrm>
            <a:prstGeom prst="rect">
              <a:avLst/>
            </a:prstGeom>
            <a:noFill/>
          </p:spPr>
          <p:txBody>
            <a:bodyPr wrap="square" rtlCol="0">
              <a:spAutoFit/>
            </a:bodyPr>
            <a:lstStyle/>
            <a:p>
              <a:r>
                <a:rPr kumimoji="1" lang="ja-JP" altLang="en-US" dirty="0" smtClean="0"/>
                <a:t>予算や予算の消化状況を記載する（予算消化は管理部データから転記）</a:t>
              </a:r>
              <a:endParaRPr kumimoji="1" lang="ja-JP" altLang="en-US" dirty="0"/>
            </a:p>
          </p:txBody>
        </p:sp>
        <p:sp>
          <p:nvSpPr>
            <p:cNvPr id="11" name="テキスト ボックス 10"/>
            <p:cNvSpPr txBox="1"/>
            <p:nvPr/>
          </p:nvSpPr>
          <p:spPr>
            <a:xfrm>
              <a:off x="5263402" y="4208264"/>
              <a:ext cx="3400535" cy="369332"/>
            </a:xfrm>
            <a:prstGeom prst="rect">
              <a:avLst/>
            </a:prstGeom>
            <a:noFill/>
          </p:spPr>
          <p:txBody>
            <a:bodyPr wrap="square" rtlCol="0">
              <a:spAutoFit/>
            </a:bodyPr>
            <a:lstStyle/>
            <a:p>
              <a:r>
                <a:rPr kumimoji="1" lang="en-US" altLang="ja-JP" dirty="0" smtClean="0"/>
                <a:t>Q</a:t>
              </a:r>
              <a:r>
                <a:rPr kumimoji="1" lang="ja-JP" altLang="en-US" dirty="0" smtClean="0"/>
                <a:t>毎の進捗</a:t>
              </a:r>
              <a:endParaRPr kumimoji="1" lang="ja-JP" altLang="en-US" dirty="0"/>
            </a:p>
          </p:txBody>
        </p:sp>
        <p:sp>
          <p:nvSpPr>
            <p:cNvPr id="12" name="テキスト ボックス 11"/>
            <p:cNvSpPr txBox="1"/>
            <p:nvPr/>
          </p:nvSpPr>
          <p:spPr>
            <a:xfrm>
              <a:off x="5263403" y="5766554"/>
              <a:ext cx="3400535" cy="369332"/>
            </a:xfrm>
            <a:prstGeom prst="rect">
              <a:avLst/>
            </a:prstGeom>
            <a:noFill/>
          </p:spPr>
          <p:txBody>
            <a:bodyPr wrap="square" rtlCol="0">
              <a:spAutoFit/>
            </a:bodyPr>
            <a:lstStyle/>
            <a:p>
              <a:r>
                <a:rPr kumimoji="1" lang="ja-JP" altLang="en-US" dirty="0"/>
                <a:t>署名欄</a:t>
              </a:r>
            </a:p>
          </p:txBody>
        </p:sp>
      </p:grpSp>
      <p:sp>
        <p:nvSpPr>
          <p:cNvPr id="14" name="角丸四角形 13"/>
          <p:cNvSpPr/>
          <p:nvPr/>
        </p:nvSpPr>
        <p:spPr>
          <a:xfrm>
            <a:off x="5770349" y="665515"/>
            <a:ext cx="6193745" cy="472635"/>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a:solidFill>
                  <a:schemeClr val="tx1">
                    <a:lumMod val="65000"/>
                    <a:lumOff val="35000"/>
                  </a:schemeClr>
                </a:solidFill>
              </a:rPr>
              <a:t>研究</a:t>
            </a:r>
            <a:r>
              <a:rPr kumimoji="1" lang="ja-JP" altLang="en-US" sz="2000" dirty="0" smtClean="0">
                <a:solidFill>
                  <a:schemeClr val="tx1">
                    <a:lumMod val="65000"/>
                    <a:lumOff val="35000"/>
                  </a:schemeClr>
                </a:solidFill>
              </a:rPr>
              <a:t>開発計画書兼完了報告書の構成は以下の通り</a:t>
            </a:r>
            <a:endParaRPr kumimoji="1" lang="en-US" altLang="ja-JP" sz="2000" dirty="0" smtClean="0">
              <a:solidFill>
                <a:schemeClr val="tx1">
                  <a:lumMod val="65000"/>
                  <a:lumOff val="35000"/>
                </a:schemeClr>
              </a:solidFill>
            </a:endParaRPr>
          </a:p>
        </p:txBody>
      </p:sp>
    </p:spTree>
    <p:extLst>
      <p:ext uri="{BB962C8B-B14F-4D97-AF65-F5344CB8AC3E}">
        <p14:creationId xmlns:p14="http://schemas.microsoft.com/office/powerpoint/2010/main" val="3885222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pic>
        <p:nvPicPr>
          <p:cNvPr id="5" name="図 4"/>
          <p:cNvPicPr>
            <a:picLocks noChangeAspect="1"/>
          </p:cNvPicPr>
          <p:nvPr/>
        </p:nvPicPr>
        <p:blipFill>
          <a:blip r:embed="rId2"/>
          <a:stretch>
            <a:fillRect/>
          </a:stretch>
        </p:blipFill>
        <p:spPr>
          <a:xfrm>
            <a:off x="516000" y="1689102"/>
            <a:ext cx="11160000" cy="4610142"/>
          </a:xfrm>
          <a:prstGeom prst="rect">
            <a:avLst/>
          </a:prstGeom>
        </p:spPr>
      </p:pic>
      <p:sp>
        <p:nvSpPr>
          <p:cNvPr id="6" name="角丸四角形 5"/>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研究開発計画書の上部はタイトルや研究開発製番を記入する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負担については、①部門、②</a:t>
            </a:r>
            <a:r>
              <a:rPr kumimoji="1" lang="en-US" altLang="ja-JP" sz="2000" dirty="0" smtClean="0">
                <a:solidFill>
                  <a:schemeClr val="tx1">
                    <a:lumMod val="65000"/>
                    <a:lumOff val="35000"/>
                  </a:schemeClr>
                </a:solidFill>
              </a:rPr>
              <a:t>R&amp;D</a:t>
            </a:r>
            <a:r>
              <a:rPr kumimoji="1" lang="ja-JP" altLang="en-US" sz="2000" dirty="0" err="1" smtClean="0">
                <a:solidFill>
                  <a:schemeClr val="tx1">
                    <a:lumMod val="65000"/>
                    <a:lumOff val="35000"/>
                  </a:schemeClr>
                </a:solidFill>
              </a:rPr>
              <a:t>、</a:t>
            </a:r>
            <a:r>
              <a:rPr kumimoji="1" lang="ja-JP" altLang="en-US" sz="2000" dirty="0" smtClean="0">
                <a:solidFill>
                  <a:schemeClr val="tx1">
                    <a:lumMod val="65000"/>
                    <a:lumOff val="35000"/>
                  </a:schemeClr>
                </a:solidFill>
              </a:rPr>
              <a:t>③全社配賦、④全社アカウントの</a:t>
            </a:r>
            <a:r>
              <a:rPr kumimoji="1" lang="en-US" altLang="ja-JP" sz="2000" dirty="0" smtClean="0">
                <a:solidFill>
                  <a:schemeClr val="tx1">
                    <a:lumMod val="65000"/>
                    <a:lumOff val="35000"/>
                  </a:schemeClr>
                </a:solidFill>
              </a:rPr>
              <a:t>4</a:t>
            </a:r>
            <a:r>
              <a:rPr kumimoji="1" lang="ja-JP" altLang="en-US" sz="2000" dirty="0" err="1" smtClean="0">
                <a:solidFill>
                  <a:schemeClr val="tx1">
                    <a:lumMod val="65000"/>
                    <a:lumOff val="35000"/>
                  </a:schemeClr>
                </a:solidFill>
              </a:rPr>
              <a:t>つの</a:t>
            </a:r>
            <a:r>
              <a:rPr kumimoji="1" lang="ja-JP" altLang="en-US" sz="2000" dirty="0" smtClean="0">
                <a:solidFill>
                  <a:schemeClr val="tx1">
                    <a:lumMod val="65000"/>
                    <a:lumOff val="35000"/>
                  </a:schemeClr>
                </a:solidFill>
              </a:rPr>
              <a:t>選択がある</a:t>
            </a:r>
            <a:endParaRPr kumimoji="1" lang="en-US" altLang="ja-JP" sz="2000" dirty="0" smtClean="0">
              <a:solidFill>
                <a:schemeClr val="tx1">
                  <a:lumMod val="65000"/>
                  <a:lumOff val="35000"/>
                </a:schemeClr>
              </a:solidFill>
            </a:endParaRPr>
          </a:p>
        </p:txBody>
      </p:sp>
      <p:sp>
        <p:nvSpPr>
          <p:cNvPr id="7" name="正方形/長方形 6"/>
          <p:cNvSpPr/>
          <p:nvPr/>
        </p:nvSpPr>
        <p:spPr>
          <a:xfrm>
            <a:off x="9591675" y="3228975"/>
            <a:ext cx="2074800" cy="27622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56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pic>
        <p:nvPicPr>
          <p:cNvPr id="5" name="図 4"/>
          <p:cNvPicPr>
            <a:picLocks noChangeAspect="1"/>
          </p:cNvPicPr>
          <p:nvPr/>
        </p:nvPicPr>
        <p:blipFill>
          <a:blip r:embed="rId3"/>
          <a:stretch>
            <a:fillRect/>
          </a:stretch>
        </p:blipFill>
        <p:spPr>
          <a:xfrm>
            <a:off x="516000" y="1689102"/>
            <a:ext cx="11160000" cy="4610142"/>
          </a:xfrm>
          <a:prstGeom prst="rect">
            <a:avLst/>
          </a:prstGeom>
        </p:spPr>
      </p:pic>
      <p:sp>
        <p:nvSpPr>
          <p:cNvPr id="6" name="角丸四角形 5"/>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研究開発計画書の上部はタイトルや研究開発製番を記入する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負担については、①部門、②</a:t>
            </a:r>
            <a:r>
              <a:rPr kumimoji="1" lang="en-US" altLang="ja-JP" sz="2000" dirty="0" smtClean="0">
                <a:solidFill>
                  <a:schemeClr val="tx1">
                    <a:lumMod val="65000"/>
                    <a:lumOff val="35000"/>
                  </a:schemeClr>
                </a:solidFill>
              </a:rPr>
              <a:t>R&amp;D</a:t>
            </a:r>
            <a:r>
              <a:rPr kumimoji="1" lang="ja-JP" altLang="en-US" sz="2000" dirty="0" err="1" smtClean="0">
                <a:solidFill>
                  <a:schemeClr val="tx1">
                    <a:lumMod val="65000"/>
                    <a:lumOff val="35000"/>
                  </a:schemeClr>
                </a:solidFill>
              </a:rPr>
              <a:t>、</a:t>
            </a:r>
            <a:r>
              <a:rPr kumimoji="1" lang="ja-JP" altLang="en-US" sz="2000" dirty="0" smtClean="0">
                <a:solidFill>
                  <a:schemeClr val="tx1">
                    <a:lumMod val="65000"/>
                    <a:lumOff val="35000"/>
                  </a:schemeClr>
                </a:solidFill>
              </a:rPr>
              <a:t>③全社配賦、④全社アカウントの</a:t>
            </a:r>
            <a:r>
              <a:rPr kumimoji="1" lang="en-US" altLang="ja-JP" sz="2000" dirty="0" smtClean="0">
                <a:solidFill>
                  <a:schemeClr val="tx1">
                    <a:lumMod val="65000"/>
                    <a:lumOff val="35000"/>
                  </a:schemeClr>
                </a:solidFill>
              </a:rPr>
              <a:t>4</a:t>
            </a:r>
            <a:r>
              <a:rPr kumimoji="1" lang="ja-JP" altLang="en-US" sz="2000" dirty="0" err="1" smtClean="0">
                <a:solidFill>
                  <a:schemeClr val="tx1">
                    <a:lumMod val="65000"/>
                    <a:lumOff val="35000"/>
                  </a:schemeClr>
                </a:solidFill>
              </a:rPr>
              <a:t>つの</a:t>
            </a:r>
            <a:r>
              <a:rPr kumimoji="1" lang="ja-JP" altLang="en-US" sz="2000" dirty="0" smtClean="0">
                <a:solidFill>
                  <a:schemeClr val="tx1">
                    <a:lumMod val="65000"/>
                    <a:lumOff val="35000"/>
                  </a:schemeClr>
                </a:solidFill>
              </a:rPr>
              <a:t>選択がある</a:t>
            </a:r>
            <a:endParaRPr kumimoji="1" lang="en-US" altLang="ja-JP" sz="2000" dirty="0" smtClean="0">
              <a:solidFill>
                <a:schemeClr val="tx1">
                  <a:lumMod val="65000"/>
                  <a:lumOff val="35000"/>
                </a:schemeClr>
              </a:solidFill>
            </a:endParaRPr>
          </a:p>
        </p:txBody>
      </p:sp>
      <p:sp>
        <p:nvSpPr>
          <p:cNvPr id="7" name="正方形/長方形 6"/>
          <p:cNvSpPr/>
          <p:nvPr/>
        </p:nvSpPr>
        <p:spPr>
          <a:xfrm>
            <a:off x="9591675" y="3228975"/>
            <a:ext cx="2074800" cy="276225"/>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480779" y="3536373"/>
            <a:ext cx="5040000" cy="2308324"/>
          </a:xfrm>
          <a:prstGeom prst="rect">
            <a:avLst/>
          </a:prstGeom>
          <a:solidFill>
            <a:schemeClr val="bg1">
              <a:lumMod val="85000"/>
              <a:alpha val="85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smtClean="0">
                <a:solidFill>
                  <a:srgbClr val="0000FF"/>
                </a:solidFill>
              </a:rPr>
              <a:t>データから</a:t>
            </a:r>
            <a:r>
              <a:rPr kumimoji="1" lang="ja-JP" altLang="en-US" dirty="0">
                <a:solidFill>
                  <a:srgbClr val="0000FF"/>
                </a:solidFill>
              </a:rPr>
              <a:t>抽出したい属性あるいは数値</a:t>
            </a:r>
            <a:endParaRPr kumimoji="1" lang="en-US" altLang="ja-JP" dirty="0">
              <a:solidFill>
                <a:srgbClr val="0000FF"/>
              </a:solidFill>
            </a:endParaRPr>
          </a:p>
          <a:p>
            <a:r>
              <a:rPr kumimoji="1" lang="ja-JP" altLang="en-US" dirty="0" smtClean="0">
                <a:solidFill>
                  <a:srgbClr val="0000FF"/>
                </a:solidFill>
              </a:rPr>
              <a:t>①件名</a:t>
            </a:r>
            <a:endParaRPr kumimoji="1" lang="en-US" altLang="ja-JP" dirty="0" smtClean="0">
              <a:solidFill>
                <a:srgbClr val="0000FF"/>
              </a:solidFill>
            </a:endParaRPr>
          </a:p>
          <a:p>
            <a:r>
              <a:rPr kumimoji="1" lang="ja-JP" altLang="en-US" dirty="0" smtClean="0">
                <a:solidFill>
                  <a:srgbClr val="0000FF"/>
                </a:solidFill>
              </a:rPr>
              <a:t>②起案番号</a:t>
            </a:r>
            <a:endParaRPr kumimoji="1" lang="en-US" altLang="ja-JP" dirty="0" smtClean="0">
              <a:solidFill>
                <a:srgbClr val="0000FF"/>
              </a:solidFill>
            </a:endParaRPr>
          </a:p>
          <a:p>
            <a:r>
              <a:rPr kumimoji="1" lang="ja-JP" altLang="en-US" dirty="0" smtClean="0">
                <a:solidFill>
                  <a:srgbClr val="0000FF"/>
                </a:solidFill>
              </a:rPr>
              <a:t>③研究開発製番</a:t>
            </a:r>
            <a:endParaRPr kumimoji="1" lang="en-US" altLang="ja-JP" dirty="0" smtClean="0">
              <a:solidFill>
                <a:srgbClr val="0000FF"/>
              </a:solidFill>
            </a:endParaRPr>
          </a:p>
          <a:p>
            <a:r>
              <a:rPr kumimoji="1" lang="ja-JP" altLang="en-US" dirty="0">
                <a:solidFill>
                  <a:srgbClr val="0000FF"/>
                </a:solidFill>
              </a:rPr>
              <a:t>④</a:t>
            </a:r>
            <a:r>
              <a:rPr kumimoji="1" lang="ja-JP" altLang="en-US" dirty="0" smtClean="0">
                <a:solidFill>
                  <a:srgbClr val="0000FF"/>
                </a:solidFill>
              </a:rPr>
              <a:t>区分</a:t>
            </a:r>
            <a:endParaRPr kumimoji="1" lang="en-US" altLang="ja-JP" dirty="0" smtClean="0">
              <a:solidFill>
                <a:srgbClr val="0000FF"/>
              </a:solidFill>
            </a:endParaRPr>
          </a:p>
          <a:p>
            <a:r>
              <a:rPr kumimoji="1" lang="ja-JP" altLang="en-US" dirty="0">
                <a:solidFill>
                  <a:srgbClr val="0000FF"/>
                </a:solidFill>
              </a:rPr>
              <a:t>⑤</a:t>
            </a:r>
            <a:r>
              <a:rPr kumimoji="1" lang="ja-JP" altLang="en-US" dirty="0" smtClean="0">
                <a:solidFill>
                  <a:srgbClr val="0000FF"/>
                </a:solidFill>
              </a:rPr>
              <a:t>計画年数</a:t>
            </a:r>
            <a:endParaRPr kumimoji="1" lang="en-US" altLang="ja-JP" dirty="0" smtClean="0">
              <a:solidFill>
                <a:srgbClr val="0000FF"/>
              </a:solidFill>
            </a:endParaRPr>
          </a:p>
          <a:p>
            <a:r>
              <a:rPr kumimoji="1" lang="ja-JP" altLang="en-US" dirty="0" smtClean="0">
                <a:solidFill>
                  <a:srgbClr val="0000FF"/>
                </a:solidFill>
              </a:rPr>
              <a:t>⑥負担</a:t>
            </a:r>
            <a:endParaRPr kumimoji="1" lang="en-US" altLang="ja-JP" dirty="0" smtClean="0">
              <a:solidFill>
                <a:srgbClr val="0000FF"/>
              </a:solidFill>
            </a:endParaRPr>
          </a:p>
          <a:p>
            <a:r>
              <a:rPr kumimoji="1" lang="ja-JP" altLang="en-US" dirty="0" smtClean="0">
                <a:solidFill>
                  <a:srgbClr val="0000FF"/>
                </a:solidFill>
              </a:rPr>
              <a:t>⑦負担先</a:t>
            </a:r>
            <a:endParaRPr kumimoji="1" lang="en-US" altLang="ja-JP" dirty="0" smtClean="0">
              <a:solidFill>
                <a:srgbClr val="0000FF"/>
              </a:solidFill>
            </a:endParaRPr>
          </a:p>
        </p:txBody>
      </p:sp>
    </p:spTree>
    <p:extLst>
      <p:ext uri="{BB962C8B-B14F-4D97-AF65-F5344CB8AC3E}">
        <p14:creationId xmlns:p14="http://schemas.microsoft.com/office/powerpoint/2010/main" val="3461409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09"/>
            <a:ext cx="11755219" cy="1384145"/>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予算および推定実績は手入力とする。実績はマクロ</a:t>
            </a:r>
            <a:r>
              <a:rPr kumimoji="1" lang="en-US" altLang="ja-JP" sz="2000" dirty="0" smtClean="0">
                <a:solidFill>
                  <a:schemeClr val="tx1">
                    <a:lumMod val="65000"/>
                    <a:lumOff val="35000"/>
                  </a:schemeClr>
                </a:solidFill>
              </a:rPr>
              <a:t>A</a:t>
            </a:r>
            <a:r>
              <a:rPr kumimoji="1" lang="ja-JP" altLang="en-US" sz="2000" dirty="0" smtClean="0">
                <a:solidFill>
                  <a:schemeClr val="tx1">
                    <a:lumMod val="65000"/>
                    <a:lumOff val="35000"/>
                  </a:schemeClr>
                </a:solidFill>
              </a:rPr>
              <a:t>を実行することで管理部データが転記される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a:solidFill>
                  <a:schemeClr val="tx1">
                    <a:lumMod val="65000"/>
                    <a:lumOff val="35000"/>
                  </a:schemeClr>
                </a:solidFill>
              </a:rPr>
              <a:t>推定実績と</a:t>
            </a:r>
            <a:r>
              <a:rPr kumimoji="1" lang="ja-JP" altLang="en-US" sz="2000" dirty="0" smtClean="0">
                <a:solidFill>
                  <a:schemeClr val="tx1">
                    <a:lumMod val="65000"/>
                    <a:lumOff val="35000"/>
                  </a:schemeClr>
                </a:solidFill>
              </a:rPr>
              <a:t>は、例えば、</a:t>
            </a:r>
            <a:r>
              <a:rPr kumimoji="1" lang="en-US" altLang="ja-JP" sz="2000" dirty="0" smtClean="0">
                <a:solidFill>
                  <a:schemeClr val="tx1">
                    <a:lumMod val="65000"/>
                    <a:lumOff val="35000"/>
                  </a:schemeClr>
                </a:solidFill>
              </a:rPr>
              <a:t>3Q</a:t>
            </a:r>
            <a:r>
              <a:rPr kumimoji="1" lang="ja-JP" altLang="en-US" sz="2000" dirty="0" smtClean="0">
                <a:solidFill>
                  <a:schemeClr val="tx1">
                    <a:lumMod val="65000"/>
                    <a:lumOff val="35000"/>
                  </a:schemeClr>
                </a:solidFill>
              </a:rPr>
              <a:t>時点で</a:t>
            </a:r>
            <a:r>
              <a:rPr kumimoji="1" lang="en-US" altLang="ja-JP" sz="2000" dirty="0" smtClean="0">
                <a:solidFill>
                  <a:schemeClr val="tx1">
                    <a:lumMod val="65000"/>
                    <a:lumOff val="35000"/>
                  </a:schemeClr>
                </a:solidFill>
              </a:rPr>
              <a:t>4Q</a:t>
            </a:r>
            <a:r>
              <a:rPr kumimoji="1" lang="ja-JP" altLang="en-US" sz="2000" dirty="0" smtClean="0">
                <a:solidFill>
                  <a:schemeClr val="tx1">
                    <a:lumMod val="65000"/>
                    <a:lumOff val="35000"/>
                  </a:schemeClr>
                </a:solidFill>
              </a:rPr>
              <a:t>の予算消化の見通しを記入する。</a:t>
            </a:r>
            <a:r>
              <a:rPr kumimoji="1" lang="en-US" altLang="ja-JP" sz="2000" dirty="0" smtClean="0">
                <a:solidFill>
                  <a:schemeClr val="tx1">
                    <a:lumMod val="65000"/>
                    <a:lumOff val="35000"/>
                  </a:schemeClr>
                </a:solidFill>
              </a:rPr>
              <a:t>2Q</a:t>
            </a:r>
            <a:r>
              <a:rPr kumimoji="1" lang="ja-JP" altLang="en-US" sz="2000" dirty="0" smtClean="0">
                <a:solidFill>
                  <a:schemeClr val="tx1">
                    <a:lumMod val="65000"/>
                    <a:lumOff val="35000"/>
                  </a:schemeClr>
                </a:solidFill>
              </a:rPr>
              <a:t>なら、</a:t>
            </a:r>
            <a:r>
              <a:rPr kumimoji="1" lang="en-US" altLang="ja-JP" sz="2000" dirty="0" smtClean="0">
                <a:solidFill>
                  <a:schemeClr val="tx1">
                    <a:lumMod val="65000"/>
                    <a:lumOff val="35000"/>
                  </a:schemeClr>
                </a:solidFill>
              </a:rPr>
              <a:t>3Q</a:t>
            </a:r>
            <a:r>
              <a:rPr kumimoji="1" lang="ja-JP" altLang="en-US" sz="2000" dirty="0" err="1" smtClean="0">
                <a:solidFill>
                  <a:schemeClr val="tx1">
                    <a:lumMod val="65000"/>
                    <a:lumOff val="35000"/>
                  </a:schemeClr>
                </a:solidFill>
              </a:rPr>
              <a:t>、</a:t>
            </a:r>
            <a:r>
              <a:rPr kumimoji="1" lang="en-US" altLang="ja-JP" sz="2000" dirty="0" smtClean="0">
                <a:solidFill>
                  <a:schemeClr val="tx1">
                    <a:lumMod val="65000"/>
                    <a:lumOff val="35000"/>
                  </a:schemeClr>
                </a:solidFill>
              </a:rPr>
              <a:t>4Q</a:t>
            </a:r>
            <a:r>
              <a:rPr kumimoji="1" lang="ja-JP" altLang="en-US" sz="2000" dirty="0" smtClean="0">
                <a:solidFill>
                  <a:schemeClr val="tx1">
                    <a:lumMod val="65000"/>
                    <a:lumOff val="35000"/>
                  </a:schemeClr>
                </a:solidFill>
              </a:rPr>
              <a:t>の予算消化の見通しを記入する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実績</a:t>
            </a:r>
            <a:r>
              <a:rPr kumimoji="1" lang="en-US" altLang="ja-JP" sz="2000" dirty="0" smtClean="0">
                <a:solidFill>
                  <a:schemeClr val="tx1">
                    <a:lumMod val="65000"/>
                    <a:lumOff val="35000"/>
                  </a:schemeClr>
                </a:solidFill>
              </a:rPr>
              <a:t>/</a:t>
            </a:r>
            <a:r>
              <a:rPr kumimoji="1" lang="ja-JP" altLang="en-US" sz="2000" dirty="0" smtClean="0">
                <a:solidFill>
                  <a:schemeClr val="tx1">
                    <a:lumMod val="65000"/>
                    <a:lumOff val="35000"/>
                  </a:schemeClr>
                </a:solidFill>
              </a:rPr>
              <a:t>推定実績の</a:t>
            </a:r>
            <a:r>
              <a:rPr kumimoji="1" lang="en-US" altLang="ja-JP" sz="2000" dirty="0" smtClean="0">
                <a:solidFill>
                  <a:schemeClr val="tx1">
                    <a:lumMod val="65000"/>
                    <a:lumOff val="35000"/>
                  </a:schemeClr>
                </a:solidFill>
              </a:rPr>
              <a:t>2</a:t>
            </a:r>
            <a:r>
              <a:rPr kumimoji="1" lang="ja-JP" altLang="en-US" sz="2000" dirty="0" err="1" smtClean="0">
                <a:solidFill>
                  <a:schemeClr val="tx1">
                    <a:lumMod val="65000"/>
                    <a:lumOff val="35000"/>
                  </a:schemeClr>
                </a:solidFill>
              </a:rPr>
              <a:t>つの</a:t>
            </a:r>
            <a:r>
              <a:rPr kumimoji="1" lang="ja-JP" altLang="en-US" sz="2000" dirty="0">
                <a:solidFill>
                  <a:schemeClr val="tx1">
                    <a:lumMod val="65000"/>
                    <a:lumOff val="35000"/>
                  </a:schemeClr>
                </a:solidFill>
              </a:rPr>
              <a:t>選択肢</a:t>
            </a:r>
            <a:r>
              <a:rPr kumimoji="1" lang="ja-JP" altLang="en-US" sz="2000" dirty="0" smtClean="0">
                <a:solidFill>
                  <a:schemeClr val="tx1">
                    <a:lumMod val="65000"/>
                    <a:lumOff val="35000"/>
                  </a:schemeClr>
                </a:solidFill>
              </a:rPr>
              <a:t>がある。実績の箇所に管理部が記入したデータが転記される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endParaRPr kumimoji="1" lang="en-US" altLang="ja-JP" sz="2000" dirty="0" smtClean="0">
              <a:solidFill>
                <a:schemeClr val="tx1">
                  <a:lumMod val="65000"/>
                  <a:lumOff val="35000"/>
                </a:schemeClr>
              </a:solidFill>
            </a:endParaRPr>
          </a:p>
        </p:txBody>
      </p:sp>
      <p:pic>
        <p:nvPicPr>
          <p:cNvPr id="4" name="図 3"/>
          <p:cNvPicPr>
            <a:picLocks noChangeAspect="1"/>
          </p:cNvPicPr>
          <p:nvPr/>
        </p:nvPicPr>
        <p:blipFill rotWithShape="1">
          <a:blip r:embed="rId3"/>
          <a:srcRect b="32247"/>
          <a:stretch/>
        </p:blipFill>
        <p:spPr>
          <a:xfrm>
            <a:off x="518874" y="2317205"/>
            <a:ext cx="11160000" cy="3156495"/>
          </a:xfrm>
          <a:prstGeom prst="rect">
            <a:avLst/>
          </a:prstGeom>
        </p:spPr>
      </p:pic>
      <p:sp>
        <p:nvSpPr>
          <p:cNvPr id="5" name="正方形/長方形 4"/>
          <p:cNvSpPr/>
          <p:nvPr/>
        </p:nvSpPr>
        <p:spPr>
          <a:xfrm>
            <a:off x="8229600" y="2895600"/>
            <a:ext cx="695325" cy="226695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819400" y="2895600"/>
            <a:ext cx="712694" cy="226695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518874" y="5574345"/>
            <a:ext cx="6563413" cy="955499"/>
          </a:xfrm>
          <a:prstGeom prst="roundRect">
            <a:avLst>
              <a:gd name="adj" fmla="val 2293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マクロ</a:t>
            </a:r>
            <a:r>
              <a:rPr kumimoji="1" lang="en-US" altLang="ja-JP" sz="2000" dirty="0" smtClean="0">
                <a:solidFill>
                  <a:schemeClr val="tx1">
                    <a:lumMod val="65000"/>
                    <a:lumOff val="35000"/>
                  </a:schemeClr>
                </a:solidFill>
              </a:rPr>
              <a:t>A</a:t>
            </a:r>
            <a:r>
              <a:rPr kumimoji="1" lang="ja-JP" altLang="en-US" sz="2000" dirty="0" smtClean="0">
                <a:solidFill>
                  <a:schemeClr val="tx1">
                    <a:lumMod val="65000"/>
                    <a:lumOff val="35000"/>
                  </a:schemeClr>
                </a:solidFill>
              </a:rPr>
              <a:t>を実行すると、実績が管理部データより転記される。推定実績は、手入力で入力する。</a:t>
            </a:r>
            <a:endParaRPr kumimoji="1" lang="en-US" altLang="ja-JP" sz="2000" dirty="0" smtClean="0">
              <a:solidFill>
                <a:schemeClr val="tx1">
                  <a:lumMod val="65000"/>
                  <a:lumOff val="35000"/>
                </a:schemeClr>
              </a:solidFill>
            </a:endParaRPr>
          </a:p>
        </p:txBody>
      </p:sp>
    </p:spTree>
    <p:extLst>
      <p:ext uri="{BB962C8B-B14F-4D97-AF65-F5344CB8AC3E}">
        <p14:creationId xmlns:p14="http://schemas.microsoft.com/office/powerpoint/2010/main" val="336297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09"/>
            <a:ext cx="11755219" cy="1384145"/>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a:solidFill>
                  <a:schemeClr val="tx1">
                    <a:lumMod val="65000"/>
                    <a:lumOff val="35000"/>
                  </a:schemeClr>
                </a:solidFill>
              </a:rPr>
              <a:t>予算および推定実績は手入力とする。実績はマクロ</a:t>
            </a:r>
            <a:r>
              <a:rPr kumimoji="1" lang="en-US" altLang="ja-JP" sz="2000" dirty="0">
                <a:solidFill>
                  <a:schemeClr val="tx1">
                    <a:lumMod val="65000"/>
                    <a:lumOff val="35000"/>
                  </a:schemeClr>
                </a:solidFill>
              </a:rPr>
              <a:t>A</a:t>
            </a:r>
            <a:r>
              <a:rPr kumimoji="1" lang="ja-JP" altLang="en-US" sz="2000" dirty="0">
                <a:solidFill>
                  <a:schemeClr val="tx1">
                    <a:lumMod val="65000"/>
                    <a:lumOff val="35000"/>
                  </a:schemeClr>
                </a:solidFill>
              </a:rPr>
              <a:t>を実行することで管理部データが転記される</a:t>
            </a:r>
            <a:endParaRPr kumimoji="1" lang="en-US" altLang="ja-JP" sz="2000" dirty="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推定</a:t>
            </a:r>
            <a:r>
              <a:rPr kumimoji="1" lang="ja-JP" altLang="en-US" sz="2000" dirty="0">
                <a:solidFill>
                  <a:schemeClr val="tx1">
                    <a:lumMod val="65000"/>
                    <a:lumOff val="35000"/>
                  </a:schemeClr>
                </a:solidFill>
              </a:rPr>
              <a:t>実績と</a:t>
            </a:r>
            <a:r>
              <a:rPr kumimoji="1" lang="ja-JP" altLang="en-US" sz="2000" dirty="0" smtClean="0">
                <a:solidFill>
                  <a:schemeClr val="tx1">
                    <a:lumMod val="65000"/>
                    <a:lumOff val="35000"/>
                  </a:schemeClr>
                </a:solidFill>
              </a:rPr>
              <a:t>は、例えば、</a:t>
            </a:r>
            <a:r>
              <a:rPr kumimoji="1" lang="en-US" altLang="ja-JP" sz="2000" dirty="0" smtClean="0">
                <a:solidFill>
                  <a:schemeClr val="tx1">
                    <a:lumMod val="65000"/>
                    <a:lumOff val="35000"/>
                  </a:schemeClr>
                </a:solidFill>
              </a:rPr>
              <a:t>3Q</a:t>
            </a:r>
            <a:r>
              <a:rPr kumimoji="1" lang="ja-JP" altLang="en-US" sz="2000" dirty="0" smtClean="0">
                <a:solidFill>
                  <a:schemeClr val="tx1">
                    <a:lumMod val="65000"/>
                    <a:lumOff val="35000"/>
                  </a:schemeClr>
                </a:solidFill>
              </a:rPr>
              <a:t>時点で</a:t>
            </a:r>
            <a:r>
              <a:rPr kumimoji="1" lang="en-US" altLang="ja-JP" sz="2000" dirty="0" smtClean="0">
                <a:solidFill>
                  <a:schemeClr val="tx1">
                    <a:lumMod val="65000"/>
                    <a:lumOff val="35000"/>
                  </a:schemeClr>
                </a:solidFill>
              </a:rPr>
              <a:t>4Q</a:t>
            </a:r>
            <a:r>
              <a:rPr kumimoji="1" lang="ja-JP" altLang="en-US" sz="2000" dirty="0" smtClean="0">
                <a:solidFill>
                  <a:schemeClr val="tx1">
                    <a:lumMod val="65000"/>
                    <a:lumOff val="35000"/>
                  </a:schemeClr>
                </a:solidFill>
              </a:rPr>
              <a:t>の予算消化の見通しを記入する。</a:t>
            </a:r>
            <a:r>
              <a:rPr kumimoji="1" lang="en-US" altLang="ja-JP" sz="2000" dirty="0" smtClean="0">
                <a:solidFill>
                  <a:schemeClr val="tx1">
                    <a:lumMod val="65000"/>
                    <a:lumOff val="35000"/>
                  </a:schemeClr>
                </a:solidFill>
              </a:rPr>
              <a:t>2Q</a:t>
            </a:r>
            <a:r>
              <a:rPr kumimoji="1" lang="ja-JP" altLang="en-US" sz="2000" dirty="0" smtClean="0">
                <a:solidFill>
                  <a:schemeClr val="tx1">
                    <a:lumMod val="65000"/>
                    <a:lumOff val="35000"/>
                  </a:schemeClr>
                </a:solidFill>
              </a:rPr>
              <a:t>なら、</a:t>
            </a:r>
            <a:r>
              <a:rPr kumimoji="1" lang="en-US" altLang="ja-JP" sz="2000" dirty="0" smtClean="0">
                <a:solidFill>
                  <a:schemeClr val="tx1">
                    <a:lumMod val="65000"/>
                    <a:lumOff val="35000"/>
                  </a:schemeClr>
                </a:solidFill>
              </a:rPr>
              <a:t>3Q</a:t>
            </a:r>
            <a:r>
              <a:rPr kumimoji="1" lang="ja-JP" altLang="en-US" sz="2000" dirty="0" err="1" smtClean="0">
                <a:solidFill>
                  <a:schemeClr val="tx1">
                    <a:lumMod val="65000"/>
                    <a:lumOff val="35000"/>
                  </a:schemeClr>
                </a:solidFill>
              </a:rPr>
              <a:t>、</a:t>
            </a:r>
            <a:r>
              <a:rPr kumimoji="1" lang="en-US" altLang="ja-JP" sz="2000" dirty="0" smtClean="0">
                <a:solidFill>
                  <a:schemeClr val="tx1">
                    <a:lumMod val="65000"/>
                    <a:lumOff val="35000"/>
                  </a:schemeClr>
                </a:solidFill>
              </a:rPr>
              <a:t>4Q</a:t>
            </a:r>
            <a:r>
              <a:rPr kumimoji="1" lang="ja-JP" altLang="en-US" sz="2000" dirty="0" smtClean="0">
                <a:solidFill>
                  <a:schemeClr val="tx1">
                    <a:lumMod val="65000"/>
                    <a:lumOff val="35000"/>
                  </a:schemeClr>
                </a:solidFill>
              </a:rPr>
              <a:t>の予算消化の見通しを記入する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実績</a:t>
            </a:r>
            <a:r>
              <a:rPr kumimoji="1" lang="en-US" altLang="ja-JP" sz="2000" dirty="0" smtClean="0">
                <a:solidFill>
                  <a:schemeClr val="tx1">
                    <a:lumMod val="65000"/>
                    <a:lumOff val="35000"/>
                  </a:schemeClr>
                </a:solidFill>
              </a:rPr>
              <a:t>/</a:t>
            </a:r>
            <a:r>
              <a:rPr kumimoji="1" lang="ja-JP" altLang="en-US" sz="2000" dirty="0" smtClean="0">
                <a:solidFill>
                  <a:schemeClr val="tx1">
                    <a:lumMod val="65000"/>
                    <a:lumOff val="35000"/>
                  </a:schemeClr>
                </a:solidFill>
              </a:rPr>
              <a:t>推定実績の</a:t>
            </a:r>
            <a:r>
              <a:rPr kumimoji="1" lang="en-US" altLang="ja-JP" sz="2000" dirty="0" smtClean="0">
                <a:solidFill>
                  <a:schemeClr val="tx1">
                    <a:lumMod val="65000"/>
                    <a:lumOff val="35000"/>
                  </a:schemeClr>
                </a:solidFill>
              </a:rPr>
              <a:t>2</a:t>
            </a:r>
            <a:r>
              <a:rPr kumimoji="1" lang="ja-JP" altLang="en-US" sz="2000" dirty="0" err="1" smtClean="0">
                <a:solidFill>
                  <a:schemeClr val="tx1">
                    <a:lumMod val="65000"/>
                    <a:lumOff val="35000"/>
                  </a:schemeClr>
                </a:solidFill>
              </a:rPr>
              <a:t>つの</a:t>
            </a:r>
            <a:r>
              <a:rPr kumimoji="1" lang="ja-JP" altLang="en-US" sz="2000" dirty="0">
                <a:solidFill>
                  <a:schemeClr val="tx1">
                    <a:lumMod val="65000"/>
                    <a:lumOff val="35000"/>
                  </a:schemeClr>
                </a:solidFill>
              </a:rPr>
              <a:t>選択肢</a:t>
            </a:r>
            <a:r>
              <a:rPr kumimoji="1" lang="ja-JP" altLang="en-US" sz="2000" dirty="0" smtClean="0">
                <a:solidFill>
                  <a:schemeClr val="tx1">
                    <a:lumMod val="65000"/>
                    <a:lumOff val="35000"/>
                  </a:schemeClr>
                </a:solidFill>
              </a:rPr>
              <a:t>がある。実績の箇所に管理部が記入したデータが転記される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endParaRPr kumimoji="1" lang="en-US" altLang="ja-JP" sz="2000" dirty="0" smtClean="0">
              <a:solidFill>
                <a:schemeClr val="tx1">
                  <a:lumMod val="65000"/>
                  <a:lumOff val="35000"/>
                </a:schemeClr>
              </a:solidFill>
            </a:endParaRPr>
          </a:p>
        </p:txBody>
      </p:sp>
      <p:pic>
        <p:nvPicPr>
          <p:cNvPr id="4" name="図 3"/>
          <p:cNvPicPr>
            <a:picLocks noChangeAspect="1"/>
          </p:cNvPicPr>
          <p:nvPr/>
        </p:nvPicPr>
        <p:blipFill rotWithShape="1">
          <a:blip r:embed="rId3"/>
          <a:srcRect b="32247"/>
          <a:stretch/>
        </p:blipFill>
        <p:spPr>
          <a:xfrm>
            <a:off x="518874" y="2317205"/>
            <a:ext cx="11160000" cy="3156495"/>
          </a:xfrm>
          <a:prstGeom prst="rect">
            <a:avLst/>
          </a:prstGeom>
        </p:spPr>
      </p:pic>
      <p:sp>
        <p:nvSpPr>
          <p:cNvPr id="5" name="正方形/長方形 4"/>
          <p:cNvSpPr/>
          <p:nvPr/>
        </p:nvSpPr>
        <p:spPr>
          <a:xfrm>
            <a:off x="8229600" y="2895600"/>
            <a:ext cx="695325" cy="226695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819400" y="2895600"/>
            <a:ext cx="712694" cy="226695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667500" y="3081255"/>
            <a:ext cx="5040000" cy="3416320"/>
          </a:xfrm>
          <a:prstGeom prst="rect">
            <a:avLst/>
          </a:prstGeom>
          <a:solidFill>
            <a:schemeClr val="bg1">
              <a:lumMod val="85000"/>
              <a:alpha val="85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smtClean="0">
                <a:solidFill>
                  <a:srgbClr val="0000FF"/>
                </a:solidFill>
              </a:rPr>
              <a:t>データから</a:t>
            </a:r>
            <a:r>
              <a:rPr kumimoji="1" lang="ja-JP" altLang="en-US" dirty="0">
                <a:solidFill>
                  <a:srgbClr val="0000FF"/>
                </a:solidFill>
              </a:rPr>
              <a:t>抽出したい属性あるいは数値</a:t>
            </a:r>
            <a:endParaRPr kumimoji="1" lang="en-US" altLang="ja-JP" dirty="0">
              <a:solidFill>
                <a:srgbClr val="0000FF"/>
              </a:solidFill>
            </a:endParaRPr>
          </a:p>
          <a:p>
            <a:r>
              <a:rPr kumimoji="1" lang="ja-JP" altLang="en-US" dirty="0" smtClean="0">
                <a:solidFill>
                  <a:srgbClr val="0000FF"/>
                </a:solidFill>
              </a:rPr>
              <a:t>①特許目標数</a:t>
            </a:r>
            <a:endParaRPr kumimoji="1" lang="en-US" altLang="ja-JP" dirty="0" smtClean="0">
              <a:solidFill>
                <a:srgbClr val="0000FF"/>
              </a:solidFill>
            </a:endParaRPr>
          </a:p>
          <a:p>
            <a:r>
              <a:rPr kumimoji="1" lang="ja-JP" altLang="en-US" dirty="0" smtClean="0">
                <a:solidFill>
                  <a:srgbClr val="0000FF"/>
                </a:solidFill>
              </a:rPr>
              <a:t>②特許出願実績</a:t>
            </a:r>
            <a:endParaRPr kumimoji="1" lang="en-US" altLang="ja-JP" dirty="0" smtClean="0">
              <a:solidFill>
                <a:srgbClr val="0000FF"/>
              </a:solidFill>
            </a:endParaRPr>
          </a:p>
          <a:p>
            <a:r>
              <a:rPr kumimoji="1" lang="ja-JP" altLang="en-US" dirty="0" smtClean="0">
                <a:solidFill>
                  <a:srgbClr val="0000FF"/>
                </a:solidFill>
              </a:rPr>
              <a:t>③設計工数の予算、実績および推定実績</a:t>
            </a:r>
            <a:endParaRPr kumimoji="1" lang="en-US" altLang="ja-JP" dirty="0" smtClean="0">
              <a:solidFill>
                <a:srgbClr val="0000FF"/>
              </a:solidFill>
            </a:endParaRPr>
          </a:p>
          <a:p>
            <a:r>
              <a:rPr kumimoji="1" lang="ja-JP" altLang="en-US" dirty="0" smtClean="0">
                <a:solidFill>
                  <a:srgbClr val="0000FF"/>
                </a:solidFill>
              </a:rPr>
              <a:t>④生技工数の</a:t>
            </a:r>
            <a:r>
              <a:rPr kumimoji="1" lang="ja-JP" altLang="en-US" dirty="0">
                <a:solidFill>
                  <a:srgbClr val="0000FF"/>
                </a:solidFill>
              </a:rPr>
              <a:t>予算、実績および推定実績</a:t>
            </a:r>
            <a:endParaRPr kumimoji="1" lang="en-US" altLang="ja-JP" dirty="0" smtClean="0">
              <a:solidFill>
                <a:srgbClr val="0000FF"/>
              </a:solidFill>
            </a:endParaRPr>
          </a:p>
          <a:p>
            <a:r>
              <a:rPr kumimoji="1" lang="ja-JP" altLang="en-US" dirty="0" smtClean="0">
                <a:solidFill>
                  <a:srgbClr val="0000FF"/>
                </a:solidFill>
              </a:rPr>
              <a:t>⑤試験工数の</a:t>
            </a:r>
            <a:r>
              <a:rPr kumimoji="1" lang="ja-JP" altLang="en-US" dirty="0">
                <a:solidFill>
                  <a:srgbClr val="0000FF"/>
                </a:solidFill>
              </a:rPr>
              <a:t>予算、実績および推定実績</a:t>
            </a:r>
            <a:endParaRPr kumimoji="1" lang="en-US" altLang="ja-JP" dirty="0" smtClean="0">
              <a:solidFill>
                <a:srgbClr val="0000FF"/>
              </a:solidFill>
            </a:endParaRPr>
          </a:p>
          <a:p>
            <a:r>
              <a:rPr kumimoji="1" lang="ja-JP" altLang="en-US" dirty="0" smtClean="0">
                <a:solidFill>
                  <a:srgbClr val="0000FF"/>
                </a:solidFill>
              </a:rPr>
              <a:t>⑥直接工数の</a:t>
            </a:r>
            <a:r>
              <a:rPr kumimoji="1" lang="ja-JP" altLang="en-US" dirty="0">
                <a:solidFill>
                  <a:srgbClr val="0000FF"/>
                </a:solidFill>
              </a:rPr>
              <a:t>予算、実績および推定</a:t>
            </a:r>
            <a:r>
              <a:rPr kumimoji="1" lang="ja-JP" altLang="en-US" dirty="0" smtClean="0">
                <a:solidFill>
                  <a:srgbClr val="0000FF"/>
                </a:solidFill>
              </a:rPr>
              <a:t>実績</a:t>
            </a:r>
            <a:endParaRPr kumimoji="1" lang="en-US" altLang="ja-JP" dirty="0" smtClean="0">
              <a:solidFill>
                <a:srgbClr val="0000FF"/>
              </a:solidFill>
            </a:endParaRPr>
          </a:p>
          <a:p>
            <a:r>
              <a:rPr kumimoji="1" lang="ja-JP" altLang="en-US" dirty="0" smtClean="0">
                <a:solidFill>
                  <a:srgbClr val="0000FF"/>
                </a:solidFill>
              </a:rPr>
              <a:t>⑦外部工数の</a:t>
            </a:r>
            <a:r>
              <a:rPr kumimoji="1" lang="ja-JP" altLang="en-US" dirty="0">
                <a:solidFill>
                  <a:srgbClr val="0000FF"/>
                </a:solidFill>
              </a:rPr>
              <a:t>予算、実績および推定</a:t>
            </a:r>
            <a:r>
              <a:rPr kumimoji="1" lang="ja-JP" altLang="en-US" dirty="0" smtClean="0">
                <a:solidFill>
                  <a:srgbClr val="0000FF"/>
                </a:solidFill>
              </a:rPr>
              <a:t>実績</a:t>
            </a:r>
            <a:endParaRPr kumimoji="1" lang="en-US" altLang="ja-JP" dirty="0" smtClean="0">
              <a:solidFill>
                <a:srgbClr val="0000FF"/>
              </a:solidFill>
            </a:endParaRPr>
          </a:p>
          <a:p>
            <a:r>
              <a:rPr kumimoji="1" lang="ja-JP" altLang="en-US" dirty="0" smtClean="0">
                <a:solidFill>
                  <a:srgbClr val="0000FF"/>
                </a:solidFill>
              </a:rPr>
              <a:t>⑧外部調達費の</a:t>
            </a:r>
            <a:r>
              <a:rPr kumimoji="1" lang="ja-JP" altLang="en-US" dirty="0">
                <a:solidFill>
                  <a:srgbClr val="0000FF"/>
                </a:solidFill>
              </a:rPr>
              <a:t>予算、実績および推定</a:t>
            </a:r>
            <a:r>
              <a:rPr kumimoji="1" lang="ja-JP" altLang="en-US" dirty="0" smtClean="0">
                <a:solidFill>
                  <a:srgbClr val="0000FF"/>
                </a:solidFill>
              </a:rPr>
              <a:t>実績</a:t>
            </a:r>
            <a:endParaRPr kumimoji="1" lang="en-US" altLang="ja-JP" dirty="0" smtClean="0">
              <a:solidFill>
                <a:srgbClr val="0000FF"/>
              </a:solidFill>
            </a:endParaRPr>
          </a:p>
          <a:p>
            <a:r>
              <a:rPr kumimoji="1" lang="ja-JP" altLang="en-US" dirty="0" smtClean="0">
                <a:solidFill>
                  <a:srgbClr val="0000FF"/>
                </a:solidFill>
              </a:rPr>
              <a:t>⑨その他工数の</a:t>
            </a:r>
            <a:r>
              <a:rPr kumimoji="1" lang="ja-JP" altLang="en-US" dirty="0">
                <a:solidFill>
                  <a:srgbClr val="0000FF"/>
                </a:solidFill>
              </a:rPr>
              <a:t>予算、実績および推定</a:t>
            </a:r>
            <a:r>
              <a:rPr kumimoji="1" lang="ja-JP" altLang="en-US" dirty="0" smtClean="0">
                <a:solidFill>
                  <a:srgbClr val="0000FF"/>
                </a:solidFill>
              </a:rPr>
              <a:t>実績</a:t>
            </a:r>
            <a:endParaRPr kumimoji="1" lang="en-US" altLang="ja-JP" dirty="0" smtClean="0">
              <a:solidFill>
                <a:srgbClr val="0000FF"/>
              </a:solidFill>
            </a:endParaRPr>
          </a:p>
          <a:p>
            <a:r>
              <a:rPr kumimoji="1" lang="ja-JP" altLang="en-US" dirty="0" smtClean="0">
                <a:solidFill>
                  <a:srgbClr val="0000FF"/>
                </a:solidFill>
              </a:rPr>
              <a:t>⑩通年予算</a:t>
            </a:r>
            <a:endParaRPr kumimoji="1" lang="en-US" altLang="ja-JP" dirty="0" smtClean="0">
              <a:solidFill>
                <a:srgbClr val="0000FF"/>
              </a:solidFill>
            </a:endParaRPr>
          </a:p>
          <a:p>
            <a:r>
              <a:rPr kumimoji="1" lang="ja-JP" altLang="en-US" dirty="0" smtClean="0">
                <a:solidFill>
                  <a:srgbClr val="0000FF"/>
                </a:solidFill>
              </a:rPr>
              <a:t>⑪通年実績（推定実績の値を含む）</a:t>
            </a:r>
            <a:endParaRPr kumimoji="1" lang="en-US" altLang="ja-JP" dirty="0" smtClean="0">
              <a:solidFill>
                <a:srgbClr val="0000FF"/>
              </a:solidFill>
            </a:endParaRPr>
          </a:p>
        </p:txBody>
      </p:sp>
    </p:spTree>
    <p:extLst>
      <p:ext uri="{BB962C8B-B14F-4D97-AF65-F5344CB8AC3E}">
        <p14:creationId xmlns:p14="http://schemas.microsoft.com/office/powerpoint/2010/main" val="54142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目次</a:t>
            </a:r>
            <a:endParaRPr lang="ja-JP" altLang="en-US" sz="2400" dirty="0"/>
          </a:p>
        </p:txBody>
      </p:sp>
      <p:sp>
        <p:nvSpPr>
          <p:cNvPr id="5" name="テキスト ボックス 4"/>
          <p:cNvSpPr txBox="1"/>
          <p:nvPr/>
        </p:nvSpPr>
        <p:spPr>
          <a:xfrm>
            <a:off x="257175" y="552450"/>
            <a:ext cx="10001250" cy="400110"/>
          </a:xfrm>
          <a:prstGeom prst="rect">
            <a:avLst/>
          </a:prstGeom>
          <a:noFill/>
        </p:spPr>
        <p:txBody>
          <a:bodyPr wrap="square" rtlCol="0">
            <a:spAutoFit/>
          </a:bodyPr>
          <a:lstStyle/>
          <a:p>
            <a:pPr marL="457200" indent="-457200">
              <a:buFont typeface="+mj-lt"/>
              <a:buAutoNum type="arabicPeriod"/>
            </a:pPr>
            <a:r>
              <a:rPr kumimoji="1" lang="ja-JP" altLang="en-US" sz="2000" dirty="0" smtClean="0"/>
              <a:t>業務フロー（全体）</a:t>
            </a:r>
            <a:endParaRPr kumimoji="1" lang="ja-JP" altLang="en-US" sz="2000" dirty="0"/>
          </a:p>
        </p:txBody>
      </p:sp>
      <p:sp>
        <p:nvSpPr>
          <p:cNvPr id="6" name="テキスト ボックス 5"/>
          <p:cNvSpPr txBox="1"/>
          <p:nvPr/>
        </p:nvSpPr>
        <p:spPr>
          <a:xfrm>
            <a:off x="257175" y="1024235"/>
            <a:ext cx="10001250" cy="400110"/>
          </a:xfrm>
          <a:prstGeom prst="rect">
            <a:avLst/>
          </a:prstGeom>
          <a:noFill/>
        </p:spPr>
        <p:txBody>
          <a:bodyPr wrap="square" rtlCol="0">
            <a:spAutoFit/>
          </a:bodyPr>
          <a:lstStyle/>
          <a:p>
            <a:pPr marL="457200" indent="-457200">
              <a:buFont typeface="+mj-lt"/>
              <a:buAutoNum type="arabicPeriod" startAt="2"/>
            </a:pPr>
            <a:r>
              <a:rPr kumimoji="1" lang="ja-JP" altLang="en-US" sz="2000" dirty="0" smtClean="0"/>
              <a:t>業務</a:t>
            </a:r>
            <a:r>
              <a:rPr kumimoji="1" lang="ja-JP" altLang="en-US" sz="2000" dirty="0"/>
              <a:t>フロー①（研究開発テーマ、予算の決定</a:t>
            </a:r>
            <a:r>
              <a:rPr kumimoji="1" lang="ja-JP" altLang="en-US" sz="2000" dirty="0" smtClean="0"/>
              <a:t>）</a:t>
            </a:r>
            <a:endParaRPr kumimoji="1" lang="ja-JP" altLang="en-US" sz="2000" dirty="0"/>
          </a:p>
        </p:txBody>
      </p:sp>
      <p:sp>
        <p:nvSpPr>
          <p:cNvPr id="7" name="テキスト ボックス 6"/>
          <p:cNvSpPr txBox="1"/>
          <p:nvPr/>
        </p:nvSpPr>
        <p:spPr>
          <a:xfrm>
            <a:off x="257175" y="1491020"/>
            <a:ext cx="10001250" cy="400110"/>
          </a:xfrm>
          <a:prstGeom prst="rect">
            <a:avLst/>
          </a:prstGeom>
          <a:noFill/>
        </p:spPr>
        <p:txBody>
          <a:bodyPr wrap="square" rtlCol="0">
            <a:spAutoFit/>
          </a:bodyPr>
          <a:lstStyle/>
          <a:p>
            <a:pPr marL="457200" indent="-457200">
              <a:buFont typeface="+mj-lt"/>
              <a:buAutoNum type="arabicPeriod" startAt="3"/>
            </a:pPr>
            <a:r>
              <a:rPr kumimoji="1" lang="ja-JP" altLang="en-US" sz="2000" dirty="0" smtClean="0"/>
              <a:t>業務</a:t>
            </a:r>
            <a:r>
              <a:rPr kumimoji="1" lang="ja-JP" altLang="en-US" sz="2000" dirty="0"/>
              <a:t>フロー②（研究開発の進捗の確認</a:t>
            </a:r>
            <a:r>
              <a:rPr kumimoji="1" lang="ja-JP" altLang="en-US" sz="2000" dirty="0" smtClean="0"/>
              <a:t>）</a:t>
            </a:r>
            <a:endParaRPr kumimoji="1" lang="ja-JP" altLang="en-US" sz="2000" dirty="0"/>
          </a:p>
        </p:txBody>
      </p:sp>
      <p:sp>
        <p:nvSpPr>
          <p:cNvPr id="8" name="テキスト ボックス 7"/>
          <p:cNvSpPr txBox="1"/>
          <p:nvPr/>
        </p:nvSpPr>
        <p:spPr>
          <a:xfrm>
            <a:off x="257175" y="1957805"/>
            <a:ext cx="10001250" cy="400110"/>
          </a:xfrm>
          <a:prstGeom prst="rect">
            <a:avLst/>
          </a:prstGeom>
          <a:noFill/>
        </p:spPr>
        <p:txBody>
          <a:bodyPr wrap="square" rtlCol="0">
            <a:spAutoFit/>
          </a:bodyPr>
          <a:lstStyle/>
          <a:p>
            <a:pPr marL="457200" indent="-457200">
              <a:buFont typeface="+mj-lt"/>
              <a:buAutoNum type="arabicPeriod" startAt="4"/>
            </a:pPr>
            <a:r>
              <a:rPr kumimoji="1" lang="ja-JP" altLang="en-US" sz="2000" dirty="0" smtClean="0"/>
              <a:t>研究</a:t>
            </a:r>
            <a:r>
              <a:rPr kumimoji="1" lang="ja-JP" altLang="en-US" sz="2000" dirty="0"/>
              <a:t>開発計画書兼完了報告書に</a:t>
            </a:r>
            <a:r>
              <a:rPr kumimoji="1" lang="ja-JP" altLang="en-US" sz="2000" dirty="0" smtClean="0"/>
              <a:t>ついて</a:t>
            </a:r>
            <a:endParaRPr kumimoji="1" lang="ja-JP" altLang="en-US" sz="2000" dirty="0"/>
          </a:p>
        </p:txBody>
      </p:sp>
      <p:sp>
        <p:nvSpPr>
          <p:cNvPr id="9" name="テキスト ボックス 8"/>
          <p:cNvSpPr txBox="1"/>
          <p:nvPr/>
        </p:nvSpPr>
        <p:spPr>
          <a:xfrm>
            <a:off x="257175" y="2424590"/>
            <a:ext cx="10001250" cy="400110"/>
          </a:xfrm>
          <a:prstGeom prst="rect">
            <a:avLst/>
          </a:prstGeom>
          <a:noFill/>
        </p:spPr>
        <p:txBody>
          <a:bodyPr wrap="square" rtlCol="0">
            <a:spAutoFit/>
          </a:bodyPr>
          <a:lstStyle/>
          <a:p>
            <a:pPr marL="457200" indent="-457200">
              <a:buFont typeface="+mj-lt"/>
              <a:buAutoNum type="arabicPeriod" startAt="5"/>
            </a:pPr>
            <a:r>
              <a:rPr kumimoji="1" lang="ja-JP" altLang="en-US" sz="2000" dirty="0" smtClean="0"/>
              <a:t>予算表について</a:t>
            </a:r>
            <a:endParaRPr kumimoji="1" lang="ja-JP" altLang="en-US" sz="2000" dirty="0"/>
          </a:p>
        </p:txBody>
      </p:sp>
      <p:sp>
        <p:nvSpPr>
          <p:cNvPr id="10" name="テキスト ボックス 9"/>
          <p:cNvSpPr txBox="1"/>
          <p:nvPr/>
        </p:nvSpPr>
        <p:spPr>
          <a:xfrm>
            <a:off x="257175" y="2891375"/>
            <a:ext cx="10001250" cy="400110"/>
          </a:xfrm>
          <a:prstGeom prst="rect">
            <a:avLst/>
          </a:prstGeom>
          <a:noFill/>
        </p:spPr>
        <p:txBody>
          <a:bodyPr wrap="square" rtlCol="0">
            <a:spAutoFit/>
          </a:bodyPr>
          <a:lstStyle/>
          <a:p>
            <a:pPr marL="457200" indent="-457200">
              <a:buFont typeface="+mj-lt"/>
              <a:buAutoNum type="arabicPeriod" startAt="6"/>
            </a:pPr>
            <a:r>
              <a:rPr kumimoji="1" lang="ja-JP" altLang="en-US" sz="2000" dirty="0" smtClean="0"/>
              <a:t>予算表について（計画時）</a:t>
            </a:r>
            <a:endParaRPr kumimoji="1" lang="ja-JP" altLang="en-US" sz="2000" dirty="0"/>
          </a:p>
        </p:txBody>
      </p:sp>
      <p:sp>
        <p:nvSpPr>
          <p:cNvPr id="11" name="テキスト ボックス 10"/>
          <p:cNvSpPr txBox="1"/>
          <p:nvPr/>
        </p:nvSpPr>
        <p:spPr>
          <a:xfrm>
            <a:off x="257175" y="3358160"/>
            <a:ext cx="10001250" cy="400110"/>
          </a:xfrm>
          <a:prstGeom prst="rect">
            <a:avLst/>
          </a:prstGeom>
          <a:noFill/>
        </p:spPr>
        <p:txBody>
          <a:bodyPr wrap="square" rtlCol="0">
            <a:spAutoFit/>
          </a:bodyPr>
          <a:lstStyle/>
          <a:p>
            <a:pPr marL="457200" indent="-457200">
              <a:buFont typeface="+mj-lt"/>
              <a:buAutoNum type="arabicPeriod" startAt="7"/>
            </a:pPr>
            <a:r>
              <a:rPr kumimoji="1" lang="ja-JP" altLang="en-US" sz="2000" dirty="0" smtClean="0"/>
              <a:t>予算表について（</a:t>
            </a:r>
            <a:r>
              <a:rPr kumimoji="1" lang="en-US" altLang="ja-JP" sz="2000" dirty="0" smtClean="0"/>
              <a:t>1Q</a:t>
            </a:r>
            <a:r>
              <a:rPr kumimoji="1" lang="ja-JP" altLang="en-US" sz="2000" dirty="0" smtClean="0"/>
              <a:t>終了時）</a:t>
            </a:r>
            <a:endParaRPr kumimoji="1" lang="ja-JP" altLang="en-US" sz="2000" dirty="0"/>
          </a:p>
        </p:txBody>
      </p:sp>
      <p:sp>
        <p:nvSpPr>
          <p:cNvPr id="12" name="テキスト ボックス 11"/>
          <p:cNvSpPr txBox="1"/>
          <p:nvPr/>
        </p:nvSpPr>
        <p:spPr>
          <a:xfrm>
            <a:off x="257175" y="3824945"/>
            <a:ext cx="10001250" cy="400110"/>
          </a:xfrm>
          <a:prstGeom prst="rect">
            <a:avLst/>
          </a:prstGeom>
          <a:noFill/>
        </p:spPr>
        <p:txBody>
          <a:bodyPr wrap="square" rtlCol="0">
            <a:spAutoFit/>
          </a:bodyPr>
          <a:lstStyle/>
          <a:p>
            <a:pPr marL="457200" indent="-457200">
              <a:buFont typeface="+mj-lt"/>
              <a:buAutoNum type="arabicPeriod" startAt="8"/>
            </a:pPr>
            <a:r>
              <a:rPr kumimoji="1" lang="ja-JP" altLang="en-US" sz="2000" dirty="0" smtClean="0"/>
              <a:t>予算執行状況の管理部データについて</a:t>
            </a:r>
            <a:endParaRPr kumimoji="1" lang="ja-JP" altLang="en-US" sz="2000" dirty="0"/>
          </a:p>
        </p:txBody>
      </p:sp>
      <p:sp>
        <p:nvSpPr>
          <p:cNvPr id="13" name="テキスト ボックス 12"/>
          <p:cNvSpPr txBox="1"/>
          <p:nvPr/>
        </p:nvSpPr>
        <p:spPr>
          <a:xfrm>
            <a:off x="257175" y="4291730"/>
            <a:ext cx="10001250" cy="400110"/>
          </a:xfrm>
          <a:prstGeom prst="rect">
            <a:avLst/>
          </a:prstGeom>
          <a:noFill/>
        </p:spPr>
        <p:txBody>
          <a:bodyPr wrap="square" rtlCol="0">
            <a:spAutoFit/>
          </a:bodyPr>
          <a:lstStyle/>
          <a:p>
            <a:pPr marL="457200" indent="-457200">
              <a:buFont typeface="+mj-lt"/>
              <a:buAutoNum type="arabicPeriod" startAt="9"/>
            </a:pPr>
            <a:r>
              <a:rPr kumimoji="1" lang="ja-JP" altLang="en-US" sz="2000" dirty="0"/>
              <a:t>要望</a:t>
            </a:r>
            <a:r>
              <a:rPr kumimoji="1" lang="ja-JP" altLang="en-US" sz="2000" dirty="0" smtClean="0"/>
              <a:t>する機能と権限一覧</a:t>
            </a:r>
            <a:endParaRPr kumimoji="1" lang="ja-JP" altLang="en-US" sz="2000" dirty="0"/>
          </a:p>
        </p:txBody>
      </p:sp>
      <p:sp>
        <p:nvSpPr>
          <p:cNvPr id="14" name="テキスト ボックス 13"/>
          <p:cNvSpPr txBox="1"/>
          <p:nvPr/>
        </p:nvSpPr>
        <p:spPr>
          <a:xfrm>
            <a:off x="257175" y="4758515"/>
            <a:ext cx="10001250" cy="400110"/>
          </a:xfrm>
          <a:prstGeom prst="rect">
            <a:avLst/>
          </a:prstGeom>
          <a:noFill/>
        </p:spPr>
        <p:txBody>
          <a:bodyPr wrap="square" rtlCol="0">
            <a:spAutoFit/>
          </a:bodyPr>
          <a:lstStyle/>
          <a:p>
            <a:pPr marL="457200" indent="-457200">
              <a:buFont typeface="+mj-lt"/>
              <a:buAutoNum type="arabicPeriod" startAt="10"/>
            </a:pPr>
            <a:r>
              <a:rPr kumimoji="1" lang="ja-JP" altLang="en-US" sz="2000" dirty="0" smtClean="0"/>
              <a:t>研究</a:t>
            </a:r>
            <a:r>
              <a:rPr kumimoji="1" lang="ja-JP" altLang="en-US" sz="2000" dirty="0"/>
              <a:t>開発計画書兼完了報告書の属性</a:t>
            </a:r>
            <a:r>
              <a:rPr kumimoji="1" lang="ja-JP" altLang="en-US" sz="2000" dirty="0" smtClean="0"/>
              <a:t>一覧</a:t>
            </a:r>
            <a:endParaRPr kumimoji="1" lang="ja-JP" altLang="en-US" sz="2000" dirty="0"/>
          </a:p>
        </p:txBody>
      </p:sp>
      <p:sp>
        <p:nvSpPr>
          <p:cNvPr id="15" name="テキスト ボックス 14"/>
          <p:cNvSpPr txBox="1"/>
          <p:nvPr/>
        </p:nvSpPr>
        <p:spPr>
          <a:xfrm>
            <a:off x="257175" y="5225300"/>
            <a:ext cx="10001250" cy="400110"/>
          </a:xfrm>
          <a:prstGeom prst="rect">
            <a:avLst/>
          </a:prstGeom>
          <a:noFill/>
        </p:spPr>
        <p:txBody>
          <a:bodyPr wrap="square" rtlCol="0">
            <a:spAutoFit/>
          </a:bodyPr>
          <a:lstStyle/>
          <a:p>
            <a:pPr marL="457200" indent="-457200">
              <a:buFont typeface="+mj-lt"/>
              <a:buAutoNum type="arabicPeriod" startAt="11"/>
            </a:pPr>
            <a:r>
              <a:rPr kumimoji="1" lang="ja-JP" altLang="en-US" sz="2000" dirty="0" smtClean="0"/>
              <a:t>データ出力したい属性一覧</a:t>
            </a:r>
            <a:endParaRPr kumimoji="1" lang="ja-JP" altLang="en-US" sz="2000" dirty="0"/>
          </a:p>
        </p:txBody>
      </p:sp>
      <p:sp>
        <p:nvSpPr>
          <p:cNvPr id="16" name="テキスト ボックス 15"/>
          <p:cNvSpPr txBox="1"/>
          <p:nvPr/>
        </p:nvSpPr>
        <p:spPr>
          <a:xfrm>
            <a:off x="257175" y="5692085"/>
            <a:ext cx="10001250" cy="400110"/>
          </a:xfrm>
          <a:prstGeom prst="rect">
            <a:avLst/>
          </a:prstGeom>
          <a:noFill/>
        </p:spPr>
        <p:txBody>
          <a:bodyPr wrap="square" rtlCol="0">
            <a:spAutoFit/>
          </a:bodyPr>
          <a:lstStyle/>
          <a:p>
            <a:pPr marL="457200" indent="-457200">
              <a:buFont typeface="+mj-lt"/>
              <a:buAutoNum type="arabicPeriod" startAt="12"/>
            </a:pPr>
            <a:r>
              <a:rPr kumimoji="1" lang="ja-JP" altLang="en-US" sz="2000" dirty="0" smtClean="0"/>
              <a:t>管理部</a:t>
            </a:r>
            <a:r>
              <a:rPr kumimoji="1" lang="ja-JP" altLang="en-US" sz="2000" dirty="0"/>
              <a:t>データと研究開発計画書の</a:t>
            </a:r>
            <a:r>
              <a:rPr kumimoji="1" lang="ja-JP" altLang="en-US" sz="2000" dirty="0" smtClean="0"/>
              <a:t>関係</a:t>
            </a:r>
            <a:endParaRPr kumimoji="1" lang="ja-JP" altLang="en-US" sz="2000" dirty="0"/>
          </a:p>
        </p:txBody>
      </p:sp>
      <p:sp>
        <p:nvSpPr>
          <p:cNvPr id="17" name="角丸四角形 16">
            <a:hlinkClick r:id="" action="ppaction://hlinkshowjump?jump=nextslide"/>
          </p:cNvPr>
          <p:cNvSpPr/>
          <p:nvPr/>
        </p:nvSpPr>
        <p:spPr>
          <a:xfrm>
            <a:off x="11112500" y="552450"/>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3</a:t>
            </a:r>
            <a:endParaRPr kumimoji="1" lang="ja-JP" altLang="en-US" dirty="0">
              <a:solidFill>
                <a:schemeClr val="tx1">
                  <a:lumMod val="50000"/>
                  <a:lumOff val="50000"/>
                </a:schemeClr>
              </a:solidFill>
            </a:endParaRPr>
          </a:p>
        </p:txBody>
      </p:sp>
      <p:sp>
        <p:nvSpPr>
          <p:cNvPr id="18" name="角丸四角形 17">
            <a:hlinkClick r:id="rId3" action="ppaction://hlinksldjump"/>
          </p:cNvPr>
          <p:cNvSpPr/>
          <p:nvPr/>
        </p:nvSpPr>
        <p:spPr>
          <a:xfrm>
            <a:off x="11112500" y="1024235"/>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5</a:t>
            </a:r>
            <a:endParaRPr kumimoji="1" lang="ja-JP" altLang="en-US" dirty="0">
              <a:solidFill>
                <a:schemeClr val="tx1">
                  <a:lumMod val="50000"/>
                  <a:lumOff val="50000"/>
                </a:schemeClr>
              </a:solidFill>
            </a:endParaRPr>
          </a:p>
        </p:txBody>
      </p:sp>
      <p:sp>
        <p:nvSpPr>
          <p:cNvPr id="19" name="角丸四角形 18">
            <a:hlinkClick r:id="rId4" action="ppaction://hlinksldjump"/>
          </p:cNvPr>
          <p:cNvSpPr/>
          <p:nvPr/>
        </p:nvSpPr>
        <p:spPr>
          <a:xfrm>
            <a:off x="11112500" y="1491020"/>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8</a:t>
            </a:r>
            <a:endParaRPr kumimoji="1" lang="ja-JP" altLang="en-US" dirty="0">
              <a:solidFill>
                <a:schemeClr val="tx1">
                  <a:lumMod val="50000"/>
                  <a:lumOff val="50000"/>
                </a:schemeClr>
              </a:solidFill>
            </a:endParaRPr>
          </a:p>
        </p:txBody>
      </p:sp>
      <p:sp>
        <p:nvSpPr>
          <p:cNvPr id="20" name="角丸四角形 19">
            <a:hlinkClick r:id="rId5" action="ppaction://hlinksldjump"/>
          </p:cNvPr>
          <p:cNvSpPr/>
          <p:nvPr/>
        </p:nvSpPr>
        <p:spPr>
          <a:xfrm>
            <a:off x="11112500" y="1957805"/>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13</a:t>
            </a:r>
            <a:endParaRPr kumimoji="1" lang="ja-JP" altLang="en-US" dirty="0">
              <a:solidFill>
                <a:schemeClr val="tx1">
                  <a:lumMod val="50000"/>
                  <a:lumOff val="50000"/>
                </a:schemeClr>
              </a:solidFill>
            </a:endParaRPr>
          </a:p>
        </p:txBody>
      </p:sp>
      <p:sp>
        <p:nvSpPr>
          <p:cNvPr id="21" name="角丸四角形 20">
            <a:hlinkClick r:id="rId6" action="ppaction://hlinksldjump"/>
          </p:cNvPr>
          <p:cNvSpPr/>
          <p:nvPr/>
        </p:nvSpPr>
        <p:spPr>
          <a:xfrm>
            <a:off x="11112500" y="2429890"/>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27</a:t>
            </a:r>
            <a:endParaRPr kumimoji="1" lang="ja-JP" altLang="en-US" dirty="0">
              <a:solidFill>
                <a:schemeClr val="tx1">
                  <a:lumMod val="50000"/>
                  <a:lumOff val="50000"/>
                </a:schemeClr>
              </a:solidFill>
            </a:endParaRPr>
          </a:p>
        </p:txBody>
      </p:sp>
      <p:sp>
        <p:nvSpPr>
          <p:cNvPr id="22" name="角丸四角形 21">
            <a:hlinkClick r:id="rId7" action="ppaction://hlinksldjump"/>
          </p:cNvPr>
          <p:cNvSpPr/>
          <p:nvPr/>
        </p:nvSpPr>
        <p:spPr>
          <a:xfrm>
            <a:off x="11112500" y="2891375"/>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29</a:t>
            </a:r>
            <a:endParaRPr kumimoji="1" lang="ja-JP" altLang="en-US" dirty="0">
              <a:solidFill>
                <a:schemeClr val="tx1">
                  <a:lumMod val="50000"/>
                  <a:lumOff val="50000"/>
                </a:schemeClr>
              </a:solidFill>
            </a:endParaRPr>
          </a:p>
        </p:txBody>
      </p:sp>
      <p:sp>
        <p:nvSpPr>
          <p:cNvPr id="23" name="角丸四角形 22">
            <a:hlinkClick r:id="rId8" action="ppaction://hlinksldjump"/>
          </p:cNvPr>
          <p:cNvSpPr/>
          <p:nvPr/>
        </p:nvSpPr>
        <p:spPr>
          <a:xfrm>
            <a:off x="11112500" y="3352860"/>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34</a:t>
            </a:r>
            <a:endParaRPr kumimoji="1" lang="ja-JP" altLang="en-US" dirty="0">
              <a:solidFill>
                <a:schemeClr val="tx1">
                  <a:lumMod val="50000"/>
                  <a:lumOff val="50000"/>
                </a:schemeClr>
              </a:solidFill>
            </a:endParaRPr>
          </a:p>
        </p:txBody>
      </p:sp>
      <p:sp>
        <p:nvSpPr>
          <p:cNvPr id="24" name="角丸四角形 23">
            <a:hlinkClick r:id="rId9" action="ppaction://hlinksldjump"/>
          </p:cNvPr>
          <p:cNvSpPr/>
          <p:nvPr/>
        </p:nvSpPr>
        <p:spPr>
          <a:xfrm>
            <a:off x="11112500" y="3824645"/>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41</a:t>
            </a:r>
            <a:endParaRPr kumimoji="1" lang="ja-JP" altLang="en-US" dirty="0">
              <a:solidFill>
                <a:schemeClr val="tx1">
                  <a:lumMod val="50000"/>
                  <a:lumOff val="50000"/>
                </a:schemeClr>
              </a:solidFill>
            </a:endParaRPr>
          </a:p>
        </p:txBody>
      </p:sp>
      <p:sp>
        <p:nvSpPr>
          <p:cNvPr id="25" name="角丸四角形 24">
            <a:hlinkClick r:id="rId10" action="ppaction://hlinksldjump"/>
          </p:cNvPr>
          <p:cNvSpPr/>
          <p:nvPr/>
        </p:nvSpPr>
        <p:spPr>
          <a:xfrm>
            <a:off x="11112500" y="4291430"/>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47</a:t>
            </a:r>
            <a:endParaRPr kumimoji="1" lang="ja-JP" altLang="en-US" dirty="0">
              <a:solidFill>
                <a:schemeClr val="tx1">
                  <a:lumMod val="50000"/>
                  <a:lumOff val="50000"/>
                </a:schemeClr>
              </a:solidFill>
            </a:endParaRPr>
          </a:p>
        </p:txBody>
      </p:sp>
      <p:sp>
        <p:nvSpPr>
          <p:cNvPr id="26" name="角丸四角形 25">
            <a:hlinkClick r:id="rId11" action="ppaction://hlinksldjump"/>
          </p:cNvPr>
          <p:cNvSpPr/>
          <p:nvPr/>
        </p:nvSpPr>
        <p:spPr>
          <a:xfrm>
            <a:off x="11112500" y="4758215"/>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50</a:t>
            </a:r>
            <a:endParaRPr kumimoji="1" lang="ja-JP" altLang="en-US" dirty="0">
              <a:solidFill>
                <a:schemeClr val="tx1">
                  <a:lumMod val="50000"/>
                  <a:lumOff val="50000"/>
                </a:schemeClr>
              </a:solidFill>
            </a:endParaRPr>
          </a:p>
        </p:txBody>
      </p:sp>
      <p:sp>
        <p:nvSpPr>
          <p:cNvPr id="27" name="角丸四角形 26">
            <a:hlinkClick r:id="rId12" action="ppaction://hlinksldjump"/>
          </p:cNvPr>
          <p:cNvSpPr/>
          <p:nvPr/>
        </p:nvSpPr>
        <p:spPr>
          <a:xfrm>
            <a:off x="11112500" y="5230300"/>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52</a:t>
            </a:r>
            <a:endParaRPr kumimoji="1" lang="ja-JP" altLang="en-US" dirty="0">
              <a:solidFill>
                <a:schemeClr val="tx1">
                  <a:lumMod val="50000"/>
                  <a:lumOff val="50000"/>
                </a:schemeClr>
              </a:solidFill>
            </a:endParaRPr>
          </a:p>
        </p:txBody>
      </p:sp>
      <p:sp>
        <p:nvSpPr>
          <p:cNvPr id="28" name="角丸四角形 27">
            <a:hlinkClick r:id="rId13" action="ppaction://hlinksldjump"/>
          </p:cNvPr>
          <p:cNvSpPr/>
          <p:nvPr/>
        </p:nvSpPr>
        <p:spPr>
          <a:xfrm>
            <a:off x="11112500" y="5691785"/>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56</a:t>
            </a:r>
            <a:endParaRPr kumimoji="1" lang="ja-JP" altLang="en-US" dirty="0">
              <a:solidFill>
                <a:schemeClr val="tx1">
                  <a:lumMod val="50000"/>
                  <a:lumOff val="50000"/>
                </a:schemeClr>
              </a:solidFill>
            </a:endParaRPr>
          </a:p>
        </p:txBody>
      </p:sp>
      <p:sp>
        <p:nvSpPr>
          <p:cNvPr id="29" name="テキスト ボックス 28"/>
          <p:cNvSpPr txBox="1"/>
          <p:nvPr/>
        </p:nvSpPr>
        <p:spPr>
          <a:xfrm>
            <a:off x="257175" y="6153570"/>
            <a:ext cx="10001250" cy="400110"/>
          </a:xfrm>
          <a:prstGeom prst="rect">
            <a:avLst/>
          </a:prstGeom>
          <a:noFill/>
        </p:spPr>
        <p:txBody>
          <a:bodyPr wrap="square" rtlCol="0">
            <a:spAutoFit/>
          </a:bodyPr>
          <a:lstStyle/>
          <a:p>
            <a:pPr marL="457200" indent="-457200">
              <a:buFont typeface="+mj-lt"/>
              <a:buAutoNum type="arabicPeriod" startAt="13"/>
            </a:pPr>
            <a:r>
              <a:rPr kumimoji="1" lang="ja-JP" altLang="en-US" sz="2000" dirty="0"/>
              <a:t>その他</a:t>
            </a:r>
            <a:endParaRPr kumimoji="1" lang="ja-JP" altLang="en-US" sz="2000" dirty="0"/>
          </a:p>
        </p:txBody>
      </p:sp>
      <p:sp>
        <p:nvSpPr>
          <p:cNvPr id="30" name="角丸四角形 29">
            <a:hlinkClick r:id="rId13" action="ppaction://hlinksldjump"/>
          </p:cNvPr>
          <p:cNvSpPr/>
          <p:nvPr/>
        </p:nvSpPr>
        <p:spPr>
          <a:xfrm>
            <a:off x="11112500" y="6153270"/>
            <a:ext cx="508000" cy="40011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50000"/>
                    <a:lumOff val="50000"/>
                  </a:schemeClr>
                </a:solidFill>
              </a:rPr>
              <a:t>56</a:t>
            </a:r>
            <a:endParaRPr kumimoji="1" lang="ja-JP" altLang="en-US" dirty="0">
              <a:solidFill>
                <a:schemeClr val="tx1">
                  <a:lumMod val="50000"/>
                  <a:lumOff val="50000"/>
                </a:schemeClr>
              </a:solidFill>
            </a:endParaRPr>
          </a:p>
        </p:txBody>
      </p:sp>
    </p:spTree>
    <p:extLst>
      <p:ext uri="{BB962C8B-B14F-4D97-AF65-F5344CB8AC3E}">
        <p14:creationId xmlns:p14="http://schemas.microsoft.com/office/powerpoint/2010/main" val="32143924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以下は、</a:t>
            </a:r>
            <a:r>
              <a:rPr kumimoji="1" lang="en-US" altLang="ja-JP" sz="2000" dirty="0" smtClean="0">
                <a:solidFill>
                  <a:schemeClr val="tx1">
                    <a:lumMod val="65000"/>
                    <a:lumOff val="35000"/>
                  </a:schemeClr>
                </a:solidFill>
              </a:rPr>
              <a:t>1Q</a:t>
            </a:r>
            <a:r>
              <a:rPr kumimoji="1" lang="ja-JP" altLang="en-US" sz="2000" dirty="0" smtClean="0">
                <a:solidFill>
                  <a:schemeClr val="tx1">
                    <a:lumMod val="65000"/>
                    <a:lumOff val="35000"/>
                  </a:schemeClr>
                </a:solidFill>
              </a:rPr>
              <a:t>から</a:t>
            </a:r>
            <a:r>
              <a:rPr kumimoji="1" lang="en-US" altLang="ja-JP" sz="2000" dirty="0" smtClean="0">
                <a:solidFill>
                  <a:schemeClr val="tx1">
                    <a:lumMod val="65000"/>
                    <a:lumOff val="35000"/>
                  </a:schemeClr>
                </a:solidFill>
              </a:rPr>
              <a:t>4Q</a:t>
            </a:r>
            <a:r>
              <a:rPr kumimoji="1" lang="ja-JP" altLang="en-US" sz="2000" dirty="0" smtClean="0">
                <a:solidFill>
                  <a:schemeClr val="tx1">
                    <a:lumMod val="65000"/>
                    <a:lumOff val="35000"/>
                  </a:schemeClr>
                </a:solidFill>
              </a:rPr>
              <a:t>（本年度研究成果）までの進捗状況を記入する記入欄</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a:solidFill>
                  <a:schemeClr val="tx1">
                    <a:lumMod val="65000"/>
                    <a:lumOff val="35000"/>
                  </a:schemeClr>
                </a:solidFill>
              </a:rPr>
              <a:t>箇条書き</a:t>
            </a:r>
            <a:r>
              <a:rPr kumimoji="1" lang="ja-JP" altLang="en-US" sz="2000" dirty="0" smtClean="0">
                <a:solidFill>
                  <a:schemeClr val="tx1">
                    <a:lumMod val="65000"/>
                    <a:lumOff val="35000"/>
                  </a:schemeClr>
                </a:solidFill>
              </a:rPr>
              <a:t>に対応するようなシートが望ましい</a:t>
            </a:r>
            <a:endParaRPr kumimoji="1" lang="en-US" altLang="ja-JP" sz="2000" dirty="0" smtClean="0">
              <a:solidFill>
                <a:schemeClr val="tx1">
                  <a:lumMod val="65000"/>
                  <a:lumOff val="35000"/>
                </a:schemeClr>
              </a:solidFill>
            </a:endParaRPr>
          </a:p>
        </p:txBody>
      </p:sp>
      <p:pic>
        <p:nvPicPr>
          <p:cNvPr id="4" name="図 3"/>
          <p:cNvPicPr>
            <a:picLocks noChangeAspect="1"/>
          </p:cNvPicPr>
          <p:nvPr/>
        </p:nvPicPr>
        <p:blipFill>
          <a:blip r:embed="rId3"/>
          <a:stretch>
            <a:fillRect/>
          </a:stretch>
        </p:blipFill>
        <p:spPr>
          <a:xfrm>
            <a:off x="2136000" y="1644105"/>
            <a:ext cx="7920000" cy="4771503"/>
          </a:xfrm>
          <a:prstGeom prst="rect">
            <a:avLst/>
          </a:prstGeom>
        </p:spPr>
      </p:pic>
    </p:spTree>
    <p:extLst>
      <p:ext uri="{BB962C8B-B14F-4D97-AF65-F5344CB8AC3E}">
        <p14:creationId xmlns:p14="http://schemas.microsoft.com/office/powerpoint/2010/main" val="25431745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以下は署名欄。</a:t>
            </a:r>
            <a:r>
              <a:rPr kumimoji="1" lang="en-US" altLang="ja-JP" sz="2000" dirty="0" smtClean="0">
                <a:solidFill>
                  <a:schemeClr val="tx1">
                    <a:lumMod val="65000"/>
                    <a:lumOff val="35000"/>
                  </a:schemeClr>
                </a:solidFill>
              </a:rPr>
              <a:t>R&amp;D</a:t>
            </a:r>
            <a:r>
              <a:rPr kumimoji="1" lang="ja-JP" altLang="en-US" sz="2000" dirty="0" smtClean="0">
                <a:solidFill>
                  <a:schemeClr val="tx1">
                    <a:lumMod val="65000"/>
                    <a:lumOff val="35000"/>
                  </a:schemeClr>
                </a:solidFill>
              </a:rPr>
              <a:t>推進責任者が責任を負う体制を構築中のため、今後、担当役員と部</a:t>
            </a:r>
            <a:r>
              <a:rPr kumimoji="1" lang="en-US" altLang="ja-JP" sz="2000" dirty="0" smtClean="0">
                <a:solidFill>
                  <a:schemeClr val="tx1">
                    <a:lumMod val="65000"/>
                    <a:lumOff val="35000"/>
                  </a:schemeClr>
                </a:solidFill>
              </a:rPr>
              <a:t>/</a:t>
            </a:r>
            <a:r>
              <a:rPr kumimoji="1" lang="ja-JP" altLang="en-US" sz="2000" dirty="0" smtClean="0">
                <a:solidFill>
                  <a:schemeClr val="tx1">
                    <a:lumMod val="65000"/>
                    <a:lumOff val="35000"/>
                  </a:schemeClr>
                </a:solidFill>
              </a:rPr>
              <a:t>室長の間に、</a:t>
            </a:r>
            <a:r>
              <a:rPr kumimoji="1" lang="en-US" altLang="ja-JP" sz="2000" dirty="0" smtClean="0">
                <a:solidFill>
                  <a:schemeClr val="tx1">
                    <a:lumMod val="65000"/>
                    <a:lumOff val="35000"/>
                  </a:schemeClr>
                </a:solidFill>
              </a:rPr>
              <a:t>R&amp;D</a:t>
            </a:r>
            <a:r>
              <a:rPr kumimoji="1" lang="ja-JP" altLang="en-US" sz="2000" dirty="0" smtClean="0">
                <a:solidFill>
                  <a:schemeClr val="tx1">
                    <a:lumMod val="65000"/>
                    <a:lumOff val="35000"/>
                  </a:schemeClr>
                </a:solidFill>
              </a:rPr>
              <a:t>推進責任者の押印欄を設ける</a:t>
            </a:r>
            <a:endParaRPr kumimoji="1" lang="en-US" altLang="ja-JP" sz="2000" dirty="0" smtClean="0">
              <a:solidFill>
                <a:schemeClr val="tx1">
                  <a:lumMod val="65000"/>
                  <a:lumOff val="35000"/>
                </a:schemeClr>
              </a:solidFill>
            </a:endParaRPr>
          </a:p>
        </p:txBody>
      </p:sp>
      <p:pic>
        <p:nvPicPr>
          <p:cNvPr id="5" name="図 4"/>
          <p:cNvPicPr>
            <a:picLocks noChangeAspect="1"/>
          </p:cNvPicPr>
          <p:nvPr/>
        </p:nvPicPr>
        <p:blipFill>
          <a:blip r:embed="rId3"/>
          <a:stretch>
            <a:fillRect/>
          </a:stretch>
        </p:blipFill>
        <p:spPr>
          <a:xfrm>
            <a:off x="516000" y="2654301"/>
            <a:ext cx="11160000" cy="2392853"/>
          </a:xfrm>
          <a:prstGeom prst="rect">
            <a:avLst/>
          </a:prstGeom>
        </p:spPr>
      </p:pic>
      <p:cxnSp>
        <p:nvCxnSpPr>
          <p:cNvPr id="6" name="直線矢印コネクタ 5"/>
          <p:cNvCxnSpPr/>
          <p:nvPr/>
        </p:nvCxnSpPr>
        <p:spPr>
          <a:xfrm flipV="1">
            <a:off x="8395855" y="4623956"/>
            <a:ext cx="529936" cy="716971"/>
          </a:xfrm>
          <a:prstGeom prst="straightConnector1">
            <a:avLst/>
          </a:prstGeom>
          <a:ln w="19050">
            <a:headEnd type="none"/>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953991" y="5153891"/>
            <a:ext cx="2441864" cy="646331"/>
          </a:xfrm>
          <a:prstGeom prst="rect">
            <a:avLst/>
          </a:prstGeom>
          <a:noFill/>
        </p:spPr>
        <p:txBody>
          <a:bodyPr wrap="square" rtlCol="0">
            <a:spAutoFit/>
          </a:bodyPr>
          <a:lstStyle/>
          <a:p>
            <a:r>
              <a:rPr kumimoji="1" lang="ja-JP" altLang="en-US" dirty="0"/>
              <a:t>ここ</a:t>
            </a:r>
            <a:r>
              <a:rPr kumimoji="1" lang="ja-JP" altLang="en-US" dirty="0" smtClean="0"/>
              <a:t>に</a:t>
            </a:r>
            <a:r>
              <a:rPr kumimoji="1" lang="en-US" altLang="ja-JP" dirty="0">
                <a:solidFill>
                  <a:schemeClr val="tx1">
                    <a:lumMod val="65000"/>
                    <a:lumOff val="35000"/>
                  </a:schemeClr>
                </a:solidFill>
              </a:rPr>
              <a:t>R&amp;D</a:t>
            </a:r>
            <a:r>
              <a:rPr kumimoji="1" lang="ja-JP" altLang="en-US" dirty="0">
                <a:solidFill>
                  <a:schemeClr val="tx1">
                    <a:lumMod val="65000"/>
                    <a:lumOff val="35000"/>
                  </a:schemeClr>
                </a:solidFill>
              </a:rPr>
              <a:t>推進</a:t>
            </a:r>
            <a:r>
              <a:rPr kumimoji="1" lang="ja-JP" altLang="en-US" dirty="0" smtClean="0">
                <a:solidFill>
                  <a:schemeClr val="tx1">
                    <a:lumMod val="65000"/>
                    <a:lumOff val="35000"/>
                  </a:schemeClr>
                </a:solidFill>
              </a:rPr>
              <a:t>責任者が入る</a:t>
            </a:r>
            <a:endParaRPr kumimoji="1" lang="en-US" altLang="ja-JP" dirty="0" smtClean="0">
              <a:solidFill>
                <a:schemeClr val="tx1">
                  <a:lumMod val="65000"/>
                  <a:lumOff val="35000"/>
                </a:schemeClr>
              </a:solidFill>
            </a:endParaRPr>
          </a:p>
        </p:txBody>
      </p:sp>
    </p:spTree>
    <p:extLst>
      <p:ext uri="{BB962C8B-B14F-4D97-AF65-F5344CB8AC3E}">
        <p14:creationId xmlns:p14="http://schemas.microsoft.com/office/powerpoint/2010/main" val="10034910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研究開発計画書兼完了報告書について</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以下は署名欄。</a:t>
            </a:r>
            <a:r>
              <a:rPr kumimoji="1" lang="en-US" altLang="ja-JP" sz="2000" dirty="0" smtClean="0">
                <a:solidFill>
                  <a:schemeClr val="tx1">
                    <a:lumMod val="65000"/>
                    <a:lumOff val="35000"/>
                  </a:schemeClr>
                </a:solidFill>
              </a:rPr>
              <a:t>R&amp;D</a:t>
            </a:r>
            <a:r>
              <a:rPr kumimoji="1" lang="ja-JP" altLang="en-US" sz="2000" dirty="0" smtClean="0">
                <a:solidFill>
                  <a:schemeClr val="tx1">
                    <a:lumMod val="65000"/>
                    <a:lumOff val="35000"/>
                  </a:schemeClr>
                </a:solidFill>
              </a:rPr>
              <a:t>推進責任者が責任を負う体制を構築中のため、今後、担当役員と部</a:t>
            </a:r>
            <a:r>
              <a:rPr kumimoji="1" lang="en-US" altLang="ja-JP" sz="2000" dirty="0" smtClean="0">
                <a:solidFill>
                  <a:schemeClr val="tx1">
                    <a:lumMod val="65000"/>
                    <a:lumOff val="35000"/>
                  </a:schemeClr>
                </a:solidFill>
              </a:rPr>
              <a:t>/</a:t>
            </a:r>
            <a:r>
              <a:rPr kumimoji="1" lang="ja-JP" altLang="en-US" sz="2000" dirty="0" smtClean="0">
                <a:solidFill>
                  <a:schemeClr val="tx1">
                    <a:lumMod val="65000"/>
                    <a:lumOff val="35000"/>
                  </a:schemeClr>
                </a:solidFill>
              </a:rPr>
              <a:t>室長の間に、</a:t>
            </a:r>
            <a:r>
              <a:rPr kumimoji="1" lang="en-US" altLang="ja-JP" sz="2000" dirty="0" smtClean="0">
                <a:solidFill>
                  <a:schemeClr val="tx1">
                    <a:lumMod val="65000"/>
                    <a:lumOff val="35000"/>
                  </a:schemeClr>
                </a:solidFill>
              </a:rPr>
              <a:t>R&amp;D</a:t>
            </a:r>
            <a:r>
              <a:rPr kumimoji="1" lang="ja-JP" altLang="en-US" sz="2000" dirty="0" smtClean="0">
                <a:solidFill>
                  <a:schemeClr val="tx1">
                    <a:lumMod val="65000"/>
                    <a:lumOff val="35000"/>
                  </a:schemeClr>
                </a:solidFill>
              </a:rPr>
              <a:t>推進責任者の押印欄を設ける</a:t>
            </a:r>
            <a:endParaRPr kumimoji="1" lang="en-US" altLang="ja-JP" sz="2000" dirty="0" smtClean="0">
              <a:solidFill>
                <a:schemeClr val="tx1">
                  <a:lumMod val="65000"/>
                  <a:lumOff val="35000"/>
                </a:schemeClr>
              </a:solidFill>
            </a:endParaRPr>
          </a:p>
        </p:txBody>
      </p:sp>
      <p:pic>
        <p:nvPicPr>
          <p:cNvPr id="5" name="図 4"/>
          <p:cNvPicPr>
            <a:picLocks noChangeAspect="1"/>
          </p:cNvPicPr>
          <p:nvPr/>
        </p:nvPicPr>
        <p:blipFill>
          <a:blip r:embed="rId3"/>
          <a:stretch>
            <a:fillRect/>
          </a:stretch>
        </p:blipFill>
        <p:spPr>
          <a:xfrm>
            <a:off x="516000" y="2654301"/>
            <a:ext cx="11160000" cy="2392853"/>
          </a:xfrm>
          <a:prstGeom prst="rect">
            <a:avLst/>
          </a:prstGeom>
        </p:spPr>
      </p:pic>
      <p:sp>
        <p:nvSpPr>
          <p:cNvPr id="6" name="テキスト ボックス 5"/>
          <p:cNvSpPr txBox="1"/>
          <p:nvPr/>
        </p:nvSpPr>
        <p:spPr>
          <a:xfrm>
            <a:off x="6648451" y="2089363"/>
            <a:ext cx="5040000" cy="3970318"/>
          </a:xfrm>
          <a:prstGeom prst="rect">
            <a:avLst/>
          </a:prstGeom>
          <a:solidFill>
            <a:schemeClr val="bg1">
              <a:lumMod val="85000"/>
              <a:alpha val="85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smtClean="0">
                <a:solidFill>
                  <a:srgbClr val="0000FF"/>
                </a:solidFill>
              </a:rPr>
              <a:t>データから</a:t>
            </a:r>
            <a:r>
              <a:rPr kumimoji="1" lang="ja-JP" altLang="en-US" dirty="0">
                <a:solidFill>
                  <a:srgbClr val="0000FF"/>
                </a:solidFill>
              </a:rPr>
              <a:t>抽出したい属性あるいは数値</a:t>
            </a:r>
            <a:endParaRPr kumimoji="1" lang="en-US" altLang="ja-JP" dirty="0">
              <a:solidFill>
                <a:srgbClr val="0000FF"/>
              </a:solidFill>
            </a:endParaRPr>
          </a:p>
          <a:p>
            <a:r>
              <a:rPr kumimoji="1" lang="ja-JP" altLang="en-US" dirty="0" smtClean="0">
                <a:solidFill>
                  <a:srgbClr val="0000FF"/>
                </a:solidFill>
              </a:rPr>
              <a:t>①部署名</a:t>
            </a:r>
            <a:endParaRPr kumimoji="1" lang="en-US" altLang="ja-JP" dirty="0" smtClean="0">
              <a:solidFill>
                <a:srgbClr val="0000FF"/>
              </a:solidFill>
            </a:endParaRPr>
          </a:p>
          <a:p>
            <a:r>
              <a:rPr kumimoji="1" lang="ja-JP" altLang="en-US" dirty="0" smtClean="0">
                <a:solidFill>
                  <a:srgbClr val="0000FF"/>
                </a:solidFill>
              </a:rPr>
              <a:t>②作成日</a:t>
            </a:r>
            <a:endParaRPr kumimoji="1" lang="en-US" altLang="ja-JP" dirty="0" smtClean="0">
              <a:solidFill>
                <a:srgbClr val="0000FF"/>
              </a:solidFill>
            </a:endParaRPr>
          </a:p>
          <a:p>
            <a:r>
              <a:rPr kumimoji="1" lang="ja-JP" altLang="en-US" dirty="0" smtClean="0">
                <a:solidFill>
                  <a:srgbClr val="0000FF"/>
                </a:solidFill>
              </a:rPr>
              <a:t>③担当役員</a:t>
            </a:r>
            <a:endParaRPr kumimoji="1" lang="en-US" altLang="ja-JP" dirty="0" smtClean="0">
              <a:solidFill>
                <a:srgbClr val="0000FF"/>
              </a:solidFill>
            </a:endParaRPr>
          </a:p>
          <a:p>
            <a:r>
              <a:rPr kumimoji="1" lang="ja-JP" altLang="en-US" dirty="0" smtClean="0">
                <a:solidFill>
                  <a:srgbClr val="0000FF"/>
                </a:solidFill>
              </a:rPr>
              <a:t>④</a:t>
            </a:r>
            <a:r>
              <a:rPr kumimoji="1" lang="en-US" altLang="ja-JP" dirty="0" smtClean="0">
                <a:solidFill>
                  <a:srgbClr val="0000FF"/>
                </a:solidFill>
              </a:rPr>
              <a:t>R&amp;D</a:t>
            </a:r>
            <a:r>
              <a:rPr kumimoji="1" lang="ja-JP" altLang="en-US" dirty="0" smtClean="0">
                <a:solidFill>
                  <a:srgbClr val="0000FF"/>
                </a:solidFill>
              </a:rPr>
              <a:t>推進責任者（追加予定）</a:t>
            </a:r>
            <a:endParaRPr kumimoji="1" lang="en-US" altLang="ja-JP" dirty="0" smtClean="0">
              <a:solidFill>
                <a:srgbClr val="0000FF"/>
              </a:solidFill>
            </a:endParaRPr>
          </a:p>
          <a:p>
            <a:r>
              <a:rPr kumimoji="1" lang="ja-JP" altLang="en-US" dirty="0" smtClean="0">
                <a:solidFill>
                  <a:srgbClr val="0000FF"/>
                </a:solidFill>
              </a:rPr>
              <a:t>（担当役員や部室長が担当する場合もある）</a:t>
            </a:r>
            <a:endParaRPr kumimoji="1" lang="en-US" altLang="ja-JP" dirty="0" smtClean="0">
              <a:solidFill>
                <a:srgbClr val="0000FF"/>
              </a:solidFill>
            </a:endParaRPr>
          </a:p>
          <a:p>
            <a:r>
              <a:rPr kumimoji="1" lang="ja-JP" altLang="en-US" dirty="0">
                <a:solidFill>
                  <a:srgbClr val="0000FF"/>
                </a:solidFill>
              </a:rPr>
              <a:t>⑤</a:t>
            </a:r>
            <a:r>
              <a:rPr kumimoji="1" lang="ja-JP" altLang="en-US" dirty="0" smtClean="0">
                <a:solidFill>
                  <a:srgbClr val="0000FF"/>
                </a:solidFill>
              </a:rPr>
              <a:t>部</a:t>
            </a:r>
            <a:r>
              <a:rPr kumimoji="1" lang="en-US" altLang="ja-JP" dirty="0" smtClean="0">
                <a:solidFill>
                  <a:srgbClr val="0000FF"/>
                </a:solidFill>
              </a:rPr>
              <a:t>/</a:t>
            </a:r>
            <a:r>
              <a:rPr kumimoji="1" lang="ja-JP" altLang="en-US" dirty="0" smtClean="0">
                <a:solidFill>
                  <a:srgbClr val="0000FF"/>
                </a:solidFill>
              </a:rPr>
              <a:t>室長</a:t>
            </a:r>
            <a:endParaRPr kumimoji="1" lang="en-US" altLang="ja-JP" dirty="0" smtClean="0">
              <a:solidFill>
                <a:srgbClr val="0000FF"/>
              </a:solidFill>
            </a:endParaRPr>
          </a:p>
          <a:p>
            <a:r>
              <a:rPr kumimoji="1" lang="ja-JP" altLang="en-US" dirty="0" smtClean="0">
                <a:solidFill>
                  <a:srgbClr val="0000FF"/>
                </a:solidFill>
              </a:rPr>
              <a:t>⑥</a:t>
            </a:r>
            <a:r>
              <a:rPr kumimoji="1" lang="en-US" altLang="ja-JP" dirty="0" smtClean="0">
                <a:solidFill>
                  <a:srgbClr val="0000FF"/>
                </a:solidFill>
              </a:rPr>
              <a:t>G/</a:t>
            </a:r>
            <a:r>
              <a:rPr kumimoji="1" lang="ja-JP" altLang="en-US" dirty="0" smtClean="0">
                <a:solidFill>
                  <a:srgbClr val="0000FF"/>
                </a:solidFill>
              </a:rPr>
              <a:t>課長</a:t>
            </a:r>
            <a:endParaRPr kumimoji="1" lang="en-US" altLang="ja-JP" dirty="0" smtClean="0">
              <a:solidFill>
                <a:srgbClr val="0000FF"/>
              </a:solidFill>
            </a:endParaRPr>
          </a:p>
          <a:p>
            <a:r>
              <a:rPr kumimoji="1" lang="ja-JP" altLang="en-US" dirty="0" smtClean="0">
                <a:solidFill>
                  <a:srgbClr val="0000FF"/>
                </a:solidFill>
              </a:rPr>
              <a:t>⑦テーマリーダ</a:t>
            </a:r>
            <a:endParaRPr kumimoji="1" lang="en-US" altLang="ja-JP" dirty="0" smtClean="0">
              <a:solidFill>
                <a:srgbClr val="0000FF"/>
              </a:solidFill>
            </a:endParaRPr>
          </a:p>
          <a:p>
            <a:r>
              <a:rPr kumimoji="1" lang="ja-JP" altLang="en-US" dirty="0" smtClean="0">
                <a:solidFill>
                  <a:srgbClr val="0000FF"/>
                </a:solidFill>
              </a:rPr>
              <a:t>⑧改訂番号</a:t>
            </a:r>
            <a:endParaRPr kumimoji="1" lang="en-US" altLang="ja-JP" dirty="0" smtClean="0">
              <a:solidFill>
                <a:srgbClr val="0000FF"/>
              </a:solidFill>
            </a:endParaRPr>
          </a:p>
          <a:p>
            <a:r>
              <a:rPr kumimoji="1" lang="ja-JP" altLang="en-US" dirty="0" smtClean="0">
                <a:solidFill>
                  <a:srgbClr val="0000FF"/>
                </a:solidFill>
              </a:rPr>
              <a:t>⑨改訂日</a:t>
            </a:r>
            <a:endParaRPr kumimoji="1" lang="en-US" altLang="ja-JP" dirty="0" smtClean="0">
              <a:solidFill>
                <a:srgbClr val="0000FF"/>
              </a:solidFill>
            </a:endParaRPr>
          </a:p>
          <a:p>
            <a:r>
              <a:rPr kumimoji="1" lang="ja-JP" altLang="en-US" dirty="0" smtClean="0">
                <a:solidFill>
                  <a:srgbClr val="0000FF"/>
                </a:solidFill>
              </a:rPr>
              <a:t>⑩改定内容</a:t>
            </a:r>
            <a:endParaRPr kumimoji="1" lang="en-US" altLang="ja-JP" dirty="0" smtClean="0">
              <a:solidFill>
                <a:srgbClr val="0000FF"/>
              </a:solidFill>
            </a:endParaRPr>
          </a:p>
          <a:p>
            <a:r>
              <a:rPr kumimoji="1" lang="ja-JP" altLang="en-US" dirty="0" smtClean="0">
                <a:solidFill>
                  <a:srgbClr val="0000FF"/>
                </a:solidFill>
              </a:rPr>
              <a:t>⑪改訂時の承認者</a:t>
            </a:r>
            <a:endParaRPr kumimoji="1" lang="en-US" altLang="ja-JP" dirty="0" smtClean="0">
              <a:solidFill>
                <a:srgbClr val="0000FF"/>
              </a:solidFill>
            </a:endParaRPr>
          </a:p>
          <a:p>
            <a:r>
              <a:rPr kumimoji="1" lang="ja-JP" altLang="en-US" dirty="0" smtClean="0">
                <a:solidFill>
                  <a:srgbClr val="0000FF"/>
                </a:solidFill>
              </a:rPr>
              <a:t>⑫改定時の作成者</a:t>
            </a:r>
            <a:endParaRPr kumimoji="1" lang="en-US" altLang="ja-JP" dirty="0" smtClean="0">
              <a:solidFill>
                <a:srgbClr val="0000FF"/>
              </a:solidFill>
            </a:endParaRPr>
          </a:p>
        </p:txBody>
      </p:sp>
    </p:spTree>
    <p:extLst>
      <p:ext uri="{BB962C8B-B14F-4D97-AF65-F5344CB8AC3E}">
        <p14:creationId xmlns:p14="http://schemas.microsoft.com/office/powerpoint/2010/main" val="17020612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部内</a:t>
            </a:r>
            <a:r>
              <a:rPr lang="ja-JP" altLang="en-US" sz="2400" dirty="0">
                <a:solidFill>
                  <a:schemeClr val="bg1"/>
                </a:solidFill>
                <a:effectLst>
                  <a:outerShdw blurRad="38100" dist="38100" dir="2700000" algn="tl">
                    <a:srgbClr val="000000">
                      <a:alpha val="43137"/>
                    </a:srgbClr>
                  </a:outerShdw>
                </a:effectLst>
              </a:rPr>
              <a:t>の予算集計（表</a:t>
            </a:r>
            <a:r>
              <a:rPr lang="ja-JP" altLang="en-US" sz="2400" dirty="0" smtClean="0">
                <a:solidFill>
                  <a:schemeClr val="bg1"/>
                </a:solidFill>
                <a:effectLst>
                  <a:outerShdw blurRad="38100" dist="38100" dir="2700000" algn="tl">
                    <a:srgbClr val="000000">
                      <a:alpha val="43137"/>
                    </a:srgbClr>
                  </a:outerShdw>
                </a:effectLst>
              </a:rPr>
              <a:t>）について</a:t>
            </a:r>
            <a:endParaRPr lang="ja-JP" altLang="en-US" sz="2400" dirty="0">
              <a:solidFill>
                <a:schemeClr val="bg1"/>
              </a:solidFill>
              <a:effectLst>
                <a:outerShdw blurRad="38100" dist="38100" dir="2700000" algn="tl">
                  <a:srgbClr val="000000">
                    <a:alpha val="43137"/>
                  </a:srgbClr>
                </a:outerShdw>
              </a:effectLst>
            </a:endParaRPr>
          </a:p>
        </p:txBody>
      </p:sp>
      <p:grpSp>
        <p:nvGrpSpPr>
          <p:cNvPr id="8" name="グループ化 7"/>
          <p:cNvGrpSpPr/>
          <p:nvPr/>
        </p:nvGrpSpPr>
        <p:grpSpPr>
          <a:xfrm>
            <a:off x="612761" y="1035156"/>
            <a:ext cx="10984408" cy="5550178"/>
            <a:chOff x="408833" y="915611"/>
            <a:chExt cx="10984408" cy="5550178"/>
          </a:xfrm>
        </p:grpSpPr>
        <p:grpSp>
          <p:nvGrpSpPr>
            <p:cNvPr id="3" name="グループ化 2"/>
            <p:cNvGrpSpPr/>
            <p:nvPr/>
          </p:nvGrpSpPr>
          <p:grpSpPr>
            <a:xfrm>
              <a:off x="408833" y="915611"/>
              <a:ext cx="10984408" cy="2841764"/>
              <a:chOff x="93948" y="622017"/>
              <a:chExt cx="10984408" cy="2841764"/>
            </a:xfrm>
          </p:grpSpPr>
          <p:pic>
            <p:nvPicPr>
              <p:cNvPr id="4" name="図 3"/>
              <p:cNvPicPr>
                <a:picLocks noChangeAspect="1"/>
              </p:cNvPicPr>
              <p:nvPr/>
            </p:nvPicPr>
            <p:blipFill>
              <a:blip r:embed="rId3"/>
              <a:stretch>
                <a:fillRect/>
              </a:stretch>
            </p:blipFill>
            <p:spPr>
              <a:xfrm>
                <a:off x="93948" y="622017"/>
                <a:ext cx="6737159" cy="2841764"/>
              </a:xfrm>
              <a:prstGeom prst="rect">
                <a:avLst/>
              </a:prstGeom>
            </p:spPr>
          </p:pic>
          <p:pic>
            <p:nvPicPr>
              <p:cNvPr id="5" name="図 4"/>
              <p:cNvPicPr>
                <a:picLocks noChangeAspect="1"/>
              </p:cNvPicPr>
              <p:nvPr/>
            </p:nvPicPr>
            <p:blipFill>
              <a:blip r:embed="rId4"/>
              <a:stretch>
                <a:fillRect/>
              </a:stretch>
            </p:blipFill>
            <p:spPr>
              <a:xfrm>
                <a:off x="6813177" y="622017"/>
                <a:ext cx="4265179" cy="2841764"/>
              </a:xfrm>
              <a:prstGeom prst="rect">
                <a:avLst/>
              </a:prstGeom>
              <a:solidFill>
                <a:schemeClr val="bg1"/>
              </a:solidFill>
            </p:spPr>
          </p:pic>
        </p:grpSp>
        <p:pic>
          <p:nvPicPr>
            <p:cNvPr id="6" name="図 5"/>
            <p:cNvPicPr>
              <a:picLocks noChangeAspect="1"/>
            </p:cNvPicPr>
            <p:nvPr/>
          </p:nvPicPr>
          <p:blipFill>
            <a:blip r:embed="rId5"/>
            <a:stretch>
              <a:fillRect/>
            </a:stretch>
          </p:blipFill>
          <p:spPr>
            <a:xfrm>
              <a:off x="5524500" y="2413477"/>
              <a:ext cx="4669307" cy="3111023"/>
            </a:xfrm>
            <a:prstGeom prst="rect">
              <a:avLst/>
            </a:prstGeom>
            <a:solidFill>
              <a:schemeClr val="bg1"/>
            </a:solidFill>
          </p:spPr>
        </p:pic>
        <p:pic>
          <p:nvPicPr>
            <p:cNvPr id="7" name="図 6"/>
            <p:cNvPicPr>
              <a:picLocks noChangeAspect="1"/>
            </p:cNvPicPr>
            <p:nvPr/>
          </p:nvPicPr>
          <p:blipFill>
            <a:blip r:embed="rId6"/>
            <a:stretch>
              <a:fillRect/>
            </a:stretch>
          </p:blipFill>
          <p:spPr>
            <a:xfrm>
              <a:off x="3260243" y="3624025"/>
              <a:ext cx="4285441" cy="2841764"/>
            </a:xfrm>
            <a:prstGeom prst="rect">
              <a:avLst/>
            </a:prstGeom>
            <a:solidFill>
              <a:schemeClr val="bg1"/>
            </a:solidFill>
          </p:spPr>
        </p:pic>
      </p:grpSp>
      <p:sp>
        <p:nvSpPr>
          <p:cNvPr id="9" name="角丸四角形 8"/>
          <p:cNvSpPr/>
          <p:nvPr/>
        </p:nvSpPr>
        <p:spPr>
          <a:xfrm>
            <a:off x="262560" y="4088533"/>
            <a:ext cx="2997682" cy="2347119"/>
          </a:xfrm>
          <a:prstGeom prst="roundRect">
            <a:avLst>
              <a:gd name="adj" fmla="val 9800"/>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マクロ</a:t>
            </a:r>
            <a:r>
              <a:rPr kumimoji="1" lang="en-US" altLang="ja-JP" sz="2000" dirty="0" smtClean="0">
                <a:solidFill>
                  <a:schemeClr val="tx1">
                    <a:lumMod val="65000"/>
                    <a:lumOff val="35000"/>
                  </a:schemeClr>
                </a:solidFill>
              </a:rPr>
              <a:t>B</a:t>
            </a:r>
            <a:r>
              <a:rPr kumimoji="1" lang="ja-JP" altLang="en-US" sz="2000" dirty="0" smtClean="0">
                <a:solidFill>
                  <a:schemeClr val="tx1">
                    <a:lumMod val="65000"/>
                    <a:lumOff val="35000"/>
                  </a:schemeClr>
                </a:solidFill>
              </a:rPr>
              <a:t>を実行することで、部室が所有する件テーマの予算執行状況が研開報告書から転記され、一覧表に纏められる</a:t>
            </a:r>
            <a:endParaRPr kumimoji="1" lang="en-US" altLang="ja-JP" sz="2000" dirty="0" smtClean="0">
              <a:solidFill>
                <a:schemeClr val="tx1">
                  <a:lumMod val="65000"/>
                  <a:lumOff val="35000"/>
                </a:schemeClr>
              </a:solidFill>
            </a:endParaRPr>
          </a:p>
        </p:txBody>
      </p:sp>
      <p:sp>
        <p:nvSpPr>
          <p:cNvPr id="10" name="角丸四角形 9"/>
          <p:cNvSpPr/>
          <p:nvPr/>
        </p:nvSpPr>
        <p:spPr>
          <a:xfrm>
            <a:off x="7844212" y="5737412"/>
            <a:ext cx="3953342" cy="955499"/>
          </a:xfrm>
          <a:prstGeom prst="roundRect">
            <a:avLst>
              <a:gd name="adj" fmla="val 2293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予算申請時、各</a:t>
            </a:r>
            <a:r>
              <a:rPr kumimoji="1" lang="en-US" altLang="ja-JP" sz="2000" dirty="0" smtClean="0">
                <a:solidFill>
                  <a:schemeClr val="tx1">
                    <a:lumMod val="65000"/>
                    <a:lumOff val="35000"/>
                  </a:schemeClr>
                </a:solidFill>
              </a:rPr>
              <a:t>Q</a:t>
            </a:r>
            <a:r>
              <a:rPr kumimoji="1" lang="ja-JP" altLang="en-US" sz="2000" dirty="0" smtClean="0">
                <a:solidFill>
                  <a:schemeClr val="tx1">
                    <a:lumMod val="65000"/>
                    <a:lumOff val="35000"/>
                  </a:schemeClr>
                </a:solidFill>
              </a:rPr>
              <a:t>終了ごとに一覧表にまとめ、管理部に提出</a:t>
            </a:r>
            <a:endParaRPr kumimoji="1" lang="en-US" altLang="ja-JP" sz="2000" dirty="0" smtClean="0">
              <a:solidFill>
                <a:schemeClr val="tx1">
                  <a:lumMod val="65000"/>
                  <a:lumOff val="35000"/>
                </a:schemeClr>
              </a:solidFill>
            </a:endParaRPr>
          </a:p>
        </p:txBody>
      </p:sp>
    </p:spTree>
    <p:extLst>
      <p:ext uri="{BB962C8B-B14F-4D97-AF65-F5344CB8AC3E}">
        <p14:creationId xmlns:p14="http://schemas.microsoft.com/office/powerpoint/2010/main" val="2168695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262560" y="4088533"/>
            <a:ext cx="2997682" cy="2347119"/>
          </a:xfrm>
          <a:prstGeom prst="roundRect">
            <a:avLst>
              <a:gd name="adj" fmla="val 9800"/>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マクロ</a:t>
            </a:r>
            <a:r>
              <a:rPr kumimoji="1" lang="en-US" altLang="ja-JP" sz="2000" dirty="0" smtClean="0">
                <a:solidFill>
                  <a:schemeClr val="tx1">
                    <a:lumMod val="65000"/>
                    <a:lumOff val="35000"/>
                  </a:schemeClr>
                </a:solidFill>
              </a:rPr>
              <a:t>B</a:t>
            </a:r>
            <a:r>
              <a:rPr kumimoji="1" lang="ja-JP" altLang="en-US" sz="2000" dirty="0" smtClean="0">
                <a:solidFill>
                  <a:schemeClr val="tx1">
                    <a:lumMod val="65000"/>
                    <a:lumOff val="35000"/>
                  </a:schemeClr>
                </a:solidFill>
              </a:rPr>
              <a:t>を実行することで、部室が所有する件テーマの予算執行状況が研開報告書から転記され、一覧表に纏められる</a:t>
            </a:r>
            <a:endParaRPr kumimoji="1" lang="en-US" altLang="ja-JP" sz="2000" dirty="0" smtClean="0">
              <a:solidFill>
                <a:schemeClr val="tx1">
                  <a:lumMod val="65000"/>
                  <a:lumOff val="35000"/>
                </a:schemeClr>
              </a:solidFill>
            </a:endParaRPr>
          </a:p>
        </p:txBody>
      </p:sp>
      <p:sp>
        <p:nvSpPr>
          <p:cNvPr id="13" name="角丸四角形 12"/>
          <p:cNvSpPr/>
          <p:nvPr/>
        </p:nvSpPr>
        <p:spPr>
          <a:xfrm>
            <a:off x="7844212" y="5737412"/>
            <a:ext cx="3953342" cy="955499"/>
          </a:xfrm>
          <a:prstGeom prst="roundRect">
            <a:avLst>
              <a:gd name="adj" fmla="val 2293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予算申請時、各</a:t>
            </a:r>
            <a:r>
              <a:rPr kumimoji="1" lang="en-US" altLang="ja-JP" sz="2000" dirty="0" smtClean="0">
                <a:solidFill>
                  <a:schemeClr val="tx1">
                    <a:lumMod val="65000"/>
                    <a:lumOff val="35000"/>
                  </a:schemeClr>
                </a:solidFill>
              </a:rPr>
              <a:t>Q</a:t>
            </a:r>
            <a:r>
              <a:rPr kumimoji="1" lang="ja-JP" altLang="en-US" sz="2000" dirty="0" smtClean="0">
                <a:solidFill>
                  <a:schemeClr val="tx1">
                    <a:lumMod val="65000"/>
                    <a:lumOff val="35000"/>
                  </a:schemeClr>
                </a:solidFill>
              </a:rPr>
              <a:t>終了ごとに一覧表にまとめ、管理部に提出</a:t>
            </a:r>
            <a:endParaRPr kumimoji="1" lang="en-US" altLang="ja-JP" sz="2000" dirty="0" smtClean="0">
              <a:solidFill>
                <a:schemeClr val="tx1">
                  <a:lumMod val="65000"/>
                  <a:lumOff val="35000"/>
                </a:schemeClr>
              </a:solidFill>
            </a:endParaRPr>
          </a:p>
        </p:txBody>
      </p:sp>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部内</a:t>
            </a:r>
            <a:r>
              <a:rPr lang="ja-JP" altLang="en-US" sz="2400" dirty="0">
                <a:solidFill>
                  <a:schemeClr val="bg1"/>
                </a:solidFill>
                <a:effectLst>
                  <a:outerShdw blurRad="38100" dist="38100" dir="2700000" algn="tl">
                    <a:srgbClr val="000000">
                      <a:alpha val="43137"/>
                    </a:srgbClr>
                  </a:outerShdw>
                </a:effectLst>
              </a:rPr>
              <a:t>の予算集計（表</a:t>
            </a:r>
            <a:r>
              <a:rPr lang="ja-JP" altLang="en-US" sz="2400" dirty="0" smtClean="0">
                <a:solidFill>
                  <a:schemeClr val="bg1"/>
                </a:solidFill>
                <a:effectLst>
                  <a:outerShdw blurRad="38100" dist="38100" dir="2700000" algn="tl">
                    <a:srgbClr val="000000">
                      <a:alpha val="43137"/>
                    </a:srgbClr>
                  </a:outerShdw>
                </a:effectLst>
              </a:rPr>
              <a:t>）について</a:t>
            </a:r>
            <a:endParaRPr lang="ja-JP" altLang="en-US" sz="2400" dirty="0">
              <a:solidFill>
                <a:schemeClr val="bg1"/>
              </a:solidFill>
              <a:effectLst>
                <a:outerShdw blurRad="38100" dist="38100" dir="2700000" algn="tl">
                  <a:srgbClr val="000000">
                    <a:alpha val="43137"/>
                  </a:srgbClr>
                </a:outerShdw>
              </a:effectLst>
            </a:endParaRPr>
          </a:p>
        </p:txBody>
      </p:sp>
      <p:grpSp>
        <p:nvGrpSpPr>
          <p:cNvPr id="8" name="グループ化 7"/>
          <p:cNvGrpSpPr/>
          <p:nvPr/>
        </p:nvGrpSpPr>
        <p:grpSpPr>
          <a:xfrm>
            <a:off x="612761" y="1035156"/>
            <a:ext cx="10984408" cy="5550178"/>
            <a:chOff x="408833" y="915611"/>
            <a:chExt cx="10984408" cy="5550178"/>
          </a:xfrm>
        </p:grpSpPr>
        <p:grpSp>
          <p:nvGrpSpPr>
            <p:cNvPr id="3" name="グループ化 2"/>
            <p:cNvGrpSpPr/>
            <p:nvPr/>
          </p:nvGrpSpPr>
          <p:grpSpPr>
            <a:xfrm>
              <a:off x="408833" y="915611"/>
              <a:ext cx="10984408" cy="2841764"/>
              <a:chOff x="93948" y="622017"/>
              <a:chExt cx="10984408" cy="2841764"/>
            </a:xfrm>
          </p:grpSpPr>
          <p:pic>
            <p:nvPicPr>
              <p:cNvPr id="4" name="図 3"/>
              <p:cNvPicPr>
                <a:picLocks noChangeAspect="1"/>
              </p:cNvPicPr>
              <p:nvPr/>
            </p:nvPicPr>
            <p:blipFill>
              <a:blip r:embed="rId3"/>
              <a:stretch>
                <a:fillRect/>
              </a:stretch>
            </p:blipFill>
            <p:spPr>
              <a:xfrm>
                <a:off x="93948" y="622017"/>
                <a:ext cx="6737159" cy="2841764"/>
              </a:xfrm>
              <a:prstGeom prst="rect">
                <a:avLst/>
              </a:prstGeom>
            </p:spPr>
          </p:pic>
          <p:pic>
            <p:nvPicPr>
              <p:cNvPr id="5" name="図 4"/>
              <p:cNvPicPr>
                <a:picLocks noChangeAspect="1"/>
              </p:cNvPicPr>
              <p:nvPr/>
            </p:nvPicPr>
            <p:blipFill>
              <a:blip r:embed="rId4"/>
              <a:stretch>
                <a:fillRect/>
              </a:stretch>
            </p:blipFill>
            <p:spPr>
              <a:xfrm>
                <a:off x="6813177" y="622017"/>
                <a:ext cx="4265179" cy="2841764"/>
              </a:xfrm>
              <a:prstGeom prst="rect">
                <a:avLst/>
              </a:prstGeom>
              <a:solidFill>
                <a:schemeClr val="bg1"/>
              </a:solidFill>
            </p:spPr>
          </p:pic>
        </p:grpSp>
        <p:pic>
          <p:nvPicPr>
            <p:cNvPr id="6" name="図 5"/>
            <p:cNvPicPr>
              <a:picLocks noChangeAspect="1"/>
            </p:cNvPicPr>
            <p:nvPr/>
          </p:nvPicPr>
          <p:blipFill>
            <a:blip r:embed="rId5"/>
            <a:stretch>
              <a:fillRect/>
            </a:stretch>
          </p:blipFill>
          <p:spPr>
            <a:xfrm>
              <a:off x="5524500" y="2413477"/>
              <a:ext cx="4669307" cy="3111023"/>
            </a:xfrm>
            <a:prstGeom prst="rect">
              <a:avLst/>
            </a:prstGeom>
            <a:solidFill>
              <a:schemeClr val="bg1"/>
            </a:solidFill>
          </p:spPr>
        </p:pic>
        <p:pic>
          <p:nvPicPr>
            <p:cNvPr id="7" name="図 6"/>
            <p:cNvPicPr>
              <a:picLocks noChangeAspect="1"/>
            </p:cNvPicPr>
            <p:nvPr/>
          </p:nvPicPr>
          <p:blipFill>
            <a:blip r:embed="rId6"/>
            <a:stretch>
              <a:fillRect/>
            </a:stretch>
          </p:blipFill>
          <p:spPr>
            <a:xfrm>
              <a:off x="3260243" y="3624025"/>
              <a:ext cx="4285441" cy="2841764"/>
            </a:xfrm>
            <a:prstGeom prst="rect">
              <a:avLst/>
            </a:prstGeom>
            <a:solidFill>
              <a:schemeClr val="bg1"/>
            </a:solidFill>
          </p:spPr>
        </p:pic>
      </p:grpSp>
      <p:sp>
        <p:nvSpPr>
          <p:cNvPr id="11" name="テキスト ボックス 10"/>
          <p:cNvSpPr txBox="1"/>
          <p:nvPr/>
        </p:nvSpPr>
        <p:spPr>
          <a:xfrm>
            <a:off x="6762751" y="574327"/>
            <a:ext cx="5040000" cy="5909310"/>
          </a:xfrm>
          <a:prstGeom prst="rect">
            <a:avLst/>
          </a:prstGeom>
          <a:solidFill>
            <a:schemeClr val="bg1">
              <a:lumMod val="85000"/>
              <a:alpha val="85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smtClean="0">
                <a:solidFill>
                  <a:srgbClr val="0000FF"/>
                </a:solidFill>
              </a:rPr>
              <a:t>データから抽出したい属性あるいは数値</a:t>
            </a:r>
            <a:endParaRPr kumimoji="1" lang="en-US" altLang="ja-JP" dirty="0" smtClean="0">
              <a:solidFill>
                <a:srgbClr val="0000FF"/>
              </a:solidFill>
            </a:endParaRPr>
          </a:p>
          <a:p>
            <a:r>
              <a:rPr kumimoji="1" lang="ja-JP" altLang="en-US" dirty="0" smtClean="0">
                <a:solidFill>
                  <a:srgbClr val="0000FF"/>
                </a:solidFill>
              </a:rPr>
              <a:t>◆</a:t>
            </a:r>
            <a:r>
              <a:rPr kumimoji="1" lang="ja-JP" altLang="en-US" dirty="0">
                <a:solidFill>
                  <a:srgbClr val="0000FF"/>
                </a:solidFill>
              </a:rPr>
              <a:t>対象は予算計画</a:t>
            </a:r>
            <a:r>
              <a:rPr kumimoji="1" lang="en-US" altLang="ja-JP" dirty="0">
                <a:solidFill>
                  <a:srgbClr val="0000FF"/>
                </a:solidFill>
              </a:rPr>
              <a:t>3Q</a:t>
            </a:r>
            <a:r>
              <a:rPr kumimoji="1" lang="ja-JP" altLang="en-US" dirty="0" err="1">
                <a:solidFill>
                  <a:srgbClr val="0000FF"/>
                </a:solidFill>
              </a:rPr>
              <a:t>、</a:t>
            </a:r>
            <a:r>
              <a:rPr kumimoji="1" lang="en-US" altLang="ja-JP" dirty="0">
                <a:solidFill>
                  <a:srgbClr val="0000FF"/>
                </a:solidFill>
              </a:rPr>
              <a:t>4Q</a:t>
            </a:r>
            <a:r>
              <a:rPr kumimoji="1" lang="ja-JP" altLang="en-US" dirty="0" err="1">
                <a:solidFill>
                  <a:srgbClr val="0000FF"/>
                </a:solidFill>
              </a:rPr>
              <a:t>、</a:t>
            </a:r>
            <a:r>
              <a:rPr kumimoji="1" lang="ja-JP" altLang="en-US" dirty="0">
                <a:solidFill>
                  <a:srgbClr val="0000FF"/>
                </a:solidFill>
              </a:rPr>
              <a:t>下期、通期</a:t>
            </a:r>
            <a:endParaRPr kumimoji="1" lang="en-US" altLang="ja-JP" dirty="0">
              <a:solidFill>
                <a:srgbClr val="0000FF"/>
              </a:solidFill>
            </a:endParaRPr>
          </a:p>
          <a:p>
            <a:r>
              <a:rPr kumimoji="1" lang="ja-JP" altLang="en-US" dirty="0" smtClean="0">
                <a:solidFill>
                  <a:srgbClr val="0000FF"/>
                </a:solidFill>
              </a:rPr>
              <a:t>①</a:t>
            </a:r>
            <a:r>
              <a:rPr kumimoji="1" lang="en-US" altLang="ja-JP" dirty="0" smtClean="0">
                <a:solidFill>
                  <a:srgbClr val="0000FF"/>
                </a:solidFill>
              </a:rPr>
              <a:t>No.</a:t>
            </a:r>
          </a:p>
          <a:p>
            <a:r>
              <a:rPr kumimoji="1" lang="ja-JP" altLang="en-US" dirty="0" smtClean="0">
                <a:solidFill>
                  <a:srgbClr val="0000FF"/>
                </a:solidFill>
              </a:rPr>
              <a:t>②部室</a:t>
            </a:r>
            <a:endParaRPr kumimoji="1" lang="en-US" altLang="ja-JP" dirty="0" smtClean="0">
              <a:solidFill>
                <a:srgbClr val="0000FF"/>
              </a:solidFill>
            </a:endParaRPr>
          </a:p>
          <a:p>
            <a:r>
              <a:rPr kumimoji="1" lang="ja-JP" altLang="en-US" dirty="0" smtClean="0">
                <a:solidFill>
                  <a:srgbClr val="0000FF"/>
                </a:solidFill>
              </a:rPr>
              <a:t>③新継</a:t>
            </a:r>
            <a:endParaRPr kumimoji="1" lang="en-US" altLang="ja-JP" dirty="0" smtClean="0">
              <a:solidFill>
                <a:srgbClr val="0000FF"/>
              </a:solidFill>
            </a:endParaRPr>
          </a:p>
          <a:p>
            <a:r>
              <a:rPr kumimoji="1" lang="ja-JP" altLang="en-US" dirty="0" smtClean="0">
                <a:solidFill>
                  <a:srgbClr val="0000FF"/>
                </a:solidFill>
              </a:rPr>
              <a:t>④区分</a:t>
            </a:r>
            <a:endParaRPr kumimoji="1" lang="en-US" altLang="ja-JP" dirty="0" smtClean="0">
              <a:solidFill>
                <a:srgbClr val="0000FF"/>
              </a:solidFill>
            </a:endParaRPr>
          </a:p>
          <a:p>
            <a:r>
              <a:rPr kumimoji="1" lang="ja-JP" altLang="en-US" dirty="0" smtClean="0">
                <a:solidFill>
                  <a:srgbClr val="0000FF"/>
                </a:solidFill>
              </a:rPr>
              <a:t>⑤負担</a:t>
            </a:r>
            <a:endParaRPr kumimoji="1" lang="en-US" altLang="ja-JP" dirty="0" smtClean="0">
              <a:solidFill>
                <a:srgbClr val="0000FF"/>
              </a:solidFill>
            </a:endParaRPr>
          </a:p>
          <a:p>
            <a:r>
              <a:rPr kumimoji="1" lang="ja-JP" altLang="en-US" dirty="0" smtClean="0">
                <a:solidFill>
                  <a:srgbClr val="0000FF"/>
                </a:solidFill>
              </a:rPr>
              <a:t>⑥負担先</a:t>
            </a:r>
            <a:endParaRPr kumimoji="1" lang="en-US" altLang="ja-JP" dirty="0" smtClean="0">
              <a:solidFill>
                <a:srgbClr val="0000FF"/>
              </a:solidFill>
            </a:endParaRPr>
          </a:p>
          <a:p>
            <a:r>
              <a:rPr kumimoji="1" lang="ja-JP" altLang="en-US" dirty="0" smtClean="0">
                <a:solidFill>
                  <a:srgbClr val="0000FF"/>
                </a:solidFill>
              </a:rPr>
              <a:t>⑦件名</a:t>
            </a:r>
            <a:endParaRPr kumimoji="1" lang="en-US" altLang="ja-JP" dirty="0" smtClean="0">
              <a:solidFill>
                <a:srgbClr val="0000FF"/>
              </a:solidFill>
            </a:endParaRPr>
          </a:p>
          <a:p>
            <a:r>
              <a:rPr kumimoji="1" lang="ja-JP" altLang="en-US" dirty="0" smtClean="0">
                <a:solidFill>
                  <a:srgbClr val="0000FF"/>
                </a:solidFill>
              </a:rPr>
              <a:t>⑧出願目標数</a:t>
            </a:r>
            <a:endParaRPr kumimoji="1" lang="en-US" altLang="ja-JP" dirty="0">
              <a:solidFill>
                <a:srgbClr val="0000FF"/>
              </a:solidFill>
            </a:endParaRPr>
          </a:p>
          <a:p>
            <a:r>
              <a:rPr kumimoji="1" lang="ja-JP" altLang="en-US" dirty="0" smtClean="0">
                <a:solidFill>
                  <a:srgbClr val="0000FF"/>
                </a:solidFill>
              </a:rPr>
              <a:t>⑨設計工数</a:t>
            </a:r>
            <a:endParaRPr kumimoji="1" lang="en-US" altLang="ja-JP" dirty="0" smtClean="0">
              <a:solidFill>
                <a:srgbClr val="0000FF"/>
              </a:solidFill>
            </a:endParaRPr>
          </a:p>
          <a:p>
            <a:r>
              <a:rPr kumimoji="1" lang="ja-JP" altLang="en-US" dirty="0" smtClean="0">
                <a:solidFill>
                  <a:srgbClr val="0000FF"/>
                </a:solidFill>
              </a:rPr>
              <a:t>⑩生技工数</a:t>
            </a:r>
            <a:endParaRPr kumimoji="1" lang="en-US" altLang="ja-JP" dirty="0" smtClean="0">
              <a:solidFill>
                <a:srgbClr val="0000FF"/>
              </a:solidFill>
            </a:endParaRPr>
          </a:p>
          <a:p>
            <a:r>
              <a:rPr kumimoji="1" lang="ja-JP" altLang="en-US" dirty="0" smtClean="0">
                <a:solidFill>
                  <a:srgbClr val="0000FF"/>
                </a:solidFill>
              </a:rPr>
              <a:t>⑪試験工数</a:t>
            </a:r>
            <a:endParaRPr kumimoji="1" lang="en-US" altLang="ja-JP" dirty="0" smtClean="0">
              <a:solidFill>
                <a:srgbClr val="0000FF"/>
              </a:solidFill>
            </a:endParaRPr>
          </a:p>
          <a:p>
            <a:r>
              <a:rPr kumimoji="1" lang="ja-JP" altLang="en-US" dirty="0" smtClean="0">
                <a:solidFill>
                  <a:srgbClr val="0000FF"/>
                </a:solidFill>
              </a:rPr>
              <a:t>⑫直接工数</a:t>
            </a:r>
            <a:endParaRPr kumimoji="1" lang="en-US" altLang="ja-JP" dirty="0" smtClean="0">
              <a:solidFill>
                <a:srgbClr val="0000FF"/>
              </a:solidFill>
            </a:endParaRPr>
          </a:p>
          <a:p>
            <a:r>
              <a:rPr kumimoji="1" lang="ja-JP" altLang="en-US" dirty="0" smtClean="0">
                <a:solidFill>
                  <a:srgbClr val="0000FF"/>
                </a:solidFill>
              </a:rPr>
              <a:t>⑬外部工数</a:t>
            </a:r>
            <a:endParaRPr kumimoji="1" lang="en-US" altLang="ja-JP" dirty="0" smtClean="0">
              <a:solidFill>
                <a:srgbClr val="0000FF"/>
              </a:solidFill>
            </a:endParaRPr>
          </a:p>
          <a:p>
            <a:r>
              <a:rPr kumimoji="1" lang="ja-JP" altLang="en-US" dirty="0" smtClean="0">
                <a:solidFill>
                  <a:srgbClr val="0000FF"/>
                </a:solidFill>
              </a:rPr>
              <a:t>⑭外部調達費</a:t>
            </a:r>
            <a:endParaRPr kumimoji="1" lang="en-US" altLang="ja-JP" dirty="0" smtClean="0">
              <a:solidFill>
                <a:srgbClr val="0000FF"/>
              </a:solidFill>
            </a:endParaRPr>
          </a:p>
          <a:p>
            <a:r>
              <a:rPr kumimoji="1" lang="ja-JP" altLang="en-US" dirty="0" smtClean="0">
                <a:solidFill>
                  <a:srgbClr val="0000FF"/>
                </a:solidFill>
              </a:rPr>
              <a:t>⑮その他経費</a:t>
            </a:r>
            <a:endParaRPr kumimoji="1" lang="en-US" altLang="ja-JP" dirty="0" smtClean="0">
              <a:solidFill>
                <a:srgbClr val="0000FF"/>
              </a:solidFill>
            </a:endParaRPr>
          </a:p>
          <a:p>
            <a:r>
              <a:rPr kumimoji="1" lang="ja-JP" altLang="en-US" dirty="0" smtClean="0">
                <a:solidFill>
                  <a:srgbClr val="0000FF"/>
                </a:solidFill>
              </a:rPr>
              <a:t>⑯入金</a:t>
            </a:r>
            <a:endParaRPr kumimoji="1" lang="en-US" altLang="ja-JP" dirty="0" smtClean="0">
              <a:solidFill>
                <a:srgbClr val="0000FF"/>
              </a:solidFill>
            </a:endParaRPr>
          </a:p>
          <a:p>
            <a:r>
              <a:rPr kumimoji="1" lang="ja-JP" altLang="en-US" dirty="0" smtClean="0">
                <a:solidFill>
                  <a:srgbClr val="0000FF"/>
                </a:solidFill>
              </a:rPr>
              <a:t>⑰正味外調費</a:t>
            </a:r>
            <a:endParaRPr kumimoji="1" lang="en-US" altLang="ja-JP" dirty="0" smtClean="0">
              <a:solidFill>
                <a:srgbClr val="0000FF"/>
              </a:solidFill>
            </a:endParaRPr>
          </a:p>
          <a:p>
            <a:r>
              <a:rPr kumimoji="1" lang="ja-JP" altLang="en-US" dirty="0" smtClean="0">
                <a:solidFill>
                  <a:srgbClr val="0000FF"/>
                </a:solidFill>
              </a:rPr>
              <a:t>⑱総費用</a:t>
            </a:r>
            <a:endParaRPr kumimoji="1" lang="en-US" altLang="ja-JP" dirty="0" smtClean="0">
              <a:solidFill>
                <a:srgbClr val="0000FF"/>
              </a:solidFill>
            </a:endParaRPr>
          </a:p>
          <a:p>
            <a:r>
              <a:rPr kumimoji="1" lang="ja-JP" altLang="en-US" dirty="0" smtClean="0">
                <a:solidFill>
                  <a:srgbClr val="0000FF"/>
                </a:solidFill>
              </a:rPr>
              <a:t>⑲当社負担</a:t>
            </a:r>
            <a:endParaRPr kumimoji="1" lang="en-US" altLang="ja-JP" dirty="0" smtClean="0">
              <a:solidFill>
                <a:srgbClr val="0000FF"/>
              </a:solidFill>
            </a:endParaRPr>
          </a:p>
        </p:txBody>
      </p:sp>
    </p:spTree>
    <p:extLst>
      <p:ext uri="{BB962C8B-B14F-4D97-AF65-F5344CB8AC3E}">
        <p14:creationId xmlns:p14="http://schemas.microsoft.com/office/powerpoint/2010/main" val="217985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部内</a:t>
            </a:r>
            <a:r>
              <a:rPr lang="ja-JP" altLang="en-US" sz="2400" dirty="0">
                <a:solidFill>
                  <a:schemeClr val="bg1"/>
                </a:solidFill>
                <a:effectLst>
                  <a:outerShdw blurRad="38100" dist="38100" dir="2700000" algn="tl">
                    <a:srgbClr val="000000">
                      <a:alpha val="43137"/>
                    </a:srgbClr>
                  </a:outerShdw>
                </a:effectLst>
              </a:rPr>
              <a:t>の予算集計（表</a:t>
            </a:r>
            <a:r>
              <a:rPr lang="ja-JP" altLang="en-US" sz="2400" dirty="0" smtClean="0">
                <a:solidFill>
                  <a:schemeClr val="bg1"/>
                </a:solidFill>
                <a:effectLst>
                  <a:outerShdw blurRad="38100" dist="38100" dir="2700000" algn="tl">
                    <a:srgbClr val="000000">
                      <a:alpha val="43137"/>
                    </a:srgbClr>
                  </a:outerShdw>
                </a:effectLst>
              </a:rPr>
              <a:t>）について</a:t>
            </a:r>
            <a:endParaRPr lang="ja-JP" altLang="en-US" sz="2400" dirty="0">
              <a:solidFill>
                <a:schemeClr val="bg1"/>
              </a:solidFill>
              <a:effectLst>
                <a:outerShdw blurRad="38100" dist="38100" dir="2700000" algn="tl">
                  <a:srgbClr val="000000">
                    <a:alpha val="43137"/>
                  </a:srgbClr>
                </a:outerShdw>
              </a:effectLst>
            </a:endParaRPr>
          </a:p>
        </p:txBody>
      </p:sp>
      <p:grpSp>
        <p:nvGrpSpPr>
          <p:cNvPr id="10" name="グループ化 9"/>
          <p:cNvGrpSpPr/>
          <p:nvPr/>
        </p:nvGrpSpPr>
        <p:grpSpPr>
          <a:xfrm>
            <a:off x="656482" y="881902"/>
            <a:ext cx="11057619" cy="5697427"/>
            <a:chOff x="465982" y="693638"/>
            <a:chExt cx="11057619" cy="5697427"/>
          </a:xfrm>
        </p:grpSpPr>
        <p:grpSp>
          <p:nvGrpSpPr>
            <p:cNvPr id="6" name="グループ化 5"/>
            <p:cNvGrpSpPr/>
            <p:nvPr/>
          </p:nvGrpSpPr>
          <p:grpSpPr>
            <a:xfrm>
              <a:off x="465982" y="693638"/>
              <a:ext cx="11057619" cy="2847458"/>
              <a:chOff x="465982" y="693638"/>
              <a:chExt cx="11057619" cy="2847458"/>
            </a:xfrm>
          </p:grpSpPr>
          <p:pic>
            <p:nvPicPr>
              <p:cNvPr id="4" name="図 3"/>
              <p:cNvPicPr>
                <a:picLocks noChangeAspect="1"/>
              </p:cNvPicPr>
              <p:nvPr/>
            </p:nvPicPr>
            <p:blipFill>
              <a:blip r:embed="rId3"/>
              <a:stretch>
                <a:fillRect/>
              </a:stretch>
            </p:blipFill>
            <p:spPr>
              <a:xfrm>
                <a:off x="465982" y="697096"/>
                <a:ext cx="6742460" cy="2844000"/>
              </a:xfrm>
              <a:prstGeom prst="rect">
                <a:avLst/>
              </a:prstGeom>
            </p:spPr>
          </p:pic>
          <p:pic>
            <p:nvPicPr>
              <p:cNvPr id="3" name="図 2"/>
              <p:cNvPicPr>
                <a:picLocks noChangeAspect="1"/>
              </p:cNvPicPr>
              <p:nvPr/>
            </p:nvPicPr>
            <p:blipFill>
              <a:blip r:embed="rId4"/>
              <a:stretch>
                <a:fillRect/>
              </a:stretch>
            </p:blipFill>
            <p:spPr>
              <a:xfrm>
                <a:off x="7184094" y="693638"/>
                <a:ext cx="4339507" cy="2844000"/>
              </a:xfrm>
              <a:prstGeom prst="rect">
                <a:avLst/>
              </a:prstGeom>
              <a:solidFill>
                <a:schemeClr val="bg1"/>
              </a:solidFill>
            </p:spPr>
          </p:pic>
        </p:grpSp>
        <p:pic>
          <p:nvPicPr>
            <p:cNvPr id="5" name="図 4"/>
            <p:cNvPicPr>
              <a:picLocks noChangeAspect="1"/>
            </p:cNvPicPr>
            <p:nvPr/>
          </p:nvPicPr>
          <p:blipFill>
            <a:blip r:embed="rId5"/>
            <a:stretch>
              <a:fillRect/>
            </a:stretch>
          </p:blipFill>
          <p:spPr>
            <a:xfrm>
              <a:off x="5476943" y="2125065"/>
              <a:ext cx="4268535" cy="2844000"/>
            </a:xfrm>
            <a:prstGeom prst="rect">
              <a:avLst/>
            </a:prstGeom>
            <a:solidFill>
              <a:schemeClr val="bg1"/>
            </a:solidFill>
          </p:spPr>
        </p:pic>
        <p:pic>
          <p:nvPicPr>
            <p:cNvPr id="9" name="図 8"/>
            <p:cNvPicPr>
              <a:picLocks noChangeAspect="1"/>
            </p:cNvPicPr>
            <p:nvPr/>
          </p:nvPicPr>
          <p:blipFill>
            <a:blip r:embed="rId6"/>
            <a:stretch>
              <a:fillRect/>
            </a:stretch>
          </p:blipFill>
          <p:spPr>
            <a:xfrm>
              <a:off x="2318004" y="3547065"/>
              <a:ext cx="7045367" cy="2844000"/>
            </a:xfrm>
            <a:prstGeom prst="rect">
              <a:avLst/>
            </a:prstGeom>
            <a:solidFill>
              <a:schemeClr val="bg1"/>
            </a:solidFill>
          </p:spPr>
        </p:pic>
      </p:grpSp>
      <p:sp>
        <p:nvSpPr>
          <p:cNvPr id="11" name="角丸四角形 10"/>
          <p:cNvSpPr/>
          <p:nvPr/>
        </p:nvSpPr>
        <p:spPr>
          <a:xfrm>
            <a:off x="86974" y="3863269"/>
            <a:ext cx="2286108" cy="2588120"/>
          </a:xfrm>
          <a:prstGeom prst="roundRect">
            <a:avLst>
              <a:gd name="adj" fmla="val 11949"/>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マクロ</a:t>
            </a:r>
            <a:r>
              <a:rPr kumimoji="1" lang="en-US" altLang="ja-JP" sz="2000" dirty="0">
                <a:solidFill>
                  <a:schemeClr val="tx1">
                    <a:lumMod val="65000"/>
                    <a:lumOff val="35000"/>
                  </a:schemeClr>
                </a:solidFill>
              </a:rPr>
              <a:t>B</a:t>
            </a:r>
            <a:r>
              <a:rPr kumimoji="1" lang="ja-JP" altLang="en-US" sz="2000" dirty="0">
                <a:solidFill>
                  <a:schemeClr val="tx1">
                    <a:lumMod val="65000"/>
                    <a:lumOff val="35000"/>
                  </a:schemeClr>
                </a:solidFill>
              </a:rPr>
              <a:t>を実行することで、部室が所有する件テーマの予算執行状況が研開報告書から転記され、一覧表に</a:t>
            </a:r>
            <a:r>
              <a:rPr kumimoji="1" lang="ja-JP" altLang="en-US" sz="2000" dirty="0" smtClean="0">
                <a:solidFill>
                  <a:schemeClr val="tx1">
                    <a:lumMod val="65000"/>
                    <a:lumOff val="35000"/>
                  </a:schemeClr>
                </a:solidFill>
              </a:rPr>
              <a:t>纏められる</a:t>
            </a:r>
            <a:endParaRPr kumimoji="1" lang="en-US" altLang="ja-JP" sz="2000" dirty="0">
              <a:solidFill>
                <a:schemeClr val="tx1">
                  <a:lumMod val="65000"/>
                  <a:lumOff val="35000"/>
                </a:schemeClr>
              </a:solidFill>
            </a:endParaRPr>
          </a:p>
        </p:txBody>
      </p:sp>
      <p:sp>
        <p:nvSpPr>
          <p:cNvPr id="12" name="角丸四角形 11"/>
          <p:cNvSpPr/>
          <p:nvPr/>
        </p:nvSpPr>
        <p:spPr>
          <a:xfrm>
            <a:off x="7896554" y="5235389"/>
            <a:ext cx="4078847" cy="788340"/>
          </a:xfrm>
          <a:prstGeom prst="roundRect">
            <a:avLst>
              <a:gd name="adj" fmla="val 16667"/>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予算申請時、各</a:t>
            </a:r>
            <a:r>
              <a:rPr kumimoji="1" lang="en-US" altLang="ja-JP" sz="2000" dirty="0">
                <a:solidFill>
                  <a:schemeClr val="tx1">
                    <a:lumMod val="65000"/>
                    <a:lumOff val="35000"/>
                  </a:schemeClr>
                </a:solidFill>
              </a:rPr>
              <a:t>Q</a:t>
            </a:r>
            <a:r>
              <a:rPr kumimoji="1" lang="ja-JP" altLang="en-US" sz="2000" dirty="0">
                <a:solidFill>
                  <a:schemeClr val="tx1">
                    <a:lumMod val="65000"/>
                    <a:lumOff val="35000"/>
                  </a:schemeClr>
                </a:solidFill>
              </a:rPr>
              <a:t>終了ごとに一覧表にまとめ、管理部に</a:t>
            </a:r>
            <a:r>
              <a:rPr kumimoji="1" lang="ja-JP" altLang="en-US" sz="2000" dirty="0" smtClean="0">
                <a:solidFill>
                  <a:schemeClr val="tx1">
                    <a:lumMod val="65000"/>
                    <a:lumOff val="35000"/>
                  </a:schemeClr>
                </a:solidFill>
              </a:rPr>
              <a:t>提出</a:t>
            </a:r>
            <a:endParaRPr kumimoji="1" lang="en-US" altLang="ja-JP" sz="2000" dirty="0">
              <a:solidFill>
                <a:schemeClr val="tx1">
                  <a:lumMod val="65000"/>
                  <a:lumOff val="35000"/>
                </a:schemeClr>
              </a:solidFill>
            </a:endParaRPr>
          </a:p>
        </p:txBody>
      </p:sp>
    </p:spTree>
    <p:extLst>
      <p:ext uri="{BB962C8B-B14F-4D97-AF65-F5344CB8AC3E}">
        <p14:creationId xmlns:p14="http://schemas.microsoft.com/office/powerpoint/2010/main" val="1677840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部内</a:t>
            </a:r>
            <a:r>
              <a:rPr lang="ja-JP" altLang="en-US" sz="2400" dirty="0">
                <a:solidFill>
                  <a:schemeClr val="bg1"/>
                </a:solidFill>
                <a:effectLst>
                  <a:outerShdw blurRad="38100" dist="38100" dir="2700000" algn="tl">
                    <a:srgbClr val="000000">
                      <a:alpha val="43137"/>
                    </a:srgbClr>
                  </a:outerShdw>
                </a:effectLst>
              </a:rPr>
              <a:t>の予算集計（表</a:t>
            </a:r>
            <a:r>
              <a:rPr lang="ja-JP" altLang="en-US" sz="2400" dirty="0" smtClean="0">
                <a:solidFill>
                  <a:schemeClr val="bg1"/>
                </a:solidFill>
                <a:effectLst>
                  <a:outerShdw blurRad="38100" dist="38100" dir="2700000" algn="tl">
                    <a:srgbClr val="000000">
                      <a:alpha val="43137"/>
                    </a:srgbClr>
                  </a:outerShdw>
                </a:effectLst>
              </a:rPr>
              <a:t>）について</a:t>
            </a:r>
            <a:endParaRPr lang="ja-JP" altLang="en-US" sz="2400" dirty="0">
              <a:solidFill>
                <a:schemeClr val="bg1"/>
              </a:solidFill>
              <a:effectLst>
                <a:outerShdw blurRad="38100" dist="38100" dir="2700000" algn="tl">
                  <a:srgbClr val="000000">
                    <a:alpha val="43137"/>
                  </a:srgbClr>
                </a:outerShdw>
              </a:effectLst>
            </a:endParaRPr>
          </a:p>
        </p:txBody>
      </p:sp>
      <p:grpSp>
        <p:nvGrpSpPr>
          <p:cNvPr id="10" name="グループ化 9"/>
          <p:cNvGrpSpPr/>
          <p:nvPr/>
        </p:nvGrpSpPr>
        <p:grpSpPr>
          <a:xfrm>
            <a:off x="656482" y="885360"/>
            <a:ext cx="11057619" cy="5693969"/>
            <a:chOff x="465982" y="697096"/>
            <a:chExt cx="11057619" cy="5693969"/>
          </a:xfrm>
        </p:grpSpPr>
        <p:grpSp>
          <p:nvGrpSpPr>
            <p:cNvPr id="6" name="グループ化 5"/>
            <p:cNvGrpSpPr/>
            <p:nvPr/>
          </p:nvGrpSpPr>
          <p:grpSpPr>
            <a:xfrm>
              <a:off x="465982" y="697096"/>
              <a:ext cx="11057619" cy="2849969"/>
              <a:chOff x="465982" y="697096"/>
              <a:chExt cx="11057619" cy="2849969"/>
            </a:xfrm>
          </p:grpSpPr>
          <p:pic>
            <p:nvPicPr>
              <p:cNvPr id="4" name="図 3"/>
              <p:cNvPicPr>
                <a:picLocks noChangeAspect="1"/>
              </p:cNvPicPr>
              <p:nvPr/>
            </p:nvPicPr>
            <p:blipFill>
              <a:blip r:embed="rId3"/>
              <a:stretch>
                <a:fillRect/>
              </a:stretch>
            </p:blipFill>
            <p:spPr>
              <a:xfrm>
                <a:off x="465982" y="697096"/>
                <a:ext cx="6742460" cy="2844000"/>
              </a:xfrm>
              <a:prstGeom prst="rect">
                <a:avLst/>
              </a:prstGeom>
            </p:spPr>
          </p:pic>
          <p:pic>
            <p:nvPicPr>
              <p:cNvPr id="3" name="図 2"/>
              <p:cNvPicPr>
                <a:picLocks noChangeAspect="1"/>
              </p:cNvPicPr>
              <p:nvPr/>
            </p:nvPicPr>
            <p:blipFill>
              <a:blip r:embed="rId4"/>
              <a:stretch>
                <a:fillRect/>
              </a:stretch>
            </p:blipFill>
            <p:spPr>
              <a:xfrm>
                <a:off x="7184094" y="703065"/>
                <a:ext cx="4339507" cy="2844000"/>
              </a:xfrm>
              <a:prstGeom prst="rect">
                <a:avLst/>
              </a:prstGeom>
              <a:solidFill>
                <a:schemeClr val="bg1"/>
              </a:solidFill>
            </p:spPr>
          </p:pic>
        </p:grpSp>
        <p:pic>
          <p:nvPicPr>
            <p:cNvPr id="5" name="図 4"/>
            <p:cNvPicPr>
              <a:picLocks noChangeAspect="1"/>
            </p:cNvPicPr>
            <p:nvPr/>
          </p:nvPicPr>
          <p:blipFill>
            <a:blip r:embed="rId5"/>
            <a:stretch>
              <a:fillRect/>
            </a:stretch>
          </p:blipFill>
          <p:spPr>
            <a:xfrm>
              <a:off x="5476943" y="2125065"/>
              <a:ext cx="4268535" cy="2844000"/>
            </a:xfrm>
            <a:prstGeom prst="rect">
              <a:avLst/>
            </a:prstGeom>
            <a:solidFill>
              <a:schemeClr val="bg1"/>
            </a:solidFill>
          </p:spPr>
        </p:pic>
        <p:pic>
          <p:nvPicPr>
            <p:cNvPr id="9" name="図 8"/>
            <p:cNvPicPr>
              <a:picLocks noChangeAspect="1"/>
            </p:cNvPicPr>
            <p:nvPr/>
          </p:nvPicPr>
          <p:blipFill>
            <a:blip r:embed="rId6"/>
            <a:stretch>
              <a:fillRect/>
            </a:stretch>
          </p:blipFill>
          <p:spPr>
            <a:xfrm>
              <a:off x="2318004" y="3547065"/>
              <a:ext cx="7045367" cy="2844000"/>
            </a:xfrm>
            <a:prstGeom prst="rect">
              <a:avLst/>
            </a:prstGeom>
            <a:solidFill>
              <a:schemeClr val="bg1"/>
            </a:solidFill>
          </p:spPr>
        </p:pic>
      </p:grpSp>
      <p:sp>
        <p:nvSpPr>
          <p:cNvPr id="14" name="角丸四角形 13"/>
          <p:cNvSpPr/>
          <p:nvPr/>
        </p:nvSpPr>
        <p:spPr>
          <a:xfrm>
            <a:off x="86974" y="3863269"/>
            <a:ext cx="2286108" cy="2588120"/>
          </a:xfrm>
          <a:prstGeom prst="roundRect">
            <a:avLst>
              <a:gd name="adj" fmla="val 11949"/>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マクロ</a:t>
            </a:r>
            <a:r>
              <a:rPr kumimoji="1" lang="en-US" altLang="ja-JP" sz="2000" dirty="0">
                <a:solidFill>
                  <a:schemeClr val="tx1">
                    <a:lumMod val="65000"/>
                    <a:lumOff val="35000"/>
                  </a:schemeClr>
                </a:solidFill>
              </a:rPr>
              <a:t>B</a:t>
            </a:r>
            <a:r>
              <a:rPr kumimoji="1" lang="ja-JP" altLang="en-US" sz="2000" dirty="0">
                <a:solidFill>
                  <a:schemeClr val="tx1">
                    <a:lumMod val="65000"/>
                    <a:lumOff val="35000"/>
                  </a:schemeClr>
                </a:solidFill>
              </a:rPr>
              <a:t>を実行することで、部室が所有する件テーマの予算執行状況が研開報告書から転記され、一覧表に</a:t>
            </a:r>
            <a:r>
              <a:rPr kumimoji="1" lang="ja-JP" altLang="en-US" sz="2000" dirty="0" smtClean="0">
                <a:solidFill>
                  <a:schemeClr val="tx1">
                    <a:lumMod val="65000"/>
                    <a:lumOff val="35000"/>
                  </a:schemeClr>
                </a:solidFill>
              </a:rPr>
              <a:t>纏められる</a:t>
            </a:r>
            <a:endParaRPr kumimoji="1" lang="en-US" altLang="ja-JP" sz="2000" dirty="0">
              <a:solidFill>
                <a:schemeClr val="tx1">
                  <a:lumMod val="65000"/>
                  <a:lumOff val="35000"/>
                </a:schemeClr>
              </a:solidFill>
            </a:endParaRPr>
          </a:p>
        </p:txBody>
      </p:sp>
      <p:sp>
        <p:nvSpPr>
          <p:cNvPr id="15" name="角丸四角形 14"/>
          <p:cNvSpPr/>
          <p:nvPr/>
        </p:nvSpPr>
        <p:spPr>
          <a:xfrm>
            <a:off x="7896554" y="5235389"/>
            <a:ext cx="4078847" cy="788340"/>
          </a:xfrm>
          <a:prstGeom prst="roundRect">
            <a:avLst>
              <a:gd name="adj" fmla="val 16667"/>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予算申請時、各</a:t>
            </a:r>
            <a:r>
              <a:rPr kumimoji="1" lang="en-US" altLang="ja-JP" sz="2000" dirty="0">
                <a:solidFill>
                  <a:schemeClr val="tx1">
                    <a:lumMod val="65000"/>
                    <a:lumOff val="35000"/>
                  </a:schemeClr>
                </a:solidFill>
              </a:rPr>
              <a:t>Q</a:t>
            </a:r>
            <a:r>
              <a:rPr kumimoji="1" lang="ja-JP" altLang="en-US" sz="2000" dirty="0">
                <a:solidFill>
                  <a:schemeClr val="tx1">
                    <a:lumMod val="65000"/>
                    <a:lumOff val="35000"/>
                  </a:schemeClr>
                </a:solidFill>
              </a:rPr>
              <a:t>終了ごとに一覧表にまとめ、管理部に</a:t>
            </a:r>
            <a:r>
              <a:rPr kumimoji="1" lang="ja-JP" altLang="en-US" sz="2000" dirty="0" smtClean="0">
                <a:solidFill>
                  <a:schemeClr val="tx1">
                    <a:lumMod val="65000"/>
                    <a:lumOff val="35000"/>
                  </a:schemeClr>
                </a:solidFill>
              </a:rPr>
              <a:t>提出</a:t>
            </a:r>
            <a:endParaRPr kumimoji="1" lang="en-US" altLang="ja-JP" sz="2000" dirty="0">
              <a:solidFill>
                <a:schemeClr val="tx1">
                  <a:lumMod val="65000"/>
                  <a:lumOff val="35000"/>
                </a:schemeClr>
              </a:solidFill>
            </a:endParaRPr>
          </a:p>
        </p:txBody>
      </p:sp>
      <p:sp>
        <p:nvSpPr>
          <p:cNvPr id="13" name="テキスト ボックス 12"/>
          <p:cNvSpPr txBox="1"/>
          <p:nvPr/>
        </p:nvSpPr>
        <p:spPr>
          <a:xfrm>
            <a:off x="6864444" y="574327"/>
            <a:ext cx="5040000" cy="6186309"/>
          </a:xfrm>
          <a:prstGeom prst="rect">
            <a:avLst/>
          </a:prstGeom>
          <a:solidFill>
            <a:schemeClr val="bg1">
              <a:lumMod val="85000"/>
              <a:alpha val="85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a:solidFill>
                  <a:srgbClr val="0000FF"/>
                </a:solidFill>
              </a:rPr>
              <a:t>データベースから抽出したい属性あるいは数値</a:t>
            </a:r>
            <a:endParaRPr kumimoji="1" lang="en-US" altLang="ja-JP" dirty="0">
              <a:solidFill>
                <a:srgbClr val="0000FF"/>
              </a:solidFill>
            </a:endParaRPr>
          </a:p>
          <a:p>
            <a:r>
              <a:rPr kumimoji="1" lang="ja-JP" altLang="en-US" dirty="0" smtClean="0">
                <a:solidFill>
                  <a:srgbClr val="0000FF"/>
                </a:solidFill>
              </a:rPr>
              <a:t>◆対象は予算計画</a:t>
            </a:r>
            <a:r>
              <a:rPr kumimoji="1" lang="en-US" altLang="ja-JP" dirty="0" smtClean="0">
                <a:solidFill>
                  <a:srgbClr val="0000FF"/>
                </a:solidFill>
              </a:rPr>
              <a:t>3Q</a:t>
            </a:r>
            <a:r>
              <a:rPr kumimoji="1" lang="ja-JP" altLang="en-US" dirty="0" err="1" smtClean="0">
                <a:solidFill>
                  <a:srgbClr val="0000FF"/>
                </a:solidFill>
              </a:rPr>
              <a:t>、</a:t>
            </a:r>
            <a:r>
              <a:rPr kumimoji="1" lang="en-US" altLang="ja-JP" dirty="0" smtClean="0">
                <a:solidFill>
                  <a:srgbClr val="0000FF"/>
                </a:solidFill>
              </a:rPr>
              <a:t>4Q</a:t>
            </a:r>
            <a:r>
              <a:rPr kumimoji="1" lang="ja-JP" altLang="en-US" dirty="0" err="1" smtClean="0">
                <a:solidFill>
                  <a:srgbClr val="0000FF"/>
                </a:solidFill>
              </a:rPr>
              <a:t>、</a:t>
            </a:r>
            <a:r>
              <a:rPr kumimoji="1" lang="ja-JP" altLang="en-US" dirty="0" smtClean="0">
                <a:solidFill>
                  <a:srgbClr val="0000FF"/>
                </a:solidFill>
              </a:rPr>
              <a:t>下期、通期</a:t>
            </a:r>
            <a:endParaRPr kumimoji="1" lang="en-US" altLang="ja-JP" dirty="0" smtClean="0">
              <a:solidFill>
                <a:srgbClr val="0000FF"/>
              </a:solidFill>
            </a:endParaRPr>
          </a:p>
          <a:p>
            <a:r>
              <a:rPr kumimoji="1" lang="ja-JP" altLang="en-US" dirty="0" smtClean="0">
                <a:solidFill>
                  <a:srgbClr val="0000FF"/>
                </a:solidFill>
              </a:rPr>
              <a:t>①</a:t>
            </a:r>
            <a:r>
              <a:rPr kumimoji="1" lang="en-US" altLang="ja-JP" dirty="0" smtClean="0">
                <a:solidFill>
                  <a:srgbClr val="0000FF"/>
                </a:solidFill>
              </a:rPr>
              <a:t>No.</a:t>
            </a:r>
          </a:p>
          <a:p>
            <a:r>
              <a:rPr kumimoji="1" lang="ja-JP" altLang="en-US" dirty="0" smtClean="0">
                <a:solidFill>
                  <a:srgbClr val="0000FF"/>
                </a:solidFill>
              </a:rPr>
              <a:t>②部室</a:t>
            </a:r>
            <a:endParaRPr kumimoji="1" lang="en-US" altLang="ja-JP" dirty="0" smtClean="0">
              <a:solidFill>
                <a:srgbClr val="0000FF"/>
              </a:solidFill>
            </a:endParaRPr>
          </a:p>
          <a:p>
            <a:r>
              <a:rPr kumimoji="1" lang="ja-JP" altLang="en-US" dirty="0" smtClean="0">
                <a:solidFill>
                  <a:srgbClr val="0000FF"/>
                </a:solidFill>
              </a:rPr>
              <a:t>③新継</a:t>
            </a:r>
            <a:endParaRPr kumimoji="1" lang="en-US" altLang="ja-JP" dirty="0" smtClean="0">
              <a:solidFill>
                <a:srgbClr val="0000FF"/>
              </a:solidFill>
            </a:endParaRPr>
          </a:p>
          <a:p>
            <a:r>
              <a:rPr kumimoji="1" lang="ja-JP" altLang="en-US" dirty="0" smtClean="0">
                <a:solidFill>
                  <a:srgbClr val="0000FF"/>
                </a:solidFill>
              </a:rPr>
              <a:t>④区分</a:t>
            </a:r>
            <a:endParaRPr kumimoji="1" lang="en-US" altLang="ja-JP" dirty="0" smtClean="0">
              <a:solidFill>
                <a:srgbClr val="0000FF"/>
              </a:solidFill>
            </a:endParaRPr>
          </a:p>
          <a:p>
            <a:r>
              <a:rPr kumimoji="1" lang="ja-JP" altLang="en-US" dirty="0" smtClean="0">
                <a:solidFill>
                  <a:srgbClr val="0000FF"/>
                </a:solidFill>
              </a:rPr>
              <a:t>⑤負担</a:t>
            </a:r>
            <a:endParaRPr kumimoji="1" lang="en-US" altLang="ja-JP" dirty="0" smtClean="0">
              <a:solidFill>
                <a:srgbClr val="0000FF"/>
              </a:solidFill>
            </a:endParaRPr>
          </a:p>
          <a:p>
            <a:r>
              <a:rPr kumimoji="1" lang="ja-JP" altLang="en-US" dirty="0" smtClean="0">
                <a:solidFill>
                  <a:srgbClr val="0000FF"/>
                </a:solidFill>
              </a:rPr>
              <a:t>⑥負担先</a:t>
            </a:r>
            <a:endParaRPr kumimoji="1" lang="en-US" altLang="ja-JP" dirty="0" smtClean="0">
              <a:solidFill>
                <a:srgbClr val="0000FF"/>
              </a:solidFill>
            </a:endParaRPr>
          </a:p>
          <a:p>
            <a:r>
              <a:rPr kumimoji="1" lang="ja-JP" altLang="en-US" dirty="0" smtClean="0">
                <a:solidFill>
                  <a:srgbClr val="0000FF"/>
                </a:solidFill>
              </a:rPr>
              <a:t>⑦件名</a:t>
            </a:r>
            <a:endParaRPr kumimoji="1" lang="en-US" altLang="ja-JP" dirty="0" smtClean="0">
              <a:solidFill>
                <a:srgbClr val="0000FF"/>
              </a:solidFill>
            </a:endParaRPr>
          </a:p>
          <a:p>
            <a:r>
              <a:rPr kumimoji="1" lang="ja-JP" altLang="en-US" dirty="0" smtClean="0">
                <a:solidFill>
                  <a:srgbClr val="0000FF"/>
                </a:solidFill>
              </a:rPr>
              <a:t>⑧出願目標数</a:t>
            </a:r>
            <a:endParaRPr kumimoji="1" lang="en-US" altLang="ja-JP" dirty="0">
              <a:solidFill>
                <a:srgbClr val="0000FF"/>
              </a:solidFill>
            </a:endParaRPr>
          </a:p>
          <a:p>
            <a:r>
              <a:rPr kumimoji="1" lang="ja-JP" altLang="en-US" dirty="0" smtClean="0">
                <a:solidFill>
                  <a:srgbClr val="0000FF"/>
                </a:solidFill>
              </a:rPr>
              <a:t>⑨設計工数</a:t>
            </a:r>
            <a:endParaRPr kumimoji="1" lang="en-US" altLang="ja-JP" dirty="0" smtClean="0">
              <a:solidFill>
                <a:srgbClr val="0000FF"/>
              </a:solidFill>
            </a:endParaRPr>
          </a:p>
          <a:p>
            <a:r>
              <a:rPr kumimoji="1" lang="ja-JP" altLang="en-US" dirty="0" smtClean="0">
                <a:solidFill>
                  <a:srgbClr val="0000FF"/>
                </a:solidFill>
              </a:rPr>
              <a:t>⑩生技工数</a:t>
            </a:r>
            <a:endParaRPr kumimoji="1" lang="en-US" altLang="ja-JP" dirty="0" smtClean="0">
              <a:solidFill>
                <a:srgbClr val="0000FF"/>
              </a:solidFill>
            </a:endParaRPr>
          </a:p>
          <a:p>
            <a:r>
              <a:rPr kumimoji="1" lang="ja-JP" altLang="en-US" dirty="0" smtClean="0">
                <a:solidFill>
                  <a:srgbClr val="0000FF"/>
                </a:solidFill>
              </a:rPr>
              <a:t>⑪試験工数</a:t>
            </a:r>
            <a:endParaRPr kumimoji="1" lang="en-US" altLang="ja-JP" dirty="0" smtClean="0">
              <a:solidFill>
                <a:srgbClr val="0000FF"/>
              </a:solidFill>
            </a:endParaRPr>
          </a:p>
          <a:p>
            <a:r>
              <a:rPr kumimoji="1" lang="ja-JP" altLang="en-US" dirty="0" smtClean="0">
                <a:solidFill>
                  <a:srgbClr val="0000FF"/>
                </a:solidFill>
              </a:rPr>
              <a:t>⑫直接工数</a:t>
            </a:r>
            <a:endParaRPr kumimoji="1" lang="en-US" altLang="ja-JP" dirty="0" smtClean="0">
              <a:solidFill>
                <a:srgbClr val="0000FF"/>
              </a:solidFill>
            </a:endParaRPr>
          </a:p>
          <a:p>
            <a:r>
              <a:rPr kumimoji="1" lang="ja-JP" altLang="en-US" dirty="0" smtClean="0">
                <a:solidFill>
                  <a:srgbClr val="0000FF"/>
                </a:solidFill>
              </a:rPr>
              <a:t>⑬外部工数</a:t>
            </a:r>
            <a:endParaRPr kumimoji="1" lang="en-US" altLang="ja-JP" dirty="0" smtClean="0">
              <a:solidFill>
                <a:srgbClr val="0000FF"/>
              </a:solidFill>
            </a:endParaRPr>
          </a:p>
          <a:p>
            <a:r>
              <a:rPr kumimoji="1" lang="ja-JP" altLang="en-US" dirty="0" smtClean="0">
                <a:solidFill>
                  <a:srgbClr val="0000FF"/>
                </a:solidFill>
              </a:rPr>
              <a:t>⑭外部調達費</a:t>
            </a:r>
            <a:endParaRPr kumimoji="1" lang="en-US" altLang="ja-JP" dirty="0" smtClean="0">
              <a:solidFill>
                <a:srgbClr val="0000FF"/>
              </a:solidFill>
            </a:endParaRPr>
          </a:p>
          <a:p>
            <a:r>
              <a:rPr kumimoji="1" lang="ja-JP" altLang="en-US" dirty="0" smtClean="0">
                <a:solidFill>
                  <a:srgbClr val="0000FF"/>
                </a:solidFill>
              </a:rPr>
              <a:t>⑮その他経費</a:t>
            </a:r>
            <a:endParaRPr kumimoji="1" lang="en-US" altLang="ja-JP" dirty="0" smtClean="0">
              <a:solidFill>
                <a:srgbClr val="0000FF"/>
              </a:solidFill>
            </a:endParaRPr>
          </a:p>
          <a:p>
            <a:r>
              <a:rPr kumimoji="1" lang="ja-JP" altLang="en-US" dirty="0" smtClean="0">
                <a:solidFill>
                  <a:srgbClr val="0000FF"/>
                </a:solidFill>
              </a:rPr>
              <a:t>⑯入金</a:t>
            </a:r>
            <a:endParaRPr kumimoji="1" lang="en-US" altLang="ja-JP" dirty="0" smtClean="0">
              <a:solidFill>
                <a:srgbClr val="0000FF"/>
              </a:solidFill>
            </a:endParaRPr>
          </a:p>
          <a:p>
            <a:r>
              <a:rPr kumimoji="1" lang="ja-JP" altLang="en-US" dirty="0" smtClean="0">
                <a:solidFill>
                  <a:srgbClr val="0000FF"/>
                </a:solidFill>
              </a:rPr>
              <a:t>⑰正味外調費</a:t>
            </a:r>
            <a:endParaRPr kumimoji="1" lang="en-US" altLang="ja-JP" dirty="0" smtClean="0">
              <a:solidFill>
                <a:srgbClr val="0000FF"/>
              </a:solidFill>
            </a:endParaRPr>
          </a:p>
          <a:p>
            <a:r>
              <a:rPr kumimoji="1" lang="ja-JP" altLang="en-US" dirty="0" smtClean="0">
                <a:solidFill>
                  <a:srgbClr val="0000FF"/>
                </a:solidFill>
              </a:rPr>
              <a:t>⑱総費用</a:t>
            </a:r>
            <a:endParaRPr kumimoji="1" lang="en-US" altLang="ja-JP" dirty="0" smtClean="0">
              <a:solidFill>
                <a:srgbClr val="0000FF"/>
              </a:solidFill>
            </a:endParaRPr>
          </a:p>
          <a:p>
            <a:r>
              <a:rPr kumimoji="1" lang="ja-JP" altLang="en-US" dirty="0" smtClean="0">
                <a:solidFill>
                  <a:srgbClr val="0000FF"/>
                </a:solidFill>
              </a:rPr>
              <a:t>⑲当社負担</a:t>
            </a:r>
            <a:endParaRPr kumimoji="1" lang="en-US" altLang="ja-JP" dirty="0" smtClean="0">
              <a:solidFill>
                <a:srgbClr val="0000FF"/>
              </a:solidFill>
            </a:endParaRPr>
          </a:p>
        </p:txBody>
      </p:sp>
    </p:spTree>
    <p:extLst>
      <p:ext uri="{BB962C8B-B14F-4D97-AF65-F5344CB8AC3E}">
        <p14:creationId xmlns:p14="http://schemas.microsoft.com/office/powerpoint/2010/main" val="2915095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予算表について</a:t>
            </a:r>
            <a:endParaRPr kumimoji="1" lang="ja-JP" altLang="en-US" sz="2800" dirty="0"/>
          </a:p>
        </p:txBody>
      </p:sp>
    </p:spTree>
    <p:extLst>
      <p:ext uri="{BB962C8B-B14F-4D97-AF65-F5344CB8AC3E}">
        <p14:creationId xmlns:p14="http://schemas.microsoft.com/office/powerpoint/2010/main" val="3856952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a:t>
            </a:r>
            <a:endParaRPr lang="ja-JP" altLang="en-US" sz="2400" dirty="0">
              <a:solidFill>
                <a:schemeClr val="bg1"/>
              </a:solidFill>
              <a:effectLst>
                <a:outerShdw blurRad="38100" dist="38100" dir="2700000" algn="tl">
                  <a:srgbClr val="000000">
                    <a:alpha val="43137"/>
                  </a:srgbClr>
                </a:outerShdw>
              </a:effectLst>
            </a:endParaRPr>
          </a:p>
        </p:txBody>
      </p:sp>
      <p:sp>
        <p:nvSpPr>
          <p:cNvPr id="5" name="角丸四角形 4"/>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予算表作成時は事業部門で作成した研究開発計画書兼完了報告書を集計マクロ</a:t>
            </a:r>
            <a:r>
              <a:rPr kumimoji="1" lang="en-US" altLang="ja-JP" sz="2000" dirty="0" smtClean="0">
                <a:solidFill>
                  <a:schemeClr val="tx1">
                    <a:lumMod val="65000"/>
                    <a:lumOff val="35000"/>
                  </a:schemeClr>
                </a:solidFill>
              </a:rPr>
              <a:t>B</a:t>
            </a:r>
            <a:r>
              <a:rPr kumimoji="1" lang="ja-JP" altLang="en-US" sz="2000" dirty="0" smtClean="0">
                <a:solidFill>
                  <a:schemeClr val="tx1">
                    <a:lumMod val="65000"/>
                    <a:lumOff val="35000"/>
                  </a:schemeClr>
                </a:solidFill>
              </a:rPr>
              <a:t>で集計する</a:t>
            </a:r>
            <a:endParaRPr kumimoji="1" lang="en-US" altLang="ja-JP" sz="2000" dirty="0"/>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研究部は各事業部門が提出した部内予算の集計を全ての部門分を集計マクロ</a:t>
            </a:r>
            <a:r>
              <a:rPr kumimoji="1" lang="en-US" altLang="ja-JP" sz="2000" dirty="0" smtClean="0">
                <a:solidFill>
                  <a:schemeClr val="tx1">
                    <a:lumMod val="65000"/>
                    <a:lumOff val="35000"/>
                  </a:schemeClr>
                </a:solidFill>
              </a:rPr>
              <a:t>C</a:t>
            </a:r>
            <a:r>
              <a:rPr kumimoji="1" lang="ja-JP" altLang="en-US" sz="2000" dirty="0" smtClean="0">
                <a:solidFill>
                  <a:schemeClr val="tx1">
                    <a:lumMod val="65000"/>
                    <a:lumOff val="35000"/>
                  </a:schemeClr>
                </a:solidFill>
              </a:rPr>
              <a:t>で集計する</a:t>
            </a:r>
            <a:endParaRPr kumimoji="1" lang="en-US" altLang="ja-JP" sz="2000" dirty="0" smtClean="0">
              <a:solidFill>
                <a:schemeClr val="tx1">
                  <a:lumMod val="65000"/>
                  <a:lumOff val="35000"/>
                </a:schemeClr>
              </a:solidFill>
            </a:endParaRPr>
          </a:p>
        </p:txBody>
      </p:sp>
      <p:grpSp>
        <p:nvGrpSpPr>
          <p:cNvPr id="4" name="グループ化 3"/>
          <p:cNvGrpSpPr/>
          <p:nvPr/>
        </p:nvGrpSpPr>
        <p:grpSpPr>
          <a:xfrm>
            <a:off x="762842" y="1676400"/>
            <a:ext cx="10666317" cy="4993340"/>
            <a:chOff x="762842" y="1676400"/>
            <a:chExt cx="10666317" cy="4993340"/>
          </a:xfrm>
        </p:grpSpPr>
        <p:grpSp>
          <p:nvGrpSpPr>
            <p:cNvPr id="25" name="グループ化 24"/>
            <p:cNvGrpSpPr/>
            <p:nvPr/>
          </p:nvGrpSpPr>
          <p:grpSpPr>
            <a:xfrm>
              <a:off x="762842" y="1676400"/>
              <a:ext cx="10666317" cy="4993340"/>
              <a:chOff x="762842" y="1676400"/>
              <a:chExt cx="10666317" cy="4993340"/>
            </a:xfrm>
          </p:grpSpPr>
          <p:sp>
            <p:nvSpPr>
              <p:cNvPr id="26" name="1 つの角を切り取った四角形 25"/>
              <p:cNvSpPr/>
              <p:nvPr/>
            </p:nvSpPr>
            <p:spPr>
              <a:xfrm>
                <a:off x="5957558" y="1819079"/>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予算執行の状況を記入するデータベース</a:t>
                </a:r>
                <a:endParaRPr kumimoji="1" lang="ja-JP" altLang="en-US" sz="1200" dirty="0">
                  <a:solidFill>
                    <a:schemeClr val="tx1">
                      <a:lumMod val="65000"/>
                      <a:lumOff val="35000"/>
                    </a:schemeClr>
                  </a:solidFill>
                </a:endParaRPr>
              </a:p>
            </p:txBody>
          </p:sp>
          <p:sp>
            <p:nvSpPr>
              <p:cNvPr id="27" name="1 つの角を切り取った四角形 26"/>
              <p:cNvSpPr/>
              <p:nvPr/>
            </p:nvSpPr>
            <p:spPr>
              <a:xfrm>
                <a:off x="5962832" y="5009232"/>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各事業部門の予算集計を集めたものを予算表</a:t>
                </a:r>
                <a:endParaRPr kumimoji="1" lang="ja-JP" altLang="en-US" sz="1200" dirty="0">
                  <a:solidFill>
                    <a:schemeClr val="tx1">
                      <a:lumMod val="65000"/>
                      <a:lumOff val="35000"/>
                    </a:schemeClr>
                  </a:solidFill>
                </a:endParaRPr>
              </a:p>
            </p:txBody>
          </p:sp>
          <p:sp>
            <p:nvSpPr>
              <p:cNvPr id="28" name="テキスト ボックス 27"/>
              <p:cNvSpPr txBox="1"/>
              <p:nvPr/>
            </p:nvSpPr>
            <p:spPr>
              <a:xfrm>
                <a:off x="7189713" y="1744539"/>
                <a:ext cx="1658171" cy="1569660"/>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設計工数</a:t>
                </a:r>
                <a:endParaRPr kumimoji="1" lang="en-US" altLang="ja-JP" sz="1600" dirty="0" smtClean="0"/>
              </a:p>
              <a:p>
                <a:pPr marL="285750" indent="-285750">
                  <a:buFont typeface="Wingdings" panose="05000000000000000000" pitchFamily="2" charset="2"/>
                  <a:buChar char="l"/>
                </a:pPr>
                <a:r>
                  <a:rPr kumimoji="1" lang="ja-JP" altLang="en-US" sz="1600" dirty="0" smtClean="0"/>
                  <a:t>生技工数</a:t>
                </a:r>
                <a:endParaRPr kumimoji="1" lang="en-US" altLang="ja-JP" sz="1600" dirty="0" smtClean="0"/>
              </a:p>
              <a:p>
                <a:pPr marL="285750" indent="-285750">
                  <a:buFont typeface="Wingdings" panose="05000000000000000000" pitchFamily="2" charset="2"/>
                  <a:buChar char="l"/>
                </a:pPr>
                <a:r>
                  <a:rPr kumimoji="1" lang="ja-JP" altLang="en-US" sz="1600" dirty="0" smtClean="0"/>
                  <a:t>直接工数</a:t>
                </a:r>
                <a:endParaRPr kumimoji="1" lang="en-US" altLang="ja-JP" sz="1600" dirty="0" smtClean="0"/>
              </a:p>
              <a:p>
                <a:pPr marL="285750" indent="-285750">
                  <a:buFont typeface="Wingdings" panose="05000000000000000000" pitchFamily="2" charset="2"/>
                  <a:buChar char="l"/>
                </a:pPr>
                <a:r>
                  <a:rPr kumimoji="1" lang="ja-JP" altLang="en-US" sz="1600" dirty="0" smtClean="0"/>
                  <a:t>外部工数</a:t>
                </a:r>
                <a:endParaRPr kumimoji="1" lang="en-US" altLang="ja-JP" sz="1600" dirty="0" smtClean="0"/>
              </a:p>
              <a:p>
                <a:pPr marL="285750" indent="-285750">
                  <a:buFont typeface="Wingdings" panose="05000000000000000000" pitchFamily="2" charset="2"/>
                  <a:buChar char="l"/>
                </a:pPr>
                <a:r>
                  <a:rPr kumimoji="1" lang="ja-JP" altLang="en-US" sz="1600" dirty="0" smtClean="0"/>
                  <a:t>外部調達費</a:t>
                </a:r>
                <a:endParaRPr kumimoji="1" lang="en-US" altLang="ja-JP" sz="1600" dirty="0" smtClean="0"/>
              </a:p>
              <a:p>
                <a:pPr marL="285750" indent="-285750">
                  <a:buFont typeface="Wingdings" panose="05000000000000000000" pitchFamily="2" charset="2"/>
                  <a:buChar char="l"/>
                </a:pPr>
                <a:r>
                  <a:rPr kumimoji="1" lang="ja-JP" altLang="en-US" sz="1600" dirty="0" smtClean="0"/>
                  <a:t>その他経費</a:t>
                </a:r>
                <a:endParaRPr kumimoji="1" lang="ja-JP" altLang="en-US" sz="1600" dirty="0"/>
              </a:p>
            </p:txBody>
          </p:sp>
          <p:sp>
            <p:nvSpPr>
              <p:cNvPr id="29" name="テキスト ボックス 28"/>
              <p:cNvSpPr txBox="1"/>
              <p:nvPr/>
            </p:nvSpPr>
            <p:spPr>
              <a:xfrm>
                <a:off x="851832" y="1779049"/>
                <a:ext cx="2979447" cy="1569660"/>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研究開発計画書兼完了報告書と研究開発実行計画は</a:t>
                </a:r>
                <a:r>
                  <a:rPr kumimoji="1" lang="en-US" altLang="ja-JP" sz="1600" dirty="0" smtClean="0"/>
                  <a:t>1</a:t>
                </a:r>
                <a:r>
                  <a:rPr kumimoji="1" lang="ja-JP" altLang="en-US" sz="1600" dirty="0" err="1" smtClean="0"/>
                  <a:t>つの</a:t>
                </a:r>
                <a:r>
                  <a:rPr kumimoji="1" lang="en-US" altLang="ja-JP" sz="1600" dirty="0" smtClean="0"/>
                  <a:t>Excel</a:t>
                </a:r>
                <a:r>
                  <a:rPr kumimoji="1" lang="ja-JP" altLang="en-US" sz="1600" dirty="0" smtClean="0"/>
                  <a:t>ブック</a:t>
                </a:r>
                <a:endParaRPr kumimoji="1" lang="en-US" altLang="ja-JP" sz="1600" dirty="0" smtClean="0"/>
              </a:p>
              <a:p>
                <a:pPr marL="285750" indent="-285750">
                  <a:buFont typeface="Wingdings" panose="05000000000000000000" pitchFamily="2" charset="2"/>
                  <a:buChar char="l"/>
                </a:pPr>
                <a:r>
                  <a:rPr kumimoji="1" lang="ja-JP" altLang="en-US" sz="1600" dirty="0" smtClean="0"/>
                  <a:t>研究リーダが記載する</a:t>
                </a:r>
                <a:endParaRPr kumimoji="1" lang="en-US" altLang="ja-JP" sz="1600" dirty="0" smtClean="0"/>
              </a:p>
              <a:p>
                <a:pPr marL="285750" indent="-285750">
                  <a:buFont typeface="Wingdings" panose="05000000000000000000" pitchFamily="2" charset="2"/>
                  <a:buChar char="l"/>
                </a:pPr>
                <a:r>
                  <a:rPr kumimoji="1" lang="ja-JP" altLang="en-US" sz="1600" dirty="0">
                    <a:solidFill>
                      <a:schemeClr val="accent2"/>
                    </a:solidFill>
                  </a:rPr>
                  <a:t>管理部データと部門が把握するデータが一致しない</a:t>
                </a:r>
                <a:endParaRPr kumimoji="1" lang="en-US" altLang="ja-JP" sz="1600" dirty="0">
                  <a:solidFill>
                    <a:schemeClr val="accent2"/>
                  </a:solidFill>
                </a:endParaRPr>
              </a:p>
            </p:txBody>
          </p:sp>
          <p:cxnSp>
            <p:nvCxnSpPr>
              <p:cNvPr id="30" name="直線矢印コネクタ 29"/>
              <p:cNvCxnSpPr>
                <a:stCxn id="44" idx="0"/>
                <a:endCxn id="27" idx="2"/>
              </p:cNvCxnSpPr>
              <p:nvPr/>
            </p:nvCxnSpPr>
            <p:spPr>
              <a:xfrm flipV="1">
                <a:off x="3791916" y="5726409"/>
                <a:ext cx="2170916" cy="2347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1 つの角を切り取った四角形 30"/>
              <p:cNvSpPr/>
              <p:nvPr/>
            </p:nvSpPr>
            <p:spPr>
              <a:xfrm>
                <a:off x="4280252" y="4713751"/>
                <a:ext cx="1138518" cy="143795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t>集計</a:t>
                </a:r>
                <a:endParaRPr kumimoji="1" lang="en-US" altLang="ja-JP" sz="1400" dirty="0"/>
              </a:p>
              <a:p>
                <a:r>
                  <a:rPr kumimoji="1" lang="ja-JP" altLang="en-US" sz="1400" dirty="0" smtClean="0"/>
                  <a:t>マクロ</a:t>
                </a:r>
                <a:r>
                  <a:rPr kumimoji="1" lang="en-US" altLang="ja-JP" sz="1400" dirty="0" smtClean="0"/>
                  <a:t>C</a:t>
                </a:r>
                <a:endParaRPr kumimoji="1" lang="ja-JP" altLang="en-US" sz="1400" dirty="0"/>
              </a:p>
            </p:txBody>
          </p:sp>
          <p:sp>
            <p:nvSpPr>
              <p:cNvPr id="32" name="テキスト ボックス 31"/>
              <p:cNvSpPr txBox="1"/>
              <p:nvPr/>
            </p:nvSpPr>
            <p:spPr>
              <a:xfrm>
                <a:off x="5169057" y="3490728"/>
                <a:ext cx="4039164" cy="584775"/>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集計マクロ</a:t>
                </a:r>
                <a:r>
                  <a:rPr kumimoji="1" lang="en-US" altLang="ja-JP" sz="1600" dirty="0" smtClean="0"/>
                  <a:t>A</a:t>
                </a:r>
                <a:r>
                  <a:rPr kumimoji="1" lang="ja-JP" altLang="en-US" sz="1600" dirty="0" smtClean="0"/>
                  <a:t>を実行し、データベースの情報を自動集計（事業部門が実行）</a:t>
                </a:r>
                <a:endParaRPr kumimoji="1" lang="en-US" altLang="ja-JP" sz="1600" dirty="0" smtClean="0"/>
              </a:p>
            </p:txBody>
          </p:sp>
          <p:sp>
            <p:nvSpPr>
              <p:cNvPr id="33" name="テキスト ボックス 32"/>
              <p:cNvSpPr txBox="1"/>
              <p:nvPr/>
            </p:nvSpPr>
            <p:spPr>
              <a:xfrm>
                <a:off x="4228935" y="4339198"/>
                <a:ext cx="5331797" cy="338554"/>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集計マクロ</a:t>
                </a:r>
                <a:r>
                  <a:rPr kumimoji="1" lang="en-US" altLang="ja-JP" sz="1600" dirty="0" smtClean="0"/>
                  <a:t>C</a:t>
                </a:r>
                <a:r>
                  <a:rPr kumimoji="1" lang="ja-JP" altLang="en-US" sz="1600" dirty="0" smtClean="0"/>
                  <a:t>を実行し、自動集計（</a:t>
                </a:r>
                <a:r>
                  <a:rPr kumimoji="1" lang="ja-JP" altLang="en-US" sz="1600" dirty="0"/>
                  <a:t>研究部</a:t>
                </a:r>
                <a:r>
                  <a:rPr kumimoji="1" lang="ja-JP" altLang="en-US" sz="1600" dirty="0" smtClean="0"/>
                  <a:t>が実行）</a:t>
                </a:r>
                <a:endParaRPr kumimoji="1" lang="en-US" altLang="ja-JP" sz="1600" dirty="0" smtClean="0"/>
              </a:p>
            </p:txBody>
          </p:sp>
          <p:sp>
            <p:nvSpPr>
              <p:cNvPr id="34" name="角丸四角形 33"/>
              <p:cNvSpPr/>
              <p:nvPr/>
            </p:nvSpPr>
            <p:spPr>
              <a:xfrm>
                <a:off x="5661886" y="1676400"/>
                <a:ext cx="5767273" cy="17377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右中かっこ 34"/>
              <p:cNvSpPr/>
              <p:nvPr/>
            </p:nvSpPr>
            <p:spPr>
              <a:xfrm>
                <a:off x="8941521" y="1807290"/>
                <a:ext cx="266700" cy="1444158"/>
              </a:xfrm>
              <a:prstGeom prst="rightBrace">
                <a:avLst>
                  <a:gd name="adj1" fmla="val 29762"/>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テキスト ボックス 35"/>
              <p:cNvSpPr txBox="1"/>
              <p:nvPr/>
            </p:nvSpPr>
            <p:spPr>
              <a:xfrm>
                <a:off x="9301858" y="2213089"/>
                <a:ext cx="1790700" cy="646331"/>
              </a:xfrm>
              <a:prstGeom prst="rect">
                <a:avLst/>
              </a:prstGeom>
              <a:noFill/>
            </p:spPr>
            <p:txBody>
              <a:bodyPr wrap="square" rtlCol="0">
                <a:spAutoFit/>
              </a:bodyPr>
              <a:lstStyle/>
              <a:p>
                <a:r>
                  <a:rPr kumimoji="1" lang="ja-JP" altLang="en-US" dirty="0" smtClean="0"/>
                  <a:t>管理部担当者が記載する</a:t>
                </a:r>
                <a:endParaRPr kumimoji="1" lang="ja-JP" altLang="en-US" dirty="0"/>
              </a:p>
            </p:txBody>
          </p:sp>
          <p:sp>
            <p:nvSpPr>
              <p:cNvPr id="37" name="テキスト ボックス 36"/>
              <p:cNvSpPr txBox="1"/>
              <p:nvPr/>
            </p:nvSpPr>
            <p:spPr>
              <a:xfrm>
                <a:off x="7189713" y="5108565"/>
                <a:ext cx="4057011" cy="1077218"/>
              </a:xfrm>
              <a:prstGeom prst="rect">
                <a:avLst/>
              </a:prstGeom>
              <a:noFill/>
            </p:spPr>
            <p:txBody>
              <a:bodyPr wrap="square" rtlCol="0">
                <a:spAutoFit/>
              </a:bodyPr>
              <a:lstStyle/>
              <a:p>
                <a:pPr marL="285750" indent="-285750">
                  <a:buFont typeface="Wingdings" panose="05000000000000000000" pitchFamily="2" charset="2"/>
                  <a:buChar char="l"/>
                </a:pPr>
                <a:r>
                  <a:rPr kumimoji="1" lang="ja-JP" altLang="en-US" sz="1600" dirty="0" smtClean="0"/>
                  <a:t>各事業部門が作成した研究開発計画書兼完了報告書記載のデータ（予算、予算の消化）を集計したものが予算表</a:t>
                </a:r>
                <a:endParaRPr kumimoji="1" lang="en-US" altLang="ja-JP" sz="1600" dirty="0" smtClean="0"/>
              </a:p>
              <a:p>
                <a:pPr marL="285750" indent="-285750">
                  <a:buFont typeface="Wingdings" panose="05000000000000000000" pitchFamily="2" charset="2"/>
                  <a:buChar char="l"/>
                </a:pPr>
                <a:r>
                  <a:rPr kumimoji="1" lang="ja-JP" altLang="en-US" sz="1600" dirty="0" smtClean="0"/>
                  <a:t>予算表を管理部に提出する</a:t>
                </a:r>
                <a:endParaRPr kumimoji="1" lang="en-US" altLang="ja-JP" sz="1600" dirty="0" smtClean="0"/>
              </a:p>
            </p:txBody>
          </p:sp>
          <p:sp>
            <p:nvSpPr>
              <p:cNvPr id="38" name="角丸四角形 37"/>
              <p:cNvSpPr/>
              <p:nvPr/>
            </p:nvSpPr>
            <p:spPr>
              <a:xfrm>
                <a:off x="5661886" y="4810222"/>
                <a:ext cx="5767273" cy="1737756"/>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a:off x="762842" y="1707183"/>
                <a:ext cx="3124757" cy="4962557"/>
              </a:xfrm>
              <a:prstGeom prst="roundRect">
                <a:avLst>
                  <a:gd name="adj" fmla="val 89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p:cNvGrpSpPr/>
              <p:nvPr/>
            </p:nvGrpSpPr>
            <p:grpSpPr>
              <a:xfrm>
                <a:off x="1702957" y="3261696"/>
                <a:ext cx="1316962" cy="1620677"/>
                <a:chOff x="1702957" y="3261696"/>
                <a:chExt cx="1316962" cy="1620677"/>
              </a:xfrm>
            </p:grpSpPr>
            <p:sp>
              <p:nvSpPr>
                <p:cNvPr id="51" name="1 つの角を切り取った四角形 50"/>
                <p:cNvSpPr/>
                <p:nvPr/>
              </p:nvSpPr>
              <p:spPr>
                <a:xfrm>
                  <a:off x="1881401" y="3261696"/>
                  <a:ext cx="1138518" cy="1434353"/>
                </a:xfrm>
                <a:prstGeom prst="snip1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研究開発実行計画</a:t>
                  </a:r>
                  <a:endParaRPr kumimoji="1" lang="ja-JP" altLang="en-US" sz="1200" dirty="0">
                    <a:solidFill>
                      <a:schemeClr val="tx1">
                        <a:lumMod val="65000"/>
                        <a:lumOff val="35000"/>
                      </a:schemeClr>
                    </a:solidFill>
                  </a:endParaRPr>
                </a:p>
              </p:txBody>
            </p:sp>
            <p:sp>
              <p:nvSpPr>
                <p:cNvPr id="52" name="1 つの角を切り取った四角形 51"/>
                <p:cNvSpPr/>
                <p:nvPr/>
              </p:nvSpPr>
              <p:spPr>
                <a:xfrm>
                  <a:off x="1795351" y="3333002"/>
                  <a:ext cx="1138518" cy="1434353"/>
                </a:xfrm>
                <a:prstGeom prst="snip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研究開発実行計画</a:t>
                  </a:r>
                  <a:endParaRPr kumimoji="1" lang="ja-JP" altLang="en-US" sz="1200" dirty="0">
                    <a:solidFill>
                      <a:schemeClr val="tx1">
                        <a:lumMod val="65000"/>
                        <a:lumOff val="35000"/>
                      </a:schemeClr>
                    </a:solidFill>
                  </a:endParaRPr>
                </a:p>
              </p:txBody>
            </p:sp>
            <p:sp>
              <p:nvSpPr>
                <p:cNvPr id="53" name="1 つの角を切り取った四角形 52"/>
                <p:cNvSpPr/>
                <p:nvPr/>
              </p:nvSpPr>
              <p:spPr>
                <a:xfrm>
                  <a:off x="1702957" y="3448020"/>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研究開発実行計画</a:t>
                  </a:r>
                  <a:endParaRPr kumimoji="1" lang="ja-JP" altLang="en-US" sz="1200" dirty="0">
                    <a:solidFill>
                      <a:schemeClr val="tx1">
                        <a:lumMod val="65000"/>
                        <a:lumOff val="35000"/>
                      </a:schemeClr>
                    </a:solidFill>
                  </a:endParaRPr>
                </a:p>
              </p:txBody>
            </p:sp>
          </p:grpSp>
          <p:grpSp>
            <p:nvGrpSpPr>
              <p:cNvPr id="41" name="グループ化 40"/>
              <p:cNvGrpSpPr/>
              <p:nvPr/>
            </p:nvGrpSpPr>
            <p:grpSpPr>
              <a:xfrm>
                <a:off x="1288514" y="3978872"/>
                <a:ext cx="1289541" cy="1537558"/>
                <a:chOff x="1378653" y="4961923"/>
                <a:chExt cx="1289541" cy="1537558"/>
              </a:xfrm>
            </p:grpSpPr>
            <p:sp>
              <p:nvSpPr>
                <p:cNvPr id="48" name="1 つの角を切り取った四角形 47"/>
                <p:cNvSpPr/>
                <p:nvPr/>
              </p:nvSpPr>
              <p:spPr>
                <a:xfrm>
                  <a:off x="1529676" y="4961923"/>
                  <a:ext cx="1138518" cy="1434353"/>
                </a:xfrm>
                <a:prstGeom prst="snip1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研究開発計画書兼完了報告書</a:t>
                  </a:r>
                  <a:endParaRPr kumimoji="1" lang="ja-JP" altLang="en-US" sz="1200" dirty="0">
                    <a:solidFill>
                      <a:schemeClr val="tx1">
                        <a:lumMod val="65000"/>
                        <a:lumOff val="35000"/>
                      </a:schemeClr>
                    </a:solidFill>
                  </a:endParaRPr>
                </a:p>
              </p:txBody>
            </p:sp>
            <p:sp>
              <p:nvSpPr>
                <p:cNvPr id="49" name="1 つの角を切り取った四角形 48"/>
                <p:cNvSpPr/>
                <p:nvPr/>
              </p:nvSpPr>
              <p:spPr>
                <a:xfrm>
                  <a:off x="1454333" y="5016879"/>
                  <a:ext cx="1138518" cy="1434353"/>
                </a:xfrm>
                <a:prstGeom prst="snip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研究開発計画書兼完了報告書</a:t>
                  </a:r>
                  <a:endParaRPr kumimoji="1" lang="ja-JP" altLang="en-US" sz="1200" dirty="0">
                    <a:solidFill>
                      <a:schemeClr val="tx1">
                        <a:lumMod val="65000"/>
                        <a:lumOff val="35000"/>
                      </a:schemeClr>
                    </a:solidFill>
                  </a:endParaRPr>
                </a:p>
              </p:txBody>
            </p:sp>
            <p:sp>
              <p:nvSpPr>
                <p:cNvPr id="50" name="1 つの角を切り取った四角形 49"/>
                <p:cNvSpPr/>
                <p:nvPr/>
              </p:nvSpPr>
              <p:spPr>
                <a:xfrm>
                  <a:off x="1378653" y="5065128"/>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smtClean="0">
                      <a:solidFill>
                        <a:schemeClr val="tx1">
                          <a:lumMod val="65000"/>
                          <a:lumOff val="35000"/>
                        </a:schemeClr>
                      </a:solidFill>
                    </a:rPr>
                    <a:t>研究開発計画書兼完了報告書</a:t>
                  </a:r>
                  <a:endParaRPr kumimoji="1" lang="ja-JP" altLang="en-US" sz="1200" dirty="0">
                    <a:solidFill>
                      <a:schemeClr val="tx1">
                        <a:lumMod val="65000"/>
                        <a:lumOff val="35000"/>
                      </a:schemeClr>
                    </a:solidFill>
                  </a:endParaRPr>
                </a:p>
              </p:txBody>
            </p:sp>
          </p:grpSp>
          <p:cxnSp>
            <p:nvCxnSpPr>
              <p:cNvPr id="42" name="直線矢印コネクタ 41"/>
              <p:cNvCxnSpPr>
                <a:stCxn id="26" idx="2"/>
                <a:endCxn id="49" idx="0"/>
              </p:cNvCxnSpPr>
              <p:nvPr/>
            </p:nvCxnSpPr>
            <p:spPr>
              <a:xfrm flipH="1">
                <a:off x="2502712" y="2536256"/>
                <a:ext cx="3454846" cy="221474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1 つの角を切り取った四角形 42"/>
              <p:cNvSpPr/>
              <p:nvPr/>
            </p:nvSpPr>
            <p:spPr>
              <a:xfrm>
                <a:off x="4030539" y="2595221"/>
                <a:ext cx="1138518" cy="143795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smtClean="0"/>
                  <a:t>集計</a:t>
                </a:r>
                <a:endParaRPr kumimoji="1" lang="en-US" altLang="ja-JP" sz="1400" dirty="0" smtClean="0"/>
              </a:p>
              <a:p>
                <a:r>
                  <a:rPr kumimoji="1" lang="ja-JP" altLang="en-US" sz="1400" dirty="0" smtClean="0"/>
                  <a:t>マクロ</a:t>
                </a:r>
                <a:r>
                  <a:rPr kumimoji="1" lang="en-US" altLang="ja-JP" sz="1400" dirty="0" smtClean="0"/>
                  <a:t>A</a:t>
                </a:r>
                <a:endParaRPr kumimoji="1" lang="ja-JP" altLang="en-US" sz="1400" dirty="0"/>
              </a:p>
            </p:txBody>
          </p:sp>
          <p:sp>
            <p:nvSpPr>
              <p:cNvPr id="44" name="1 つの角を切り取った四角形 43"/>
              <p:cNvSpPr/>
              <p:nvPr/>
            </p:nvSpPr>
            <p:spPr>
              <a:xfrm>
                <a:off x="2653398" y="5032702"/>
                <a:ext cx="1138518" cy="1434353"/>
              </a:xfrm>
              <a:prstGeom prst="snip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chemeClr val="tx1">
                        <a:lumMod val="65000"/>
                        <a:lumOff val="35000"/>
                      </a:schemeClr>
                    </a:solidFill>
                  </a:rPr>
                  <a:t>部内</a:t>
                </a:r>
                <a:r>
                  <a:rPr kumimoji="1" lang="ja-JP" altLang="en-US" sz="1200" dirty="0" smtClean="0">
                    <a:solidFill>
                      <a:schemeClr val="tx1">
                        <a:lumMod val="65000"/>
                        <a:lumOff val="35000"/>
                      </a:schemeClr>
                    </a:solidFill>
                  </a:rPr>
                  <a:t>の予算集計（表）</a:t>
                </a:r>
                <a:endParaRPr kumimoji="1" lang="en-US" altLang="ja-JP" sz="1200" dirty="0" smtClean="0">
                  <a:solidFill>
                    <a:schemeClr val="tx1">
                      <a:lumMod val="65000"/>
                      <a:lumOff val="35000"/>
                    </a:schemeClr>
                  </a:solidFill>
                </a:endParaRPr>
              </a:p>
              <a:p>
                <a:endParaRPr kumimoji="1" lang="ja-JP" altLang="en-US" sz="1200" dirty="0">
                  <a:solidFill>
                    <a:schemeClr val="tx1">
                      <a:lumMod val="65000"/>
                      <a:lumOff val="35000"/>
                    </a:schemeClr>
                  </a:solidFill>
                </a:endParaRPr>
              </a:p>
            </p:txBody>
          </p:sp>
          <p:sp>
            <p:nvSpPr>
              <p:cNvPr id="45" name="円弧 44"/>
              <p:cNvSpPr/>
              <p:nvPr/>
            </p:nvSpPr>
            <p:spPr>
              <a:xfrm rot="16998562">
                <a:off x="1803523" y="3634532"/>
                <a:ext cx="1081268" cy="2932531"/>
              </a:xfrm>
              <a:prstGeom prst="arc">
                <a:avLst>
                  <a:gd name="adj1" fmla="val 8395060"/>
                  <a:gd name="adj2" fmla="val 17135641"/>
                </a:avLst>
              </a:prstGeom>
              <a:ln>
                <a:solidFill>
                  <a:schemeClr val="accent2"/>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6" name="1 つの角を切り取った四角形 45"/>
              <p:cNvSpPr/>
              <p:nvPr/>
            </p:nvSpPr>
            <p:spPr>
              <a:xfrm>
                <a:off x="1133698" y="4999580"/>
                <a:ext cx="1138518" cy="1437956"/>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400" dirty="0"/>
                  <a:t>集計</a:t>
                </a:r>
                <a:endParaRPr kumimoji="1" lang="en-US" altLang="ja-JP" sz="1400" dirty="0"/>
              </a:p>
              <a:p>
                <a:r>
                  <a:rPr kumimoji="1" lang="ja-JP" altLang="en-US" sz="1400" dirty="0" smtClean="0"/>
                  <a:t>マクロ</a:t>
                </a:r>
                <a:r>
                  <a:rPr kumimoji="1" lang="en-US" altLang="ja-JP" sz="1400" dirty="0" smtClean="0"/>
                  <a:t>B</a:t>
                </a:r>
                <a:endParaRPr kumimoji="1" lang="ja-JP" altLang="en-US" sz="1400" dirty="0"/>
              </a:p>
            </p:txBody>
          </p:sp>
          <p:sp>
            <p:nvSpPr>
              <p:cNvPr id="47" name="テキスト ボックス 46"/>
              <p:cNvSpPr txBox="1"/>
              <p:nvPr/>
            </p:nvSpPr>
            <p:spPr>
              <a:xfrm>
                <a:off x="1321643" y="5749878"/>
                <a:ext cx="2353829" cy="830997"/>
              </a:xfrm>
              <a:prstGeom prst="rect">
                <a:avLst/>
              </a:prstGeom>
              <a:solidFill>
                <a:schemeClr val="bg1">
                  <a:lumMod val="95000"/>
                  <a:alpha val="58000"/>
                </a:schemeClr>
              </a:solidFill>
            </p:spPr>
            <p:txBody>
              <a:bodyPr wrap="square" rtlCol="0">
                <a:spAutoFit/>
              </a:bodyPr>
              <a:lstStyle/>
              <a:p>
                <a:pPr marL="285750" indent="-285750">
                  <a:buFont typeface="Wingdings" panose="05000000000000000000" pitchFamily="2" charset="2"/>
                  <a:buChar char="l"/>
                </a:pPr>
                <a:r>
                  <a:rPr kumimoji="1" lang="ja-JP" altLang="en-US" sz="1600" dirty="0" smtClean="0"/>
                  <a:t>集計マクロ</a:t>
                </a:r>
                <a:r>
                  <a:rPr kumimoji="1" lang="en-US" altLang="ja-JP" sz="1600" dirty="0" smtClean="0"/>
                  <a:t>B</a:t>
                </a:r>
                <a:r>
                  <a:rPr kumimoji="1" lang="ja-JP" altLang="en-US" sz="1600" dirty="0" smtClean="0"/>
                  <a:t>を実行し、自動集計</a:t>
                </a:r>
                <a:endParaRPr kumimoji="1" lang="en-US" altLang="ja-JP" sz="1600" dirty="0" smtClean="0"/>
              </a:p>
              <a:p>
                <a:r>
                  <a:rPr kumimoji="1" lang="ja-JP" altLang="en-US" sz="1600" dirty="0" smtClean="0"/>
                  <a:t>（各部室が実行）</a:t>
                </a:r>
                <a:endParaRPr kumimoji="1" lang="en-US" altLang="ja-JP" sz="1600" dirty="0" smtClean="0"/>
              </a:p>
            </p:txBody>
          </p:sp>
        </p:grpSp>
        <p:sp>
          <p:nvSpPr>
            <p:cNvPr id="3" name="テキスト ボックス 2"/>
            <p:cNvSpPr txBox="1"/>
            <p:nvPr/>
          </p:nvSpPr>
          <p:spPr>
            <a:xfrm>
              <a:off x="1048592" y="3620720"/>
              <a:ext cx="708211" cy="461665"/>
            </a:xfrm>
            <a:prstGeom prst="rect">
              <a:avLst/>
            </a:prstGeom>
            <a:noFill/>
          </p:spPr>
          <p:txBody>
            <a:bodyPr wrap="square" rtlCol="0">
              <a:spAutoFit/>
            </a:bodyPr>
            <a:lstStyle/>
            <a:p>
              <a:r>
                <a:rPr kumimoji="1" lang="ja-JP" altLang="en-US" sz="2400" b="1" dirty="0" smtClean="0"/>
                <a:t>＋</a:t>
              </a:r>
              <a:endParaRPr kumimoji="1" lang="ja-JP" altLang="en-US" sz="2400" b="1" dirty="0"/>
            </a:p>
          </p:txBody>
        </p:sp>
      </p:grpSp>
    </p:spTree>
    <p:extLst>
      <p:ext uri="{BB962C8B-B14F-4D97-AF65-F5344CB8AC3E}">
        <p14:creationId xmlns:p14="http://schemas.microsoft.com/office/powerpoint/2010/main" val="19201617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予算表について（計画時）</a:t>
            </a:r>
            <a:endParaRPr kumimoji="1" lang="en-US" altLang="ja-JP" sz="2800" dirty="0" smtClean="0"/>
          </a:p>
        </p:txBody>
      </p:sp>
    </p:spTree>
    <p:extLst>
      <p:ext uri="{BB962C8B-B14F-4D97-AF65-F5344CB8AC3E}">
        <p14:creationId xmlns:p14="http://schemas.microsoft.com/office/powerpoint/2010/main" val="14758189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業務</a:t>
            </a:r>
            <a:r>
              <a:rPr kumimoji="1" lang="ja-JP" altLang="en-US" sz="2800" dirty="0"/>
              <a:t>フロー（全体</a:t>
            </a:r>
            <a:r>
              <a:rPr kumimoji="1" lang="ja-JP" altLang="en-US" sz="2800" dirty="0" smtClean="0"/>
              <a:t>）</a:t>
            </a:r>
            <a:endParaRPr kumimoji="1" lang="ja-JP" altLang="en-US" sz="2800" dirty="0"/>
          </a:p>
        </p:txBody>
      </p:sp>
    </p:spTree>
    <p:extLst>
      <p:ext uri="{BB962C8B-B14F-4D97-AF65-F5344CB8AC3E}">
        <p14:creationId xmlns:p14="http://schemas.microsoft.com/office/powerpoint/2010/main" val="26124747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について（計画時）</a:t>
            </a:r>
            <a:endParaRPr lang="ja-JP" altLang="en-US" sz="2400" dirty="0">
              <a:solidFill>
                <a:schemeClr val="bg1"/>
              </a:solidFill>
              <a:effectLst>
                <a:outerShdw blurRad="38100" dist="38100" dir="2700000" algn="tl">
                  <a:srgbClr val="000000">
                    <a:alpha val="43137"/>
                  </a:srgbClr>
                </a:outerShdw>
              </a:effectLst>
            </a:endParaRPr>
          </a:p>
        </p:txBody>
      </p:sp>
      <p:grpSp>
        <p:nvGrpSpPr>
          <p:cNvPr id="8" name="グループ化 7"/>
          <p:cNvGrpSpPr/>
          <p:nvPr/>
        </p:nvGrpSpPr>
        <p:grpSpPr>
          <a:xfrm>
            <a:off x="132223" y="584858"/>
            <a:ext cx="11671315" cy="6145047"/>
            <a:chOff x="132223" y="584858"/>
            <a:chExt cx="11671315" cy="6145047"/>
          </a:xfrm>
        </p:grpSpPr>
        <p:grpSp>
          <p:nvGrpSpPr>
            <p:cNvPr id="5" name="グループ化 4"/>
            <p:cNvGrpSpPr/>
            <p:nvPr/>
          </p:nvGrpSpPr>
          <p:grpSpPr>
            <a:xfrm>
              <a:off x="132223" y="584858"/>
              <a:ext cx="8872104" cy="3903118"/>
              <a:chOff x="1386348" y="701145"/>
              <a:chExt cx="8872104" cy="3903118"/>
            </a:xfrm>
            <a:effectLst/>
          </p:grpSpPr>
          <p:pic>
            <p:nvPicPr>
              <p:cNvPr id="2" name="図 1"/>
              <p:cNvPicPr>
                <a:picLocks noChangeAspect="1"/>
              </p:cNvPicPr>
              <p:nvPr/>
            </p:nvPicPr>
            <p:blipFill>
              <a:blip r:embed="rId3"/>
              <a:stretch>
                <a:fillRect/>
              </a:stretch>
            </p:blipFill>
            <p:spPr>
              <a:xfrm>
                <a:off x="1386348" y="701145"/>
                <a:ext cx="5365801" cy="3903118"/>
              </a:xfrm>
              <a:prstGeom prst="rect">
                <a:avLst/>
              </a:prstGeom>
            </p:spPr>
          </p:pic>
          <p:pic>
            <p:nvPicPr>
              <p:cNvPr id="3" name="図 2"/>
              <p:cNvPicPr>
                <a:picLocks noChangeAspect="1"/>
              </p:cNvPicPr>
              <p:nvPr/>
            </p:nvPicPr>
            <p:blipFill>
              <a:blip r:embed="rId4"/>
              <a:stretch>
                <a:fillRect/>
              </a:stretch>
            </p:blipFill>
            <p:spPr>
              <a:xfrm>
                <a:off x="6741703" y="701145"/>
                <a:ext cx="3516749" cy="3903118"/>
              </a:xfrm>
              <a:prstGeom prst="rect">
                <a:avLst/>
              </a:prstGeom>
              <a:solidFill>
                <a:schemeClr val="bg1"/>
              </a:solidFill>
            </p:spPr>
          </p:pic>
        </p:grpSp>
        <p:pic>
          <p:nvPicPr>
            <p:cNvPr id="4" name="図 3"/>
            <p:cNvPicPr>
              <a:picLocks noChangeAspect="1"/>
            </p:cNvPicPr>
            <p:nvPr/>
          </p:nvPicPr>
          <p:blipFill>
            <a:blip r:embed="rId5"/>
            <a:stretch>
              <a:fillRect/>
            </a:stretch>
          </p:blipFill>
          <p:spPr>
            <a:xfrm>
              <a:off x="6173055" y="1706877"/>
              <a:ext cx="3511857" cy="3902063"/>
            </a:xfrm>
            <a:prstGeom prst="rect">
              <a:avLst/>
            </a:prstGeom>
            <a:solidFill>
              <a:schemeClr val="bg1"/>
            </a:solidFill>
            <a:effectLst>
              <a:outerShdw blurRad="50800" dist="38100" dir="2700000" algn="tl" rotWithShape="0">
                <a:prstClr val="black">
                  <a:alpha val="40000"/>
                </a:prstClr>
              </a:outerShdw>
            </a:effectLst>
          </p:spPr>
        </p:pic>
        <p:pic>
          <p:nvPicPr>
            <p:cNvPr id="7" name="図 6"/>
            <p:cNvPicPr>
              <a:picLocks noChangeAspect="1"/>
            </p:cNvPicPr>
            <p:nvPr/>
          </p:nvPicPr>
          <p:blipFill>
            <a:blip r:embed="rId6"/>
            <a:stretch>
              <a:fillRect/>
            </a:stretch>
          </p:blipFill>
          <p:spPr>
            <a:xfrm>
              <a:off x="8149788" y="2827842"/>
              <a:ext cx="3653750" cy="3902063"/>
            </a:xfrm>
            <a:prstGeom prst="rect">
              <a:avLst/>
            </a:prstGeom>
            <a:solidFill>
              <a:schemeClr val="bg1"/>
            </a:solidFill>
            <a:effectLst>
              <a:outerShdw blurRad="50800" dist="38100" dir="2700000" algn="tl" rotWithShape="0">
                <a:prstClr val="black">
                  <a:alpha val="40000"/>
                </a:prstClr>
              </a:outerShdw>
            </a:effectLst>
          </p:spPr>
        </p:pic>
      </p:grpSp>
      <p:sp>
        <p:nvSpPr>
          <p:cNvPr id="9" name="角丸四角形 8"/>
          <p:cNvSpPr/>
          <p:nvPr/>
        </p:nvSpPr>
        <p:spPr>
          <a:xfrm>
            <a:off x="9810642" y="747580"/>
            <a:ext cx="2286108" cy="1794348"/>
          </a:xfrm>
          <a:prstGeom prst="roundRect">
            <a:avLst>
              <a:gd name="adj" fmla="val 11949"/>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予算表は、各部署の研究管理の予算を管理するシートとなっている</a:t>
            </a:r>
            <a:endParaRPr kumimoji="1" lang="en-US" altLang="ja-JP" sz="2000" dirty="0" smtClean="0">
              <a:solidFill>
                <a:schemeClr val="tx1">
                  <a:lumMod val="65000"/>
                  <a:lumOff val="35000"/>
                </a:schemeClr>
              </a:solidFill>
            </a:endParaRPr>
          </a:p>
        </p:txBody>
      </p:sp>
      <p:sp>
        <p:nvSpPr>
          <p:cNvPr id="10" name="角丸四角形 9"/>
          <p:cNvSpPr/>
          <p:nvPr/>
        </p:nvSpPr>
        <p:spPr>
          <a:xfrm>
            <a:off x="209879" y="4611169"/>
            <a:ext cx="5752771" cy="1742006"/>
          </a:xfrm>
          <a:prstGeom prst="roundRect">
            <a:avLst>
              <a:gd name="adj" fmla="val 16667"/>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予算表は、</a:t>
            </a:r>
            <a:r>
              <a:rPr kumimoji="1" lang="en-US" altLang="ja-JP" sz="2000" dirty="0" err="1">
                <a:solidFill>
                  <a:schemeClr val="tx1">
                    <a:lumMod val="65000"/>
                    <a:lumOff val="35000"/>
                  </a:schemeClr>
                </a:solidFill>
              </a:rPr>
              <a:t>RnD</a:t>
            </a:r>
            <a:r>
              <a:rPr kumimoji="1" lang="ja-JP" altLang="en-US" sz="2000" dirty="0">
                <a:solidFill>
                  <a:schemeClr val="tx1">
                    <a:lumMod val="65000"/>
                    <a:lumOff val="35000"/>
                  </a:schemeClr>
                </a:solidFill>
              </a:rPr>
              <a:t>戦略会議で審議する際に使用する。</a:t>
            </a:r>
            <a:r>
              <a:rPr kumimoji="1" lang="en-US" altLang="ja-JP" sz="2000" dirty="0" err="1">
                <a:solidFill>
                  <a:schemeClr val="tx1">
                    <a:lumMod val="65000"/>
                    <a:lumOff val="35000"/>
                  </a:schemeClr>
                </a:solidFill>
              </a:rPr>
              <a:t>RnD</a:t>
            </a:r>
            <a:r>
              <a:rPr kumimoji="1" lang="ja-JP" altLang="en-US" sz="2000" dirty="0">
                <a:solidFill>
                  <a:schemeClr val="tx1">
                    <a:lumMod val="65000"/>
                    <a:lumOff val="35000"/>
                  </a:schemeClr>
                </a:solidFill>
              </a:rPr>
              <a:t>戦略会議で予算審議後、研開報告書の最終を各部署から受領し、経営会議に諮る際に予算表を使用</a:t>
            </a:r>
            <a:r>
              <a:rPr kumimoji="1" lang="ja-JP" altLang="en-US" sz="2000" dirty="0" smtClean="0">
                <a:solidFill>
                  <a:schemeClr val="tx1">
                    <a:lumMod val="65000"/>
                    <a:lumOff val="35000"/>
                  </a:schemeClr>
                </a:solidFill>
              </a:rPr>
              <a:t>する</a:t>
            </a:r>
            <a:endParaRPr kumimoji="1" lang="en-US" altLang="ja-JP" sz="2000" dirty="0">
              <a:solidFill>
                <a:schemeClr val="tx1">
                  <a:lumMod val="65000"/>
                  <a:lumOff val="35000"/>
                </a:schemeClr>
              </a:solidFill>
            </a:endParaRPr>
          </a:p>
        </p:txBody>
      </p:sp>
    </p:spTree>
    <p:extLst>
      <p:ext uri="{BB962C8B-B14F-4D97-AF65-F5344CB8AC3E}">
        <p14:creationId xmlns:p14="http://schemas.microsoft.com/office/powerpoint/2010/main" val="19552661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について（計画時）</a:t>
            </a:r>
            <a:endParaRPr lang="ja-JP" altLang="en-US" sz="2400" dirty="0">
              <a:solidFill>
                <a:schemeClr val="bg1"/>
              </a:solidFill>
              <a:effectLst>
                <a:outerShdw blurRad="38100" dist="38100" dir="2700000" algn="tl">
                  <a:srgbClr val="000000">
                    <a:alpha val="43137"/>
                  </a:srgbClr>
                </a:outerShdw>
              </a:effectLst>
            </a:endParaRPr>
          </a:p>
        </p:txBody>
      </p:sp>
      <p:grpSp>
        <p:nvGrpSpPr>
          <p:cNvPr id="10" name="グループ化 9"/>
          <p:cNvGrpSpPr/>
          <p:nvPr/>
        </p:nvGrpSpPr>
        <p:grpSpPr>
          <a:xfrm>
            <a:off x="132223" y="584858"/>
            <a:ext cx="11674577" cy="6151018"/>
            <a:chOff x="132223" y="584858"/>
            <a:chExt cx="11674577" cy="6151018"/>
          </a:xfrm>
        </p:grpSpPr>
        <p:grpSp>
          <p:nvGrpSpPr>
            <p:cNvPr id="7" name="グループ化 6"/>
            <p:cNvGrpSpPr/>
            <p:nvPr/>
          </p:nvGrpSpPr>
          <p:grpSpPr>
            <a:xfrm>
              <a:off x="132223" y="584858"/>
              <a:ext cx="8873025" cy="3903118"/>
              <a:chOff x="132223" y="584858"/>
              <a:chExt cx="8873025" cy="3903118"/>
            </a:xfrm>
          </p:grpSpPr>
          <p:pic>
            <p:nvPicPr>
              <p:cNvPr id="3" name="図 2"/>
              <p:cNvPicPr>
                <a:picLocks noChangeAspect="1"/>
              </p:cNvPicPr>
              <p:nvPr/>
            </p:nvPicPr>
            <p:blipFill>
              <a:blip r:embed="rId3"/>
              <a:stretch>
                <a:fillRect/>
              </a:stretch>
            </p:blipFill>
            <p:spPr>
              <a:xfrm>
                <a:off x="132223" y="584858"/>
                <a:ext cx="5365801" cy="3903118"/>
              </a:xfrm>
              <a:prstGeom prst="rect">
                <a:avLst/>
              </a:prstGeom>
            </p:spPr>
          </p:pic>
          <p:pic>
            <p:nvPicPr>
              <p:cNvPr id="5" name="図 4"/>
              <p:cNvPicPr>
                <a:picLocks noChangeAspect="1"/>
              </p:cNvPicPr>
              <p:nvPr/>
            </p:nvPicPr>
            <p:blipFill>
              <a:blip r:embed="rId4"/>
              <a:stretch>
                <a:fillRect/>
              </a:stretch>
            </p:blipFill>
            <p:spPr>
              <a:xfrm>
                <a:off x="5488499" y="584858"/>
                <a:ext cx="3516749" cy="3903118"/>
              </a:xfrm>
              <a:prstGeom prst="rect">
                <a:avLst/>
              </a:prstGeom>
            </p:spPr>
          </p:pic>
        </p:grpSp>
        <p:pic>
          <p:nvPicPr>
            <p:cNvPr id="6" name="図 5"/>
            <p:cNvPicPr>
              <a:picLocks noChangeAspect="1"/>
            </p:cNvPicPr>
            <p:nvPr/>
          </p:nvPicPr>
          <p:blipFill>
            <a:blip r:embed="rId5"/>
            <a:stretch>
              <a:fillRect/>
            </a:stretch>
          </p:blipFill>
          <p:spPr>
            <a:xfrm>
              <a:off x="6030837" y="1708808"/>
              <a:ext cx="3635025" cy="3903118"/>
            </a:xfrm>
            <a:prstGeom prst="rect">
              <a:avLst/>
            </a:prstGeom>
            <a:solidFill>
              <a:schemeClr val="bg1"/>
            </a:solidFill>
            <a:effectLst>
              <a:outerShdw blurRad="50800" dist="38100" dir="2700000" algn="tl" rotWithShape="0">
                <a:prstClr val="black">
                  <a:alpha val="40000"/>
                </a:prstClr>
              </a:outerShdw>
            </a:effectLst>
          </p:spPr>
        </p:pic>
        <p:pic>
          <p:nvPicPr>
            <p:cNvPr id="9" name="図 8"/>
            <p:cNvPicPr>
              <a:picLocks noChangeAspect="1"/>
            </p:cNvPicPr>
            <p:nvPr/>
          </p:nvPicPr>
          <p:blipFill>
            <a:blip r:embed="rId6"/>
            <a:stretch>
              <a:fillRect/>
            </a:stretch>
          </p:blipFill>
          <p:spPr>
            <a:xfrm>
              <a:off x="8140234" y="2832758"/>
              <a:ext cx="3666566" cy="3903118"/>
            </a:xfrm>
            <a:prstGeom prst="rect">
              <a:avLst/>
            </a:prstGeom>
            <a:solidFill>
              <a:schemeClr val="bg1"/>
            </a:solidFill>
            <a:effectLst>
              <a:outerShdw blurRad="50800" dist="38100" dir="2700000" algn="tl" rotWithShape="0">
                <a:prstClr val="black">
                  <a:alpha val="40000"/>
                </a:prstClr>
              </a:outerShdw>
            </a:effectLst>
          </p:spPr>
        </p:pic>
      </p:grpSp>
      <p:sp>
        <p:nvSpPr>
          <p:cNvPr id="11" name="角丸四角形 10"/>
          <p:cNvSpPr/>
          <p:nvPr/>
        </p:nvSpPr>
        <p:spPr>
          <a:xfrm>
            <a:off x="9810642" y="747580"/>
            <a:ext cx="2286108" cy="1794348"/>
          </a:xfrm>
          <a:prstGeom prst="roundRect">
            <a:avLst>
              <a:gd name="adj" fmla="val 11949"/>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予算表は、各部署の研究管理の予算を管理するシートとなっている</a:t>
            </a:r>
          </a:p>
        </p:txBody>
      </p:sp>
      <p:sp>
        <p:nvSpPr>
          <p:cNvPr id="12" name="角丸四角形 11"/>
          <p:cNvSpPr/>
          <p:nvPr/>
        </p:nvSpPr>
        <p:spPr>
          <a:xfrm>
            <a:off x="209879" y="4611169"/>
            <a:ext cx="5752771" cy="1742006"/>
          </a:xfrm>
          <a:prstGeom prst="roundRect">
            <a:avLst>
              <a:gd name="adj" fmla="val 16667"/>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予算表は、</a:t>
            </a:r>
            <a:r>
              <a:rPr kumimoji="1" lang="en-US" altLang="ja-JP" sz="2000" dirty="0" err="1" smtClean="0">
                <a:solidFill>
                  <a:schemeClr val="tx1">
                    <a:lumMod val="65000"/>
                    <a:lumOff val="35000"/>
                  </a:schemeClr>
                </a:solidFill>
              </a:rPr>
              <a:t>RnD</a:t>
            </a:r>
            <a:r>
              <a:rPr kumimoji="1" lang="ja-JP" altLang="en-US" sz="2000" dirty="0" smtClean="0">
                <a:solidFill>
                  <a:schemeClr val="tx1">
                    <a:lumMod val="65000"/>
                    <a:lumOff val="35000"/>
                  </a:schemeClr>
                </a:solidFill>
              </a:rPr>
              <a:t>戦略会議で審議する際に使用する。</a:t>
            </a:r>
            <a:r>
              <a:rPr kumimoji="1" lang="en-US" altLang="ja-JP" sz="2000" dirty="0" err="1" smtClean="0">
                <a:solidFill>
                  <a:schemeClr val="tx1">
                    <a:lumMod val="65000"/>
                    <a:lumOff val="35000"/>
                  </a:schemeClr>
                </a:solidFill>
              </a:rPr>
              <a:t>RnD</a:t>
            </a:r>
            <a:r>
              <a:rPr kumimoji="1" lang="ja-JP" altLang="en-US" sz="2000" dirty="0" smtClean="0">
                <a:solidFill>
                  <a:schemeClr val="tx1">
                    <a:lumMod val="65000"/>
                    <a:lumOff val="35000"/>
                  </a:schemeClr>
                </a:solidFill>
              </a:rPr>
              <a:t>戦略会議で予算審議後、研開報告書の最終を各部署から受領し、経営会議に諮る際に予算表を使用する</a:t>
            </a:r>
            <a:endParaRPr kumimoji="1" lang="en-US" altLang="ja-JP" sz="2000" dirty="0" smtClean="0">
              <a:solidFill>
                <a:schemeClr val="tx1">
                  <a:lumMod val="65000"/>
                  <a:lumOff val="35000"/>
                </a:schemeClr>
              </a:solidFill>
            </a:endParaRPr>
          </a:p>
        </p:txBody>
      </p:sp>
    </p:spTree>
    <p:extLst>
      <p:ext uri="{BB962C8B-B14F-4D97-AF65-F5344CB8AC3E}">
        <p14:creationId xmlns:p14="http://schemas.microsoft.com/office/powerpoint/2010/main" val="6249012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について（計画時）</a:t>
            </a:r>
            <a:endParaRPr lang="ja-JP" altLang="en-US" sz="2400" dirty="0">
              <a:solidFill>
                <a:schemeClr val="bg1"/>
              </a:solidFill>
              <a:effectLst>
                <a:outerShdw blurRad="38100" dist="38100" dir="2700000" algn="tl">
                  <a:srgbClr val="000000">
                    <a:alpha val="43137"/>
                  </a:srgbClr>
                </a:outerShdw>
              </a:effectLst>
            </a:endParaRPr>
          </a:p>
        </p:txBody>
      </p:sp>
      <p:grpSp>
        <p:nvGrpSpPr>
          <p:cNvPr id="5" name="グループ化 4"/>
          <p:cNvGrpSpPr/>
          <p:nvPr/>
        </p:nvGrpSpPr>
        <p:grpSpPr>
          <a:xfrm>
            <a:off x="132223" y="575333"/>
            <a:ext cx="11143929" cy="3903118"/>
            <a:chOff x="522748" y="1556408"/>
            <a:chExt cx="11143929" cy="3903118"/>
          </a:xfrm>
        </p:grpSpPr>
        <p:pic>
          <p:nvPicPr>
            <p:cNvPr id="2" name="図 1"/>
            <p:cNvPicPr>
              <a:picLocks noChangeAspect="1"/>
            </p:cNvPicPr>
            <p:nvPr/>
          </p:nvPicPr>
          <p:blipFill>
            <a:blip r:embed="rId3"/>
            <a:stretch>
              <a:fillRect/>
            </a:stretch>
          </p:blipFill>
          <p:spPr>
            <a:xfrm>
              <a:off x="522748" y="1556408"/>
              <a:ext cx="5365801" cy="3903118"/>
            </a:xfrm>
            <a:prstGeom prst="rect">
              <a:avLst/>
            </a:prstGeom>
          </p:spPr>
        </p:pic>
        <p:pic>
          <p:nvPicPr>
            <p:cNvPr id="4" name="図 3"/>
            <p:cNvPicPr>
              <a:picLocks noChangeAspect="1"/>
            </p:cNvPicPr>
            <p:nvPr/>
          </p:nvPicPr>
          <p:blipFill>
            <a:blip r:embed="rId4"/>
            <a:stretch>
              <a:fillRect/>
            </a:stretch>
          </p:blipFill>
          <p:spPr>
            <a:xfrm>
              <a:off x="5879024" y="1556408"/>
              <a:ext cx="5787653" cy="3903118"/>
            </a:xfrm>
            <a:prstGeom prst="rect">
              <a:avLst/>
            </a:prstGeom>
          </p:spPr>
        </p:pic>
      </p:grpSp>
      <p:pic>
        <p:nvPicPr>
          <p:cNvPr id="6" name="図 5"/>
          <p:cNvPicPr>
            <a:picLocks noChangeAspect="1"/>
          </p:cNvPicPr>
          <p:nvPr/>
        </p:nvPicPr>
        <p:blipFill>
          <a:blip r:embed="rId5"/>
          <a:stretch>
            <a:fillRect/>
          </a:stretch>
        </p:blipFill>
        <p:spPr>
          <a:xfrm>
            <a:off x="4510087" y="3839644"/>
            <a:ext cx="7515225" cy="2209800"/>
          </a:xfrm>
          <a:prstGeom prst="rect">
            <a:avLst/>
          </a:prstGeom>
          <a:solidFill>
            <a:schemeClr val="bg1"/>
          </a:solidFill>
          <a:effectLst>
            <a:outerShdw blurRad="50800" dist="38100" dir="2700000" algn="tl" rotWithShape="0">
              <a:prstClr val="black">
                <a:alpha val="40000"/>
              </a:prstClr>
            </a:outerShdw>
          </a:effectLst>
        </p:spPr>
      </p:pic>
      <p:sp>
        <p:nvSpPr>
          <p:cNvPr id="7" name="角丸四角形 6"/>
          <p:cNvSpPr/>
          <p:nvPr/>
        </p:nvSpPr>
        <p:spPr>
          <a:xfrm>
            <a:off x="198898" y="4668319"/>
            <a:ext cx="4095421" cy="1742006"/>
          </a:xfrm>
          <a:prstGeom prst="roundRect">
            <a:avLst>
              <a:gd name="adj" fmla="val 10106"/>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各部署</a:t>
            </a:r>
            <a:r>
              <a:rPr kumimoji="1" lang="ja-JP" altLang="en-US" sz="2000" dirty="0" smtClean="0">
                <a:solidFill>
                  <a:schemeClr val="tx1">
                    <a:lumMod val="65000"/>
                    <a:lumOff val="35000"/>
                  </a:schemeClr>
                </a:solidFill>
              </a:rPr>
              <a:t>の予算を集計し、右表のような一覧表も作成する</a:t>
            </a:r>
            <a:endParaRPr kumimoji="1" lang="en-US" altLang="ja-JP" sz="2000" dirty="0" smtClean="0">
              <a:solidFill>
                <a:schemeClr val="tx1">
                  <a:lumMod val="65000"/>
                  <a:lumOff val="35000"/>
                </a:schemeClr>
              </a:solidFill>
            </a:endParaRPr>
          </a:p>
        </p:txBody>
      </p:sp>
    </p:spTree>
    <p:extLst>
      <p:ext uri="{BB962C8B-B14F-4D97-AF65-F5344CB8AC3E}">
        <p14:creationId xmlns:p14="http://schemas.microsoft.com/office/powerpoint/2010/main" val="32924308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について（計画時）</a:t>
            </a:r>
            <a:endParaRPr lang="ja-JP" altLang="en-US" sz="2400" dirty="0">
              <a:solidFill>
                <a:schemeClr val="bg1"/>
              </a:solidFill>
              <a:effectLst>
                <a:outerShdw blurRad="38100" dist="38100" dir="2700000" algn="tl">
                  <a:srgbClr val="000000">
                    <a:alpha val="43137"/>
                  </a:srgbClr>
                </a:outerShdw>
              </a:effectLst>
            </a:endParaRPr>
          </a:p>
        </p:txBody>
      </p:sp>
      <p:grpSp>
        <p:nvGrpSpPr>
          <p:cNvPr id="5" name="グループ化 4"/>
          <p:cNvGrpSpPr/>
          <p:nvPr/>
        </p:nvGrpSpPr>
        <p:grpSpPr>
          <a:xfrm>
            <a:off x="132223" y="575333"/>
            <a:ext cx="11143929" cy="3903118"/>
            <a:chOff x="522748" y="1556408"/>
            <a:chExt cx="11143929" cy="3903118"/>
          </a:xfrm>
        </p:grpSpPr>
        <p:pic>
          <p:nvPicPr>
            <p:cNvPr id="2" name="図 1"/>
            <p:cNvPicPr>
              <a:picLocks noChangeAspect="1"/>
            </p:cNvPicPr>
            <p:nvPr/>
          </p:nvPicPr>
          <p:blipFill>
            <a:blip r:embed="rId3"/>
            <a:stretch>
              <a:fillRect/>
            </a:stretch>
          </p:blipFill>
          <p:spPr>
            <a:xfrm>
              <a:off x="522748" y="1556408"/>
              <a:ext cx="5365801" cy="3903118"/>
            </a:xfrm>
            <a:prstGeom prst="rect">
              <a:avLst/>
            </a:prstGeom>
          </p:spPr>
        </p:pic>
        <p:pic>
          <p:nvPicPr>
            <p:cNvPr id="4" name="図 3"/>
            <p:cNvPicPr>
              <a:picLocks noChangeAspect="1"/>
            </p:cNvPicPr>
            <p:nvPr/>
          </p:nvPicPr>
          <p:blipFill>
            <a:blip r:embed="rId4"/>
            <a:stretch>
              <a:fillRect/>
            </a:stretch>
          </p:blipFill>
          <p:spPr>
            <a:xfrm>
              <a:off x="5879024" y="1556408"/>
              <a:ext cx="5787653" cy="3903118"/>
            </a:xfrm>
            <a:prstGeom prst="rect">
              <a:avLst/>
            </a:prstGeom>
          </p:spPr>
        </p:pic>
      </p:grpSp>
      <p:pic>
        <p:nvPicPr>
          <p:cNvPr id="6" name="図 5"/>
          <p:cNvPicPr>
            <a:picLocks noChangeAspect="1"/>
          </p:cNvPicPr>
          <p:nvPr/>
        </p:nvPicPr>
        <p:blipFill>
          <a:blip r:embed="rId5"/>
          <a:stretch>
            <a:fillRect/>
          </a:stretch>
        </p:blipFill>
        <p:spPr>
          <a:xfrm>
            <a:off x="4510087" y="3839644"/>
            <a:ext cx="7515225" cy="2209800"/>
          </a:xfrm>
          <a:prstGeom prst="rect">
            <a:avLst/>
          </a:prstGeom>
          <a:solidFill>
            <a:schemeClr val="bg1"/>
          </a:solidFill>
          <a:effectLst>
            <a:outerShdw blurRad="50800" dist="38100" dir="2700000" algn="tl" rotWithShape="0">
              <a:prstClr val="black">
                <a:alpha val="40000"/>
              </a:prstClr>
            </a:outerShdw>
          </a:effectLst>
        </p:spPr>
      </p:pic>
      <p:sp>
        <p:nvSpPr>
          <p:cNvPr id="7" name="角丸四角形 6"/>
          <p:cNvSpPr/>
          <p:nvPr/>
        </p:nvSpPr>
        <p:spPr>
          <a:xfrm>
            <a:off x="198898" y="4668319"/>
            <a:ext cx="4095421" cy="1742006"/>
          </a:xfrm>
          <a:prstGeom prst="roundRect">
            <a:avLst>
              <a:gd name="adj" fmla="val 10106"/>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a:solidFill>
                  <a:schemeClr val="tx1">
                    <a:lumMod val="65000"/>
                    <a:lumOff val="35000"/>
                  </a:schemeClr>
                </a:solidFill>
              </a:rPr>
              <a:t>各部署</a:t>
            </a:r>
            <a:r>
              <a:rPr kumimoji="1" lang="ja-JP" altLang="en-US" sz="2000" dirty="0" smtClean="0">
                <a:solidFill>
                  <a:schemeClr val="tx1">
                    <a:lumMod val="65000"/>
                    <a:lumOff val="35000"/>
                  </a:schemeClr>
                </a:solidFill>
              </a:rPr>
              <a:t>の予算を集計し、右表のような一覧表も作成する</a:t>
            </a:r>
            <a:endParaRPr kumimoji="1" lang="en-US" altLang="ja-JP" sz="2000" dirty="0" smtClean="0">
              <a:solidFill>
                <a:schemeClr val="tx1">
                  <a:lumMod val="65000"/>
                  <a:lumOff val="35000"/>
                </a:schemeClr>
              </a:solidFill>
            </a:endParaRPr>
          </a:p>
        </p:txBody>
      </p:sp>
      <p:grpSp>
        <p:nvGrpSpPr>
          <p:cNvPr id="11" name="グループ化 10"/>
          <p:cNvGrpSpPr/>
          <p:nvPr/>
        </p:nvGrpSpPr>
        <p:grpSpPr>
          <a:xfrm>
            <a:off x="6610732" y="518815"/>
            <a:ext cx="5040000" cy="6156000"/>
            <a:chOff x="6610732" y="518815"/>
            <a:chExt cx="5040000" cy="6156000"/>
          </a:xfrm>
        </p:grpSpPr>
        <p:sp>
          <p:nvSpPr>
            <p:cNvPr id="8" name="テキスト ボックス 7"/>
            <p:cNvSpPr txBox="1"/>
            <p:nvPr/>
          </p:nvSpPr>
          <p:spPr>
            <a:xfrm>
              <a:off x="6610732" y="518815"/>
              <a:ext cx="5040000" cy="6156000"/>
            </a:xfrm>
            <a:prstGeom prst="rect">
              <a:avLst/>
            </a:prstGeom>
            <a:solidFill>
              <a:schemeClr val="bg1">
                <a:lumMod val="85000"/>
                <a:alpha val="85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a:solidFill>
                    <a:srgbClr val="0000FF"/>
                  </a:solidFill>
                </a:rPr>
                <a:t>データベースから抽出したい属性あるいは数値</a:t>
              </a:r>
              <a:endParaRPr kumimoji="1" lang="en-US" altLang="ja-JP" dirty="0">
                <a:solidFill>
                  <a:srgbClr val="0000FF"/>
                </a:solidFill>
              </a:endParaRPr>
            </a:p>
            <a:p>
              <a:r>
                <a:rPr kumimoji="1" lang="ja-JP" altLang="en-US" dirty="0" smtClean="0">
                  <a:solidFill>
                    <a:srgbClr val="0000FF"/>
                  </a:solidFill>
                </a:rPr>
                <a:t>◆対象は</a:t>
              </a:r>
              <a:r>
                <a:rPr kumimoji="1" lang="en-US" altLang="ja-JP" dirty="0" smtClean="0">
                  <a:solidFill>
                    <a:srgbClr val="0000FF"/>
                  </a:solidFill>
                </a:rPr>
                <a:t>1Q</a:t>
              </a:r>
              <a:r>
                <a:rPr kumimoji="1" lang="ja-JP" altLang="en-US" dirty="0" err="1" smtClean="0">
                  <a:solidFill>
                    <a:srgbClr val="0000FF"/>
                  </a:solidFill>
                </a:rPr>
                <a:t>、</a:t>
              </a:r>
              <a:r>
                <a:rPr kumimoji="1" lang="en-US" altLang="ja-JP" dirty="0" smtClean="0">
                  <a:solidFill>
                    <a:srgbClr val="0000FF"/>
                  </a:solidFill>
                </a:rPr>
                <a:t>2Q</a:t>
              </a:r>
              <a:r>
                <a:rPr kumimoji="1" lang="ja-JP" altLang="en-US" dirty="0" err="1" smtClean="0">
                  <a:solidFill>
                    <a:srgbClr val="0000FF"/>
                  </a:solidFill>
                </a:rPr>
                <a:t>、</a:t>
              </a:r>
              <a:r>
                <a:rPr kumimoji="1" lang="ja-JP" altLang="en-US" dirty="0" smtClean="0">
                  <a:solidFill>
                    <a:srgbClr val="0000FF"/>
                  </a:solidFill>
                </a:rPr>
                <a:t>上期、</a:t>
              </a:r>
              <a:r>
                <a:rPr kumimoji="1" lang="en-US" altLang="ja-JP" dirty="0" smtClean="0">
                  <a:solidFill>
                    <a:srgbClr val="0000FF"/>
                  </a:solidFill>
                </a:rPr>
                <a:t>3Q</a:t>
              </a:r>
              <a:r>
                <a:rPr kumimoji="1" lang="ja-JP" altLang="en-US" dirty="0" err="1" smtClean="0">
                  <a:solidFill>
                    <a:srgbClr val="0000FF"/>
                  </a:solidFill>
                </a:rPr>
                <a:t>、</a:t>
              </a:r>
              <a:r>
                <a:rPr kumimoji="1" lang="en-US" altLang="ja-JP" dirty="0" smtClean="0">
                  <a:solidFill>
                    <a:srgbClr val="0000FF"/>
                  </a:solidFill>
                </a:rPr>
                <a:t>4Q</a:t>
              </a:r>
              <a:r>
                <a:rPr kumimoji="1" lang="ja-JP" altLang="en-US" dirty="0" err="1" smtClean="0">
                  <a:solidFill>
                    <a:srgbClr val="0000FF"/>
                  </a:solidFill>
                </a:rPr>
                <a:t>、</a:t>
              </a:r>
              <a:r>
                <a:rPr kumimoji="1" lang="ja-JP" altLang="en-US" dirty="0" smtClean="0">
                  <a:solidFill>
                    <a:srgbClr val="0000FF"/>
                  </a:solidFill>
                </a:rPr>
                <a:t>下期、通期の予算</a:t>
              </a:r>
              <a:endParaRPr kumimoji="1" lang="en-US" altLang="ja-JP" dirty="0" smtClean="0">
                <a:solidFill>
                  <a:srgbClr val="0000FF"/>
                </a:solidFill>
              </a:endParaRPr>
            </a:p>
            <a:p>
              <a:r>
                <a:rPr kumimoji="1" lang="ja-JP" altLang="en-US" dirty="0" smtClean="0">
                  <a:solidFill>
                    <a:srgbClr val="0000FF"/>
                  </a:solidFill>
                </a:rPr>
                <a:t>①</a:t>
              </a:r>
              <a:r>
                <a:rPr kumimoji="1" lang="en-US" altLang="ja-JP" dirty="0" smtClean="0">
                  <a:solidFill>
                    <a:srgbClr val="0000FF"/>
                  </a:solidFill>
                </a:rPr>
                <a:t>No.</a:t>
              </a:r>
            </a:p>
            <a:p>
              <a:r>
                <a:rPr kumimoji="1" lang="ja-JP" altLang="en-US" dirty="0" smtClean="0">
                  <a:solidFill>
                    <a:srgbClr val="0000FF"/>
                  </a:solidFill>
                </a:rPr>
                <a:t>②部室</a:t>
              </a:r>
              <a:endParaRPr kumimoji="1" lang="en-US" altLang="ja-JP" dirty="0" smtClean="0">
                <a:solidFill>
                  <a:srgbClr val="0000FF"/>
                </a:solidFill>
              </a:endParaRPr>
            </a:p>
            <a:p>
              <a:r>
                <a:rPr kumimoji="1" lang="ja-JP" altLang="en-US" dirty="0" smtClean="0">
                  <a:solidFill>
                    <a:srgbClr val="0000FF"/>
                  </a:solidFill>
                </a:rPr>
                <a:t>③新継</a:t>
              </a:r>
              <a:endParaRPr kumimoji="1" lang="en-US" altLang="ja-JP" dirty="0" smtClean="0">
                <a:solidFill>
                  <a:srgbClr val="0000FF"/>
                </a:solidFill>
              </a:endParaRPr>
            </a:p>
            <a:p>
              <a:r>
                <a:rPr kumimoji="1" lang="ja-JP" altLang="en-US" dirty="0" smtClean="0">
                  <a:solidFill>
                    <a:srgbClr val="0000FF"/>
                  </a:solidFill>
                </a:rPr>
                <a:t>④区分</a:t>
              </a:r>
              <a:endParaRPr kumimoji="1" lang="en-US" altLang="ja-JP" dirty="0" smtClean="0">
                <a:solidFill>
                  <a:srgbClr val="0000FF"/>
                </a:solidFill>
              </a:endParaRPr>
            </a:p>
            <a:p>
              <a:r>
                <a:rPr kumimoji="1" lang="ja-JP" altLang="en-US" dirty="0" smtClean="0">
                  <a:solidFill>
                    <a:srgbClr val="0000FF"/>
                  </a:solidFill>
                </a:rPr>
                <a:t>⑤負担</a:t>
              </a:r>
              <a:endParaRPr kumimoji="1" lang="en-US" altLang="ja-JP" dirty="0" smtClean="0">
                <a:solidFill>
                  <a:srgbClr val="0000FF"/>
                </a:solidFill>
              </a:endParaRPr>
            </a:p>
            <a:p>
              <a:r>
                <a:rPr kumimoji="1" lang="ja-JP" altLang="en-US" dirty="0" smtClean="0">
                  <a:solidFill>
                    <a:srgbClr val="0000FF"/>
                  </a:solidFill>
                </a:rPr>
                <a:t>⑥負担先</a:t>
              </a:r>
              <a:endParaRPr kumimoji="1" lang="en-US" altLang="ja-JP" dirty="0" smtClean="0">
                <a:solidFill>
                  <a:srgbClr val="0000FF"/>
                </a:solidFill>
              </a:endParaRPr>
            </a:p>
            <a:p>
              <a:r>
                <a:rPr kumimoji="1" lang="ja-JP" altLang="en-US" dirty="0" smtClean="0">
                  <a:solidFill>
                    <a:srgbClr val="0000FF"/>
                  </a:solidFill>
                </a:rPr>
                <a:t>⑦件名</a:t>
              </a:r>
              <a:endParaRPr kumimoji="1" lang="en-US" altLang="ja-JP" dirty="0" smtClean="0">
                <a:solidFill>
                  <a:srgbClr val="0000FF"/>
                </a:solidFill>
              </a:endParaRPr>
            </a:p>
            <a:p>
              <a:r>
                <a:rPr kumimoji="1" lang="ja-JP" altLang="en-US" dirty="0" smtClean="0">
                  <a:solidFill>
                    <a:srgbClr val="0000FF"/>
                  </a:solidFill>
                </a:rPr>
                <a:t>⑧出願目標数</a:t>
              </a:r>
              <a:endParaRPr kumimoji="1" lang="en-US" altLang="ja-JP" dirty="0">
                <a:solidFill>
                  <a:srgbClr val="0000FF"/>
                </a:solidFill>
              </a:endParaRPr>
            </a:p>
            <a:p>
              <a:r>
                <a:rPr kumimoji="1" lang="ja-JP" altLang="en-US" dirty="0" smtClean="0">
                  <a:solidFill>
                    <a:srgbClr val="0000FF"/>
                  </a:solidFill>
                </a:rPr>
                <a:t>⑨設計工数</a:t>
              </a:r>
              <a:endParaRPr kumimoji="1" lang="en-US" altLang="ja-JP" dirty="0" smtClean="0">
                <a:solidFill>
                  <a:srgbClr val="0000FF"/>
                </a:solidFill>
              </a:endParaRPr>
            </a:p>
            <a:p>
              <a:r>
                <a:rPr kumimoji="1" lang="ja-JP" altLang="en-US" dirty="0" smtClean="0">
                  <a:solidFill>
                    <a:srgbClr val="0000FF"/>
                  </a:solidFill>
                </a:rPr>
                <a:t>⑩生技工数</a:t>
              </a:r>
              <a:endParaRPr kumimoji="1" lang="en-US" altLang="ja-JP" dirty="0" smtClean="0">
                <a:solidFill>
                  <a:srgbClr val="0000FF"/>
                </a:solidFill>
              </a:endParaRPr>
            </a:p>
            <a:p>
              <a:r>
                <a:rPr kumimoji="1" lang="ja-JP" altLang="en-US" dirty="0" smtClean="0">
                  <a:solidFill>
                    <a:srgbClr val="0000FF"/>
                  </a:solidFill>
                </a:rPr>
                <a:t>⑪試験工数</a:t>
              </a:r>
              <a:endParaRPr kumimoji="1" lang="en-US" altLang="ja-JP" dirty="0" smtClean="0">
                <a:solidFill>
                  <a:srgbClr val="0000FF"/>
                </a:solidFill>
              </a:endParaRPr>
            </a:p>
            <a:p>
              <a:r>
                <a:rPr kumimoji="1" lang="ja-JP" altLang="en-US" dirty="0" smtClean="0">
                  <a:solidFill>
                    <a:srgbClr val="0000FF"/>
                  </a:solidFill>
                </a:rPr>
                <a:t>⑫直接工数</a:t>
              </a:r>
              <a:endParaRPr kumimoji="1" lang="en-US" altLang="ja-JP" dirty="0" smtClean="0">
                <a:solidFill>
                  <a:srgbClr val="0000FF"/>
                </a:solidFill>
              </a:endParaRPr>
            </a:p>
            <a:p>
              <a:r>
                <a:rPr kumimoji="1" lang="ja-JP" altLang="en-US" dirty="0" smtClean="0">
                  <a:solidFill>
                    <a:srgbClr val="0000FF"/>
                  </a:solidFill>
                </a:rPr>
                <a:t>⑬外部工数</a:t>
              </a:r>
              <a:endParaRPr kumimoji="1" lang="en-US" altLang="ja-JP" dirty="0" smtClean="0">
                <a:solidFill>
                  <a:srgbClr val="0000FF"/>
                </a:solidFill>
              </a:endParaRPr>
            </a:p>
            <a:p>
              <a:r>
                <a:rPr kumimoji="1" lang="ja-JP" altLang="en-US" dirty="0" smtClean="0">
                  <a:solidFill>
                    <a:srgbClr val="0000FF"/>
                  </a:solidFill>
                </a:rPr>
                <a:t>⑭外部調達費</a:t>
              </a:r>
              <a:endParaRPr kumimoji="1" lang="en-US" altLang="ja-JP" dirty="0" smtClean="0">
                <a:solidFill>
                  <a:srgbClr val="0000FF"/>
                </a:solidFill>
              </a:endParaRPr>
            </a:p>
            <a:p>
              <a:r>
                <a:rPr kumimoji="1" lang="ja-JP" altLang="en-US" dirty="0" smtClean="0">
                  <a:solidFill>
                    <a:srgbClr val="0000FF"/>
                  </a:solidFill>
                </a:rPr>
                <a:t>⑮その他経費</a:t>
              </a:r>
              <a:endParaRPr kumimoji="1" lang="en-US" altLang="ja-JP" dirty="0" smtClean="0">
                <a:solidFill>
                  <a:srgbClr val="0000FF"/>
                </a:solidFill>
              </a:endParaRPr>
            </a:p>
            <a:p>
              <a:r>
                <a:rPr kumimoji="1" lang="ja-JP" altLang="en-US" dirty="0" smtClean="0">
                  <a:solidFill>
                    <a:srgbClr val="0000FF"/>
                  </a:solidFill>
                </a:rPr>
                <a:t>⑯入金</a:t>
              </a:r>
              <a:endParaRPr kumimoji="1" lang="en-US" altLang="ja-JP" dirty="0" smtClean="0">
                <a:solidFill>
                  <a:srgbClr val="0000FF"/>
                </a:solidFill>
              </a:endParaRPr>
            </a:p>
            <a:p>
              <a:r>
                <a:rPr kumimoji="1" lang="ja-JP" altLang="en-US" dirty="0" smtClean="0">
                  <a:solidFill>
                    <a:srgbClr val="0000FF"/>
                  </a:solidFill>
                </a:rPr>
                <a:t>⑰正味外調費</a:t>
              </a:r>
              <a:endParaRPr kumimoji="1" lang="en-US" altLang="ja-JP" dirty="0" smtClean="0">
                <a:solidFill>
                  <a:srgbClr val="0000FF"/>
                </a:solidFill>
              </a:endParaRPr>
            </a:p>
            <a:p>
              <a:r>
                <a:rPr kumimoji="1" lang="ja-JP" altLang="en-US" dirty="0" smtClean="0">
                  <a:solidFill>
                    <a:srgbClr val="0000FF"/>
                  </a:solidFill>
                </a:rPr>
                <a:t>⑱総費用</a:t>
              </a:r>
              <a:endParaRPr kumimoji="1" lang="en-US" altLang="ja-JP" dirty="0" smtClean="0">
                <a:solidFill>
                  <a:srgbClr val="0000FF"/>
                </a:solidFill>
              </a:endParaRPr>
            </a:p>
            <a:p>
              <a:r>
                <a:rPr kumimoji="1" lang="ja-JP" altLang="en-US" dirty="0" smtClean="0">
                  <a:solidFill>
                    <a:srgbClr val="0000FF"/>
                  </a:solidFill>
                </a:rPr>
                <a:t>⑲当社負担</a:t>
              </a:r>
              <a:endParaRPr kumimoji="1" lang="en-US" altLang="ja-JP" dirty="0" smtClean="0">
                <a:solidFill>
                  <a:srgbClr val="0000FF"/>
                </a:solidFill>
              </a:endParaRPr>
            </a:p>
          </p:txBody>
        </p:sp>
        <p:sp>
          <p:nvSpPr>
            <p:cNvPr id="9" name="テキスト ボックス 8"/>
            <p:cNvSpPr txBox="1"/>
            <p:nvPr/>
          </p:nvSpPr>
          <p:spPr>
            <a:xfrm>
              <a:off x="7649316" y="1311292"/>
              <a:ext cx="3889764" cy="1754326"/>
            </a:xfrm>
            <a:prstGeom prst="rect">
              <a:avLst/>
            </a:prstGeom>
            <a:solidFill>
              <a:schemeClr val="bg1">
                <a:lumMod val="85000"/>
                <a:alpha val="10000"/>
              </a:schemeClr>
            </a:solidFill>
            <a:effectLst/>
          </p:spPr>
          <p:txBody>
            <a:bodyPr wrap="square" rtlCol="0">
              <a:spAutoFit/>
            </a:bodyPr>
            <a:lstStyle/>
            <a:p>
              <a:r>
                <a:rPr kumimoji="1" lang="ja-JP" altLang="en-US" dirty="0" smtClean="0">
                  <a:solidFill>
                    <a:srgbClr val="0000FF"/>
                  </a:solidFill>
                </a:rPr>
                <a:t>⑳部署名</a:t>
              </a:r>
              <a:endParaRPr kumimoji="1" lang="en-US" altLang="ja-JP" dirty="0" smtClean="0">
                <a:solidFill>
                  <a:srgbClr val="0000FF"/>
                </a:solidFill>
              </a:endParaRPr>
            </a:p>
            <a:p>
              <a:r>
                <a:rPr kumimoji="1" lang="ja-JP" altLang="en-US" dirty="0" smtClean="0">
                  <a:solidFill>
                    <a:srgbClr val="0000FF"/>
                  </a:solidFill>
                </a:rPr>
                <a:t>㉑管理番号</a:t>
              </a:r>
              <a:endParaRPr kumimoji="1" lang="en-US" altLang="ja-JP" dirty="0" smtClean="0">
                <a:solidFill>
                  <a:srgbClr val="0000FF"/>
                </a:solidFill>
              </a:endParaRPr>
            </a:p>
            <a:p>
              <a:r>
                <a:rPr kumimoji="1" lang="ja-JP" altLang="en-US" dirty="0" smtClean="0">
                  <a:solidFill>
                    <a:srgbClr val="0000FF"/>
                  </a:solidFill>
                </a:rPr>
                <a:t>㉒対象年度の各部署の研究テーマ数</a:t>
              </a:r>
              <a:endParaRPr kumimoji="1" lang="en-US" altLang="ja-JP" dirty="0" smtClean="0">
                <a:solidFill>
                  <a:srgbClr val="0000FF"/>
                </a:solidFill>
              </a:endParaRPr>
            </a:p>
            <a:p>
              <a:r>
                <a:rPr kumimoji="1" lang="ja-JP" altLang="en-US" dirty="0" smtClean="0">
                  <a:solidFill>
                    <a:srgbClr val="0000FF"/>
                  </a:solidFill>
                </a:rPr>
                <a:t>㉓各部署の年度の上期予算</a:t>
              </a:r>
              <a:endParaRPr kumimoji="1" lang="en-US" altLang="ja-JP" dirty="0" smtClean="0">
                <a:solidFill>
                  <a:srgbClr val="0000FF"/>
                </a:solidFill>
              </a:endParaRPr>
            </a:p>
            <a:p>
              <a:r>
                <a:rPr kumimoji="1" lang="ja-JP" altLang="en-US" dirty="0" smtClean="0">
                  <a:solidFill>
                    <a:srgbClr val="0000FF"/>
                  </a:solidFill>
                </a:rPr>
                <a:t>㉔各部署の年度の下期予算</a:t>
              </a:r>
              <a:endParaRPr kumimoji="1" lang="en-US" altLang="ja-JP" dirty="0" smtClean="0">
                <a:solidFill>
                  <a:srgbClr val="0000FF"/>
                </a:solidFill>
              </a:endParaRPr>
            </a:p>
            <a:p>
              <a:r>
                <a:rPr kumimoji="1" lang="ja-JP" altLang="en-US" dirty="0" smtClean="0">
                  <a:solidFill>
                    <a:srgbClr val="0000FF"/>
                  </a:solidFill>
                </a:rPr>
                <a:t>㉕各部署の年度の通期予算</a:t>
              </a:r>
              <a:endParaRPr kumimoji="1" lang="en-US" altLang="ja-JP" dirty="0" smtClean="0">
                <a:solidFill>
                  <a:srgbClr val="0000FF"/>
                </a:solidFill>
              </a:endParaRPr>
            </a:p>
          </p:txBody>
        </p:sp>
      </p:grpSp>
    </p:spTree>
    <p:extLst>
      <p:ext uri="{BB962C8B-B14F-4D97-AF65-F5344CB8AC3E}">
        <p14:creationId xmlns:p14="http://schemas.microsoft.com/office/powerpoint/2010/main" val="3590289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予算表について（</a:t>
            </a:r>
            <a:r>
              <a:rPr kumimoji="1" lang="en-US" altLang="ja-JP" sz="2800" dirty="0" smtClean="0"/>
              <a:t>1Q</a:t>
            </a:r>
            <a:r>
              <a:rPr kumimoji="1" lang="ja-JP" altLang="en-US" sz="2800" dirty="0" smtClean="0"/>
              <a:t>終了時）</a:t>
            </a:r>
            <a:endParaRPr kumimoji="1" lang="en-US" altLang="ja-JP" sz="2800" dirty="0" smtClean="0"/>
          </a:p>
        </p:txBody>
      </p:sp>
    </p:spTree>
    <p:extLst>
      <p:ext uri="{BB962C8B-B14F-4D97-AF65-F5344CB8AC3E}">
        <p14:creationId xmlns:p14="http://schemas.microsoft.com/office/powerpoint/2010/main" val="1081321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200333" y="600074"/>
            <a:ext cx="8895042" cy="3902401"/>
            <a:chOff x="295583" y="828674"/>
            <a:chExt cx="8895042" cy="3902401"/>
          </a:xfrm>
        </p:grpSpPr>
        <p:pic>
          <p:nvPicPr>
            <p:cNvPr id="2" name="図 1"/>
            <p:cNvPicPr>
              <a:picLocks noChangeAspect="1"/>
            </p:cNvPicPr>
            <p:nvPr/>
          </p:nvPicPr>
          <p:blipFill>
            <a:blip r:embed="rId3"/>
            <a:stretch>
              <a:fillRect/>
            </a:stretch>
          </p:blipFill>
          <p:spPr>
            <a:xfrm>
              <a:off x="295583" y="828674"/>
              <a:ext cx="5408174" cy="3902400"/>
            </a:xfrm>
            <a:prstGeom prst="rect">
              <a:avLst/>
            </a:prstGeom>
          </p:spPr>
        </p:pic>
        <p:pic>
          <p:nvPicPr>
            <p:cNvPr id="3" name="図 2"/>
            <p:cNvPicPr>
              <a:picLocks noChangeAspect="1"/>
            </p:cNvPicPr>
            <p:nvPr/>
          </p:nvPicPr>
          <p:blipFill>
            <a:blip r:embed="rId4"/>
            <a:stretch>
              <a:fillRect/>
            </a:stretch>
          </p:blipFill>
          <p:spPr>
            <a:xfrm>
              <a:off x="5694232" y="828675"/>
              <a:ext cx="3496393" cy="3902400"/>
            </a:xfrm>
            <a:prstGeom prst="rect">
              <a:avLst/>
            </a:prstGeom>
            <a:solidFill>
              <a:schemeClr val="bg1"/>
            </a:solidFill>
            <a:effectLst>
              <a:outerShdw blurRad="50800" dist="38100" dir="2700000" algn="tl" rotWithShape="0">
                <a:prstClr val="black">
                  <a:alpha val="40000"/>
                </a:prstClr>
              </a:outerShdw>
            </a:effectLst>
          </p:spPr>
        </p:pic>
      </p:grpSp>
      <p:pic>
        <p:nvPicPr>
          <p:cNvPr id="5" name="図 4"/>
          <p:cNvPicPr>
            <a:picLocks noChangeAspect="1"/>
          </p:cNvPicPr>
          <p:nvPr/>
        </p:nvPicPr>
        <p:blipFill>
          <a:blip r:embed="rId5"/>
          <a:stretch>
            <a:fillRect/>
          </a:stretch>
        </p:blipFill>
        <p:spPr>
          <a:xfrm>
            <a:off x="6466716" y="1852792"/>
            <a:ext cx="3590996" cy="3902400"/>
          </a:xfrm>
          <a:prstGeom prst="rect">
            <a:avLst/>
          </a:prstGeom>
          <a:solidFill>
            <a:schemeClr val="bg1"/>
          </a:solidFill>
          <a:effectLst>
            <a:outerShdw blurRad="50800" dist="38100" dir="2700000" algn="tl" rotWithShape="0">
              <a:prstClr val="black">
                <a:alpha val="40000"/>
              </a:prstClr>
            </a:outerShdw>
          </a:effectLst>
        </p:spPr>
      </p:pic>
      <p:pic>
        <p:nvPicPr>
          <p:cNvPr id="6" name="図 5"/>
          <p:cNvPicPr>
            <a:picLocks noChangeAspect="1"/>
          </p:cNvPicPr>
          <p:nvPr/>
        </p:nvPicPr>
        <p:blipFill>
          <a:blip r:embed="rId6"/>
          <a:stretch>
            <a:fillRect/>
          </a:stretch>
        </p:blipFill>
        <p:spPr>
          <a:xfrm>
            <a:off x="8230679" y="2689685"/>
            <a:ext cx="3654065" cy="3902400"/>
          </a:xfrm>
          <a:prstGeom prst="rect">
            <a:avLst/>
          </a:prstGeom>
          <a:solidFill>
            <a:schemeClr val="bg1"/>
          </a:solidFill>
          <a:effectLst>
            <a:outerShdw blurRad="50800" dist="38100" dir="2700000" algn="tl" rotWithShape="0">
              <a:prstClr val="black">
                <a:alpha val="40000"/>
              </a:prstClr>
            </a:outerShdw>
          </a:effectLst>
        </p:spPr>
      </p:pic>
      <p:sp>
        <p:nvSpPr>
          <p:cNvPr id="7" name="テキスト ボックス 6"/>
          <p:cNvSpPr txBox="1"/>
          <p:nvPr/>
        </p:nvSpPr>
        <p:spPr>
          <a:xfrm>
            <a:off x="10172012" y="2072226"/>
            <a:ext cx="1819097" cy="369332"/>
          </a:xfrm>
          <a:prstGeom prst="rect">
            <a:avLst/>
          </a:prstGeom>
          <a:noFill/>
        </p:spPr>
        <p:txBody>
          <a:bodyPr wrap="square" rtlCol="0">
            <a:spAutoFit/>
          </a:bodyPr>
          <a:lstStyle/>
          <a:p>
            <a:r>
              <a:rPr kumimoji="1" lang="en-US" altLang="ja-JP" dirty="0" smtClean="0"/>
              <a:t>2Q</a:t>
            </a:r>
            <a:r>
              <a:rPr kumimoji="1" lang="ja-JP" altLang="en-US" dirty="0" smtClean="0"/>
              <a:t>の推定実績</a:t>
            </a:r>
            <a:endParaRPr kumimoji="1" lang="ja-JP" altLang="en-US" dirty="0"/>
          </a:p>
        </p:txBody>
      </p:sp>
      <p:sp>
        <p:nvSpPr>
          <p:cNvPr id="8" name="テキスト ボックス 7"/>
          <p:cNvSpPr txBox="1"/>
          <p:nvPr/>
        </p:nvSpPr>
        <p:spPr>
          <a:xfrm>
            <a:off x="9110681" y="1154308"/>
            <a:ext cx="1254453" cy="369332"/>
          </a:xfrm>
          <a:prstGeom prst="rect">
            <a:avLst/>
          </a:prstGeom>
          <a:noFill/>
        </p:spPr>
        <p:txBody>
          <a:bodyPr wrap="square" rtlCol="0">
            <a:spAutoFit/>
          </a:bodyPr>
          <a:lstStyle/>
          <a:p>
            <a:r>
              <a:rPr kumimoji="1" lang="en-US" altLang="ja-JP" dirty="0"/>
              <a:t>1</a:t>
            </a:r>
            <a:r>
              <a:rPr kumimoji="1" lang="en-US" altLang="ja-JP" dirty="0" smtClean="0"/>
              <a:t>Q</a:t>
            </a:r>
            <a:r>
              <a:rPr kumimoji="1" lang="ja-JP" altLang="en-US" dirty="0" smtClean="0"/>
              <a:t>の実績</a:t>
            </a:r>
            <a:endParaRPr kumimoji="1" lang="ja-JP" altLang="en-US" dirty="0"/>
          </a:p>
        </p:txBody>
      </p:sp>
      <p:sp>
        <p:nvSpPr>
          <p:cNvPr id="10" name="テキスト ボックス 9"/>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a:t>
            </a:r>
            <a:r>
              <a:rPr lang="en-US" altLang="ja-JP" sz="2400" dirty="0" smtClean="0">
                <a:solidFill>
                  <a:schemeClr val="bg1"/>
                </a:solidFill>
                <a:effectLst>
                  <a:outerShdw blurRad="38100" dist="38100" dir="2700000" algn="tl">
                    <a:srgbClr val="000000">
                      <a:alpha val="43137"/>
                    </a:srgbClr>
                  </a:outerShdw>
                </a:effectLst>
              </a:rPr>
              <a:t>1Q</a:t>
            </a:r>
            <a:r>
              <a:rPr lang="ja-JP" altLang="en-US" sz="2400" dirty="0" smtClean="0">
                <a:solidFill>
                  <a:schemeClr val="bg1"/>
                </a:solidFill>
                <a:effectLst>
                  <a:outerShdw blurRad="38100" dist="38100" dir="2700000" algn="tl">
                    <a:srgbClr val="000000">
                      <a:alpha val="43137"/>
                    </a:srgbClr>
                  </a:outerShdw>
                </a:effectLst>
              </a:rPr>
              <a:t>実績</a:t>
            </a:r>
            <a:r>
              <a:rPr lang="en-US" altLang="ja-JP" sz="2400" dirty="0" smtClean="0">
                <a:solidFill>
                  <a:schemeClr val="bg1"/>
                </a:solidFill>
                <a:effectLst>
                  <a:outerShdw blurRad="38100" dist="38100" dir="2700000" algn="tl">
                    <a:srgbClr val="000000">
                      <a:alpha val="43137"/>
                    </a:srgbClr>
                  </a:outerShdw>
                </a:effectLst>
              </a:rPr>
              <a:t>+2Q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+3Q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+4Q</a:t>
            </a:r>
            <a:r>
              <a:rPr lang="ja-JP" altLang="en-US" sz="2400" dirty="0" smtClean="0">
                <a:solidFill>
                  <a:schemeClr val="bg1"/>
                </a:solidFill>
                <a:effectLst>
                  <a:outerShdw blurRad="38100" dist="38100" dir="2700000" algn="tl">
                    <a:srgbClr val="000000">
                      <a:alpha val="43137"/>
                    </a:srgbClr>
                  </a:outerShdw>
                </a:effectLst>
              </a:rPr>
              <a:t>推定）</a:t>
            </a:r>
            <a:endParaRPr lang="ja-JP" altLang="en-US" sz="2400" dirty="0">
              <a:solidFill>
                <a:schemeClr val="bg1"/>
              </a:solidFill>
              <a:effectLst>
                <a:outerShdw blurRad="38100" dist="38100" dir="2700000" algn="tl">
                  <a:srgbClr val="000000">
                    <a:alpha val="43137"/>
                  </a:srgbClr>
                </a:outerShdw>
              </a:effectLst>
            </a:endParaRPr>
          </a:p>
        </p:txBody>
      </p:sp>
      <p:sp>
        <p:nvSpPr>
          <p:cNvPr id="11" name="テキスト ボックス 10"/>
          <p:cNvSpPr txBox="1"/>
          <p:nvPr/>
        </p:nvSpPr>
        <p:spPr>
          <a:xfrm>
            <a:off x="7347178" y="6003319"/>
            <a:ext cx="1254453" cy="369332"/>
          </a:xfrm>
          <a:prstGeom prst="rect">
            <a:avLst/>
          </a:prstGeom>
          <a:noFill/>
        </p:spPr>
        <p:txBody>
          <a:bodyPr wrap="square" rtlCol="0">
            <a:spAutoFit/>
          </a:bodyPr>
          <a:lstStyle/>
          <a:p>
            <a:r>
              <a:rPr kumimoji="1" lang="en-US" altLang="ja-JP" dirty="0" smtClean="0"/>
              <a:t>1Q+2Q</a:t>
            </a:r>
            <a:endParaRPr kumimoji="1" lang="ja-JP" altLang="en-US" dirty="0"/>
          </a:p>
        </p:txBody>
      </p:sp>
      <p:sp>
        <p:nvSpPr>
          <p:cNvPr id="12" name="角丸四角形 11"/>
          <p:cNvSpPr/>
          <p:nvPr/>
        </p:nvSpPr>
        <p:spPr>
          <a:xfrm>
            <a:off x="292230" y="4668319"/>
            <a:ext cx="5806911" cy="1742006"/>
          </a:xfrm>
          <a:prstGeom prst="roundRect">
            <a:avLst>
              <a:gd name="adj" fmla="val 10106"/>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2000" dirty="0" smtClean="0">
                <a:solidFill>
                  <a:schemeClr val="tx1">
                    <a:lumMod val="65000"/>
                    <a:lumOff val="35000"/>
                  </a:schemeClr>
                </a:solidFill>
              </a:rPr>
              <a:t>各部署が提出した予算集計をもとに、マクロ</a:t>
            </a:r>
            <a:r>
              <a:rPr kumimoji="1" lang="en-US" altLang="ja-JP" sz="2000" dirty="0" smtClean="0">
                <a:solidFill>
                  <a:schemeClr val="tx1">
                    <a:lumMod val="65000"/>
                    <a:lumOff val="35000"/>
                  </a:schemeClr>
                </a:solidFill>
              </a:rPr>
              <a:t>C</a:t>
            </a:r>
            <a:r>
              <a:rPr kumimoji="1" lang="ja-JP" altLang="en-US" sz="2000" dirty="0" smtClean="0">
                <a:solidFill>
                  <a:schemeClr val="tx1">
                    <a:lumMod val="65000"/>
                    <a:lumOff val="35000"/>
                  </a:schemeClr>
                </a:solidFill>
              </a:rPr>
              <a:t>を実行して予算表を作成する</a:t>
            </a:r>
            <a:endParaRPr kumimoji="1" lang="en-US" altLang="ja-JP" sz="2000" dirty="0" smtClean="0">
              <a:solidFill>
                <a:schemeClr val="tx1">
                  <a:lumMod val="65000"/>
                  <a:lumOff val="35000"/>
                </a:schemeClr>
              </a:solidFill>
            </a:endParaRPr>
          </a:p>
        </p:txBody>
      </p:sp>
    </p:spTree>
    <p:extLst>
      <p:ext uri="{BB962C8B-B14F-4D97-AF65-F5344CB8AC3E}">
        <p14:creationId xmlns:p14="http://schemas.microsoft.com/office/powerpoint/2010/main" val="471008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a:t>
            </a:r>
            <a:r>
              <a:rPr lang="en-US" altLang="ja-JP" sz="2400" dirty="0" smtClean="0">
                <a:solidFill>
                  <a:schemeClr val="bg1"/>
                </a:solidFill>
                <a:effectLst>
                  <a:outerShdw blurRad="38100" dist="38100" dir="2700000" algn="tl">
                    <a:srgbClr val="000000">
                      <a:alpha val="43137"/>
                    </a:srgbClr>
                  </a:outerShdw>
                </a:effectLst>
              </a:rPr>
              <a:t>1Q</a:t>
            </a:r>
            <a:r>
              <a:rPr lang="ja-JP" altLang="en-US" sz="2400" dirty="0" smtClean="0">
                <a:solidFill>
                  <a:schemeClr val="bg1"/>
                </a:solidFill>
                <a:effectLst>
                  <a:outerShdw blurRad="38100" dist="38100" dir="2700000" algn="tl">
                    <a:srgbClr val="000000">
                      <a:alpha val="43137"/>
                    </a:srgbClr>
                  </a:outerShdw>
                </a:effectLst>
              </a:rPr>
              <a:t>実績</a:t>
            </a:r>
            <a:r>
              <a:rPr lang="en-US" altLang="ja-JP" sz="2400" dirty="0" smtClean="0">
                <a:solidFill>
                  <a:schemeClr val="bg1"/>
                </a:solidFill>
                <a:effectLst>
                  <a:outerShdw blurRad="38100" dist="38100" dir="2700000" algn="tl">
                    <a:srgbClr val="000000">
                      <a:alpha val="43137"/>
                    </a:srgbClr>
                  </a:outerShdw>
                </a:effectLst>
              </a:rPr>
              <a:t>+2Q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+3Q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+4Q</a:t>
            </a:r>
            <a:r>
              <a:rPr lang="ja-JP" altLang="en-US" sz="2400" dirty="0" smtClean="0">
                <a:solidFill>
                  <a:schemeClr val="bg1"/>
                </a:solidFill>
                <a:effectLst>
                  <a:outerShdw blurRad="38100" dist="38100" dir="2700000" algn="tl">
                    <a:srgbClr val="000000">
                      <a:alpha val="43137"/>
                    </a:srgbClr>
                  </a:outerShdw>
                </a:effectLst>
              </a:rPr>
              <a:t>推定）</a:t>
            </a:r>
            <a:endParaRPr lang="ja-JP" altLang="en-US" sz="2400" dirty="0">
              <a:solidFill>
                <a:schemeClr val="bg1"/>
              </a:solidFill>
              <a:effectLst>
                <a:outerShdw blurRad="38100" dist="38100" dir="2700000" algn="tl">
                  <a:srgbClr val="000000">
                    <a:alpha val="43137"/>
                  </a:srgbClr>
                </a:outerShdw>
              </a:effectLst>
            </a:endParaRPr>
          </a:p>
        </p:txBody>
      </p:sp>
      <p:grpSp>
        <p:nvGrpSpPr>
          <p:cNvPr id="21" name="グループ化 20"/>
          <p:cNvGrpSpPr/>
          <p:nvPr/>
        </p:nvGrpSpPr>
        <p:grpSpPr>
          <a:xfrm>
            <a:off x="190808" y="600075"/>
            <a:ext cx="11693710" cy="5992010"/>
            <a:chOff x="190808" y="600075"/>
            <a:chExt cx="11693710" cy="5992010"/>
          </a:xfrm>
        </p:grpSpPr>
        <p:pic>
          <p:nvPicPr>
            <p:cNvPr id="2" name="図 1"/>
            <p:cNvPicPr>
              <a:picLocks noChangeAspect="1"/>
            </p:cNvPicPr>
            <p:nvPr/>
          </p:nvPicPr>
          <p:blipFill>
            <a:blip r:embed="rId3"/>
            <a:stretch>
              <a:fillRect/>
            </a:stretch>
          </p:blipFill>
          <p:spPr>
            <a:xfrm>
              <a:off x="190808" y="600075"/>
              <a:ext cx="5408174" cy="3902400"/>
            </a:xfrm>
            <a:prstGeom prst="rect">
              <a:avLst/>
            </a:prstGeom>
          </p:spPr>
        </p:pic>
        <p:pic>
          <p:nvPicPr>
            <p:cNvPr id="9" name="図 8"/>
            <p:cNvPicPr>
              <a:picLocks noChangeAspect="1"/>
            </p:cNvPicPr>
            <p:nvPr/>
          </p:nvPicPr>
          <p:blipFill>
            <a:blip r:embed="rId4"/>
            <a:stretch>
              <a:fillRect/>
            </a:stretch>
          </p:blipFill>
          <p:spPr>
            <a:xfrm>
              <a:off x="5598982" y="600075"/>
              <a:ext cx="3594939" cy="3902400"/>
            </a:xfrm>
            <a:prstGeom prst="rect">
              <a:avLst/>
            </a:prstGeom>
            <a:solidFill>
              <a:schemeClr val="bg1"/>
            </a:solidFill>
          </p:spPr>
        </p:pic>
        <p:pic>
          <p:nvPicPr>
            <p:cNvPr id="11" name="図 10"/>
            <p:cNvPicPr>
              <a:picLocks noChangeAspect="1"/>
            </p:cNvPicPr>
            <p:nvPr/>
          </p:nvPicPr>
          <p:blipFill>
            <a:blip r:embed="rId5"/>
            <a:stretch>
              <a:fillRect/>
            </a:stretch>
          </p:blipFill>
          <p:spPr>
            <a:xfrm>
              <a:off x="6496053" y="1873025"/>
              <a:ext cx="3575229" cy="3902400"/>
            </a:xfrm>
            <a:prstGeom prst="rect">
              <a:avLst/>
            </a:prstGeom>
            <a:solidFill>
              <a:schemeClr val="bg1"/>
            </a:solidFill>
            <a:effectLst>
              <a:outerShdw blurRad="50800" dist="38100" dir="2700000" algn="tl" rotWithShape="0">
                <a:prstClr val="black">
                  <a:alpha val="40000"/>
                </a:prstClr>
              </a:outerShdw>
            </a:effectLst>
          </p:spPr>
        </p:pic>
        <p:pic>
          <p:nvPicPr>
            <p:cNvPr id="12" name="図 11"/>
            <p:cNvPicPr>
              <a:picLocks noChangeAspect="1"/>
            </p:cNvPicPr>
            <p:nvPr/>
          </p:nvPicPr>
          <p:blipFill>
            <a:blip r:embed="rId6"/>
            <a:stretch>
              <a:fillRect/>
            </a:stretch>
          </p:blipFill>
          <p:spPr>
            <a:xfrm>
              <a:off x="8258045" y="2689685"/>
              <a:ext cx="3626473" cy="3902400"/>
            </a:xfrm>
            <a:prstGeom prst="rect">
              <a:avLst/>
            </a:prstGeom>
            <a:solidFill>
              <a:schemeClr val="bg1"/>
            </a:solidFill>
            <a:effectLst>
              <a:outerShdw blurRad="50800" dist="38100" dir="2700000" algn="tl" rotWithShape="0">
                <a:prstClr val="black">
                  <a:alpha val="40000"/>
                </a:prstClr>
              </a:outerShdw>
            </a:effectLst>
          </p:spPr>
        </p:pic>
      </p:grpSp>
      <p:sp>
        <p:nvSpPr>
          <p:cNvPr id="22" name="テキスト ボックス 21"/>
          <p:cNvSpPr txBox="1"/>
          <p:nvPr/>
        </p:nvSpPr>
        <p:spPr>
          <a:xfrm>
            <a:off x="9193921" y="1093659"/>
            <a:ext cx="1813235" cy="369332"/>
          </a:xfrm>
          <a:prstGeom prst="rect">
            <a:avLst/>
          </a:prstGeom>
          <a:noFill/>
        </p:spPr>
        <p:txBody>
          <a:bodyPr wrap="square" rtlCol="0">
            <a:spAutoFit/>
          </a:bodyPr>
          <a:lstStyle/>
          <a:p>
            <a:r>
              <a:rPr kumimoji="1" lang="en-US" altLang="ja-JP" dirty="0" smtClean="0"/>
              <a:t>3Q</a:t>
            </a:r>
            <a:r>
              <a:rPr kumimoji="1" lang="ja-JP" altLang="en-US" dirty="0" smtClean="0"/>
              <a:t>の推定実績</a:t>
            </a:r>
            <a:endParaRPr kumimoji="1" lang="ja-JP" altLang="en-US" dirty="0"/>
          </a:p>
        </p:txBody>
      </p:sp>
      <p:sp>
        <p:nvSpPr>
          <p:cNvPr id="23" name="テキスト ボックス 22"/>
          <p:cNvSpPr txBox="1"/>
          <p:nvPr/>
        </p:nvSpPr>
        <p:spPr>
          <a:xfrm>
            <a:off x="10090992" y="2181943"/>
            <a:ext cx="1793526" cy="369332"/>
          </a:xfrm>
          <a:prstGeom prst="rect">
            <a:avLst/>
          </a:prstGeom>
          <a:noFill/>
        </p:spPr>
        <p:txBody>
          <a:bodyPr wrap="square" rtlCol="0">
            <a:spAutoFit/>
          </a:bodyPr>
          <a:lstStyle/>
          <a:p>
            <a:r>
              <a:rPr kumimoji="1" lang="en-US" altLang="ja-JP" dirty="0"/>
              <a:t>4</a:t>
            </a:r>
            <a:r>
              <a:rPr kumimoji="1" lang="en-US" altLang="ja-JP" dirty="0" smtClean="0"/>
              <a:t>Q</a:t>
            </a:r>
            <a:r>
              <a:rPr kumimoji="1" lang="ja-JP" altLang="en-US" dirty="0"/>
              <a:t>の推定実績</a:t>
            </a:r>
          </a:p>
        </p:txBody>
      </p:sp>
      <p:sp>
        <p:nvSpPr>
          <p:cNvPr id="24" name="テキスト ボックス 23"/>
          <p:cNvSpPr txBox="1"/>
          <p:nvPr/>
        </p:nvSpPr>
        <p:spPr>
          <a:xfrm>
            <a:off x="7347178" y="6003319"/>
            <a:ext cx="1254453" cy="369332"/>
          </a:xfrm>
          <a:prstGeom prst="rect">
            <a:avLst/>
          </a:prstGeom>
          <a:noFill/>
        </p:spPr>
        <p:txBody>
          <a:bodyPr wrap="square" rtlCol="0">
            <a:spAutoFit/>
          </a:bodyPr>
          <a:lstStyle/>
          <a:p>
            <a:r>
              <a:rPr kumimoji="1" lang="en-US" altLang="ja-JP" dirty="0" smtClean="0"/>
              <a:t>3Q+4Q</a:t>
            </a:r>
            <a:endParaRPr kumimoji="1" lang="ja-JP" altLang="en-US" dirty="0"/>
          </a:p>
        </p:txBody>
      </p:sp>
    </p:spTree>
    <p:extLst>
      <p:ext uri="{BB962C8B-B14F-4D97-AF65-F5344CB8AC3E}">
        <p14:creationId xmlns:p14="http://schemas.microsoft.com/office/powerpoint/2010/main" val="58431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456724" y="1445937"/>
            <a:ext cx="11346853" cy="3902400"/>
            <a:chOff x="190808" y="600075"/>
            <a:chExt cx="11346853" cy="3902400"/>
          </a:xfrm>
        </p:grpSpPr>
        <p:pic>
          <p:nvPicPr>
            <p:cNvPr id="2" name="図 1"/>
            <p:cNvPicPr>
              <a:picLocks noChangeAspect="1"/>
            </p:cNvPicPr>
            <p:nvPr/>
          </p:nvPicPr>
          <p:blipFill>
            <a:blip r:embed="rId2"/>
            <a:stretch>
              <a:fillRect/>
            </a:stretch>
          </p:blipFill>
          <p:spPr>
            <a:xfrm>
              <a:off x="5589457" y="600075"/>
              <a:ext cx="5948204" cy="3902400"/>
            </a:xfrm>
            <a:prstGeom prst="rect">
              <a:avLst/>
            </a:prstGeom>
          </p:spPr>
        </p:pic>
        <p:pic>
          <p:nvPicPr>
            <p:cNvPr id="3" name="図 2"/>
            <p:cNvPicPr>
              <a:picLocks noChangeAspect="1"/>
            </p:cNvPicPr>
            <p:nvPr/>
          </p:nvPicPr>
          <p:blipFill>
            <a:blip r:embed="rId3"/>
            <a:stretch>
              <a:fillRect/>
            </a:stretch>
          </p:blipFill>
          <p:spPr>
            <a:xfrm>
              <a:off x="190808" y="600075"/>
              <a:ext cx="5408174" cy="3902400"/>
            </a:xfrm>
            <a:prstGeom prst="rect">
              <a:avLst/>
            </a:prstGeom>
          </p:spPr>
        </p:pic>
      </p:grpSp>
      <p:sp>
        <p:nvSpPr>
          <p:cNvPr id="5" name="テキスト ボックス 4"/>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a:t>
            </a:r>
            <a:r>
              <a:rPr lang="en-US" altLang="ja-JP" sz="2400" dirty="0" smtClean="0">
                <a:solidFill>
                  <a:schemeClr val="bg1"/>
                </a:solidFill>
                <a:effectLst>
                  <a:outerShdw blurRad="38100" dist="38100" dir="2700000" algn="tl">
                    <a:srgbClr val="000000">
                      <a:alpha val="43137"/>
                    </a:srgbClr>
                  </a:outerShdw>
                </a:effectLst>
              </a:rPr>
              <a:t>1Q</a:t>
            </a:r>
            <a:r>
              <a:rPr lang="ja-JP" altLang="en-US" sz="2400" dirty="0" smtClean="0">
                <a:solidFill>
                  <a:schemeClr val="bg1"/>
                </a:solidFill>
                <a:effectLst>
                  <a:outerShdw blurRad="38100" dist="38100" dir="2700000" algn="tl">
                    <a:srgbClr val="000000">
                      <a:alpha val="43137"/>
                    </a:srgbClr>
                  </a:outerShdw>
                </a:effectLst>
              </a:rPr>
              <a:t>実績</a:t>
            </a:r>
            <a:r>
              <a:rPr lang="en-US" altLang="ja-JP" sz="2400" dirty="0" smtClean="0">
                <a:solidFill>
                  <a:schemeClr val="bg1"/>
                </a:solidFill>
                <a:effectLst>
                  <a:outerShdw blurRad="38100" dist="38100" dir="2700000" algn="tl">
                    <a:srgbClr val="000000">
                      <a:alpha val="43137"/>
                    </a:srgbClr>
                  </a:outerShdw>
                </a:effectLst>
              </a:rPr>
              <a:t>+2Q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+3Q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+4Q</a:t>
            </a:r>
            <a:r>
              <a:rPr lang="ja-JP" altLang="en-US" sz="2400" dirty="0" smtClean="0">
                <a:solidFill>
                  <a:schemeClr val="bg1"/>
                </a:solidFill>
                <a:effectLst>
                  <a:outerShdw blurRad="38100" dist="38100" dir="2700000" algn="tl">
                    <a:srgbClr val="000000">
                      <a:alpha val="43137"/>
                    </a:srgbClr>
                  </a:outerShdw>
                </a:effectLst>
              </a:rPr>
              <a:t>推定）</a:t>
            </a:r>
            <a:endParaRPr lang="ja-JP" altLang="en-US" sz="2400" dirty="0">
              <a:solidFill>
                <a:schemeClr val="bg1"/>
              </a:solidFill>
              <a:effectLst>
                <a:outerShdw blurRad="38100" dist="38100" dir="2700000" algn="tl">
                  <a:srgbClr val="000000">
                    <a:alpha val="43137"/>
                  </a:srgbClr>
                </a:outerShdw>
              </a:effectLst>
            </a:endParaRPr>
          </a:p>
        </p:txBody>
      </p:sp>
      <p:sp>
        <p:nvSpPr>
          <p:cNvPr id="6" name="テキスト ボックス 5"/>
          <p:cNvSpPr txBox="1"/>
          <p:nvPr/>
        </p:nvSpPr>
        <p:spPr>
          <a:xfrm>
            <a:off x="5855373" y="1076605"/>
            <a:ext cx="1770913" cy="369332"/>
          </a:xfrm>
          <a:prstGeom prst="rect">
            <a:avLst/>
          </a:prstGeom>
          <a:noFill/>
        </p:spPr>
        <p:txBody>
          <a:bodyPr wrap="square" rtlCol="0">
            <a:spAutoFit/>
          </a:bodyPr>
          <a:lstStyle/>
          <a:p>
            <a:r>
              <a:rPr kumimoji="1" lang="en-US" altLang="ja-JP" dirty="0" smtClean="0"/>
              <a:t>1Q+2Q+3Q+4Q</a:t>
            </a:r>
            <a:endParaRPr kumimoji="1" lang="ja-JP" altLang="en-US" dirty="0"/>
          </a:p>
        </p:txBody>
      </p:sp>
    </p:spTree>
    <p:extLst>
      <p:ext uri="{BB962C8B-B14F-4D97-AF65-F5344CB8AC3E}">
        <p14:creationId xmlns:p14="http://schemas.microsoft.com/office/powerpoint/2010/main" val="1738895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456724" y="1445937"/>
            <a:ext cx="11346853" cy="3902400"/>
            <a:chOff x="190808" y="600075"/>
            <a:chExt cx="11346853" cy="3902400"/>
          </a:xfrm>
        </p:grpSpPr>
        <p:pic>
          <p:nvPicPr>
            <p:cNvPr id="2" name="図 1"/>
            <p:cNvPicPr>
              <a:picLocks noChangeAspect="1"/>
            </p:cNvPicPr>
            <p:nvPr/>
          </p:nvPicPr>
          <p:blipFill>
            <a:blip r:embed="rId2"/>
            <a:stretch>
              <a:fillRect/>
            </a:stretch>
          </p:blipFill>
          <p:spPr>
            <a:xfrm>
              <a:off x="5589457" y="600075"/>
              <a:ext cx="5948204" cy="3902400"/>
            </a:xfrm>
            <a:prstGeom prst="rect">
              <a:avLst/>
            </a:prstGeom>
          </p:spPr>
        </p:pic>
        <p:pic>
          <p:nvPicPr>
            <p:cNvPr id="3" name="図 2"/>
            <p:cNvPicPr>
              <a:picLocks noChangeAspect="1"/>
            </p:cNvPicPr>
            <p:nvPr/>
          </p:nvPicPr>
          <p:blipFill>
            <a:blip r:embed="rId3"/>
            <a:stretch>
              <a:fillRect/>
            </a:stretch>
          </p:blipFill>
          <p:spPr>
            <a:xfrm>
              <a:off x="190808" y="600075"/>
              <a:ext cx="5408174" cy="3902400"/>
            </a:xfrm>
            <a:prstGeom prst="rect">
              <a:avLst/>
            </a:prstGeom>
          </p:spPr>
        </p:pic>
      </p:grpSp>
      <p:sp>
        <p:nvSpPr>
          <p:cNvPr id="5" name="テキスト ボックス 4"/>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a:t>
            </a:r>
            <a:r>
              <a:rPr lang="en-US" altLang="ja-JP" sz="2400" dirty="0" smtClean="0">
                <a:solidFill>
                  <a:schemeClr val="bg1"/>
                </a:solidFill>
                <a:effectLst>
                  <a:outerShdw blurRad="38100" dist="38100" dir="2700000" algn="tl">
                    <a:srgbClr val="000000">
                      <a:alpha val="43137"/>
                    </a:srgbClr>
                  </a:outerShdw>
                </a:effectLst>
              </a:rPr>
              <a:t>1Q</a:t>
            </a:r>
            <a:r>
              <a:rPr lang="ja-JP" altLang="en-US" sz="2400" dirty="0" smtClean="0">
                <a:solidFill>
                  <a:schemeClr val="bg1"/>
                </a:solidFill>
                <a:effectLst>
                  <a:outerShdw blurRad="38100" dist="38100" dir="2700000" algn="tl">
                    <a:srgbClr val="000000">
                      <a:alpha val="43137"/>
                    </a:srgbClr>
                  </a:outerShdw>
                </a:effectLst>
              </a:rPr>
              <a:t>実績</a:t>
            </a:r>
            <a:r>
              <a:rPr lang="en-US" altLang="ja-JP" sz="2400" dirty="0" smtClean="0">
                <a:solidFill>
                  <a:schemeClr val="bg1"/>
                </a:solidFill>
                <a:effectLst>
                  <a:outerShdw blurRad="38100" dist="38100" dir="2700000" algn="tl">
                    <a:srgbClr val="000000">
                      <a:alpha val="43137"/>
                    </a:srgbClr>
                  </a:outerShdw>
                </a:effectLst>
              </a:rPr>
              <a:t>+2Q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+3Q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+4Q</a:t>
            </a:r>
            <a:r>
              <a:rPr lang="ja-JP" altLang="en-US" sz="2400" dirty="0" smtClean="0">
                <a:solidFill>
                  <a:schemeClr val="bg1"/>
                </a:solidFill>
                <a:effectLst>
                  <a:outerShdw blurRad="38100" dist="38100" dir="2700000" algn="tl">
                    <a:srgbClr val="000000">
                      <a:alpha val="43137"/>
                    </a:srgbClr>
                  </a:outerShdw>
                </a:effectLst>
              </a:rPr>
              <a:t>推定）</a:t>
            </a:r>
            <a:endParaRPr lang="ja-JP" altLang="en-US" sz="2400" dirty="0">
              <a:solidFill>
                <a:schemeClr val="bg1"/>
              </a:solidFill>
              <a:effectLst>
                <a:outerShdw blurRad="38100" dist="38100" dir="2700000" algn="tl">
                  <a:srgbClr val="000000">
                    <a:alpha val="43137"/>
                  </a:srgbClr>
                </a:outerShdw>
              </a:effectLst>
            </a:endParaRPr>
          </a:p>
        </p:txBody>
      </p:sp>
      <p:sp>
        <p:nvSpPr>
          <p:cNvPr id="6" name="テキスト ボックス 5"/>
          <p:cNvSpPr txBox="1"/>
          <p:nvPr/>
        </p:nvSpPr>
        <p:spPr>
          <a:xfrm>
            <a:off x="5855373" y="1076605"/>
            <a:ext cx="1770913" cy="369332"/>
          </a:xfrm>
          <a:prstGeom prst="rect">
            <a:avLst/>
          </a:prstGeom>
          <a:noFill/>
        </p:spPr>
        <p:txBody>
          <a:bodyPr wrap="square" rtlCol="0">
            <a:spAutoFit/>
          </a:bodyPr>
          <a:lstStyle/>
          <a:p>
            <a:r>
              <a:rPr kumimoji="1" lang="en-US" altLang="ja-JP" dirty="0" smtClean="0"/>
              <a:t>1Q+2Q+3Q+4Q</a:t>
            </a:r>
            <a:endParaRPr kumimoji="1" lang="ja-JP" altLang="en-US" dirty="0"/>
          </a:p>
        </p:txBody>
      </p:sp>
      <p:sp>
        <p:nvSpPr>
          <p:cNvPr id="8" name="テキスト ボックス 7"/>
          <p:cNvSpPr txBox="1"/>
          <p:nvPr/>
        </p:nvSpPr>
        <p:spPr>
          <a:xfrm>
            <a:off x="6892502" y="575333"/>
            <a:ext cx="5040000" cy="6156000"/>
          </a:xfrm>
          <a:prstGeom prst="rect">
            <a:avLst/>
          </a:prstGeom>
          <a:solidFill>
            <a:schemeClr val="bg1">
              <a:lumMod val="85000"/>
              <a:alpha val="85000"/>
            </a:schemeClr>
          </a:solidFill>
          <a:effectLst>
            <a:outerShdw blurRad="50800" dist="38100" dir="2700000" algn="tl" rotWithShape="0">
              <a:prstClr val="black">
                <a:alpha val="40000"/>
              </a:prstClr>
            </a:outerShdw>
          </a:effectLst>
        </p:spPr>
        <p:txBody>
          <a:bodyPr wrap="square" rtlCol="0">
            <a:spAutoFit/>
          </a:bodyPr>
          <a:lstStyle/>
          <a:p>
            <a:r>
              <a:rPr kumimoji="1" lang="ja-JP" altLang="en-US" dirty="0">
                <a:solidFill>
                  <a:srgbClr val="0000FF"/>
                </a:solidFill>
              </a:rPr>
              <a:t>データベースから抽出したい属性あるいは数値</a:t>
            </a:r>
          </a:p>
          <a:p>
            <a:r>
              <a:rPr kumimoji="1" lang="ja-JP" altLang="en-US" dirty="0" smtClean="0">
                <a:solidFill>
                  <a:srgbClr val="0000FF"/>
                </a:solidFill>
              </a:rPr>
              <a:t>◆対象は</a:t>
            </a:r>
            <a:r>
              <a:rPr kumimoji="1" lang="en-US" altLang="ja-JP" dirty="0" smtClean="0">
                <a:solidFill>
                  <a:srgbClr val="0000FF"/>
                </a:solidFill>
              </a:rPr>
              <a:t>1Q</a:t>
            </a:r>
            <a:r>
              <a:rPr kumimoji="1" lang="ja-JP" altLang="en-US" dirty="0" err="1" smtClean="0">
                <a:solidFill>
                  <a:srgbClr val="0000FF"/>
                </a:solidFill>
              </a:rPr>
              <a:t>、</a:t>
            </a:r>
            <a:r>
              <a:rPr kumimoji="1" lang="en-US" altLang="ja-JP" dirty="0" smtClean="0">
                <a:solidFill>
                  <a:srgbClr val="0000FF"/>
                </a:solidFill>
              </a:rPr>
              <a:t>2Q</a:t>
            </a:r>
            <a:r>
              <a:rPr kumimoji="1" lang="ja-JP" altLang="en-US" dirty="0" err="1" smtClean="0">
                <a:solidFill>
                  <a:srgbClr val="0000FF"/>
                </a:solidFill>
              </a:rPr>
              <a:t>、</a:t>
            </a:r>
            <a:r>
              <a:rPr kumimoji="1" lang="ja-JP" altLang="en-US" dirty="0" smtClean="0">
                <a:solidFill>
                  <a:srgbClr val="0000FF"/>
                </a:solidFill>
              </a:rPr>
              <a:t>上期、</a:t>
            </a:r>
            <a:r>
              <a:rPr kumimoji="1" lang="en-US" altLang="ja-JP" dirty="0" smtClean="0">
                <a:solidFill>
                  <a:srgbClr val="0000FF"/>
                </a:solidFill>
              </a:rPr>
              <a:t>3Q</a:t>
            </a:r>
            <a:r>
              <a:rPr kumimoji="1" lang="ja-JP" altLang="en-US" dirty="0" err="1" smtClean="0">
                <a:solidFill>
                  <a:srgbClr val="0000FF"/>
                </a:solidFill>
              </a:rPr>
              <a:t>、</a:t>
            </a:r>
            <a:r>
              <a:rPr kumimoji="1" lang="en-US" altLang="ja-JP" dirty="0" smtClean="0">
                <a:solidFill>
                  <a:srgbClr val="0000FF"/>
                </a:solidFill>
              </a:rPr>
              <a:t>4Q</a:t>
            </a:r>
            <a:r>
              <a:rPr kumimoji="1" lang="ja-JP" altLang="en-US" dirty="0" err="1" smtClean="0">
                <a:solidFill>
                  <a:srgbClr val="0000FF"/>
                </a:solidFill>
              </a:rPr>
              <a:t>、</a:t>
            </a:r>
            <a:r>
              <a:rPr kumimoji="1" lang="ja-JP" altLang="en-US" dirty="0" smtClean="0">
                <a:solidFill>
                  <a:srgbClr val="0000FF"/>
                </a:solidFill>
              </a:rPr>
              <a:t>下期、通期の予算、実績および推定実績</a:t>
            </a:r>
            <a:endParaRPr kumimoji="1" lang="en-US" altLang="ja-JP" dirty="0" smtClean="0">
              <a:solidFill>
                <a:srgbClr val="0000FF"/>
              </a:solidFill>
            </a:endParaRPr>
          </a:p>
          <a:p>
            <a:r>
              <a:rPr kumimoji="1" lang="ja-JP" altLang="en-US" dirty="0" smtClean="0">
                <a:solidFill>
                  <a:srgbClr val="0000FF"/>
                </a:solidFill>
              </a:rPr>
              <a:t>①</a:t>
            </a:r>
            <a:r>
              <a:rPr kumimoji="1" lang="en-US" altLang="ja-JP" dirty="0" smtClean="0">
                <a:solidFill>
                  <a:srgbClr val="0000FF"/>
                </a:solidFill>
              </a:rPr>
              <a:t>No.</a:t>
            </a:r>
          </a:p>
          <a:p>
            <a:r>
              <a:rPr kumimoji="1" lang="ja-JP" altLang="en-US" dirty="0" smtClean="0">
                <a:solidFill>
                  <a:srgbClr val="0000FF"/>
                </a:solidFill>
              </a:rPr>
              <a:t>②部室</a:t>
            </a:r>
            <a:endParaRPr kumimoji="1" lang="en-US" altLang="ja-JP" dirty="0" smtClean="0">
              <a:solidFill>
                <a:srgbClr val="0000FF"/>
              </a:solidFill>
            </a:endParaRPr>
          </a:p>
          <a:p>
            <a:r>
              <a:rPr kumimoji="1" lang="ja-JP" altLang="en-US" dirty="0" smtClean="0">
                <a:solidFill>
                  <a:srgbClr val="0000FF"/>
                </a:solidFill>
              </a:rPr>
              <a:t>③新継</a:t>
            </a:r>
            <a:endParaRPr kumimoji="1" lang="en-US" altLang="ja-JP" dirty="0" smtClean="0">
              <a:solidFill>
                <a:srgbClr val="0000FF"/>
              </a:solidFill>
            </a:endParaRPr>
          </a:p>
          <a:p>
            <a:r>
              <a:rPr kumimoji="1" lang="ja-JP" altLang="en-US" dirty="0" smtClean="0">
                <a:solidFill>
                  <a:srgbClr val="0000FF"/>
                </a:solidFill>
              </a:rPr>
              <a:t>④区分</a:t>
            </a:r>
            <a:endParaRPr kumimoji="1" lang="en-US" altLang="ja-JP" dirty="0" smtClean="0">
              <a:solidFill>
                <a:srgbClr val="0000FF"/>
              </a:solidFill>
            </a:endParaRPr>
          </a:p>
          <a:p>
            <a:r>
              <a:rPr kumimoji="1" lang="ja-JP" altLang="en-US" dirty="0" smtClean="0">
                <a:solidFill>
                  <a:srgbClr val="0000FF"/>
                </a:solidFill>
              </a:rPr>
              <a:t>⑤負担</a:t>
            </a:r>
            <a:endParaRPr kumimoji="1" lang="en-US" altLang="ja-JP" dirty="0" smtClean="0">
              <a:solidFill>
                <a:srgbClr val="0000FF"/>
              </a:solidFill>
            </a:endParaRPr>
          </a:p>
          <a:p>
            <a:r>
              <a:rPr kumimoji="1" lang="ja-JP" altLang="en-US" dirty="0" smtClean="0">
                <a:solidFill>
                  <a:srgbClr val="0000FF"/>
                </a:solidFill>
              </a:rPr>
              <a:t>⑥負担先</a:t>
            </a:r>
            <a:endParaRPr kumimoji="1" lang="en-US" altLang="ja-JP" dirty="0" smtClean="0">
              <a:solidFill>
                <a:srgbClr val="0000FF"/>
              </a:solidFill>
            </a:endParaRPr>
          </a:p>
          <a:p>
            <a:r>
              <a:rPr kumimoji="1" lang="ja-JP" altLang="en-US" dirty="0" smtClean="0">
                <a:solidFill>
                  <a:srgbClr val="0000FF"/>
                </a:solidFill>
              </a:rPr>
              <a:t>⑦件名</a:t>
            </a:r>
            <a:endParaRPr kumimoji="1" lang="en-US" altLang="ja-JP" dirty="0" smtClean="0">
              <a:solidFill>
                <a:srgbClr val="0000FF"/>
              </a:solidFill>
            </a:endParaRPr>
          </a:p>
          <a:p>
            <a:r>
              <a:rPr kumimoji="1" lang="ja-JP" altLang="en-US" dirty="0" smtClean="0">
                <a:solidFill>
                  <a:srgbClr val="0000FF"/>
                </a:solidFill>
              </a:rPr>
              <a:t>⑧出願目標数</a:t>
            </a:r>
            <a:endParaRPr kumimoji="1" lang="en-US" altLang="ja-JP" dirty="0">
              <a:solidFill>
                <a:srgbClr val="0000FF"/>
              </a:solidFill>
            </a:endParaRPr>
          </a:p>
          <a:p>
            <a:r>
              <a:rPr kumimoji="1" lang="ja-JP" altLang="en-US" dirty="0" smtClean="0">
                <a:solidFill>
                  <a:srgbClr val="0000FF"/>
                </a:solidFill>
              </a:rPr>
              <a:t>⑨設計工数</a:t>
            </a:r>
            <a:endParaRPr kumimoji="1" lang="en-US" altLang="ja-JP" dirty="0" smtClean="0">
              <a:solidFill>
                <a:srgbClr val="0000FF"/>
              </a:solidFill>
            </a:endParaRPr>
          </a:p>
          <a:p>
            <a:r>
              <a:rPr kumimoji="1" lang="ja-JP" altLang="en-US" dirty="0" smtClean="0">
                <a:solidFill>
                  <a:srgbClr val="0000FF"/>
                </a:solidFill>
              </a:rPr>
              <a:t>⑩生技工数</a:t>
            </a:r>
            <a:endParaRPr kumimoji="1" lang="en-US" altLang="ja-JP" dirty="0" smtClean="0">
              <a:solidFill>
                <a:srgbClr val="0000FF"/>
              </a:solidFill>
            </a:endParaRPr>
          </a:p>
          <a:p>
            <a:r>
              <a:rPr kumimoji="1" lang="ja-JP" altLang="en-US" dirty="0" smtClean="0">
                <a:solidFill>
                  <a:srgbClr val="0000FF"/>
                </a:solidFill>
              </a:rPr>
              <a:t>⑪試験工数</a:t>
            </a:r>
            <a:endParaRPr kumimoji="1" lang="en-US" altLang="ja-JP" dirty="0" smtClean="0">
              <a:solidFill>
                <a:srgbClr val="0000FF"/>
              </a:solidFill>
            </a:endParaRPr>
          </a:p>
          <a:p>
            <a:r>
              <a:rPr kumimoji="1" lang="ja-JP" altLang="en-US" dirty="0" smtClean="0">
                <a:solidFill>
                  <a:srgbClr val="0000FF"/>
                </a:solidFill>
              </a:rPr>
              <a:t>⑫直接工数</a:t>
            </a:r>
            <a:endParaRPr kumimoji="1" lang="en-US" altLang="ja-JP" dirty="0" smtClean="0">
              <a:solidFill>
                <a:srgbClr val="0000FF"/>
              </a:solidFill>
            </a:endParaRPr>
          </a:p>
          <a:p>
            <a:r>
              <a:rPr kumimoji="1" lang="ja-JP" altLang="en-US" dirty="0" smtClean="0">
                <a:solidFill>
                  <a:srgbClr val="0000FF"/>
                </a:solidFill>
              </a:rPr>
              <a:t>⑬外部工数</a:t>
            </a:r>
            <a:endParaRPr kumimoji="1" lang="en-US" altLang="ja-JP" dirty="0" smtClean="0">
              <a:solidFill>
                <a:srgbClr val="0000FF"/>
              </a:solidFill>
            </a:endParaRPr>
          </a:p>
          <a:p>
            <a:r>
              <a:rPr kumimoji="1" lang="ja-JP" altLang="en-US" dirty="0" smtClean="0">
                <a:solidFill>
                  <a:srgbClr val="0000FF"/>
                </a:solidFill>
              </a:rPr>
              <a:t>⑭外部調達費</a:t>
            </a:r>
            <a:endParaRPr kumimoji="1" lang="en-US" altLang="ja-JP" dirty="0" smtClean="0">
              <a:solidFill>
                <a:srgbClr val="0000FF"/>
              </a:solidFill>
            </a:endParaRPr>
          </a:p>
          <a:p>
            <a:r>
              <a:rPr kumimoji="1" lang="ja-JP" altLang="en-US" dirty="0" smtClean="0">
                <a:solidFill>
                  <a:srgbClr val="0000FF"/>
                </a:solidFill>
              </a:rPr>
              <a:t>⑮その他経費</a:t>
            </a:r>
            <a:endParaRPr kumimoji="1" lang="en-US" altLang="ja-JP" dirty="0" smtClean="0">
              <a:solidFill>
                <a:srgbClr val="0000FF"/>
              </a:solidFill>
            </a:endParaRPr>
          </a:p>
          <a:p>
            <a:r>
              <a:rPr kumimoji="1" lang="ja-JP" altLang="en-US" dirty="0" smtClean="0">
                <a:solidFill>
                  <a:srgbClr val="0000FF"/>
                </a:solidFill>
              </a:rPr>
              <a:t>⑯入金</a:t>
            </a:r>
            <a:endParaRPr kumimoji="1" lang="en-US" altLang="ja-JP" dirty="0" smtClean="0">
              <a:solidFill>
                <a:srgbClr val="0000FF"/>
              </a:solidFill>
            </a:endParaRPr>
          </a:p>
          <a:p>
            <a:r>
              <a:rPr kumimoji="1" lang="ja-JP" altLang="en-US" dirty="0" smtClean="0">
                <a:solidFill>
                  <a:srgbClr val="0000FF"/>
                </a:solidFill>
              </a:rPr>
              <a:t>⑰正味外調費</a:t>
            </a:r>
            <a:endParaRPr kumimoji="1" lang="en-US" altLang="ja-JP" dirty="0" smtClean="0">
              <a:solidFill>
                <a:srgbClr val="0000FF"/>
              </a:solidFill>
            </a:endParaRPr>
          </a:p>
          <a:p>
            <a:r>
              <a:rPr kumimoji="1" lang="ja-JP" altLang="en-US" dirty="0" smtClean="0">
                <a:solidFill>
                  <a:srgbClr val="0000FF"/>
                </a:solidFill>
              </a:rPr>
              <a:t>⑱総費用</a:t>
            </a:r>
            <a:endParaRPr kumimoji="1" lang="en-US" altLang="ja-JP" dirty="0" smtClean="0">
              <a:solidFill>
                <a:srgbClr val="0000FF"/>
              </a:solidFill>
            </a:endParaRPr>
          </a:p>
          <a:p>
            <a:r>
              <a:rPr kumimoji="1" lang="ja-JP" altLang="en-US" dirty="0" smtClean="0">
                <a:solidFill>
                  <a:srgbClr val="0000FF"/>
                </a:solidFill>
              </a:rPr>
              <a:t>⑲当社負担</a:t>
            </a:r>
            <a:endParaRPr kumimoji="1" lang="en-US" altLang="ja-JP" dirty="0" smtClean="0">
              <a:solidFill>
                <a:srgbClr val="0000FF"/>
              </a:solidFill>
            </a:endParaRPr>
          </a:p>
        </p:txBody>
      </p:sp>
    </p:spTree>
    <p:extLst>
      <p:ext uri="{BB962C8B-B14F-4D97-AF65-F5344CB8AC3E}">
        <p14:creationId xmlns:p14="http://schemas.microsoft.com/office/powerpoint/2010/main" val="878514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a:t>
            </a:r>
            <a:r>
              <a:rPr lang="en-US" altLang="ja-JP" sz="2400" dirty="0" smtClean="0">
                <a:solidFill>
                  <a:schemeClr val="bg1"/>
                </a:solidFill>
                <a:effectLst>
                  <a:outerShdw blurRad="38100" dist="38100" dir="2700000" algn="tl">
                    <a:srgbClr val="000000">
                      <a:alpha val="43137"/>
                    </a:srgbClr>
                  </a:outerShdw>
                </a:effectLst>
              </a:rPr>
              <a:t>1Q</a:t>
            </a:r>
            <a:r>
              <a:rPr lang="ja-JP" altLang="en-US" sz="2400" dirty="0" smtClean="0">
                <a:solidFill>
                  <a:schemeClr val="bg1"/>
                </a:solidFill>
                <a:effectLst>
                  <a:outerShdw blurRad="38100" dist="38100" dir="2700000" algn="tl">
                    <a:srgbClr val="000000">
                      <a:alpha val="43137"/>
                    </a:srgbClr>
                  </a:outerShdw>
                </a:effectLst>
              </a:rPr>
              <a:t>実績</a:t>
            </a:r>
            <a:r>
              <a:rPr lang="en-US" altLang="ja-JP" sz="2400" dirty="0" smtClean="0">
                <a:solidFill>
                  <a:schemeClr val="bg1"/>
                </a:solidFill>
                <a:effectLst>
                  <a:outerShdw blurRad="38100" dist="38100" dir="2700000" algn="tl">
                    <a:srgbClr val="000000">
                      <a:alpha val="43137"/>
                    </a:srgbClr>
                  </a:outerShdw>
                </a:effectLst>
              </a:rPr>
              <a:t>+2Q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+3Q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+4Q</a:t>
            </a:r>
            <a:r>
              <a:rPr lang="ja-JP" altLang="en-US" sz="2400" dirty="0" smtClean="0">
                <a:solidFill>
                  <a:schemeClr val="bg1"/>
                </a:solidFill>
                <a:effectLst>
                  <a:outerShdw blurRad="38100" dist="38100" dir="2700000" algn="tl">
                    <a:srgbClr val="000000">
                      <a:alpha val="43137"/>
                    </a:srgbClr>
                  </a:outerShdw>
                </a:effectLst>
              </a:rPr>
              <a:t>推定）</a:t>
            </a:r>
            <a:endParaRPr lang="ja-JP" altLang="en-US" sz="2400" dirty="0">
              <a:solidFill>
                <a:schemeClr val="bg1"/>
              </a:solidFill>
              <a:effectLst>
                <a:outerShdw blurRad="38100" dist="38100" dir="2700000" algn="tl">
                  <a:srgbClr val="000000">
                    <a:alpha val="43137"/>
                  </a:srgbClr>
                </a:outerShdw>
              </a:effectLst>
            </a:endParaRPr>
          </a:p>
        </p:txBody>
      </p:sp>
      <p:pic>
        <p:nvPicPr>
          <p:cNvPr id="3" name="図 2"/>
          <p:cNvPicPr>
            <a:picLocks noChangeAspect="1"/>
          </p:cNvPicPr>
          <p:nvPr/>
        </p:nvPicPr>
        <p:blipFill rotWithShape="1">
          <a:blip r:embed="rId3"/>
          <a:srcRect t="4122" b="62468"/>
          <a:stretch/>
        </p:blipFill>
        <p:spPr>
          <a:xfrm>
            <a:off x="339358" y="499765"/>
            <a:ext cx="5868000" cy="2010960"/>
          </a:xfrm>
          <a:prstGeom prst="rect">
            <a:avLst/>
          </a:prstGeom>
          <a:solidFill>
            <a:schemeClr val="bg1"/>
          </a:solidFill>
          <a:effectLst>
            <a:outerShdw blurRad="50800" dist="38100" dir="2700000" algn="tl" rotWithShape="0">
              <a:prstClr val="black">
                <a:alpha val="40000"/>
              </a:prstClr>
            </a:outerShdw>
          </a:effectLst>
        </p:spPr>
      </p:pic>
      <p:pic>
        <p:nvPicPr>
          <p:cNvPr id="5" name="図 4"/>
          <p:cNvPicPr>
            <a:picLocks noChangeAspect="1"/>
          </p:cNvPicPr>
          <p:nvPr/>
        </p:nvPicPr>
        <p:blipFill rotWithShape="1">
          <a:blip r:embed="rId3"/>
          <a:srcRect t="36911" b="29680"/>
          <a:stretch/>
        </p:blipFill>
        <p:spPr>
          <a:xfrm>
            <a:off x="2260880" y="2623637"/>
            <a:ext cx="5868000" cy="2010960"/>
          </a:xfrm>
          <a:prstGeom prst="rect">
            <a:avLst/>
          </a:prstGeom>
          <a:solidFill>
            <a:schemeClr val="bg1"/>
          </a:solidFill>
          <a:effectLst>
            <a:outerShdw blurRad="50800" dist="38100" dir="2700000" algn="tl" rotWithShape="0">
              <a:prstClr val="black">
                <a:alpha val="40000"/>
              </a:prstClr>
            </a:outerShdw>
          </a:effectLst>
        </p:spPr>
      </p:pic>
      <p:pic>
        <p:nvPicPr>
          <p:cNvPr id="4" name="図 3"/>
          <p:cNvPicPr>
            <a:picLocks noChangeAspect="1"/>
          </p:cNvPicPr>
          <p:nvPr/>
        </p:nvPicPr>
        <p:blipFill rotWithShape="1">
          <a:blip r:embed="rId3"/>
          <a:srcRect t="70165"/>
          <a:stretch/>
        </p:blipFill>
        <p:spPr>
          <a:xfrm>
            <a:off x="5778132" y="4747509"/>
            <a:ext cx="5868000" cy="1795846"/>
          </a:xfrm>
          <a:prstGeom prst="rect">
            <a:avLst/>
          </a:prstGeom>
          <a:solidFill>
            <a:schemeClr val="bg1"/>
          </a:solid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5388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業務フロー（全体）</a:t>
            </a:r>
            <a:endParaRPr lang="ja-JP" altLang="en-US" sz="2400" dirty="0"/>
          </a:p>
        </p:txBody>
      </p:sp>
      <p:grpSp>
        <p:nvGrpSpPr>
          <p:cNvPr id="19" name="グループ化 18"/>
          <p:cNvGrpSpPr/>
          <p:nvPr/>
        </p:nvGrpSpPr>
        <p:grpSpPr>
          <a:xfrm>
            <a:off x="145593" y="1839693"/>
            <a:ext cx="11863388" cy="3818157"/>
            <a:chOff x="490537" y="1249143"/>
            <a:chExt cx="11863388" cy="3818157"/>
          </a:xfrm>
        </p:grpSpPr>
        <p:sp>
          <p:nvSpPr>
            <p:cNvPr id="4" name="角丸四角形 3"/>
            <p:cNvSpPr/>
            <p:nvPr/>
          </p:nvSpPr>
          <p:spPr>
            <a:xfrm>
              <a:off x="704850" y="2181225"/>
              <a:ext cx="1419225" cy="2886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smtClean="0">
                  <a:solidFill>
                    <a:schemeClr val="tx1"/>
                  </a:solidFill>
                </a:rPr>
                <a:t>研究開発のテーマ、計画予算の決定</a:t>
              </a:r>
              <a:endParaRPr kumimoji="1" lang="ja-JP" altLang="en-US" dirty="0">
                <a:solidFill>
                  <a:schemeClr val="tx1"/>
                </a:solidFill>
              </a:endParaRPr>
            </a:p>
          </p:txBody>
        </p:sp>
        <p:sp>
          <p:nvSpPr>
            <p:cNvPr id="5" name="角丸四角形 4"/>
            <p:cNvSpPr/>
            <p:nvPr/>
          </p:nvSpPr>
          <p:spPr>
            <a:xfrm>
              <a:off x="3238500" y="2181225"/>
              <a:ext cx="1419225" cy="2886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err="1" smtClean="0">
                  <a:solidFill>
                    <a:schemeClr val="tx1"/>
                  </a:solidFill>
                </a:rPr>
                <a:t>RnD</a:t>
              </a:r>
              <a:r>
                <a:rPr kumimoji="1" lang="ja-JP" altLang="en-US" dirty="0" smtClean="0">
                  <a:solidFill>
                    <a:schemeClr val="tx1"/>
                  </a:solidFill>
                </a:rPr>
                <a:t>戦略会議で研究開発のテーマ審議</a:t>
              </a:r>
              <a:endParaRPr kumimoji="1" lang="ja-JP" altLang="en-US" dirty="0">
                <a:solidFill>
                  <a:schemeClr val="tx1"/>
                </a:solidFill>
              </a:endParaRPr>
            </a:p>
          </p:txBody>
        </p:sp>
        <p:sp>
          <p:nvSpPr>
            <p:cNvPr id="6" name="角丸四角形 5"/>
            <p:cNvSpPr/>
            <p:nvPr/>
          </p:nvSpPr>
          <p:spPr>
            <a:xfrm>
              <a:off x="5772150" y="2181225"/>
              <a:ext cx="1419225" cy="2886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smtClean="0">
                  <a:solidFill>
                    <a:schemeClr val="tx1"/>
                  </a:solidFill>
                </a:rPr>
                <a:t>経営会議、取締役会での予算承認</a:t>
              </a:r>
              <a:endParaRPr kumimoji="1" lang="ja-JP" altLang="en-US" dirty="0">
                <a:solidFill>
                  <a:schemeClr val="tx1"/>
                </a:solidFill>
              </a:endParaRPr>
            </a:p>
          </p:txBody>
        </p:sp>
        <p:sp>
          <p:nvSpPr>
            <p:cNvPr id="7" name="角丸四角形 6"/>
            <p:cNvSpPr/>
            <p:nvPr/>
          </p:nvSpPr>
          <p:spPr>
            <a:xfrm>
              <a:off x="8305800" y="2181225"/>
              <a:ext cx="1419225" cy="2886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smtClean="0">
                  <a:solidFill>
                    <a:schemeClr val="tx1"/>
                  </a:solidFill>
                </a:rPr>
                <a:t>研究開発の開始</a:t>
              </a:r>
              <a:endParaRPr kumimoji="1" lang="ja-JP" altLang="en-US" dirty="0">
                <a:solidFill>
                  <a:schemeClr val="tx1"/>
                </a:solidFill>
              </a:endParaRPr>
            </a:p>
          </p:txBody>
        </p:sp>
        <p:sp>
          <p:nvSpPr>
            <p:cNvPr id="8" name="右矢印 7"/>
            <p:cNvSpPr/>
            <p:nvPr/>
          </p:nvSpPr>
          <p:spPr>
            <a:xfrm>
              <a:off x="2205037" y="3243262"/>
              <a:ext cx="94773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4741068" y="3243262"/>
              <a:ext cx="94773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7274718" y="3243262"/>
              <a:ext cx="94773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大かっこ 11"/>
            <p:cNvSpPr/>
            <p:nvPr/>
          </p:nvSpPr>
          <p:spPr>
            <a:xfrm rot="16200000">
              <a:off x="3805237" y="-1419225"/>
              <a:ext cx="285750" cy="6915150"/>
            </a:xfrm>
            <a:prstGeom prst="rightBracket">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右大かっこ 12"/>
            <p:cNvSpPr/>
            <p:nvPr/>
          </p:nvSpPr>
          <p:spPr>
            <a:xfrm rot="16200000">
              <a:off x="10131028" y="-41672"/>
              <a:ext cx="285750" cy="4160044"/>
            </a:xfrm>
            <a:prstGeom prst="rightBracket">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p:cNvSpPr txBox="1"/>
            <p:nvPr/>
          </p:nvSpPr>
          <p:spPr>
            <a:xfrm>
              <a:off x="1647825" y="1526142"/>
              <a:ext cx="5276850" cy="369332"/>
            </a:xfrm>
            <a:prstGeom prst="rect">
              <a:avLst/>
            </a:prstGeom>
            <a:noFill/>
          </p:spPr>
          <p:txBody>
            <a:bodyPr wrap="square" rtlCol="0">
              <a:spAutoFit/>
            </a:bodyPr>
            <a:lstStyle/>
            <a:p>
              <a:r>
                <a:rPr kumimoji="1" lang="ja-JP" altLang="en-US" dirty="0" smtClean="0"/>
                <a:t>業務</a:t>
              </a:r>
              <a:r>
                <a:rPr kumimoji="1" lang="ja-JP" altLang="en-US" dirty="0"/>
                <a:t>フロー①（研究開発テーマ、予算の決定</a:t>
              </a:r>
              <a:r>
                <a:rPr kumimoji="1" lang="ja-JP" altLang="en-US" dirty="0" smtClean="0"/>
                <a:t>）</a:t>
              </a:r>
              <a:endParaRPr kumimoji="1" lang="ja-JP" altLang="en-US" dirty="0"/>
            </a:p>
          </p:txBody>
        </p:sp>
        <p:sp>
          <p:nvSpPr>
            <p:cNvPr id="15" name="正方形/長方形 14"/>
            <p:cNvSpPr/>
            <p:nvPr/>
          </p:nvSpPr>
          <p:spPr>
            <a:xfrm>
              <a:off x="8796575" y="1249143"/>
              <a:ext cx="2954655" cy="646331"/>
            </a:xfrm>
            <a:prstGeom prst="rect">
              <a:avLst/>
            </a:prstGeom>
          </p:spPr>
          <p:txBody>
            <a:bodyPr wrap="none">
              <a:spAutoFit/>
            </a:bodyPr>
            <a:lstStyle/>
            <a:p>
              <a:pPr algn="ctr"/>
              <a:r>
                <a:rPr kumimoji="1" lang="ja-JP" altLang="en-US" dirty="0"/>
                <a:t>業務</a:t>
              </a:r>
              <a:r>
                <a:rPr kumimoji="1" lang="ja-JP" altLang="en-US" dirty="0" smtClean="0"/>
                <a:t>フロー②</a:t>
              </a:r>
              <a:endParaRPr kumimoji="1" lang="en-US" altLang="ja-JP" dirty="0" smtClean="0"/>
            </a:p>
            <a:p>
              <a:pPr algn="ctr"/>
              <a:r>
                <a:rPr kumimoji="1" lang="ja-JP" altLang="en-US" dirty="0" smtClean="0"/>
                <a:t>（</a:t>
              </a:r>
              <a:r>
                <a:rPr kumimoji="1" lang="ja-JP" altLang="en-US" dirty="0"/>
                <a:t>研究開発の進捗の確認）</a:t>
              </a:r>
            </a:p>
          </p:txBody>
        </p:sp>
        <p:sp>
          <p:nvSpPr>
            <p:cNvPr id="17" name="角丸四角形 16"/>
            <p:cNvSpPr/>
            <p:nvPr/>
          </p:nvSpPr>
          <p:spPr>
            <a:xfrm>
              <a:off x="10839450" y="2181225"/>
              <a:ext cx="1419225" cy="28860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smtClean="0">
                  <a:solidFill>
                    <a:schemeClr val="tx1"/>
                  </a:solidFill>
                </a:rPr>
                <a:t>研究開発の完了</a:t>
              </a:r>
              <a:endParaRPr kumimoji="1" lang="ja-JP" altLang="en-US" dirty="0">
                <a:solidFill>
                  <a:schemeClr val="tx1"/>
                </a:solidFill>
              </a:endParaRPr>
            </a:p>
          </p:txBody>
        </p:sp>
        <p:sp>
          <p:nvSpPr>
            <p:cNvPr id="18" name="右矢印 17"/>
            <p:cNvSpPr/>
            <p:nvPr/>
          </p:nvSpPr>
          <p:spPr>
            <a:xfrm>
              <a:off x="9808369" y="3243262"/>
              <a:ext cx="94773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角丸四角形 19"/>
          <p:cNvSpPr/>
          <p:nvPr/>
        </p:nvSpPr>
        <p:spPr>
          <a:xfrm>
            <a:off x="158512" y="747415"/>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研究</a:t>
            </a:r>
            <a:r>
              <a:rPr kumimoji="1" lang="en-US" altLang="ja-JP" sz="2000" dirty="0" smtClean="0">
                <a:solidFill>
                  <a:schemeClr val="tx1">
                    <a:lumMod val="65000"/>
                    <a:lumOff val="35000"/>
                  </a:schemeClr>
                </a:solidFill>
              </a:rPr>
              <a:t>G</a:t>
            </a:r>
            <a:r>
              <a:rPr kumimoji="1" lang="ja-JP" altLang="en-US" sz="2000" dirty="0" smtClean="0">
                <a:solidFill>
                  <a:schemeClr val="tx1">
                    <a:lumMod val="65000"/>
                    <a:lumOff val="35000"/>
                  </a:schemeClr>
                </a:solidFill>
              </a:rPr>
              <a:t>の業務に各事業部が実施する研究開発管理業務があり、大まかな流れは以下の通りである。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詳細については、次の頁以降で、業務フロー①、業務フロー②として説明する。</a:t>
            </a:r>
            <a:endParaRPr kumimoji="1" lang="ja-JP" altLang="en-US" sz="2000" dirty="0"/>
          </a:p>
        </p:txBody>
      </p:sp>
    </p:spTree>
    <p:extLst>
      <p:ext uri="{BB962C8B-B14F-4D97-AF65-F5344CB8AC3E}">
        <p14:creationId xmlns:p14="http://schemas.microsoft.com/office/powerpoint/2010/main" val="15958649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a:solidFill>
                  <a:schemeClr val="bg1"/>
                </a:solidFill>
                <a:effectLst>
                  <a:outerShdw blurRad="38100" dist="38100" dir="2700000" algn="tl">
                    <a:srgbClr val="000000">
                      <a:alpha val="43137"/>
                    </a:srgbClr>
                  </a:outerShdw>
                </a:effectLst>
              </a:rPr>
              <a:t>予算表</a:t>
            </a:r>
            <a:r>
              <a:rPr lang="ja-JP" altLang="en-US" sz="2400" dirty="0" smtClean="0">
                <a:solidFill>
                  <a:schemeClr val="bg1"/>
                </a:solidFill>
                <a:effectLst>
                  <a:outerShdw blurRad="38100" dist="38100" dir="2700000" algn="tl">
                    <a:srgbClr val="000000">
                      <a:alpha val="43137"/>
                    </a:srgbClr>
                  </a:outerShdw>
                </a:effectLst>
              </a:rPr>
              <a:t>について（</a:t>
            </a:r>
            <a:r>
              <a:rPr lang="en-US" altLang="ja-JP" sz="2400" dirty="0" smtClean="0">
                <a:solidFill>
                  <a:schemeClr val="bg1"/>
                </a:solidFill>
                <a:effectLst>
                  <a:outerShdw blurRad="38100" dist="38100" dir="2700000" algn="tl">
                    <a:srgbClr val="000000">
                      <a:alpha val="43137"/>
                    </a:srgbClr>
                  </a:outerShdw>
                </a:effectLst>
              </a:rPr>
              <a:t>1Q</a:t>
            </a:r>
            <a:r>
              <a:rPr lang="ja-JP" altLang="en-US" sz="2400" dirty="0" smtClean="0">
                <a:solidFill>
                  <a:schemeClr val="bg1"/>
                </a:solidFill>
                <a:effectLst>
                  <a:outerShdw blurRad="38100" dist="38100" dir="2700000" algn="tl">
                    <a:srgbClr val="000000">
                      <a:alpha val="43137"/>
                    </a:srgbClr>
                  </a:outerShdw>
                </a:effectLst>
              </a:rPr>
              <a:t>実績</a:t>
            </a:r>
            <a:r>
              <a:rPr lang="en-US" altLang="ja-JP" sz="2400" dirty="0" smtClean="0">
                <a:solidFill>
                  <a:schemeClr val="bg1"/>
                </a:solidFill>
                <a:effectLst>
                  <a:outerShdw blurRad="38100" dist="38100" dir="2700000" algn="tl">
                    <a:srgbClr val="000000">
                      <a:alpha val="43137"/>
                    </a:srgbClr>
                  </a:outerShdw>
                </a:effectLst>
              </a:rPr>
              <a:t>+2Q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+3Q</a:t>
            </a:r>
            <a:r>
              <a:rPr lang="ja-JP" altLang="en-US" sz="2400" dirty="0" smtClean="0">
                <a:solidFill>
                  <a:schemeClr val="bg1"/>
                </a:solidFill>
                <a:effectLst>
                  <a:outerShdw blurRad="38100" dist="38100" dir="2700000" algn="tl">
                    <a:srgbClr val="000000">
                      <a:alpha val="43137"/>
                    </a:srgbClr>
                  </a:outerShdw>
                </a:effectLst>
              </a:rPr>
              <a:t>推定</a:t>
            </a:r>
            <a:r>
              <a:rPr lang="en-US" altLang="ja-JP" sz="2400" dirty="0" smtClean="0">
                <a:solidFill>
                  <a:schemeClr val="bg1"/>
                </a:solidFill>
                <a:effectLst>
                  <a:outerShdw blurRad="38100" dist="38100" dir="2700000" algn="tl">
                    <a:srgbClr val="000000">
                      <a:alpha val="43137"/>
                    </a:srgbClr>
                  </a:outerShdw>
                </a:effectLst>
              </a:rPr>
              <a:t>+4Q</a:t>
            </a:r>
            <a:r>
              <a:rPr lang="ja-JP" altLang="en-US" sz="2400" dirty="0" smtClean="0">
                <a:solidFill>
                  <a:schemeClr val="bg1"/>
                </a:solidFill>
                <a:effectLst>
                  <a:outerShdw blurRad="38100" dist="38100" dir="2700000" algn="tl">
                    <a:srgbClr val="000000">
                      <a:alpha val="43137"/>
                    </a:srgbClr>
                  </a:outerShdw>
                </a:effectLst>
              </a:rPr>
              <a:t>推定）</a:t>
            </a:r>
            <a:endParaRPr lang="ja-JP" altLang="en-US" sz="2400" dirty="0">
              <a:solidFill>
                <a:schemeClr val="bg1"/>
              </a:solidFill>
              <a:effectLst>
                <a:outerShdw blurRad="38100" dist="38100" dir="2700000" algn="tl">
                  <a:srgbClr val="000000">
                    <a:alpha val="43137"/>
                  </a:srgbClr>
                </a:outerShdw>
              </a:effectLst>
            </a:endParaRPr>
          </a:p>
        </p:txBody>
      </p:sp>
      <p:pic>
        <p:nvPicPr>
          <p:cNvPr id="3" name="図 2"/>
          <p:cNvPicPr>
            <a:picLocks noChangeAspect="1"/>
          </p:cNvPicPr>
          <p:nvPr/>
        </p:nvPicPr>
        <p:blipFill rotWithShape="1">
          <a:blip r:embed="rId3"/>
          <a:srcRect t="4122" b="62468"/>
          <a:stretch/>
        </p:blipFill>
        <p:spPr>
          <a:xfrm>
            <a:off x="339358" y="499765"/>
            <a:ext cx="5868000" cy="2010960"/>
          </a:xfrm>
          <a:prstGeom prst="rect">
            <a:avLst/>
          </a:prstGeom>
          <a:solidFill>
            <a:schemeClr val="bg1"/>
          </a:solidFill>
          <a:effectLst>
            <a:outerShdw blurRad="50800" dist="38100" dir="2700000" algn="tl" rotWithShape="0">
              <a:prstClr val="black">
                <a:alpha val="40000"/>
              </a:prstClr>
            </a:outerShdw>
          </a:effectLst>
        </p:spPr>
      </p:pic>
      <p:pic>
        <p:nvPicPr>
          <p:cNvPr id="5" name="図 4"/>
          <p:cNvPicPr>
            <a:picLocks noChangeAspect="1"/>
          </p:cNvPicPr>
          <p:nvPr/>
        </p:nvPicPr>
        <p:blipFill rotWithShape="1">
          <a:blip r:embed="rId3"/>
          <a:srcRect t="36911" b="29680"/>
          <a:stretch/>
        </p:blipFill>
        <p:spPr>
          <a:xfrm>
            <a:off x="2260880" y="2623637"/>
            <a:ext cx="5868000" cy="2010960"/>
          </a:xfrm>
          <a:prstGeom prst="rect">
            <a:avLst/>
          </a:prstGeom>
          <a:solidFill>
            <a:schemeClr val="bg1"/>
          </a:solidFill>
          <a:effectLst>
            <a:outerShdw blurRad="50800" dist="38100" dir="2700000" algn="tl" rotWithShape="0">
              <a:prstClr val="black">
                <a:alpha val="40000"/>
              </a:prstClr>
            </a:outerShdw>
          </a:effectLst>
        </p:spPr>
      </p:pic>
      <p:pic>
        <p:nvPicPr>
          <p:cNvPr id="4" name="図 3"/>
          <p:cNvPicPr>
            <a:picLocks noChangeAspect="1"/>
          </p:cNvPicPr>
          <p:nvPr/>
        </p:nvPicPr>
        <p:blipFill rotWithShape="1">
          <a:blip r:embed="rId3"/>
          <a:srcRect t="70165"/>
          <a:stretch/>
        </p:blipFill>
        <p:spPr>
          <a:xfrm>
            <a:off x="5778132" y="4747509"/>
            <a:ext cx="5868000" cy="1795846"/>
          </a:xfrm>
          <a:prstGeom prst="rect">
            <a:avLst/>
          </a:prstGeom>
          <a:solidFill>
            <a:schemeClr val="bg1"/>
          </a:solidFill>
          <a:effectLst>
            <a:outerShdw blurRad="50800" dist="38100" dir="2700000" algn="tl" rotWithShape="0">
              <a:prstClr val="black">
                <a:alpha val="40000"/>
              </a:prstClr>
            </a:outerShdw>
          </a:effectLst>
        </p:spPr>
      </p:pic>
      <p:sp>
        <p:nvSpPr>
          <p:cNvPr id="6" name="テキスト ボックス 5"/>
          <p:cNvSpPr txBox="1"/>
          <p:nvPr/>
        </p:nvSpPr>
        <p:spPr>
          <a:xfrm>
            <a:off x="6845236" y="1218063"/>
            <a:ext cx="5040000" cy="2585323"/>
          </a:xfrm>
          <a:prstGeom prst="rect">
            <a:avLst/>
          </a:prstGeom>
          <a:solidFill>
            <a:schemeClr val="bg1">
              <a:lumMod val="85000"/>
              <a:alpha val="85000"/>
            </a:schemeClr>
          </a:solidFill>
          <a:effectLst/>
        </p:spPr>
        <p:txBody>
          <a:bodyPr wrap="square" rtlCol="0">
            <a:spAutoFit/>
          </a:bodyPr>
          <a:lstStyle/>
          <a:p>
            <a:r>
              <a:rPr kumimoji="1" lang="ja-JP" altLang="en-US" dirty="0">
                <a:solidFill>
                  <a:srgbClr val="0000FF"/>
                </a:solidFill>
              </a:rPr>
              <a:t>データベースから抽出したい属性あるいは数値</a:t>
            </a:r>
          </a:p>
          <a:p>
            <a:r>
              <a:rPr kumimoji="1" lang="ja-JP" altLang="en-US" dirty="0" smtClean="0">
                <a:solidFill>
                  <a:srgbClr val="0000FF"/>
                </a:solidFill>
              </a:rPr>
              <a:t>◆</a:t>
            </a:r>
            <a:r>
              <a:rPr kumimoji="1" lang="ja-JP" altLang="en-US" dirty="0">
                <a:solidFill>
                  <a:srgbClr val="0000FF"/>
                </a:solidFill>
              </a:rPr>
              <a:t>対象は</a:t>
            </a:r>
            <a:r>
              <a:rPr kumimoji="1" lang="en-US" altLang="ja-JP" dirty="0">
                <a:solidFill>
                  <a:srgbClr val="0000FF"/>
                </a:solidFill>
              </a:rPr>
              <a:t>1Q</a:t>
            </a:r>
            <a:r>
              <a:rPr kumimoji="1" lang="ja-JP" altLang="en-US" dirty="0" err="1">
                <a:solidFill>
                  <a:srgbClr val="0000FF"/>
                </a:solidFill>
              </a:rPr>
              <a:t>、</a:t>
            </a:r>
            <a:r>
              <a:rPr kumimoji="1" lang="en-US" altLang="ja-JP" dirty="0">
                <a:solidFill>
                  <a:srgbClr val="0000FF"/>
                </a:solidFill>
              </a:rPr>
              <a:t>2Q</a:t>
            </a:r>
            <a:r>
              <a:rPr kumimoji="1" lang="ja-JP" altLang="en-US" dirty="0" err="1">
                <a:solidFill>
                  <a:srgbClr val="0000FF"/>
                </a:solidFill>
              </a:rPr>
              <a:t>、</a:t>
            </a:r>
            <a:r>
              <a:rPr kumimoji="1" lang="ja-JP" altLang="en-US" dirty="0">
                <a:solidFill>
                  <a:srgbClr val="0000FF"/>
                </a:solidFill>
              </a:rPr>
              <a:t>上期、</a:t>
            </a:r>
            <a:r>
              <a:rPr kumimoji="1" lang="en-US" altLang="ja-JP" dirty="0">
                <a:solidFill>
                  <a:srgbClr val="0000FF"/>
                </a:solidFill>
              </a:rPr>
              <a:t>3Q</a:t>
            </a:r>
            <a:r>
              <a:rPr kumimoji="1" lang="ja-JP" altLang="en-US" dirty="0" err="1">
                <a:solidFill>
                  <a:srgbClr val="0000FF"/>
                </a:solidFill>
              </a:rPr>
              <a:t>、</a:t>
            </a:r>
            <a:r>
              <a:rPr kumimoji="1" lang="en-US" altLang="ja-JP" dirty="0">
                <a:solidFill>
                  <a:srgbClr val="0000FF"/>
                </a:solidFill>
              </a:rPr>
              <a:t>4Q</a:t>
            </a:r>
            <a:r>
              <a:rPr kumimoji="1" lang="ja-JP" altLang="en-US" dirty="0" err="1">
                <a:solidFill>
                  <a:srgbClr val="0000FF"/>
                </a:solidFill>
              </a:rPr>
              <a:t>、</a:t>
            </a:r>
            <a:r>
              <a:rPr kumimoji="1" lang="ja-JP" altLang="en-US" dirty="0">
                <a:solidFill>
                  <a:srgbClr val="0000FF"/>
                </a:solidFill>
              </a:rPr>
              <a:t>下期、通期の予算、実績および推定</a:t>
            </a:r>
            <a:r>
              <a:rPr kumimoji="1" lang="ja-JP" altLang="en-US" dirty="0" smtClean="0">
                <a:solidFill>
                  <a:srgbClr val="0000FF"/>
                </a:solidFill>
              </a:rPr>
              <a:t>実績</a:t>
            </a:r>
            <a:endParaRPr kumimoji="1" lang="en-US" altLang="ja-JP" dirty="0" smtClean="0">
              <a:solidFill>
                <a:srgbClr val="0000FF"/>
              </a:solidFill>
            </a:endParaRPr>
          </a:p>
          <a:p>
            <a:r>
              <a:rPr kumimoji="1" lang="ja-JP" altLang="en-US" dirty="0">
                <a:solidFill>
                  <a:srgbClr val="0000FF"/>
                </a:solidFill>
              </a:rPr>
              <a:t>①</a:t>
            </a:r>
            <a:r>
              <a:rPr kumimoji="1" lang="ja-JP" altLang="en-US" dirty="0" smtClean="0">
                <a:solidFill>
                  <a:srgbClr val="0000FF"/>
                </a:solidFill>
              </a:rPr>
              <a:t>部署名</a:t>
            </a:r>
            <a:endParaRPr kumimoji="1" lang="en-US" altLang="ja-JP" dirty="0" smtClean="0">
              <a:solidFill>
                <a:srgbClr val="0000FF"/>
              </a:solidFill>
            </a:endParaRPr>
          </a:p>
          <a:p>
            <a:r>
              <a:rPr kumimoji="1" lang="ja-JP" altLang="en-US" dirty="0" smtClean="0">
                <a:solidFill>
                  <a:srgbClr val="0000FF"/>
                </a:solidFill>
              </a:rPr>
              <a:t>②</a:t>
            </a:r>
            <a:r>
              <a:rPr kumimoji="1" lang="ja-JP" altLang="en-US" dirty="0">
                <a:solidFill>
                  <a:srgbClr val="0000FF"/>
                </a:solidFill>
              </a:rPr>
              <a:t>外部調達費</a:t>
            </a:r>
            <a:endParaRPr kumimoji="1" lang="en-US" altLang="ja-JP" dirty="0" smtClean="0">
              <a:solidFill>
                <a:srgbClr val="0000FF"/>
              </a:solidFill>
            </a:endParaRPr>
          </a:p>
          <a:p>
            <a:r>
              <a:rPr kumimoji="1" lang="ja-JP" altLang="en-US" dirty="0" smtClean="0">
                <a:solidFill>
                  <a:srgbClr val="0000FF"/>
                </a:solidFill>
              </a:rPr>
              <a:t>③総費用</a:t>
            </a:r>
            <a:endParaRPr kumimoji="1" lang="en-US" altLang="ja-JP" dirty="0" smtClean="0">
              <a:solidFill>
                <a:srgbClr val="0000FF"/>
              </a:solidFill>
            </a:endParaRPr>
          </a:p>
          <a:p>
            <a:r>
              <a:rPr kumimoji="1" lang="ja-JP" altLang="en-US" dirty="0" smtClean="0">
                <a:solidFill>
                  <a:srgbClr val="0000FF"/>
                </a:solidFill>
              </a:rPr>
              <a:t>④予算の使用率</a:t>
            </a:r>
            <a:endParaRPr kumimoji="1" lang="en-US" altLang="ja-JP" dirty="0" smtClean="0">
              <a:solidFill>
                <a:srgbClr val="0000FF"/>
              </a:solidFill>
            </a:endParaRPr>
          </a:p>
        </p:txBody>
      </p:sp>
    </p:spTree>
    <p:extLst>
      <p:ext uri="{BB962C8B-B14F-4D97-AF65-F5344CB8AC3E}">
        <p14:creationId xmlns:p14="http://schemas.microsoft.com/office/powerpoint/2010/main" val="1457234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予算執行状況の管理部データについて</a:t>
            </a:r>
            <a:endParaRPr kumimoji="1" lang="ja-JP" altLang="en-US" sz="2800" dirty="0"/>
          </a:p>
        </p:txBody>
      </p:sp>
    </p:spTree>
    <p:extLst>
      <p:ext uri="{BB962C8B-B14F-4D97-AF65-F5344CB8AC3E}">
        <p14:creationId xmlns:p14="http://schemas.microsoft.com/office/powerpoint/2010/main" val="16067815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830997"/>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予算</a:t>
            </a:r>
            <a:r>
              <a:rPr lang="ja-JP" altLang="en-US" sz="2400" dirty="0">
                <a:solidFill>
                  <a:schemeClr val="bg1"/>
                </a:solidFill>
                <a:effectLst>
                  <a:outerShdw blurRad="38100" dist="38100" dir="2700000" algn="tl">
                    <a:srgbClr val="000000">
                      <a:alpha val="43137"/>
                    </a:srgbClr>
                  </a:outerShdw>
                </a:effectLst>
              </a:rPr>
              <a:t>執行の状況を記入するデータベース</a:t>
            </a:r>
          </a:p>
          <a:p>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予算執行状況は、管理部が記入する下記の</a:t>
            </a:r>
            <a:r>
              <a:rPr kumimoji="1" lang="en-US" altLang="ja-JP" sz="2000" dirty="0" smtClean="0">
                <a:solidFill>
                  <a:schemeClr val="tx1">
                    <a:lumMod val="65000"/>
                    <a:lumOff val="35000"/>
                  </a:schemeClr>
                </a:solidFill>
              </a:rPr>
              <a:t>Excel</a:t>
            </a:r>
            <a:r>
              <a:rPr kumimoji="1" lang="ja-JP" altLang="en-US" sz="2000" dirty="0" smtClean="0">
                <a:solidFill>
                  <a:schemeClr val="tx1">
                    <a:lumMod val="65000"/>
                    <a:lumOff val="35000"/>
                  </a:schemeClr>
                </a:solidFill>
              </a:rPr>
              <a:t>表をもとに算出する</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a:solidFill>
                  <a:schemeClr val="tx1">
                    <a:lumMod val="65000"/>
                    <a:lumOff val="35000"/>
                  </a:schemeClr>
                </a:solidFill>
              </a:rPr>
              <a:t>手</a:t>
            </a:r>
            <a:r>
              <a:rPr kumimoji="1" lang="ja-JP" altLang="en-US" sz="2000" dirty="0" smtClean="0">
                <a:solidFill>
                  <a:schemeClr val="tx1">
                    <a:lumMod val="65000"/>
                    <a:lumOff val="35000"/>
                  </a:schemeClr>
                </a:solidFill>
              </a:rPr>
              <a:t>入力のためか、</a:t>
            </a:r>
            <a:r>
              <a:rPr kumimoji="1" lang="ja-JP" altLang="en-US" sz="2000" dirty="0" smtClean="0">
                <a:solidFill>
                  <a:schemeClr val="accent2"/>
                </a:solidFill>
              </a:rPr>
              <a:t>管理部が入力するデータが誤記が多く、整合性を確認する無駄な工数が発生</a:t>
            </a:r>
            <a:endParaRPr kumimoji="1" lang="en-US" altLang="ja-JP" sz="2000" dirty="0">
              <a:solidFill>
                <a:schemeClr val="accent2"/>
              </a:solidFill>
            </a:endParaRPr>
          </a:p>
        </p:txBody>
      </p:sp>
      <p:pic>
        <p:nvPicPr>
          <p:cNvPr id="8" name="図 7"/>
          <p:cNvPicPr>
            <a:picLocks noChangeAspect="1"/>
          </p:cNvPicPr>
          <p:nvPr/>
        </p:nvPicPr>
        <p:blipFill>
          <a:blip r:embed="rId3"/>
          <a:stretch>
            <a:fillRect/>
          </a:stretch>
        </p:blipFill>
        <p:spPr>
          <a:xfrm>
            <a:off x="154590" y="3351299"/>
            <a:ext cx="5617148" cy="3067746"/>
          </a:xfrm>
          <a:prstGeom prst="rect">
            <a:avLst/>
          </a:prstGeom>
          <a:solidFill>
            <a:schemeClr val="bg1"/>
          </a:solidFill>
          <a:effectLst>
            <a:outerShdw blurRad="50800" dist="38100" dir="2700000" algn="tl" rotWithShape="0">
              <a:prstClr val="black">
                <a:alpha val="40000"/>
              </a:prstClr>
            </a:outerShdw>
          </a:effectLst>
        </p:spPr>
      </p:pic>
      <p:pic>
        <p:nvPicPr>
          <p:cNvPr id="7" name="図 6"/>
          <p:cNvPicPr>
            <a:picLocks noChangeAspect="1"/>
          </p:cNvPicPr>
          <p:nvPr/>
        </p:nvPicPr>
        <p:blipFill>
          <a:blip r:embed="rId4"/>
          <a:stretch>
            <a:fillRect/>
          </a:stretch>
        </p:blipFill>
        <p:spPr>
          <a:xfrm>
            <a:off x="4617224" y="1584342"/>
            <a:ext cx="7225910" cy="3200348"/>
          </a:xfrm>
          <a:prstGeom prst="rect">
            <a:avLst/>
          </a:prstGeom>
          <a:solidFill>
            <a:schemeClr val="bg1"/>
          </a:solidFill>
          <a:effectLst>
            <a:outerShdw blurRad="50800" dist="38100" dir="2700000" algn="tl" rotWithShape="0">
              <a:prstClr val="black">
                <a:alpha val="40000"/>
              </a:prstClr>
            </a:outerShdw>
          </a:effectLst>
        </p:spPr>
      </p:pic>
      <p:grpSp>
        <p:nvGrpSpPr>
          <p:cNvPr id="9" name="グループ化 8"/>
          <p:cNvGrpSpPr/>
          <p:nvPr/>
        </p:nvGrpSpPr>
        <p:grpSpPr>
          <a:xfrm>
            <a:off x="236245" y="2044291"/>
            <a:ext cx="3874485" cy="657049"/>
            <a:chOff x="221265" y="2042132"/>
            <a:chExt cx="3874485" cy="657049"/>
          </a:xfrm>
        </p:grpSpPr>
        <p:sp>
          <p:nvSpPr>
            <p:cNvPr id="4" name="角丸四角形 3"/>
            <p:cNvSpPr/>
            <p:nvPr/>
          </p:nvSpPr>
          <p:spPr>
            <a:xfrm>
              <a:off x="221265" y="2042877"/>
              <a:ext cx="853391" cy="6555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accent4"/>
                  </a:solidFill>
                </a:rPr>
                <a:t>重要</a:t>
              </a:r>
              <a:endParaRPr kumimoji="1" lang="ja-JP" altLang="en-US" b="1" dirty="0">
                <a:solidFill>
                  <a:schemeClr val="accent4"/>
                </a:solidFill>
              </a:endParaRPr>
            </a:p>
          </p:txBody>
        </p:sp>
        <p:sp>
          <p:nvSpPr>
            <p:cNvPr id="5" name="テキスト ボックス 4"/>
            <p:cNvSpPr txBox="1"/>
            <p:nvPr/>
          </p:nvSpPr>
          <p:spPr>
            <a:xfrm>
              <a:off x="1074656" y="2052850"/>
              <a:ext cx="3021094" cy="646331"/>
            </a:xfrm>
            <a:prstGeom prst="rect">
              <a:avLst/>
            </a:prstGeom>
            <a:noFill/>
          </p:spPr>
          <p:txBody>
            <a:bodyPr wrap="square" rtlCol="0">
              <a:spAutoFit/>
            </a:bodyPr>
            <a:lstStyle/>
            <a:p>
              <a:r>
                <a:rPr kumimoji="1" lang="ja-JP" altLang="en-US" dirty="0" smtClean="0"/>
                <a:t>管理部が記載する実績値について誤記をゼロにする</a:t>
              </a:r>
              <a:endParaRPr kumimoji="1" lang="ja-JP" altLang="en-US" dirty="0"/>
            </a:p>
          </p:txBody>
        </p:sp>
        <p:sp>
          <p:nvSpPr>
            <p:cNvPr id="6" name="角丸四角形 5"/>
            <p:cNvSpPr/>
            <p:nvPr/>
          </p:nvSpPr>
          <p:spPr>
            <a:xfrm>
              <a:off x="221265" y="2042132"/>
              <a:ext cx="3779235" cy="656304"/>
            </a:xfrm>
            <a:prstGeom prst="roundRect">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51198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予算</a:t>
            </a:r>
            <a:r>
              <a:rPr lang="ja-JP" altLang="en-US" sz="2400" dirty="0">
                <a:solidFill>
                  <a:schemeClr val="bg1"/>
                </a:solidFill>
                <a:effectLst>
                  <a:outerShdw blurRad="38100" dist="38100" dir="2700000" algn="tl">
                    <a:srgbClr val="000000">
                      <a:alpha val="43137"/>
                    </a:srgbClr>
                  </a:outerShdw>
                </a:effectLst>
              </a:rPr>
              <a:t>執行の状況を記入する</a:t>
            </a:r>
            <a:r>
              <a:rPr lang="ja-JP" altLang="en-US" sz="2400" dirty="0" smtClean="0">
                <a:solidFill>
                  <a:schemeClr val="bg1"/>
                </a:solidFill>
                <a:effectLst>
                  <a:outerShdw blurRad="38100" dist="38100" dir="2700000" algn="tl">
                    <a:srgbClr val="000000">
                      <a:alpha val="43137"/>
                    </a:srgbClr>
                  </a:outerShdw>
                </a:effectLst>
              </a:rPr>
              <a:t>データベース</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誤記となる理由が不明</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管理番号さえ確実に紐づけられていれば、間違うことはないと思われる</a:t>
            </a:r>
            <a:endParaRPr kumimoji="1" lang="en-US" altLang="ja-JP" sz="2000" dirty="0"/>
          </a:p>
        </p:txBody>
      </p:sp>
      <p:grpSp>
        <p:nvGrpSpPr>
          <p:cNvPr id="12" name="グループ化 11"/>
          <p:cNvGrpSpPr/>
          <p:nvPr/>
        </p:nvGrpSpPr>
        <p:grpSpPr>
          <a:xfrm>
            <a:off x="413429" y="1644105"/>
            <a:ext cx="11365142" cy="4663921"/>
            <a:chOff x="371229" y="1644105"/>
            <a:chExt cx="11365142" cy="4663921"/>
          </a:xfrm>
        </p:grpSpPr>
        <p:grpSp>
          <p:nvGrpSpPr>
            <p:cNvPr id="9" name="グループ化 8"/>
            <p:cNvGrpSpPr/>
            <p:nvPr/>
          </p:nvGrpSpPr>
          <p:grpSpPr>
            <a:xfrm>
              <a:off x="371229" y="1644105"/>
              <a:ext cx="7839274" cy="3154129"/>
              <a:chOff x="823716" y="1777455"/>
              <a:chExt cx="7839274" cy="3154129"/>
            </a:xfrm>
          </p:grpSpPr>
          <p:pic>
            <p:nvPicPr>
              <p:cNvPr id="7" name="図 6"/>
              <p:cNvPicPr>
                <a:picLocks noChangeAspect="1"/>
              </p:cNvPicPr>
              <p:nvPr/>
            </p:nvPicPr>
            <p:blipFill>
              <a:blip r:embed="rId2"/>
              <a:stretch>
                <a:fillRect/>
              </a:stretch>
            </p:blipFill>
            <p:spPr>
              <a:xfrm>
                <a:off x="823716" y="1777455"/>
                <a:ext cx="1593378" cy="3154128"/>
              </a:xfrm>
              <a:prstGeom prst="rect">
                <a:avLst/>
              </a:prstGeom>
              <a:solidFill>
                <a:schemeClr val="bg1"/>
              </a:solidFill>
            </p:spPr>
          </p:pic>
          <p:pic>
            <p:nvPicPr>
              <p:cNvPr id="8" name="図 7"/>
              <p:cNvPicPr>
                <a:picLocks noChangeAspect="1"/>
              </p:cNvPicPr>
              <p:nvPr/>
            </p:nvPicPr>
            <p:blipFill>
              <a:blip r:embed="rId3"/>
              <a:stretch>
                <a:fillRect/>
              </a:stretch>
            </p:blipFill>
            <p:spPr>
              <a:xfrm>
                <a:off x="2398240" y="1777456"/>
                <a:ext cx="6264750" cy="3154128"/>
              </a:xfrm>
              <a:prstGeom prst="rect">
                <a:avLst/>
              </a:prstGeom>
              <a:solidFill>
                <a:schemeClr val="bg1"/>
              </a:solidFill>
              <a:effectLst>
                <a:outerShdw blurRad="50800" dist="38100" dir="2700000" algn="tl" rotWithShape="0">
                  <a:prstClr val="black">
                    <a:alpha val="40000"/>
                  </a:prstClr>
                </a:outerShdw>
              </a:effectLst>
            </p:spPr>
          </p:pic>
        </p:grpSp>
        <p:pic>
          <p:nvPicPr>
            <p:cNvPr id="10" name="図 9"/>
            <p:cNvPicPr>
              <a:picLocks noChangeAspect="1"/>
            </p:cNvPicPr>
            <p:nvPr/>
          </p:nvPicPr>
          <p:blipFill>
            <a:blip r:embed="rId4"/>
            <a:stretch>
              <a:fillRect/>
            </a:stretch>
          </p:blipFill>
          <p:spPr>
            <a:xfrm>
              <a:off x="2714918" y="2534006"/>
              <a:ext cx="6610841" cy="3019124"/>
            </a:xfrm>
            <a:prstGeom prst="rect">
              <a:avLst/>
            </a:prstGeom>
            <a:solidFill>
              <a:schemeClr val="bg1"/>
            </a:solidFill>
            <a:effectLst>
              <a:outerShdw blurRad="50800" dist="38100" dir="2700000" algn="tl" rotWithShape="0">
                <a:prstClr val="black">
                  <a:alpha val="40000"/>
                </a:prstClr>
              </a:outerShdw>
            </a:effectLst>
          </p:spPr>
        </p:pic>
        <p:pic>
          <p:nvPicPr>
            <p:cNvPr id="11" name="図 10"/>
            <p:cNvPicPr>
              <a:picLocks noChangeAspect="1"/>
            </p:cNvPicPr>
            <p:nvPr/>
          </p:nvPicPr>
          <p:blipFill>
            <a:blip r:embed="rId5"/>
            <a:stretch>
              <a:fillRect/>
            </a:stretch>
          </p:blipFill>
          <p:spPr>
            <a:xfrm>
              <a:off x="5213022" y="3288439"/>
              <a:ext cx="6523349" cy="3019587"/>
            </a:xfrm>
            <a:prstGeom prst="rect">
              <a:avLst/>
            </a:prstGeom>
            <a:solidFill>
              <a:schemeClr val="bg1"/>
            </a:solidFill>
            <a:effectLst>
              <a:outerShdw blurRad="50800" dist="38100" dir="2700000" algn="tl" rotWithShape="0">
                <a:prstClr val="black">
                  <a:alpha val="40000"/>
                </a:prstClr>
              </a:outerShdw>
            </a:effectLst>
          </p:spPr>
        </p:pic>
      </p:grpSp>
      <p:grpSp>
        <p:nvGrpSpPr>
          <p:cNvPr id="14" name="グループ化 13"/>
          <p:cNvGrpSpPr/>
          <p:nvPr/>
        </p:nvGrpSpPr>
        <p:grpSpPr>
          <a:xfrm>
            <a:off x="413429" y="5650977"/>
            <a:ext cx="3874485" cy="657049"/>
            <a:chOff x="221265" y="2042132"/>
            <a:chExt cx="3874485" cy="657049"/>
          </a:xfrm>
        </p:grpSpPr>
        <p:sp>
          <p:nvSpPr>
            <p:cNvPr id="15" name="角丸四角形 14"/>
            <p:cNvSpPr/>
            <p:nvPr/>
          </p:nvSpPr>
          <p:spPr>
            <a:xfrm>
              <a:off x="221265" y="2042877"/>
              <a:ext cx="853391" cy="6555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accent4"/>
                  </a:solidFill>
                </a:rPr>
                <a:t>重要</a:t>
              </a:r>
              <a:endParaRPr kumimoji="1" lang="ja-JP" altLang="en-US" b="1" dirty="0">
                <a:solidFill>
                  <a:schemeClr val="accent4"/>
                </a:solidFill>
              </a:endParaRPr>
            </a:p>
          </p:txBody>
        </p:sp>
        <p:sp>
          <p:nvSpPr>
            <p:cNvPr id="16" name="テキスト ボックス 15"/>
            <p:cNvSpPr txBox="1"/>
            <p:nvPr/>
          </p:nvSpPr>
          <p:spPr>
            <a:xfrm>
              <a:off x="1074656" y="2052850"/>
              <a:ext cx="3021094" cy="646331"/>
            </a:xfrm>
            <a:prstGeom prst="rect">
              <a:avLst/>
            </a:prstGeom>
            <a:noFill/>
          </p:spPr>
          <p:txBody>
            <a:bodyPr wrap="square" rtlCol="0">
              <a:spAutoFit/>
            </a:bodyPr>
            <a:lstStyle/>
            <a:p>
              <a:r>
                <a:rPr kumimoji="1" lang="ja-JP" altLang="en-US" dirty="0" smtClean="0"/>
                <a:t>管理部が記載する実績値について誤記をゼロにする</a:t>
              </a:r>
              <a:endParaRPr kumimoji="1" lang="ja-JP" altLang="en-US" dirty="0"/>
            </a:p>
          </p:txBody>
        </p:sp>
        <p:sp>
          <p:nvSpPr>
            <p:cNvPr id="17" name="角丸四角形 16"/>
            <p:cNvSpPr/>
            <p:nvPr/>
          </p:nvSpPr>
          <p:spPr>
            <a:xfrm>
              <a:off x="221265" y="2042132"/>
              <a:ext cx="3779235" cy="656304"/>
            </a:xfrm>
            <a:prstGeom prst="roundRect">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819357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予算</a:t>
            </a:r>
            <a:r>
              <a:rPr lang="ja-JP" altLang="en-US" sz="2400" dirty="0">
                <a:solidFill>
                  <a:schemeClr val="bg1"/>
                </a:solidFill>
                <a:effectLst>
                  <a:outerShdw blurRad="38100" dist="38100" dir="2700000" algn="tl">
                    <a:srgbClr val="000000">
                      <a:alpha val="43137"/>
                    </a:srgbClr>
                  </a:outerShdw>
                </a:effectLst>
              </a:rPr>
              <a:t>執行の状況を記入する</a:t>
            </a:r>
            <a:r>
              <a:rPr lang="ja-JP" altLang="en-US" sz="2400" dirty="0" smtClean="0">
                <a:solidFill>
                  <a:schemeClr val="bg1"/>
                </a:solidFill>
                <a:effectLst>
                  <a:outerShdw blurRad="38100" dist="38100" dir="2700000" algn="tl">
                    <a:srgbClr val="000000">
                      <a:alpha val="43137"/>
                    </a:srgbClr>
                  </a:outerShdw>
                </a:effectLst>
              </a:rPr>
              <a:t>データベース</a:t>
            </a:r>
            <a:endParaRPr lang="ja-JP" altLang="en-US" sz="2400" dirty="0">
              <a:solidFill>
                <a:schemeClr val="bg1"/>
              </a:solidFill>
              <a:effectLst>
                <a:outerShdw blurRad="38100" dist="38100" dir="2700000" algn="tl">
                  <a:srgbClr val="000000">
                    <a:alpha val="43137"/>
                  </a:srgbClr>
                </a:outerShdw>
              </a:effectLst>
            </a:endParaRPr>
          </a:p>
        </p:txBody>
      </p:sp>
      <p:sp>
        <p:nvSpPr>
          <p:cNvPr id="6" name="角丸四角形 5"/>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以下の表は上期までの実績</a:t>
            </a:r>
            <a:endParaRPr kumimoji="1" lang="en-US" altLang="ja-JP" sz="2000" dirty="0" smtClean="0">
              <a:solidFill>
                <a:schemeClr val="tx1">
                  <a:lumMod val="65000"/>
                  <a:lumOff val="35000"/>
                </a:schemeClr>
              </a:solidFill>
            </a:endParaRPr>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通期で同じフォーマットの表を利用する</a:t>
            </a:r>
            <a:endParaRPr kumimoji="1" lang="en-US" altLang="ja-JP" sz="2000" dirty="0"/>
          </a:p>
        </p:txBody>
      </p:sp>
      <p:grpSp>
        <p:nvGrpSpPr>
          <p:cNvPr id="12" name="グループ化 11"/>
          <p:cNvGrpSpPr/>
          <p:nvPr/>
        </p:nvGrpSpPr>
        <p:grpSpPr>
          <a:xfrm>
            <a:off x="362256" y="1644105"/>
            <a:ext cx="11467489" cy="4672700"/>
            <a:chOff x="413431" y="1644105"/>
            <a:chExt cx="11467489" cy="4672700"/>
          </a:xfrm>
        </p:grpSpPr>
        <p:grpSp>
          <p:nvGrpSpPr>
            <p:cNvPr id="5" name="グループ化 4"/>
            <p:cNvGrpSpPr/>
            <p:nvPr/>
          </p:nvGrpSpPr>
          <p:grpSpPr>
            <a:xfrm>
              <a:off x="413431" y="1644105"/>
              <a:ext cx="8127497" cy="3154128"/>
              <a:chOff x="338015" y="1285887"/>
              <a:chExt cx="8127497" cy="3154128"/>
            </a:xfrm>
          </p:grpSpPr>
          <p:pic>
            <p:nvPicPr>
              <p:cNvPr id="3" name="図 2"/>
              <p:cNvPicPr>
                <a:picLocks noChangeAspect="1"/>
              </p:cNvPicPr>
              <p:nvPr/>
            </p:nvPicPr>
            <p:blipFill>
              <a:blip r:embed="rId2"/>
              <a:stretch>
                <a:fillRect/>
              </a:stretch>
            </p:blipFill>
            <p:spPr>
              <a:xfrm>
                <a:off x="1912539" y="1285887"/>
                <a:ext cx="6552973" cy="3154128"/>
              </a:xfrm>
              <a:prstGeom prst="rect">
                <a:avLst/>
              </a:prstGeom>
              <a:solidFill>
                <a:schemeClr val="bg1"/>
              </a:solidFill>
            </p:spPr>
          </p:pic>
          <p:pic>
            <p:nvPicPr>
              <p:cNvPr id="4" name="図 3"/>
              <p:cNvPicPr>
                <a:picLocks noChangeAspect="1"/>
              </p:cNvPicPr>
              <p:nvPr/>
            </p:nvPicPr>
            <p:blipFill>
              <a:blip r:embed="rId3"/>
              <a:stretch>
                <a:fillRect/>
              </a:stretch>
            </p:blipFill>
            <p:spPr>
              <a:xfrm>
                <a:off x="338015" y="1285887"/>
                <a:ext cx="1593378" cy="3154128"/>
              </a:xfrm>
              <a:prstGeom prst="rect">
                <a:avLst/>
              </a:prstGeom>
              <a:solidFill>
                <a:schemeClr val="bg1"/>
              </a:solidFill>
            </p:spPr>
          </p:pic>
        </p:grpSp>
        <p:pic>
          <p:nvPicPr>
            <p:cNvPr id="7" name="図 6"/>
            <p:cNvPicPr>
              <a:picLocks noChangeAspect="1"/>
            </p:cNvPicPr>
            <p:nvPr/>
          </p:nvPicPr>
          <p:blipFill>
            <a:blip r:embed="rId4"/>
            <a:stretch>
              <a:fillRect/>
            </a:stretch>
          </p:blipFill>
          <p:spPr>
            <a:xfrm>
              <a:off x="2756912" y="2539654"/>
              <a:ext cx="6514907" cy="3154128"/>
            </a:xfrm>
            <a:prstGeom prst="rect">
              <a:avLst/>
            </a:prstGeom>
            <a:solidFill>
              <a:schemeClr val="bg1"/>
            </a:solidFill>
            <a:effectLst>
              <a:outerShdw blurRad="50800" dist="38100" dir="2700000" algn="tl" rotWithShape="0">
                <a:prstClr val="black">
                  <a:alpha val="40000"/>
                </a:prstClr>
              </a:outerShdw>
            </a:effectLst>
          </p:spPr>
        </p:pic>
        <p:pic>
          <p:nvPicPr>
            <p:cNvPr id="10" name="図 9"/>
            <p:cNvPicPr>
              <a:picLocks noChangeAspect="1"/>
            </p:cNvPicPr>
            <p:nvPr/>
          </p:nvPicPr>
          <p:blipFill>
            <a:blip r:embed="rId5"/>
            <a:stretch>
              <a:fillRect/>
            </a:stretch>
          </p:blipFill>
          <p:spPr>
            <a:xfrm>
              <a:off x="5251029" y="3298487"/>
              <a:ext cx="6629891" cy="3018318"/>
            </a:xfrm>
            <a:prstGeom prst="rect">
              <a:avLst/>
            </a:prstGeom>
            <a:solidFill>
              <a:schemeClr val="bg1"/>
            </a:solidFill>
            <a:effectLst>
              <a:outerShdw blurRad="50800" dist="38100" dir="2700000" algn="tl" rotWithShape="0">
                <a:prstClr val="black">
                  <a:alpha val="40000"/>
                </a:prstClr>
              </a:outerShdw>
            </a:effectLst>
          </p:spPr>
        </p:pic>
      </p:grpSp>
      <p:grpSp>
        <p:nvGrpSpPr>
          <p:cNvPr id="11" name="グループ化 10"/>
          <p:cNvGrpSpPr/>
          <p:nvPr/>
        </p:nvGrpSpPr>
        <p:grpSpPr>
          <a:xfrm>
            <a:off x="221265" y="5854027"/>
            <a:ext cx="3874485" cy="657049"/>
            <a:chOff x="221265" y="2042132"/>
            <a:chExt cx="3874485" cy="657049"/>
          </a:xfrm>
        </p:grpSpPr>
        <p:sp>
          <p:nvSpPr>
            <p:cNvPr id="13" name="角丸四角形 12"/>
            <p:cNvSpPr/>
            <p:nvPr/>
          </p:nvSpPr>
          <p:spPr>
            <a:xfrm>
              <a:off x="221265" y="2042877"/>
              <a:ext cx="853391" cy="6555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accent4"/>
                  </a:solidFill>
                </a:rPr>
                <a:t>重要</a:t>
              </a:r>
              <a:endParaRPr kumimoji="1" lang="ja-JP" altLang="en-US" b="1" dirty="0">
                <a:solidFill>
                  <a:schemeClr val="accent4"/>
                </a:solidFill>
              </a:endParaRPr>
            </a:p>
          </p:txBody>
        </p:sp>
        <p:sp>
          <p:nvSpPr>
            <p:cNvPr id="14" name="テキスト ボックス 13"/>
            <p:cNvSpPr txBox="1"/>
            <p:nvPr/>
          </p:nvSpPr>
          <p:spPr>
            <a:xfrm>
              <a:off x="1074656" y="2052850"/>
              <a:ext cx="3021094" cy="646331"/>
            </a:xfrm>
            <a:prstGeom prst="rect">
              <a:avLst/>
            </a:prstGeom>
            <a:noFill/>
          </p:spPr>
          <p:txBody>
            <a:bodyPr wrap="square" rtlCol="0">
              <a:spAutoFit/>
            </a:bodyPr>
            <a:lstStyle/>
            <a:p>
              <a:r>
                <a:rPr kumimoji="1" lang="ja-JP" altLang="en-US" dirty="0" smtClean="0"/>
                <a:t>管理部が記載する実績値について誤記をゼロにする</a:t>
              </a:r>
              <a:endParaRPr kumimoji="1" lang="ja-JP" altLang="en-US" dirty="0"/>
            </a:p>
          </p:txBody>
        </p:sp>
        <p:sp>
          <p:nvSpPr>
            <p:cNvPr id="15" name="角丸四角形 14"/>
            <p:cNvSpPr/>
            <p:nvPr/>
          </p:nvSpPr>
          <p:spPr>
            <a:xfrm>
              <a:off x="221265" y="2042132"/>
              <a:ext cx="3779235" cy="656304"/>
            </a:xfrm>
            <a:prstGeom prst="roundRect">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9347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予算</a:t>
            </a:r>
            <a:r>
              <a:rPr lang="ja-JP" altLang="en-US" sz="2400" dirty="0">
                <a:solidFill>
                  <a:schemeClr val="bg1"/>
                </a:solidFill>
                <a:effectLst>
                  <a:outerShdw blurRad="38100" dist="38100" dir="2700000" algn="tl">
                    <a:srgbClr val="000000">
                      <a:alpha val="43137"/>
                    </a:srgbClr>
                  </a:outerShdw>
                </a:effectLst>
              </a:rPr>
              <a:t>執行の状況を記入する</a:t>
            </a:r>
            <a:r>
              <a:rPr lang="ja-JP" altLang="en-US" sz="2400" dirty="0" smtClean="0">
                <a:solidFill>
                  <a:schemeClr val="bg1"/>
                </a:solidFill>
                <a:effectLst>
                  <a:outerShdw blurRad="38100" dist="38100" dir="2700000" algn="tl">
                    <a:srgbClr val="000000">
                      <a:alpha val="43137"/>
                    </a:srgbClr>
                  </a:outerShdw>
                </a:effectLst>
              </a:rPr>
              <a:t>データベース</a:t>
            </a:r>
            <a:endParaRPr lang="ja-JP" altLang="en-US" sz="2400" dirty="0">
              <a:solidFill>
                <a:schemeClr val="bg1"/>
              </a:solidFill>
              <a:effectLst>
                <a:outerShdw blurRad="38100" dist="38100" dir="2700000" algn="tl">
                  <a:srgbClr val="000000">
                    <a:alpha val="43137"/>
                  </a:srgbClr>
                </a:outerShdw>
              </a:effectLst>
            </a:endParaRPr>
          </a:p>
        </p:txBody>
      </p:sp>
      <p:sp>
        <p:nvSpPr>
          <p:cNvPr id="6" name="角丸四角形 5"/>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以下の表は</a:t>
            </a:r>
            <a:r>
              <a:rPr kumimoji="1" lang="en-US" altLang="ja-JP" sz="2000" dirty="0" smtClean="0">
                <a:solidFill>
                  <a:schemeClr val="tx1">
                    <a:lumMod val="65000"/>
                    <a:lumOff val="35000"/>
                  </a:schemeClr>
                </a:solidFill>
              </a:rPr>
              <a:t>1Q</a:t>
            </a:r>
            <a:r>
              <a:rPr kumimoji="1" lang="ja-JP" altLang="en-US" sz="2000" dirty="0" err="1" smtClean="0">
                <a:solidFill>
                  <a:schemeClr val="tx1">
                    <a:lumMod val="65000"/>
                    <a:lumOff val="35000"/>
                  </a:schemeClr>
                </a:solidFill>
              </a:rPr>
              <a:t>、</a:t>
            </a:r>
            <a:r>
              <a:rPr kumimoji="1" lang="en-US" altLang="ja-JP" sz="2000" dirty="0" smtClean="0">
                <a:solidFill>
                  <a:schemeClr val="tx1">
                    <a:lumMod val="65000"/>
                    <a:lumOff val="35000"/>
                  </a:schemeClr>
                </a:solidFill>
              </a:rPr>
              <a:t>2Q</a:t>
            </a:r>
            <a:r>
              <a:rPr kumimoji="1" lang="ja-JP" altLang="en-US" sz="2000" dirty="0" smtClean="0">
                <a:solidFill>
                  <a:schemeClr val="tx1">
                    <a:lumMod val="65000"/>
                    <a:lumOff val="35000"/>
                  </a:schemeClr>
                </a:solidFill>
              </a:rPr>
              <a:t>の実績値</a:t>
            </a:r>
            <a:endParaRPr kumimoji="1" lang="en-US" altLang="ja-JP" sz="2000" dirty="0"/>
          </a:p>
        </p:txBody>
      </p:sp>
      <p:grpSp>
        <p:nvGrpSpPr>
          <p:cNvPr id="11" name="グループ化 10"/>
          <p:cNvGrpSpPr/>
          <p:nvPr/>
        </p:nvGrpSpPr>
        <p:grpSpPr>
          <a:xfrm>
            <a:off x="475377" y="1644105"/>
            <a:ext cx="7638065" cy="3154129"/>
            <a:chOff x="362256" y="1644105"/>
            <a:chExt cx="7638065" cy="3154129"/>
          </a:xfrm>
          <a:effectLst>
            <a:outerShdw blurRad="50800" dist="38100" dir="2700000" algn="tl" rotWithShape="0">
              <a:prstClr val="black">
                <a:alpha val="40000"/>
              </a:prstClr>
            </a:outerShdw>
          </a:effectLst>
        </p:grpSpPr>
        <p:pic>
          <p:nvPicPr>
            <p:cNvPr id="4" name="図 3"/>
            <p:cNvPicPr>
              <a:picLocks noChangeAspect="1"/>
            </p:cNvPicPr>
            <p:nvPr/>
          </p:nvPicPr>
          <p:blipFill>
            <a:blip r:embed="rId2"/>
            <a:stretch>
              <a:fillRect/>
            </a:stretch>
          </p:blipFill>
          <p:spPr>
            <a:xfrm>
              <a:off x="362256" y="1644105"/>
              <a:ext cx="1593378" cy="3154128"/>
            </a:xfrm>
            <a:prstGeom prst="rect">
              <a:avLst/>
            </a:prstGeom>
            <a:solidFill>
              <a:schemeClr val="bg1"/>
            </a:solidFill>
          </p:spPr>
        </p:pic>
        <p:pic>
          <p:nvPicPr>
            <p:cNvPr id="8" name="図 7"/>
            <p:cNvPicPr>
              <a:picLocks noChangeAspect="1"/>
            </p:cNvPicPr>
            <p:nvPr/>
          </p:nvPicPr>
          <p:blipFill>
            <a:blip r:embed="rId3"/>
            <a:stretch>
              <a:fillRect/>
            </a:stretch>
          </p:blipFill>
          <p:spPr>
            <a:xfrm>
              <a:off x="1936781" y="1644106"/>
              <a:ext cx="6063540" cy="3154128"/>
            </a:xfrm>
            <a:prstGeom prst="rect">
              <a:avLst/>
            </a:prstGeom>
          </p:spPr>
        </p:pic>
      </p:grpSp>
      <p:pic>
        <p:nvPicPr>
          <p:cNvPr id="9" name="図 8"/>
          <p:cNvPicPr>
            <a:picLocks noChangeAspect="1"/>
          </p:cNvPicPr>
          <p:nvPr/>
        </p:nvPicPr>
        <p:blipFill>
          <a:blip r:embed="rId4"/>
          <a:stretch>
            <a:fillRect/>
          </a:stretch>
        </p:blipFill>
        <p:spPr>
          <a:xfrm>
            <a:off x="5710680" y="3304302"/>
            <a:ext cx="6063539" cy="3154128"/>
          </a:xfrm>
          <a:prstGeom prst="rect">
            <a:avLst/>
          </a:prstGeom>
          <a:effectLst>
            <a:outerShdw blurRad="50800" dist="38100" dir="2700000" algn="tl" rotWithShape="0">
              <a:prstClr val="black">
                <a:alpha val="40000"/>
              </a:prstClr>
            </a:outerShdw>
          </a:effectLst>
        </p:spPr>
      </p:pic>
      <p:grpSp>
        <p:nvGrpSpPr>
          <p:cNvPr id="10" name="グループ化 9"/>
          <p:cNvGrpSpPr/>
          <p:nvPr/>
        </p:nvGrpSpPr>
        <p:grpSpPr>
          <a:xfrm>
            <a:off x="448992" y="5492341"/>
            <a:ext cx="3874485" cy="657049"/>
            <a:chOff x="221265" y="2042132"/>
            <a:chExt cx="3874485" cy="657049"/>
          </a:xfrm>
        </p:grpSpPr>
        <p:sp>
          <p:nvSpPr>
            <p:cNvPr id="12" name="角丸四角形 11"/>
            <p:cNvSpPr/>
            <p:nvPr/>
          </p:nvSpPr>
          <p:spPr>
            <a:xfrm>
              <a:off x="221265" y="2042877"/>
              <a:ext cx="853391" cy="6555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accent4"/>
                  </a:solidFill>
                </a:rPr>
                <a:t>重要</a:t>
              </a:r>
              <a:endParaRPr kumimoji="1" lang="ja-JP" altLang="en-US" b="1" dirty="0">
                <a:solidFill>
                  <a:schemeClr val="accent4"/>
                </a:solidFill>
              </a:endParaRPr>
            </a:p>
          </p:txBody>
        </p:sp>
        <p:sp>
          <p:nvSpPr>
            <p:cNvPr id="13" name="テキスト ボックス 12"/>
            <p:cNvSpPr txBox="1"/>
            <p:nvPr/>
          </p:nvSpPr>
          <p:spPr>
            <a:xfrm>
              <a:off x="1074656" y="2052850"/>
              <a:ext cx="3021094" cy="646331"/>
            </a:xfrm>
            <a:prstGeom prst="rect">
              <a:avLst/>
            </a:prstGeom>
            <a:noFill/>
          </p:spPr>
          <p:txBody>
            <a:bodyPr wrap="square" rtlCol="0">
              <a:spAutoFit/>
            </a:bodyPr>
            <a:lstStyle/>
            <a:p>
              <a:r>
                <a:rPr kumimoji="1" lang="ja-JP" altLang="en-US" dirty="0" smtClean="0"/>
                <a:t>管理部が記載する実績値について誤記をゼロにする</a:t>
              </a:r>
              <a:endParaRPr kumimoji="1" lang="ja-JP" altLang="en-US" dirty="0"/>
            </a:p>
          </p:txBody>
        </p:sp>
        <p:sp>
          <p:nvSpPr>
            <p:cNvPr id="14" name="角丸四角形 13"/>
            <p:cNvSpPr/>
            <p:nvPr/>
          </p:nvSpPr>
          <p:spPr>
            <a:xfrm>
              <a:off x="221265" y="2042132"/>
              <a:ext cx="3779235" cy="656304"/>
            </a:xfrm>
            <a:prstGeom prst="roundRect">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38122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予算</a:t>
            </a:r>
            <a:r>
              <a:rPr lang="ja-JP" altLang="en-US" sz="2400" dirty="0">
                <a:solidFill>
                  <a:schemeClr val="bg1"/>
                </a:solidFill>
                <a:effectLst>
                  <a:outerShdw blurRad="38100" dist="38100" dir="2700000" algn="tl">
                    <a:srgbClr val="000000">
                      <a:alpha val="43137"/>
                    </a:srgbClr>
                  </a:outerShdw>
                </a:effectLst>
              </a:rPr>
              <a:t>執行の状況を記入する</a:t>
            </a:r>
            <a:r>
              <a:rPr lang="ja-JP" altLang="en-US" sz="2400" dirty="0" smtClean="0">
                <a:solidFill>
                  <a:schemeClr val="bg1"/>
                </a:solidFill>
                <a:effectLst>
                  <a:outerShdw blurRad="38100" dist="38100" dir="2700000" algn="tl">
                    <a:srgbClr val="000000">
                      <a:alpha val="43137"/>
                    </a:srgbClr>
                  </a:outerShdw>
                </a:effectLst>
              </a:rPr>
              <a:t>データベース</a:t>
            </a:r>
            <a:endParaRPr lang="ja-JP" altLang="en-US" sz="2400" dirty="0">
              <a:solidFill>
                <a:schemeClr val="bg1"/>
              </a:solidFill>
              <a:effectLst>
                <a:outerShdw blurRad="38100" dist="38100" dir="2700000" algn="tl">
                  <a:srgbClr val="000000">
                    <a:alpha val="43137"/>
                  </a:srgbClr>
                </a:outerShdw>
              </a:effectLst>
            </a:endParaRPr>
          </a:p>
        </p:txBody>
      </p:sp>
      <p:sp>
        <p:nvSpPr>
          <p:cNvPr id="3" name="角丸四角形 2"/>
          <p:cNvSpPr/>
          <p:nvPr/>
        </p:nvSpPr>
        <p:spPr>
          <a:xfrm>
            <a:off x="221265" y="621910"/>
            <a:ext cx="11755219" cy="86195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l"/>
            </a:pPr>
            <a:r>
              <a:rPr kumimoji="1" lang="ja-JP" altLang="en-US" sz="2000" dirty="0">
                <a:solidFill>
                  <a:schemeClr val="tx1">
                    <a:lumMod val="65000"/>
                    <a:lumOff val="35000"/>
                  </a:schemeClr>
                </a:solidFill>
              </a:rPr>
              <a:t>以下の表</a:t>
            </a:r>
            <a:r>
              <a:rPr kumimoji="1" lang="ja-JP" altLang="en-US" sz="2000" dirty="0" smtClean="0">
                <a:solidFill>
                  <a:schemeClr val="tx1">
                    <a:lumMod val="65000"/>
                    <a:lumOff val="35000"/>
                  </a:schemeClr>
                </a:solidFill>
              </a:rPr>
              <a:t>は上期の実績値</a:t>
            </a:r>
            <a:endParaRPr kumimoji="1" lang="en-US" altLang="ja-JP" sz="2000" dirty="0" smtClean="0"/>
          </a:p>
          <a:p>
            <a:pPr marL="342900" indent="-342900">
              <a:buFont typeface="Wingdings" panose="05000000000000000000" pitchFamily="2" charset="2"/>
              <a:buChar char="l"/>
            </a:pPr>
            <a:r>
              <a:rPr kumimoji="1" lang="ja-JP" altLang="en-US" sz="2000" dirty="0" smtClean="0">
                <a:solidFill>
                  <a:schemeClr val="tx1">
                    <a:lumMod val="65000"/>
                    <a:lumOff val="35000"/>
                  </a:schemeClr>
                </a:solidFill>
              </a:rPr>
              <a:t>通期を通して同じフォーマットの表を使用する</a:t>
            </a:r>
            <a:endParaRPr kumimoji="1" lang="en-US" altLang="ja-JP" sz="2000" dirty="0"/>
          </a:p>
        </p:txBody>
      </p:sp>
      <p:grpSp>
        <p:nvGrpSpPr>
          <p:cNvPr id="6" name="グループ化 5"/>
          <p:cNvGrpSpPr/>
          <p:nvPr/>
        </p:nvGrpSpPr>
        <p:grpSpPr>
          <a:xfrm>
            <a:off x="2250657" y="2087557"/>
            <a:ext cx="7696434" cy="3154128"/>
            <a:chOff x="475377" y="1644105"/>
            <a:chExt cx="7696434" cy="3154128"/>
          </a:xfrm>
          <a:effectLst>
            <a:outerShdw blurRad="50800" dist="38100" dir="2700000" algn="tl" rotWithShape="0">
              <a:prstClr val="black">
                <a:alpha val="40000"/>
              </a:prstClr>
            </a:outerShdw>
          </a:effectLst>
        </p:grpSpPr>
        <p:pic>
          <p:nvPicPr>
            <p:cNvPr id="4" name="図 3"/>
            <p:cNvPicPr>
              <a:picLocks noChangeAspect="1"/>
            </p:cNvPicPr>
            <p:nvPr/>
          </p:nvPicPr>
          <p:blipFill>
            <a:blip r:embed="rId3"/>
            <a:stretch>
              <a:fillRect/>
            </a:stretch>
          </p:blipFill>
          <p:spPr>
            <a:xfrm>
              <a:off x="475377" y="1644105"/>
              <a:ext cx="1593378" cy="3154128"/>
            </a:xfrm>
            <a:prstGeom prst="rect">
              <a:avLst/>
            </a:prstGeom>
            <a:solidFill>
              <a:schemeClr val="bg1"/>
            </a:solidFill>
          </p:spPr>
        </p:pic>
        <p:pic>
          <p:nvPicPr>
            <p:cNvPr id="5" name="図 4"/>
            <p:cNvPicPr>
              <a:picLocks noChangeAspect="1"/>
            </p:cNvPicPr>
            <p:nvPr/>
          </p:nvPicPr>
          <p:blipFill>
            <a:blip r:embed="rId4"/>
            <a:stretch>
              <a:fillRect/>
            </a:stretch>
          </p:blipFill>
          <p:spPr>
            <a:xfrm>
              <a:off x="2059329" y="1644105"/>
              <a:ext cx="6112482" cy="3154128"/>
            </a:xfrm>
            <a:prstGeom prst="rect">
              <a:avLst/>
            </a:prstGeom>
          </p:spPr>
        </p:pic>
      </p:grpSp>
      <p:grpSp>
        <p:nvGrpSpPr>
          <p:cNvPr id="7" name="グループ化 6"/>
          <p:cNvGrpSpPr/>
          <p:nvPr/>
        </p:nvGrpSpPr>
        <p:grpSpPr>
          <a:xfrm>
            <a:off x="310540" y="5626483"/>
            <a:ext cx="3874485" cy="657049"/>
            <a:chOff x="221265" y="2042132"/>
            <a:chExt cx="3874485" cy="657049"/>
          </a:xfrm>
        </p:grpSpPr>
        <p:sp>
          <p:nvSpPr>
            <p:cNvPr id="8" name="角丸四角形 7"/>
            <p:cNvSpPr/>
            <p:nvPr/>
          </p:nvSpPr>
          <p:spPr>
            <a:xfrm>
              <a:off x="221265" y="2042877"/>
              <a:ext cx="853391" cy="6555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accent4"/>
                  </a:solidFill>
                </a:rPr>
                <a:t>重要</a:t>
              </a:r>
              <a:endParaRPr kumimoji="1" lang="ja-JP" altLang="en-US" b="1" dirty="0">
                <a:solidFill>
                  <a:schemeClr val="accent4"/>
                </a:solidFill>
              </a:endParaRPr>
            </a:p>
          </p:txBody>
        </p:sp>
        <p:sp>
          <p:nvSpPr>
            <p:cNvPr id="9" name="テキスト ボックス 8"/>
            <p:cNvSpPr txBox="1"/>
            <p:nvPr/>
          </p:nvSpPr>
          <p:spPr>
            <a:xfrm>
              <a:off x="1074656" y="2052850"/>
              <a:ext cx="3021094" cy="646331"/>
            </a:xfrm>
            <a:prstGeom prst="rect">
              <a:avLst/>
            </a:prstGeom>
            <a:noFill/>
          </p:spPr>
          <p:txBody>
            <a:bodyPr wrap="square" rtlCol="0">
              <a:spAutoFit/>
            </a:bodyPr>
            <a:lstStyle/>
            <a:p>
              <a:r>
                <a:rPr kumimoji="1" lang="ja-JP" altLang="en-US" dirty="0" smtClean="0"/>
                <a:t>管理部が記載する実績値について誤記をゼロにする</a:t>
              </a:r>
              <a:endParaRPr kumimoji="1" lang="ja-JP" altLang="en-US" dirty="0"/>
            </a:p>
          </p:txBody>
        </p:sp>
        <p:sp>
          <p:nvSpPr>
            <p:cNvPr id="10" name="角丸四角形 9"/>
            <p:cNvSpPr/>
            <p:nvPr/>
          </p:nvSpPr>
          <p:spPr>
            <a:xfrm>
              <a:off x="221265" y="2042132"/>
              <a:ext cx="3779235" cy="656304"/>
            </a:xfrm>
            <a:prstGeom prst="roundRect">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5767532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要望する機能と権限一覧</a:t>
            </a:r>
            <a:endParaRPr kumimoji="1" lang="ja-JP" altLang="en-US" sz="2800" dirty="0"/>
          </a:p>
        </p:txBody>
      </p:sp>
    </p:spTree>
    <p:extLst>
      <p:ext uri="{BB962C8B-B14F-4D97-AF65-F5344CB8AC3E}">
        <p14:creationId xmlns:p14="http://schemas.microsoft.com/office/powerpoint/2010/main" val="19916995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要望</a:t>
            </a:r>
            <a:r>
              <a:rPr lang="ja-JP" altLang="en-US" sz="2400" dirty="0">
                <a:solidFill>
                  <a:schemeClr val="bg1"/>
                </a:solidFill>
                <a:effectLst>
                  <a:outerShdw blurRad="38100" dist="38100" dir="2700000" algn="tl">
                    <a:srgbClr val="000000">
                      <a:alpha val="43137"/>
                    </a:srgbClr>
                  </a:outerShdw>
                </a:effectLst>
              </a:rPr>
              <a:t>する機能と権限</a:t>
            </a:r>
            <a:r>
              <a:rPr lang="ja-JP" altLang="en-US" sz="2400" dirty="0" smtClean="0">
                <a:solidFill>
                  <a:schemeClr val="bg1"/>
                </a:solidFill>
                <a:effectLst>
                  <a:outerShdw blurRad="38100" dist="38100" dir="2700000" algn="tl">
                    <a:srgbClr val="000000">
                      <a:alpha val="43137"/>
                    </a:srgbClr>
                  </a:outerShdw>
                </a:effectLst>
              </a:rPr>
              <a:t>一覧</a:t>
            </a:r>
            <a:endParaRPr lang="ja-JP" altLang="en-US" sz="2400" dirty="0">
              <a:solidFill>
                <a:schemeClr val="bg1"/>
              </a:solidFill>
              <a:effectLst>
                <a:outerShdw blurRad="38100" dist="38100" dir="2700000" algn="tl">
                  <a:srgbClr val="000000">
                    <a:alpha val="43137"/>
                  </a:srgbClr>
                </a:outerShdw>
              </a:effectLst>
            </a:endParaRPr>
          </a:p>
        </p:txBody>
      </p:sp>
      <p:graphicFrame>
        <p:nvGraphicFramePr>
          <p:cNvPr id="4" name="表 3"/>
          <p:cNvGraphicFramePr>
            <a:graphicFrameLocks noGrp="1"/>
          </p:cNvGraphicFramePr>
          <p:nvPr>
            <p:extLst>
              <p:ext uri="{D42A27DB-BD31-4B8C-83A1-F6EECF244321}">
                <p14:modId xmlns:p14="http://schemas.microsoft.com/office/powerpoint/2010/main" val="1692939914"/>
              </p:ext>
            </p:extLst>
          </p:nvPr>
        </p:nvGraphicFramePr>
        <p:xfrm>
          <a:off x="270497" y="603067"/>
          <a:ext cx="11685568" cy="5935420"/>
        </p:xfrm>
        <a:graphic>
          <a:graphicData uri="http://schemas.openxmlformats.org/drawingml/2006/table">
            <a:tbl>
              <a:tblPr firstRow="1" bandRow="1">
                <a:tableStyleId>{5C22544A-7EE6-4342-B048-85BDC9FD1C3A}</a:tableStyleId>
              </a:tblPr>
              <a:tblGrid>
                <a:gridCol w="1596010">
                  <a:extLst>
                    <a:ext uri="{9D8B030D-6E8A-4147-A177-3AD203B41FA5}">
                      <a16:colId xmlns:a16="http://schemas.microsoft.com/office/drawing/2014/main" val="455830423"/>
                    </a:ext>
                  </a:extLst>
                </a:gridCol>
                <a:gridCol w="1536569">
                  <a:extLst>
                    <a:ext uri="{9D8B030D-6E8A-4147-A177-3AD203B41FA5}">
                      <a16:colId xmlns:a16="http://schemas.microsoft.com/office/drawing/2014/main" val="694532036"/>
                    </a:ext>
                  </a:extLst>
                </a:gridCol>
                <a:gridCol w="2582945">
                  <a:extLst>
                    <a:ext uri="{9D8B030D-6E8A-4147-A177-3AD203B41FA5}">
                      <a16:colId xmlns:a16="http://schemas.microsoft.com/office/drawing/2014/main" val="2665079841"/>
                    </a:ext>
                  </a:extLst>
                </a:gridCol>
                <a:gridCol w="810705">
                  <a:extLst>
                    <a:ext uri="{9D8B030D-6E8A-4147-A177-3AD203B41FA5}">
                      <a16:colId xmlns:a16="http://schemas.microsoft.com/office/drawing/2014/main" val="277893821"/>
                    </a:ext>
                  </a:extLst>
                </a:gridCol>
                <a:gridCol w="725864">
                  <a:extLst>
                    <a:ext uri="{9D8B030D-6E8A-4147-A177-3AD203B41FA5}">
                      <a16:colId xmlns:a16="http://schemas.microsoft.com/office/drawing/2014/main" val="1316204632"/>
                    </a:ext>
                  </a:extLst>
                </a:gridCol>
                <a:gridCol w="725864">
                  <a:extLst>
                    <a:ext uri="{9D8B030D-6E8A-4147-A177-3AD203B41FA5}">
                      <a16:colId xmlns:a16="http://schemas.microsoft.com/office/drawing/2014/main" val="846572297"/>
                    </a:ext>
                  </a:extLst>
                </a:gridCol>
                <a:gridCol w="810705">
                  <a:extLst>
                    <a:ext uri="{9D8B030D-6E8A-4147-A177-3AD203B41FA5}">
                      <a16:colId xmlns:a16="http://schemas.microsoft.com/office/drawing/2014/main" val="1723331192"/>
                    </a:ext>
                  </a:extLst>
                </a:gridCol>
                <a:gridCol w="857839">
                  <a:extLst>
                    <a:ext uri="{9D8B030D-6E8A-4147-A177-3AD203B41FA5}">
                      <a16:colId xmlns:a16="http://schemas.microsoft.com/office/drawing/2014/main" val="321131688"/>
                    </a:ext>
                  </a:extLst>
                </a:gridCol>
                <a:gridCol w="1206631">
                  <a:extLst>
                    <a:ext uri="{9D8B030D-6E8A-4147-A177-3AD203B41FA5}">
                      <a16:colId xmlns:a16="http://schemas.microsoft.com/office/drawing/2014/main" val="2266905733"/>
                    </a:ext>
                  </a:extLst>
                </a:gridCol>
                <a:gridCol w="832436">
                  <a:extLst>
                    <a:ext uri="{9D8B030D-6E8A-4147-A177-3AD203B41FA5}">
                      <a16:colId xmlns:a16="http://schemas.microsoft.com/office/drawing/2014/main" val="3187683004"/>
                    </a:ext>
                  </a:extLst>
                </a:gridCol>
              </a:tblGrid>
              <a:tr h="200860">
                <a:tc gridSpan="3">
                  <a:txBody>
                    <a:bodyPr/>
                    <a:lstStyle/>
                    <a:p>
                      <a:r>
                        <a:rPr kumimoji="1" lang="ja-JP" altLang="en-US" sz="1050" b="1" dirty="0" smtClean="0"/>
                        <a:t>内容</a:t>
                      </a:r>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sz="1050"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sz="1050" dirty="0"/>
                    </a:p>
                  </a:txBody>
                  <a:tcPr marL="81680" marR="81680" marT="40840" marB="40840">
                    <a:lnB w="12700" cap="flat" cmpd="sng" algn="ctr">
                      <a:solidFill>
                        <a:schemeClr val="bg1"/>
                      </a:solidFill>
                      <a:prstDash val="solid"/>
                      <a:round/>
                      <a:headEnd type="none" w="med" len="med"/>
                      <a:tailEnd type="none" w="med" len="med"/>
                    </a:lnB>
                  </a:tcPr>
                </a:tc>
                <a:tc gridSpan="5">
                  <a:txBody>
                    <a:bodyPr/>
                    <a:lstStyle/>
                    <a:p>
                      <a:r>
                        <a:rPr kumimoji="1" lang="ja-JP" altLang="en-US" sz="1050" b="1" dirty="0" smtClean="0"/>
                        <a:t>各部署</a:t>
                      </a:r>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
                  <a:txBody>
                    <a:bodyPr/>
                    <a:lstStyle/>
                    <a:p>
                      <a:r>
                        <a:rPr kumimoji="1" lang="ja-JP" altLang="en-US" sz="1050" b="1" dirty="0" smtClean="0"/>
                        <a:t>事務局</a:t>
                      </a:r>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721433328"/>
                  </a:ext>
                </a:extLst>
              </a:tr>
              <a:tr h="200860">
                <a:tc>
                  <a:txBody>
                    <a:bodyPr/>
                    <a:lstStyle/>
                    <a:p>
                      <a:r>
                        <a:rPr kumimoji="1" lang="ja-JP" altLang="en-US" sz="1050" b="1" dirty="0" smtClean="0">
                          <a:solidFill>
                            <a:schemeClr val="bg1"/>
                          </a:solidFill>
                        </a:rPr>
                        <a:t>大項目</a:t>
                      </a:r>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中項目</a:t>
                      </a:r>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メンバー</a:t>
                      </a:r>
                      <a:endParaRPr kumimoji="1" lang="ja-JP" altLang="en-US" sz="1050" b="1" dirty="0">
                        <a:solidFill>
                          <a:schemeClr val="bg1"/>
                        </a:solidFill>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テーマリーダ</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050" b="1" dirty="0" smtClean="0">
                          <a:solidFill>
                            <a:schemeClr val="bg1"/>
                          </a:solidFill>
                        </a:rPr>
                        <a:t>G</a:t>
                      </a:r>
                      <a:r>
                        <a:rPr kumimoji="1" lang="ja-JP" altLang="en-US" sz="1050" b="1" dirty="0" smtClean="0">
                          <a:solidFill>
                            <a:schemeClr val="bg1"/>
                          </a:solidFill>
                        </a:rPr>
                        <a:t>課長</a:t>
                      </a:r>
                      <a:r>
                        <a:rPr kumimoji="1" lang="en-US" altLang="ja-JP" sz="1050" b="1" dirty="0" smtClean="0">
                          <a:solidFill>
                            <a:schemeClr val="bg1"/>
                          </a:solidFill>
                        </a:rPr>
                        <a:t>/</a:t>
                      </a:r>
                    </a:p>
                    <a:p>
                      <a:r>
                        <a:rPr kumimoji="1" lang="ja-JP" altLang="en-US" sz="1050" b="1" dirty="0" smtClean="0">
                          <a:solidFill>
                            <a:schemeClr val="bg1"/>
                          </a:solidFill>
                        </a:rPr>
                        <a:t>部室長</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050" b="1" dirty="0" err="1" smtClean="0">
                          <a:solidFill>
                            <a:schemeClr val="bg1"/>
                          </a:solidFill>
                        </a:rPr>
                        <a:t>RnD</a:t>
                      </a:r>
                      <a:r>
                        <a:rPr kumimoji="1" lang="ja-JP" altLang="en-US" sz="1050" b="1" dirty="0" smtClean="0">
                          <a:solidFill>
                            <a:schemeClr val="bg1"/>
                          </a:solidFill>
                        </a:rPr>
                        <a:t>推進</a:t>
                      </a:r>
                      <a:endParaRPr kumimoji="1" lang="en-US" altLang="ja-JP" sz="1050" b="1" dirty="0" smtClean="0">
                        <a:solidFill>
                          <a:schemeClr val="bg1"/>
                        </a:solidFill>
                      </a:endParaRPr>
                    </a:p>
                    <a:p>
                      <a:r>
                        <a:rPr kumimoji="1" lang="ja-JP" altLang="en-US" sz="1050" b="1" dirty="0" smtClean="0">
                          <a:solidFill>
                            <a:schemeClr val="bg1"/>
                          </a:solidFill>
                        </a:rPr>
                        <a:t>責任者</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担当役員</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研究</a:t>
                      </a:r>
                      <a:r>
                        <a:rPr kumimoji="1" lang="en-US" altLang="ja-JP" sz="1050" b="1" dirty="0" smtClean="0">
                          <a:solidFill>
                            <a:schemeClr val="bg1"/>
                          </a:solidFill>
                        </a:rPr>
                        <a:t>G</a:t>
                      </a:r>
                    </a:p>
                    <a:p>
                      <a:r>
                        <a:rPr kumimoji="1" lang="ja-JP" altLang="en-US" sz="1050" b="1" dirty="0" smtClean="0">
                          <a:solidFill>
                            <a:schemeClr val="bg1"/>
                          </a:solidFill>
                        </a:rPr>
                        <a:t>情報システム部</a:t>
                      </a:r>
                      <a:endParaRPr kumimoji="1" lang="ja-JP" altLang="en-US" sz="1050" b="1" dirty="0">
                        <a:solidFill>
                          <a:schemeClr val="bg1"/>
                        </a:solidFill>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管理部</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906452034"/>
                  </a:ext>
                </a:extLst>
              </a:tr>
              <a:tr h="252000">
                <a:tc>
                  <a:txBody>
                    <a:bodyPr/>
                    <a:lstStyle/>
                    <a:p>
                      <a:r>
                        <a:rPr kumimoji="1" lang="ja-JP" altLang="en-US" sz="1050" dirty="0" smtClean="0">
                          <a:solidFill>
                            <a:schemeClr val="bg2">
                              <a:lumMod val="50000"/>
                            </a:schemeClr>
                          </a:solidFill>
                        </a:rPr>
                        <a:t>研究テーマ管理</a:t>
                      </a:r>
                      <a:endParaRPr kumimoji="1" lang="ja-JP" altLang="en-US" sz="1050" dirty="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新規作成</a:t>
                      </a:r>
                      <a:endParaRPr kumimoji="1" lang="ja-JP" altLang="en-US" sz="1050" dirty="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管理部データシートと同期</a:t>
                      </a:r>
                      <a:endParaRPr kumimoji="1" lang="ja-JP" altLang="en-US" sz="1050" dirty="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711206553"/>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編集</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98168196"/>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削除</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40986123"/>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一覧表示</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53174323"/>
                  </a:ext>
                </a:extLst>
              </a:tr>
              <a:tr h="252000">
                <a:tc>
                  <a:txBody>
                    <a:bodyPr/>
                    <a:lstStyle/>
                    <a:p>
                      <a:r>
                        <a:rPr kumimoji="1" lang="ja-JP" altLang="en-US" sz="1050" dirty="0" smtClean="0">
                          <a:solidFill>
                            <a:schemeClr val="bg2">
                              <a:lumMod val="50000"/>
                            </a:schemeClr>
                          </a:solidFill>
                        </a:rPr>
                        <a:t>予算・計画管理</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計画値入力</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0"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33647308"/>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ファイル添付</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年度実行計画 知財方針・実績</a:t>
                      </a:r>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0"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41731030"/>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計画値確定</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77187972"/>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計画値変更</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78989421"/>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データ閲覧</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012355671"/>
                  </a:ext>
                </a:extLst>
              </a:tr>
              <a:tr h="252000">
                <a:tc>
                  <a:txBody>
                    <a:bodyPr/>
                    <a:lstStyle/>
                    <a:p>
                      <a:r>
                        <a:rPr kumimoji="1" lang="ja-JP" altLang="en-US" sz="1050" dirty="0" smtClean="0">
                          <a:solidFill>
                            <a:schemeClr val="bg2">
                              <a:lumMod val="50000"/>
                            </a:schemeClr>
                          </a:solidFill>
                        </a:rPr>
                        <a:t>実績管理</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実績値入力</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7515190"/>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データ閲覧</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70685440"/>
                  </a:ext>
                </a:extLst>
              </a:tr>
              <a:tr h="252000">
                <a:tc>
                  <a:txBody>
                    <a:bodyPr/>
                    <a:lstStyle/>
                    <a:p>
                      <a:r>
                        <a:rPr kumimoji="1" lang="ja-JP" altLang="en-US" sz="1050" dirty="0" smtClean="0">
                          <a:solidFill>
                            <a:schemeClr val="bg2">
                              <a:lumMod val="50000"/>
                            </a:schemeClr>
                          </a:solidFill>
                        </a:rPr>
                        <a:t>承認ワークフロー</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承認（捺印）</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提出・承認済等のメール通知機能</a:t>
                      </a:r>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r>
                        <a:rPr kumimoji="1" lang="ja-JP" altLang="en-US" sz="1050" b="0" dirty="0" smtClean="0">
                          <a:solidFill>
                            <a:schemeClr val="bg2">
                              <a:lumMod val="50000"/>
                            </a:schemeClr>
                          </a:solidFill>
                          <a:effectLst/>
                        </a:rPr>
                        <a:t>自</a:t>
                      </a:r>
                      <a:r>
                        <a:rPr kumimoji="1" lang="ja-JP" altLang="en-US" sz="1050" b="0"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7863528"/>
                  </a:ext>
                </a:extLst>
              </a:tr>
              <a:tr h="252000">
                <a:tc>
                  <a:txBody>
                    <a:bodyPr/>
                    <a:lstStyle/>
                    <a:p>
                      <a:r>
                        <a:rPr kumimoji="1" lang="ja-JP" altLang="en-US" sz="1050" dirty="0" smtClean="0">
                          <a:solidFill>
                            <a:schemeClr val="bg2">
                              <a:lumMod val="50000"/>
                            </a:schemeClr>
                          </a:solidFill>
                        </a:rPr>
                        <a:t>データ出力</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全社集計ファイル</a:t>
                      </a:r>
                      <a:r>
                        <a:rPr kumimoji="1" lang="en-US" altLang="ja-JP" sz="1050" dirty="0" smtClean="0">
                          <a:solidFill>
                            <a:schemeClr val="bg2">
                              <a:lumMod val="50000"/>
                            </a:schemeClr>
                          </a:solidFill>
                        </a:rPr>
                        <a:t>-1</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研究開発計画一覧表（各部署）</a:t>
                      </a:r>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r>
                        <a:rPr kumimoji="1" lang="ja-JP" altLang="en-US" sz="1050" b="0" dirty="0" smtClean="0">
                          <a:solidFill>
                            <a:schemeClr val="tx1">
                              <a:lumMod val="50000"/>
                              <a:lumOff val="50000"/>
                            </a:schemeClr>
                          </a:solidFill>
                          <a:effectLst/>
                        </a:rPr>
                        <a:t>（自）</a:t>
                      </a:r>
                      <a:endParaRPr kumimoji="1" lang="ja-JP" altLang="en-US" sz="1050" b="0" dirty="0">
                        <a:solidFill>
                          <a:schemeClr val="tx1">
                            <a:lumMod val="50000"/>
                            <a:lumOff val="50000"/>
                          </a:schemeClr>
                        </a:solidFill>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r>
                        <a:rPr kumimoji="1" lang="ja-JP" altLang="en-US" sz="1050" b="0" dirty="0" smtClean="0">
                          <a:solidFill>
                            <a:schemeClr val="tx1">
                              <a:lumMod val="50000"/>
                              <a:lumOff val="50000"/>
                            </a:schemeClr>
                          </a:solidFill>
                          <a:effectLst/>
                        </a:rPr>
                        <a:t>（自）</a:t>
                      </a: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r>
                        <a:rPr kumimoji="1" lang="ja-JP" altLang="en-US" sz="1050" b="0" dirty="0" smtClean="0">
                          <a:solidFill>
                            <a:schemeClr val="tx1">
                              <a:lumMod val="50000"/>
                              <a:lumOff val="50000"/>
                            </a:schemeClr>
                          </a:solidFill>
                          <a:effectLst/>
                        </a:rPr>
                        <a:t>（自）</a:t>
                      </a:r>
                      <a:endParaRPr kumimoji="1" lang="ja-JP" altLang="en-US" sz="1050" b="0" dirty="0">
                        <a:solidFill>
                          <a:schemeClr val="tx1">
                            <a:lumMod val="50000"/>
                            <a:lumOff val="50000"/>
                          </a:schemeClr>
                        </a:solidFill>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49032655"/>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全社集計ファイル</a:t>
                      </a:r>
                      <a:r>
                        <a:rPr kumimoji="1" lang="en-US" altLang="ja-JP" sz="1050" dirty="0" smtClean="0">
                          <a:solidFill>
                            <a:schemeClr val="bg2">
                              <a:lumMod val="50000"/>
                            </a:schemeClr>
                          </a:solidFill>
                        </a:rPr>
                        <a:t>-2</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研究開発計画及び推定実績（管理提出）</a:t>
                      </a:r>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0" dirty="0" smtClean="0">
                          <a:solidFill>
                            <a:schemeClr val="tx1">
                              <a:lumMod val="50000"/>
                              <a:lumOff val="50000"/>
                            </a:schemeClr>
                          </a:solidFill>
                          <a:effectLst>
                            <a:outerShdw blurRad="38100" dist="38100" dir="2700000" algn="tl">
                              <a:srgbClr val="000000">
                                <a:alpha val="43137"/>
                              </a:srgbClr>
                            </a:outerShdw>
                          </a:effectLst>
                        </a:rPr>
                        <a:t>×</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dirty="0" smtClean="0">
                          <a:solidFill>
                            <a:schemeClr val="tx1">
                              <a:lumMod val="50000"/>
                              <a:lumOff val="50000"/>
                            </a:schemeClr>
                          </a:solidFill>
                          <a:effectLst>
                            <a:outerShdw blurRad="38100" dist="38100" dir="2700000" algn="tl">
                              <a:srgbClr val="000000">
                                <a:alpha val="43137"/>
                              </a:srgbClr>
                            </a:outerShdw>
                          </a:effectLst>
                        </a:rPr>
                        <a:t>×</a:t>
                      </a:r>
                      <a:endParaRPr kumimoji="1" lang="ja-JP" altLang="en-US" sz="1050" b="0" dirty="0" smtClean="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0" dirty="0" smtClean="0">
                          <a:solidFill>
                            <a:schemeClr val="tx1">
                              <a:lumMod val="50000"/>
                              <a:lumOff val="50000"/>
                            </a:schemeClr>
                          </a:solidFill>
                          <a:effectLst>
                            <a:outerShdw blurRad="38100" dist="38100" dir="2700000" algn="tl">
                              <a:srgbClr val="000000">
                                <a:alpha val="43137"/>
                              </a:srgbClr>
                            </a:outerShdw>
                          </a:effectLst>
                        </a:rPr>
                        <a:t>×</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0" dirty="0" smtClean="0">
                          <a:solidFill>
                            <a:schemeClr val="tx1">
                              <a:lumMod val="50000"/>
                              <a:lumOff val="50000"/>
                            </a:schemeClr>
                          </a:solidFill>
                          <a:effectLst>
                            <a:outerShdw blurRad="38100" dist="38100" dir="2700000" algn="tl">
                              <a:srgbClr val="000000">
                                <a:alpha val="43137"/>
                              </a:srgbClr>
                            </a:outerShdw>
                          </a:effectLst>
                        </a:rPr>
                        <a:t>×</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0" dirty="0" smtClean="0">
                          <a:solidFill>
                            <a:schemeClr val="tx1">
                              <a:lumMod val="50000"/>
                              <a:lumOff val="50000"/>
                            </a:schemeClr>
                          </a:solidFill>
                          <a:effectLst>
                            <a:outerShdw blurRad="38100" dist="38100" dir="2700000" algn="tl">
                              <a:srgbClr val="000000">
                                <a:alpha val="43137"/>
                              </a:srgbClr>
                            </a:outerShdw>
                          </a:effectLst>
                        </a:rPr>
                        <a:t>×</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72183285"/>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テーマごとのファイル</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研究開発計画書兼報告書</a:t>
                      </a:r>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0" dirty="0" smtClean="0">
                          <a:solidFill>
                            <a:schemeClr val="tx1">
                              <a:lumMod val="50000"/>
                              <a:lumOff val="50000"/>
                            </a:schemeClr>
                          </a:solidFill>
                          <a:effectLst>
                            <a:outerShdw blurRad="38100" dist="38100" dir="2700000" algn="tl">
                              <a:srgbClr val="000000">
                                <a:alpha val="43137"/>
                              </a:srgbClr>
                            </a:outerShdw>
                          </a:effectLst>
                        </a:rPr>
                        <a:t>×</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r>
                        <a:rPr kumimoji="1" lang="ja-JP" altLang="en-US" sz="1050" b="0" dirty="0" smtClean="0">
                          <a:solidFill>
                            <a:schemeClr val="tx1">
                              <a:lumMod val="50000"/>
                              <a:lumOff val="50000"/>
                            </a:schemeClr>
                          </a:solidFill>
                          <a:effectLst/>
                        </a:rPr>
                        <a:t>（自）</a:t>
                      </a: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r>
                        <a:rPr kumimoji="1" lang="ja-JP" altLang="en-US" sz="1050" b="0" dirty="0" smtClean="0">
                          <a:solidFill>
                            <a:schemeClr val="tx1">
                              <a:lumMod val="50000"/>
                              <a:lumOff val="50000"/>
                            </a:schemeClr>
                          </a:solidFill>
                          <a:effectLst/>
                        </a:rPr>
                        <a:t>（自）</a:t>
                      </a: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endParaRPr kumimoji="1" lang="ja-JP" altLang="en-US" sz="1050" b="0" dirty="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smtClean="0">
                          <a:solidFill>
                            <a:schemeClr val="tx1">
                              <a:lumMod val="50000"/>
                              <a:lumOff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395853155"/>
                  </a:ext>
                </a:extLst>
              </a:tr>
              <a:tr h="252000">
                <a:tc>
                  <a:txBody>
                    <a:bodyPr/>
                    <a:lstStyle/>
                    <a:p>
                      <a:r>
                        <a:rPr kumimoji="1" lang="ja-JP" altLang="en-US" sz="1050" dirty="0" smtClean="0">
                          <a:solidFill>
                            <a:schemeClr val="bg2">
                              <a:lumMod val="50000"/>
                            </a:schemeClr>
                          </a:solidFill>
                        </a:rPr>
                        <a:t>マスタ管理</a:t>
                      </a:r>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部署</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9498994"/>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ユーザ</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6342250"/>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システム管理者</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35595339"/>
                  </a:ext>
                </a:extLst>
              </a:tr>
              <a:tr h="252000">
                <a:tc>
                  <a:txBody>
                    <a:bodyPr/>
                    <a:lstStyle/>
                    <a:p>
                      <a:r>
                        <a:rPr kumimoji="1" lang="ja-JP" altLang="en-US" sz="1050" dirty="0" smtClean="0">
                          <a:solidFill>
                            <a:schemeClr val="bg2">
                              <a:lumMod val="50000"/>
                            </a:schemeClr>
                          </a:solidFill>
                        </a:rPr>
                        <a:t>ログイン・ログアウト</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75633685"/>
                  </a:ext>
                </a:extLst>
              </a:tr>
              <a:tr h="252000">
                <a:tc>
                  <a:txBody>
                    <a:bodyPr/>
                    <a:lstStyle/>
                    <a:p>
                      <a:r>
                        <a:rPr kumimoji="1" lang="ja-JP" altLang="en-US" sz="1050" dirty="0" smtClean="0">
                          <a:solidFill>
                            <a:schemeClr val="bg2">
                              <a:lumMod val="50000"/>
                            </a:schemeClr>
                          </a:solidFill>
                        </a:rPr>
                        <a:t>プロフィール</a:t>
                      </a:r>
                      <a:endParaRPr kumimoji="1" lang="ja-JP" altLang="en-US" sz="1050" dirty="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自身の情報表示</a:t>
                      </a:r>
                      <a:endParaRPr kumimoji="1" lang="ja-JP" altLang="en-US" sz="1050" dirty="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endParaRPr kumimoji="1" lang="ja-JP" altLang="en-US" sz="1050" dirty="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1149389"/>
                  </a:ext>
                </a:extLst>
              </a:tr>
              <a:tr h="252000">
                <a:tc>
                  <a:txBody>
                    <a:bodyPr/>
                    <a:lstStyle/>
                    <a:p>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パスワード変更</a:t>
                      </a:r>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tc>
                  <a:txBody>
                    <a:bodyPr/>
                    <a:lstStyle/>
                    <a:p>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685445025"/>
                  </a:ext>
                </a:extLst>
              </a:tr>
            </a:tbl>
          </a:graphicData>
        </a:graphic>
      </p:graphicFrame>
    </p:spTree>
    <p:extLst>
      <p:ext uri="{BB962C8B-B14F-4D97-AF65-F5344CB8AC3E}">
        <p14:creationId xmlns:p14="http://schemas.microsoft.com/office/powerpoint/2010/main" val="2589554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要望</a:t>
            </a:r>
            <a:r>
              <a:rPr lang="ja-JP" altLang="en-US" sz="2400" dirty="0">
                <a:solidFill>
                  <a:schemeClr val="bg1"/>
                </a:solidFill>
                <a:effectLst>
                  <a:outerShdw blurRad="38100" dist="38100" dir="2700000" algn="tl">
                    <a:srgbClr val="000000">
                      <a:alpha val="43137"/>
                    </a:srgbClr>
                  </a:outerShdw>
                </a:effectLst>
              </a:rPr>
              <a:t>する機能と権限</a:t>
            </a:r>
            <a:r>
              <a:rPr lang="ja-JP" altLang="en-US" sz="2400" dirty="0" smtClean="0">
                <a:solidFill>
                  <a:schemeClr val="bg1"/>
                </a:solidFill>
                <a:effectLst>
                  <a:outerShdw blurRad="38100" dist="38100" dir="2700000" algn="tl">
                    <a:srgbClr val="000000">
                      <a:alpha val="43137"/>
                    </a:srgbClr>
                  </a:outerShdw>
                </a:effectLst>
              </a:rPr>
              <a:t>一覧</a:t>
            </a:r>
            <a:endParaRPr lang="ja-JP" altLang="en-US" sz="2400" dirty="0">
              <a:solidFill>
                <a:schemeClr val="bg1"/>
              </a:solidFill>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3174884339"/>
              </p:ext>
            </p:extLst>
          </p:nvPr>
        </p:nvGraphicFramePr>
        <p:xfrm>
          <a:off x="270497" y="603067"/>
          <a:ext cx="11685568" cy="3313140"/>
        </p:xfrm>
        <a:graphic>
          <a:graphicData uri="http://schemas.openxmlformats.org/drawingml/2006/table">
            <a:tbl>
              <a:tblPr firstRow="1" bandRow="1">
                <a:tableStyleId>{5C22544A-7EE6-4342-B048-85BDC9FD1C3A}</a:tableStyleId>
              </a:tblPr>
              <a:tblGrid>
                <a:gridCol w="1596010">
                  <a:extLst>
                    <a:ext uri="{9D8B030D-6E8A-4147-A177-3AD203B41FA5}">
                      <a16:colId xmlns:a16="http://schemas.microsoft.com/office/drawing/2014/main" val="455830423"/>
                    </a:ext>
                  </a:extLst>
                </a:gridCol>
                <a:gridCol w="1536569">
                  <a:extLst>
                    <a:ext uri="{9D8B030D-6E8A-4147-A177-3AD203B41FA5}">
                      <a16:colId xmlns:a16="http://schemas.microsoft.com/office/drawing/2014/main" val="694532036"/>
                    </a:ext>
                  </a:extLst>
                </a:gridCol>
                <a:gridCol w="2582945">
                  <a:extLst>
                    <a:ext uri="{9D8B030D-6E8A-4147-A177-3AD203B41FA5}">
                      <a16:colId xmlns:a16="http://schemas.microsoft.com/office/drawing/2014/main" val="2665079841"/>
                    </a:ext>
                  </a:extLst>
                </a:gridCol>
                <a:gridCol w="810705">
                  <a:extLst>
                    <a:ext uri="{9D8B030D-6E8A-4147-A177-3AD203B41FA5}">
                      <a16:colId xmlns:a16="http://schemas.microsoft.com/office/drawing/2014/main" val="277893821"/>
                    </a:ext>
                  </a:extLst>
                </a:gridCol>
                <a:gridCol w="725864">
                  <a:extLst>
                    <a:ext uri="{9D8B030D-6E8A-4147-A177-3AD203B41FA5}">
                      <a16:colId xmlns:a16="http://schemas.microsoft.com/office/drawing/2014/main" val="1316204632"/>
                    </a:ext>
                  </a:extLst>
                </a:gridCol>
                <a:gridCol w="725864">
                  <a:extLst>
                    <a:ext uri="{9D8B030D-6E8A-4147-A177-3AD203B41FA5}">
                      <a16:colId xmlns:a16="http://schemas.microsoft.com/office/drawing/2014/main" val="846572297"/>
                    </a:ext>
                  </a:extLst>
                </a:gridCol>
                <a:gridCol w="810705">
                  <a:extLst>
                    <a:ext uri="{9D8B030D-6E8A-4147-A177-3AD203B41FA5}">
                      <a16:colId xmlns:a16="http://schemas.microsoft.com/office/drawing/2014/main" val="1723331192"/>
                    </a:ext>
                  </a:extLst>
                </a:gridCol>
                <a:gridCol w="857839">
                  <a:extLst>
                    <a:ext uri="{9D8B030D-6E8A-4147-A177-3AD203B41FA5}">
                      <a16:colId xmlns:a16="http://schemas.microsoft.com/office/drawing/2014/main" val="321131688"/>
                    </a:ext>
                  </a:extLst>
                </a:gridCol>
                <a:gridCol w="1206631">
                  <a:extLst>
                    <a:ext uri="{9D8B030D-6E8A-4147-A177-3AD203B41FA5}">
                      <a16:colId xmlns:a16="http://schemas.microsoft.com/office/drawing/2014/main" val="2266905733"/>
                    </a:ext>
                  </a:extLst>
                </a:gridCol>
                <a:gridCol w="832436">
                  <a:extLst>
                    <a:ext uri="{9D8B030D-6E8A-4147-A177-3AD203B41FA5}">
                      <a16:colId xmlns:a16="http://schemas.microsoft.com/office/drawing/2014/main" val="3187683004"/>
                    </a:ext>
                  </a:extLst>
                </a:gridCol>
              </a:tblGrid>
              <a:tr h="200860">
                <a:tc gridSpan="3">
                  <a:txBody>
                    <a:bodyPr/>
                    <a:lstStyle/>
                    <a:p>
                      <a:r>
                        <a:rPr kumimoji="1" lang="ja-JP" altLang="en-US" sz="1050" b="1" dirty="0" smtClean="0"/>
                        <a:t>内容</a:t>
                      </a:r>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sz="1050"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sz="1050" dirty="0"/>
                    </a:p>
                  </a:txBody>
                  <a:tcPr marL="81680" marR="81680" marT="40840" marB="40840">
                    <a:lnB w="12700" cap="flat" cmpd="sng" algn="ctr">
                      <a:solidFill>
                        <a:schemeClr val="bg1"/>
                      </a:solidFill>
                      <a:prstDash val="solid"/>
                      <a:round/>
                      <a:headEnd type="none" w="med" len="med"/>
                      <a:tailEnd type="none" w="med" len="med"/>
                    </a:lnB>
                  </a:tcPr>
                </a:tc>
                <a:tc gridSpan="5">
                  <a:txBody>
                    <a:bodyPr/>
                    <a:lstStyle/>
                    <a:p>
                      <a:r>
                        <a:rPr kumimoji="1" lang="ja-JP" altLang="en-US" sz="1050" b="1" dirty="0" smtClean="0"/>
                        <a:t>各部署</a:t>
                      </a:r>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gridSpan="2">
                  <a:txBody>
                    <a:bodyPr/>
                    <a:lstStyle/>
                    <a:p>
                      <a:r>
                        <a:rPr kumimoji="1" lang="ja-JP" altLang="en-US" sz="1050" b="1" dirty="0" smtClean="0"/>
                        <a:t>事務局</a:t>
                      </a:r>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721433328"/>
                  </a:ext>
                </a:extLst>
              </a:tr>
              <a:tr h="200860">
                <a:tc>
                  <a:txBody>
                    <a:bodyPr/>
                    <a:lstStyle/>
                    <a:p>
                      <a:r>
                        <a:rPr kumimoji="1" lang="ja-JP" altLang="en-US" sz="1050" b="1" dirty="0" smtClean="0">
                          <a:solidFill>
                            <a:schemeClr val="bg1"/>
                          </a:solidFill>
                        </a:rPr>
                        <a:t>大項目</a:t>
                      </a:r>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中項目</a:t>
                      </a:r>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メンバー</a:t>
                      </a:r>
                      <a:endParaRPr kumimoji="1" lang="ja-JP" altLang="en-US" sz="1050" b="1" dirty="0">
                        <a:solidFill>
                          <a:schemeClr val="bg1"/>
                        </a:solidFill>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テーマリーダ</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050" b="1" dirty="0" smtClean="0">
                          <a:solidFill>
                            <a:schemeClr val="bg1"/>
                          </a:solidFill>
                        </a:rPr>
                        <a:t>G</a:t>
                      </a:r>
                      <a:r>
                        <a:rPr kumimoji="1" lang="ja-JP" altLang="en-US" sz="1050" b="1" dirty="0" smtClean="0">
                          <a:solidFill>
                            <a:schemeClr val="bg1"/>
                          </a:solidFill>
                        </a:rPr>
                        <a:t>課長</a:t>
                      </a:r>
                      <a:r>
                        <a:rPr kumimoji="1" lang="en-US" altLang="ja-JP" sz="1050" b="1" dirty="0" smtClean="0">
                          <a:solidFill>
                            <a:schemeClr val="bg1"/>
                          </a:solidFill>
                        </a:rPr>
                        <a:t>/</a:t>
                      </a:r>
                    </a:p>
                    <a:p>
                      <a:r>
                        <a:rPr kumimoji="1" lang="ja-JP" altLang="en-US" sz="1050" b="1" dirty="0" smtClean="0">
                          <a:solidFill>
                            <a:schemeClr val="bg1"/>
                          </a:solidFill>
                        </a:rPr>
                        <a:t>部室長</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en-US" altLang="ja-JP" sz="1050" b="1" dirty="0" err="1" smtClean="0">
                          <a:solidFill>
                            <a:schemeClr val="bg1"/>
                          </a:solidFill>
                        </a:rPr>
                        <a:t>RnD</a:t>
                      </a:r>
                      <a:r>
                        <a:rPr kumimoji="1" lang="ja-JP" altLang="en-US" sz="1050" b="1" dirty="0" smtClean="0">
                          <a:solidFill>
                            <a:schemeClr val="bg1"/>
                          </a:solidFill>
                        </a:rPr>
                        <a:t>推進</a:t>
                      </a:r>
                      <a:endParaRPr kumimoji="1" lang="en-US" altLang="ja-JP" sz="1050" b="1" dirty="0" smtClean="0">
                        <a:solidFill>
                          <a:schemeClr val="bg1"/>
                        </a:solidFill>
                      </a:endParaRPr>
                    </a:p>
                    <a:p>
                      <a:r>
                        <a:rPr kumimoji="1" lang="ja-JP" altLang="en-US" sz="1050" b="1" dirty="0" smtClean="0">
                          <a:solidFill>
                            <a:schemeClr val="bg1"/>
                          </a:solidFill>
                        </a:rPr>
                        <a:t>責任者</a:t>
                      </a: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担当役員</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研究</a:t>
                      </a:r>
                      <a:r>
                        <a:rPr kumimoji="1" lang="en-US" altLang="ja-JP" sz="1050" b="1" dirty="0" smtClean="0">
                          <a:solidFill>
                            <a:schemeClr val="bg1"/>
                          </a:solidFill>
                        </a:rPr>
                        <a:t>G</a:t>
                      </a:r>
                    </a:p>
                    <a:p>
                      <a:r>
                        <a:rPr kumimoji="1" lang="ja-JP" altLang="en-US" sz="1050" b="1" dirty="0" smtClean="0">
                          <a:solidFill>
                            <a:schemeClr val="bg1"/>
                          </a:solidFill>
                        </a:rPr>
                        <a:t>情報システム部</a:t>
                      </a:r>
                      <a:endParaRPr kumimoji="1" lang="ja-JP" altLang="en-US" sz="1050" b="1" dirty="0">
                        <a:solidFill>
                          <a:schemeClr val="bg1"/>
                        </a:solidFill>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管理部</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906452034"/>
                  </a:ext>
                </a:extLst>
              </a:tr>
              <a:tr h="252000">
                <a:tc>
                  <a:txBody>
                    <a:bodyPr/>
                    <a:lstStyle/>
                    <a:p>
                      <a:r>
                        <a:rPr kumimoji="1" lang="ja-JP" altLang="en-US" sz="1050" dirty="0" smtClean="0">
                          <a:solidFill>
                            <a:schemeClr val="bg2">
                              <a:lumMod val="50000"/>
                            </a:schemeClr>
                          </a:solidFill>
                        </a:rPr>
                        <a:t>外部調達費 実績管理</a:t>
                      </a:r>
                      <a:endParaRPr kumimoji="1" lang="ja-JP" altLang="en-US" sz="1050" dirty="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実績データ転記</a:t>
                      </a:r>
                      <a:endParaRPr kumimoji="1" lang="ja-JP" altLang="en-US" sz="1050" dirty="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新資材システムのデータベースからのデータを転記する</a:t>
                      </a:r>
                      <a:endParaRPr kumimoji="1" lang="ja-JP" altLang="en-US" sz="1050" dirty="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711206553"/>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編集</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en-US" altLang="ja-JP" sz="1050" b="1" dirty="0" smtClean="0">
                          <a:solidFill>
                            <a:schemeClr val="bg2">
                              <a:lumMod val="50000"/>
                            </a:schemeClr>
                          </a:solidFill>
                          <a:effectLst>
                            <a:outerShdw blurRad="38100" dist="38100" dir="2700000" algn="tl">
                              <a:srgbClr val="000000">
                                <a:alpha val="43137"/>
                              </a:srgbClr>
                            </a:outerShdw>
                          </a:effectLst>
                        </a:rPr>
                        <a:t>×</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98168196"/>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r>
                        <a:rPr kumimoji="1" lang="ja-JP" altLang="en-US" sz="1050" dirty="0" smtClean="0">
                          <a:solidFill>
                            <a:schemeClr val="bg2">
                              <a:lumMod val="50000"/>
                            </a:schemeClr>
                          </a:solidFill>
                        </a:rPr>
                        <a:t>閲覧</a:t>
                      </a:r>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40986123"/>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53174323"/>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669498994"/>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066342250"/>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935595339"/>
                  </a:ext>
                </a:extLst>
              </a:tr>
              <a:tr h="252000">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endParaRPr kumimoji="1" lang="ja-JP" altLang="en-US" sz="1050" dirty="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75633685"/>
                  </a:ext>
                </a:extLst>
              </a:tr>
              <a:tr h="252000">
                <a:tc>
                  <a:txBody>
                    <a:bodyPr/>
                    <a:lstStyle/>
                    <a:p>
                      <a:endParaRPr kumimoji="1" lang="ja-JP" altLang="en-US" sz="1050" dirty="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endParaRPr kumimoji="1" lang="ja-JP" altLang="en-US" sz="1050" dirty="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endParaRPr kumimoji="1" lang="ja-JP" altLang="en-US" sz="1050" dirty="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1149389"/>
                  </a:ext>
                </a:extLst>
              </a:tr>
              <a:tr h="252000">
                <a:tc>
                  <a:txBody>
                    <a:bodyPr/>
                    <a:lstStyle/>
                    <a:p>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tc>
                  <a:txBody>
                    <a:bodyPr/>
                    <a:lstStyle/>
                    <a:p>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tc>
                  <a:txBody>
                    <a:bodyPr/>
                    <a:lstStyle/>
                    <a:p>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685445025"/>
                  </a:ext>
                </a:extLst>
              </a:tr>
            </a:tbl>
          </a:graphicData>
        </a:graphic>
      </p:graphicFrame>
    </p:spTree>
    <p:extLst>
      <p:ext uri="{BB962C8B-B14F-4D97-AF65-F5344CB8AC3E}">
        <p14:creationId xmlns:p14="http://schemas.microsoft.com/office/powerpoint/2010/main" val="19308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業務フロー①（</a:t>
            </a:r>
            <a:r>
              <a:rPr kumimoji="1" lang="ja-JP" altLang="en-US" sz="2800" dirty="0"/>
              <a:t>研究開発テーマ、予算の決定</a:t>
            </a:r>
            <a:r>
              <a:rPr kumimoji="1" lang="ja-JP" altLang="en-US" sz="2800" dirty="0" smtClean="0"/>
              <a:t>）</a:t>
            </a:r>
            <a:endParaRPr kumimoji="1" lang="ja-JP" altLang="en-US" sz="2800" dirty="0"/>
          </a:p>
        </p:txBody>
      </p:sp>
    </p:spTree>
    <p:extLst>
      <p:ext uri="{BB962C8B-B14F-4D97-AF65-F5344CB8AC3E}">
        <p14:creationId xmlns:p14="http://schemas.microsoft.com/office/powerpoint/2010/main" val="39275654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研究開発計画書兼完了報告書の属性一覧</a:t>
            </a:r>
            <a:endParaRPr kumimoji="1" lang="ja-JP" altLang="en-US" sz="2800" dirty="0"/>
          </a:p>
        </p:txBody>
      </p:sp>
    </p:spTree>
    <p:extLst>
      <p:ext uri="{BB962C8B-B14F-4D97-AF65-F5344CB8AC3E}">
        <p14:creationId xmlns:p14="http://schemas.microsoft.com/office/powerpoint/2010/main" val="26521371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研究</a:t>
            </a:r>
            <a:r>
              <a:rPr lang="ja-JP" altLang="en-US" sz="2400" dirty="0">
                <a:solidFill>
                  <a:schemeClr val="bg1"/>
                </a:solidFill>
                <a:effectLst>
                  <a:outerShdw blurRad="38100" dist="38100" dir="2700000" algn="tl">
                    <a:srgbClr val="000000">
                      <a:alpha val="43137"/>
                    </a:srgbClr>
                  </a:outerShdw>
                </a:effectLst>
              </a:rPr>
              <a:t>開発計画書兼完了報告書の属性</a:t>
            </a:r>
            <a:r>
              <a:rPr lang="ja-JP" altLang="en-US" sz="2400" dirty="0" smtClean="0">
                <a:solidFill>
                  <a:schemeClr val="bg1"/>
                </a:solidFill>
                <a:effectLst>
                  <a:outerShdw blurRad="38100" dist="38100" dir="2700000" algn="tl">
                    <a:srgbClr val="000000">
                      <a:alpha val="43137"/>
                    </a:srgbClr>
                  </a:outerShdw>
                </a:effectLst>
              </a:rPr>
              <a:t>一覧</a:t>
            </a:r>
            <a:endParaRPr lang="ja-JP" altLang="en-US" sz="2400" dirty="0">
              <a:solidFill>
                <a:schemeClr val="bg1"/>
              </a:solidFill>
              <a:effectLst>
                <a:outerShdw blurRad="38100" dist="38100" dir="2700000" algn="tl">
                  <a:srgbClr val="000000">
                    <a:alpha val="43137"/>
                  </a:srgbClr>
                </a:outerShdw>
              </a:effectLst>
            </a:endParaRPr>
          </a:p>
        </p:txBody>
      </p:sp>
      <p:graphicFrame>
        <p:nvGraphicFramePr>
          <p:cNvPr id="5" name="表 4"/>
          <p:cNvGraphicFramePr>
            <a:graphicFrameLocks noGrp="1"/>
          </p:cNvGraphicFramePr>
          <p:nvPr>
            <p:extLst>
              <p:ext uri="{D42A27DB-BD31-4B8C-83A1-F6EECF244321}">
                <p14:modId xmlns:p14="http://schemas.microsoft.com/office/powerpoint/2010/main" val="1334177745"/>
              </p:ext>
            </p:extLst>
          </p:nvPr>
        </p:nvGraphicFramePr>
        <p:xfrm>
          <a:off x="152399" y="1069975"/>
          <a:ext cx="3876675" cy="5056540"/>
        </p:xfrm>
        <a:graphic>
          <a:graphicData uri="http://schemas.openxmlformats.org/drawingml/2006/table">
            <a:tbl>
              <a:tblPr firstRow="1" bandRow="1">
                <a:tableStyleId>{5C22544A-7EE6-4342-B048-85BDC9FD1C3A}</a:tableStyleId>
              </a:tblPr>
              <a:tblGrid>
                <a:gridCol w="382123">
                  <a:extLst>
                    <a:ext uri="{9D8B030D-6E8A-4147-A177-3AD203B41FA5}">
                      <a16:colId xmlns:a16="http://schemas.microsoft.com/office/drawing/2014/main" val="1152255876"/>
                    </a:ext>
                  </a:extLst>
                </a:gridCol>
                <a:gridCol w="1475253">
                  <a:extLst>
                    <a:ext uri="{9D8B030D-6E8A-4147-A177-3AD203B41FA5}">
                      <a16:colId xmlns:a16="http://schemas.microsoft.com/office/drawing/2014/main" val="1675743463"/>
                    </a:ext>
                  </a:extLst>
                </a:gridCol>
                <a:gridCol w="2019299">
                  <a:extLst>
                    <a:ext uri="{9D8B030D-6E8A-4147-A177-3AD203B41FA5}">
                      <a16:colId xmlns:a16="http://schemas.microsoft.com/office/drawing/2014/main" val="2402024917"/>
                    </a:ext>
                  </a:extLst>
                </a:gridCol>
              </a:tblGrid>
              <a:tr h="401720">
                <a:tc>
                  <a:txBody>
                    <a:bodyPr/>
                    <a:lstStyle/>
                    <a:p>
                      <a:r>
                        <a:rPr kumimoji="1" lang="en-US" altLang="ja-JP" sz="1050" b="1" dirty="0" smtClean="0">
                          <a:solidFill>
                            <a:schemeClr val="bg1"/>
                          </a:solidFill>
                        </a:rPr>
                        <a:t>No.</a:t>
                      </a:r>
                      <a:r>
                        <a:rPr kumimoji="1" lang="en-US" altLang="ja-JP" sz="1050" b="1" baseline="0" dirty="0" smtClean="0">
                          <a:solidFill>
                            <a:schemeClr val="bg1"/>
                          </a:solidFill>
                        </a:rPr>
                        <a:t>      </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出力対象の属性</a:t>
                      </a:r>
                      <a:endParaRPr kumimoji="1" lang="en-US" altLang="ja-JP" sz="105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（名称）</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4895420"/>
                  </a:ext>
                </a:extLst>
              </a:tr>
              <a:tr h="200860">
                <a:tc>
                  <a:txBody>
                    <a:bodyPr/>
                    <a:lstStyle/>
                    <a:p>
                      <a:r>
                        <a:rPr kumimoji="1" lang="en-US" altLang="ja-JP" sz="1050" dirty="0" smtClean="0">
                          <a:solidFill>
                            <a:schemeClr val="bg2">
                              <a:lumMod val="50000"/>
                            </a:schemeClr>
                          </a:solidFill>
                        </a:rPr>
                        <a:t>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部署名</a:t>
                      </a: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ja-JP" altLang="en-US" sz="1050" dirty="0"/>
                    </a:p>
                  </a:txBody>
                  <a:tcPr marL="81680" marR="81680" marT="40840" marB="40840">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4738337"/>
                  </a:ext>
                </a:extLst>
              </a:tr>
              <a:tr h="200860">
                <a:tc>
                  <a:txBody>
                    <a:bodyPr/>
                    <a:lstStyle/>
                    <a:p>
                      <a:r>
                        <a:rPr kumimoji="1" lang="en-US" altLang="ja-JP" sz="1050" dirty="0" smtClean="0">
                          <a:solidFill>
                            <a:schemeClr val="bg2">
                              <a:lumMod val="50000"/>
                            </a:schemeClr>
                          </a:solidFill>
                        </a:rPr>
                        <a:t>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件名</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18924073"/>
                  </a:ext>
                </a:extLst>
              </a:tr>
              <a:tr h="200860">
                <a:tc>
                  <a:txBody>
                    <a:bodyPr/>
                    <a:lstStyle/>
                    <a:p>
                      <a:r>
                        <a:rPr kumimoji="1" lang="en-US" altLang="ja-JP" sz="1050" dirty="0" smtClean="0">
                          <a:solidFill>
                            <a:schemeClr val="bg2">
                              <a:lumMod val="50000"/>
                            </a:schemeClr>
                          </a:solidFill>
                        </a:rPr>
                        <a:t>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起案番号</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rgbClr val="FF7C80"/>
                        </a:solidFill>
                      </a:endParaRPr>
                    </a:p>
                  </a:txBody>
                  <a:tcPr marL="81680" marR="81680" marT="40840" marB="4084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685561954"/>
                  </a:ext>
                </a:extLst>
              </a:tr>
              <a:tr h="252000">
                <a:tc>
                  <a:txBody>
                    <a:bodyPr/>
                    <a:lstStyle/>
                    <a:p>
                      <a:r>
                        <a:rPr kumimoji="1" lang="en-US" altLang="ja-JP" sz="1050" dirty="0" smtClean="0">
                          <a:solidFill>
                            <a:schemeClr val="bg2">
                              <a:lumMod val="50000"/>
                            </a:schemeClr>
                          </a:solidFill>
                        </a:rPr>
                        <a:t>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研究開発製番</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extLst>
                  <a:ext uri="{0D108BD9-81ED-4DB2-BD59-A6C34878D82A}">
                    <a16:rowId xmlns:a16="http://schemas.microsoft.com/office/drawing/2014/main" val="1908933327"/>
                  </a:ext>
                </a:extLst>
              </a:tr>
              <a:tr h="252000">
                <a:tc>
                  <a:txBody>
                    <a:bodyPr/>
                    <a:lstStyle/>
                    <a:p>
                      <a:r>
                        <a:rPr kumimoji="1" lang="en-US" altLang="ja-JP" sz="1050" dirty="0" smtClean="0">
                          <a:solidFill>
                            <a:schemeClr val="bg2">
                              <a:lumMod val="50000"/>
                            </a:schemeClr>
                          </a:solidFill>
                        </a:rPr>
                        <a:t>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区分</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extLst>
                  <a:ext uri="{0D108BD9-81ED-4DB2-BD59-A6C34878D82A}">
                    <a16:rowId xmlns:a16="http://schemas.microsoft.com/office/drawing/2014/main" val="1999115598"/>
                  </a:ext>
                </a:extLst>
              </a:tr>
              <a:tr h="252000">
                <a:tc>
                  <a:txBody>
                    <a:bodyPr/>
                    <a:lstStyle/>
                    <a:p>
                      <a:r>
                        <a:rPr kumimoji="1" lang="en-US" altLang="ja-JP" sz="1050" dirty="0" smtClean="0">
                          <a:solidFill>
                            <a:schemeClr val="bg2">
                              <a:lumMod val="50000"/>
                            </a:schemeClr>
                          </a:solidFill>
                        </a:rPr>
                        <a:t>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内容（概要説明）</a:t>
                      </a:r>
                      <a:endParaRPr kumimoji="1" lang="ja-JP" altLang="en-US" sz="1800" dirty="0" smtClean="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extLst>
                  <a:ext uri="{0D108BD9-81ED-4DB2-BD59-A6C34878D82A}">
                    <a16:rowId xmlns:a16="http://schemas.microsoft.com/office/drawing/2014/main" val="1228090526"/>
                  </a:ext>
                </a:extLst>
              </a:tr>
              <a:tr h="252000">
                <a:tc>
                  <a:txBody>
                    <a:bodyPr/>
                    <a:lstStyle/>
                    <a:p>
                      <a:r>
                        <a:rPr kumimoji="1" lang="en-US" altLang="ja-JP" sz="1050" dirty="0" smtClean="0">
                          <a:solidFill>
                            <a:schemeClr val="bg2">
                              <a:lumMod val="50000"/>
                            </a:schemeClr>
                          </a:solidFill>
                        </a:rPr>
                        <a:t>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目的</a:t>
                      </a:r>
                      <a:endParaRPr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extLst>
                  <a:ext uri="{0D108BD9-81ED-4DB2-BD59-A6C34878D82A}">
                    <a16:rowId xmlns:a16="http://schemas.microsoft.com/office/drawing/2014/main" val="739284612"/>
                  </a:ext>
                </a:extLst>
              </a:tr>
              <a:tr h="252000">
                <a:tc>
                  <a:txBody>
                    <a:bodyPr/>
                    <a:lstStyle/>
                    <a:p>
                      <a:r>
                        <a:rPr kumimoji="1" lang="en-US" altLang="ja-JP" sz="1050" dirty="0" smtClean="0">
                          <a:solidFill>
                            <a:schemeClr val="bg2">
                              <a:lumMod val="50000"/>
                            </a:schemeClr>
                          </a:solidFill>
                        </a:rPr>
                        <a:t>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lang="ja-JP" altLang="en-US" sz="1050" dirty="0" smtClean="0">
                          <a:solidFill>
                            <a:schemeClr val="bg1">
                              <a:lumMod val="50000"/>
                            </a:schemeClr>
                          </a:solidFill>
                        </a:rPr>
                        <a:t>目標とする成果・効果、達成時期</a:t>
                      </a:r>
                      <a:endParaRPr lang="ja-JP" altLang="en-US" dirty="0">
                        <a:solidFill>
                          <a:schemeClr val="bg1">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extLst>
                  <a:ext uri="{0D108BD9-81ED-4DB2-BD59-A6C34878D82A}">
                    <a16:rowId xmlns:a16="http://schemas.microsoft.com/office/drawing/2014/main" val="2958973501"/>
                  </a:ext>
                </a:extLst>
              </a:tr>
              <a:tr h="252000">
                <a:tc>
                  <a:txBody>
                    <a:bodyPr/>
                    <a:lstStyle/>
                    <a:p>
                      <a:r>
                        <a:rPr kumimoji="1" lang="en-US" altLang="ja-JP" sz="1050" dirty="0" smtClean="0">
                          <a:solidFill>
                            <a:schemeClr val="bg2">
                              <a:lumMod val="50000"/>
                            </a:schemeClr>
                          </a:solidFill>
                        </a:rPr>
                        <a:t>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負担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extLst>
                  <a:ext uri="{0D108BD9-81ED-4DB2-BD59-A6C34878D82A}">
                    <a16:rowId xmlns:a16="http://schemas.microsoft.com/office/drawing/2014/main" val="1721256300"/>
                  </a:ext>
                </a:extLst>
              </a:tr>
              <a:tr h="252000">
                <a:tc>
                  <a:txBody>
                    <a:bodyPr/>
                    <a:lstStyle/>
                    <a:p>
                      <a:r>
                        <a:rPr kumimoji="1" lang="en-US" altLang="ja-JP" sz="1050" dirty="0" smtClean="0">
                          <a:solidFill>
                            <a:schemeClr val="bg2">
                              <a:lumMod val="50000"/>
                            </a:schemeClr>
                          </a:solidFill>
                        </a:rPr>
                        <a:t>10</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負担先</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495605784"/>
                  </a:ext>
                </a:extLst>
              </a:tr>
              <a:tr h="252000">
                <a:tc>
                  <a:txBody>
                    <a:bodyPr/>
                    <a:lstStyle/>
                    <a:p>
                      <a:r>
                        <a:rPr kumimoji="1" lang="en-US" altLang="ja-JP" sz="1050" dirty="0" smtClean="0">
                          <a:solidFill>
                            <a:schemeClr val="bg2">
                              <a:lumMod val="50000"/>
                            </a:schemeClr>
                          </a:solidFill>
                        </a:rPr>
                        <a:t>11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特許目標件数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3098972144"/>
                  </a:ext>
                </a:extLst>
              </a:tr>
              <a:tr h="252000">
                <a:tc>
                  <a:txBody>
                    <a:bodyPr/>
                    <a:lstStyle/>
                    <a:p>
                      <a:r>
                        <a:rPr kumimoji="1" lang="en-US" altLang="ja-JP" sz="1050" dirty="0" smtClean="0">
                          <a:solidFill>
                            <a:schemeClr val="bg2">
                              <a:lumMod val="50000"/>
                            </a:schemeClr>
                          </a:solidFill>
                        </a:rPr>
                        <a:t>12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設計工数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4290340737"/>
                  </a:ext>
                </a:extLst>
              </a:tr>
              <a:tr h="252000">
                <a:tc>
                  <a:txBody>
                    <a:bodyPr/>
                    <a:lstStyle/>
                    <a:p>
                      <a:r>
                        <a:rPr kumimoji="1" lang="en-US" altLang="ja-JP" sz="1050" dirty="0" smtClean="0">
                          <a:solidFill>
                            <a:schemeClr val="bg2">
                              <a:lumMod val="50000"/>
                            </a:schemeClr>
                          </a:solidFill>
                        </a:rPr>
                        <a:t>13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生技工数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2534093723"/>
                  </a:ext>
                </a:extLst>
              </a:tr>
              <a:tr h="252000">
                <a:tc>
                  <a:txBody>
                    <a:bodyPr/>
                    <a:lstStyle/>
                    <a:p>
                      <a:r>
                        <a:rPr kumimoji="1" lang="en-US" altLang="ja-JP" sz="1050" dirty="0" smtClean="0">
                          <a:solidFill>
                            <a:schemeClr val="bg2">
                              <a:lumMod val="50000"/>
                            </a:schemeClr>
                          </a:solidFill>
                        </a:rPr>
                        <a:t>14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試験工数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4088317923"/>
                  </a:ext>
                </a:extLst>
              </a:tr>
              <a:tr h="252000">
                <a:tc>
                  <a:txBody>
                    <a:bodyPr/>
                    <a:lstStyle/>
                    <a:p>
                      <a:r>
                        <a:rPr kumimoji="1" lang="en-US" altLang="ja-JP" sz="1050" dirty="0" smtClean="0">
                          <a:solidFill>
                            <a:schemeClr val="bg2">
                              <a:lumMod val="50000"/>
                            </a:schemeClr>
                          </a:solidFill>
                        </a:rPr>
                        <a:t>15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直接工数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3485656884"/>
                  </a:ext>
                </a:extLst>
              </a:tr>
              <a:tr h="252000">
                <a:tc>
                  <a:txBody>
                    <a:bodyPr/>
                    <a:lstStyle/>
                    <a:p>
                      <a:r>
                        <a:rPr kumimoji="1" lang="en-US" altLang="ja-JP" sz="1050" dirty="0" smtClean="0">
                          <a:solidFill>
                            <a:schemeClr val="bg2">
                              <a:lumMod val="50000"/>
                            </a:schemeClr>
                          </a:solidFill>
                        </a:rPr>
                        <a:t>16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1232152111"/>
                  </a:ext>
                </a:extLst>
              </a:tr>
              <a:tr h="252000">
                <a:tc>
                  <a:txBody>
                    <a:bodyPr/>
                    <a:lstStyle/>
                    <a:p>
                      <a:r>
                        <a:rPr kumimoji="1" lang="en-US" altLang="ja-JP" sz="1050" dirty="0" smtClean="0">
                          <a:solidFill>
                            <a:schemeClr val="bg2">
                              <a:lumMod val="50000"/>
                            </a:schemeClr>
                          </a:solidFill>
                        </a:rPr>
                        <a:t>17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外部調達費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599250128"/>
                  </a:ext>
                </a:extLst>
              </a:tr>
              <a:tr h="252000">
                <a:tc>
                  <a:txBody>
                    <a:bodyPr/>
                    <a:lstStyle/>
                    <a:p>
                      <a:r>
                        <a:rPr kumimoji="1" lang="en-US" altLang="ja-JP" sz="1050" dirty="0" smtClean="0">
                          <a:solidFill>
                            <a:schemeClr val="bg2">
                              <a:lumMod val="50000"/>
                            </a:schemeClr>
                          </a:solidFill>
                        </a:rPr>
                        <a:t>18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その他経費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1790222901"/>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685970663"/>
              </p:ext>
            </p:extLst>
          </p:nvPr>
        </p:nvGraphicFramePr>
        <p:xfrm>
          <a:off x="4152899" y="1069975"/>
          <a:ext cx="3895725" cy="4844580"/>
        </p:xfrm>
        <a:graphic>
          <a:graphicData uri="http://schemas.openxmlformats.org/drawingml/2006/table">
            <a:tbl>
              <a:tblPr firstRow="1" bandRow="1">
                <a:tableStyleId>{5C22544A-7EE6-4342-B048-85BDC9FD1C3A}</a:tableStyleId>
              </a:tblPr>
              <a:tblGrid>
                <a:gridCol w="384001">
                  <a:extLst>
                    <a:ext uri="{9D8B030D-6E8A-4147-A177-3AD203B41FA5}">
                      <a16:colId xmlns:a16="http://schemas.microsoft.com/office/drawing/2014/main" val="1152255876"/>
                    </a:ext>
                  </a:extLst>
                </a:gridCol>
                <a:gridCol w="1655218">
                  <a:extLst>
                    <a:ext uri="{9D8B030D-6E8A-4147-A177-3AD203B41FA5}">
                      <a16:colId xmlns:a16="http://schemas.microsoft.com/office/drawing/2014/main" val="1675743463"/>
                    </a:ext>
                  </a:extLst>
                </a:gridCol>
                <a:gridCol w="1856506">
                  <a:extLst>
                    <a:ext uri="{9D8B030D-6E8A-4147-A177-3AD203B41FA5}">
                      <a16:colId xmlns:a16="http://schemas.microsoft.com/office/drawing/2014/main" val="2402024917"/>
                    </a:ext>
                  </a:extLst>
                </a:gridCol>
              </a:tblGrid>
              <a:tr h="401720">
                <a:tc>
                  <a:txBody>
                    <a:bodyPr/>
                    <a:lstStyle/>
                    <a:p>
                      <a:r>
                        <a:rPr kumimoji="1" lang="en-US" altLang="ja-JP" sz="1050" b="1" dirty="0" smtClean="0">
                          <a:solidFill>
                            <a:schemeClr val="bg1"/>
                          </a:solidFill>
                        </a:rPr>
                        <a:t>No.</a:t>
                      </a:r>
                      <a:r>
                        <a:rPr kumimoji="1" lang="en-US" altLang="ja-JP" sz="1050" b="1" baseline="0" dirty="0" smtClean="0">
                          <a:solidFill>
                            <a:schemeClr val="bg1"/>
                          </a:solidFill>
                        </a:rPr>
                        <a:t>      </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出力対象の属性</a:t>
                      </a:r>
                      <a:endParaRPr kumimoji="1" lang="en-US" altLang="ja-JP" sz="105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（名称）</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4895420"/>
                  </a:ext>
                </a:extLst>
              </a:tr>
              <a:tr h="200860">
                <a:tc>
                  <a:txBody>
                    <a:bodyPr/>
                    <a:lstStyle/>
                    <a:p>
                      <a:r>
                        <a:rPr kumimoji="1" lang="en-US" altLang="ja-JP" sz="1050" dirty="0" smtClean="0">
                          <a:solidFill>
                            <a:schemeClr val="bg2">
                              <a:lumMod val="50000"/>
                            </a:schemeClr>
                          </a:solidFill>
                        </a:rPr>
                        <a:t>19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4738337"/>
                  </a:ext>
                </a:extLst>
              </a:tr>
              <a:tr h="200860">
                <a:tc>
                  <a:txBody>
                    <a:bodyPr/>
                    <a:lstStyle/>
                    <a:p>
                      <a:r>
                        <a:rPr kumimoji="1" lang="en-US" altLang="ja-JP" sz="1050" dirty="0" smtClean="0">
                          <a:solidFill>
                            <a:schemeClr val="bg2">
                              <a:lumMod val="50000"/>
                            </a:schemeClr>
                          </a:solidFill>
                        </a:rPr>
                        <a:t>20</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正味外調費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18924073"/>
                  </a:ext>
                </a:extLst>
              </a:tr>
              <a:tr h="200860">
                <a:tc>
                  <a:txBody>
                    <a:bodyPr/>
                    <a:lstStyle/>
                    <a:p>
                      <a:r>
                        <a:rPr kumimoji="1" lang="en-US" altLang="ja-JP" sz="1050" dirty="0" smtClean="0">
                          <a:solidFill>
                            <a:schemeClr val="bg2">
                              <a:lumMod val="50000"/>
                            </a:schemeClr>
                          </a:solidFill>
                        </a:rPr>
                        <a:t>21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総費用</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685561954"/>
                  </a:ext>
                </a:extLst>
              </a:tr>
              <a:tr h="252000">
                <a:tc>
                  <a:txBody>
                    <a:bodyPr/>
                    <a:lstStyle/>
                    <a:p>
                      <a:r>
                        <a:rPr kumimoji="1" lang="en-US" altLang="ja-JP" sz="1050" dirty="0" smtClean="0">
                          <a:solidFill>
                            <a:schemeClr val="bg2">
                              <a:lumMod val="50000"/>
                            </a:schemeClr>
                          </a:solidFill>
                        </a:rPr>
                        <a:t>22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当社負担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1908933327"/>
                  </a:ext>
                </a:extLst>
              </a:tr>
              <a:tr h="252000">
                <a:tc>
                  <a:txBody>
                    <a:bodyPr/>
                    <a:lstStyle/>
                    <a:p>
                      <a:r>
                        <a:rPr kumimoji="1" lang="en-US" altLang="ja-JP" sz="1050" dirty="0" smtClean="0">
                          <a:solidFill>
                            <a:schemeClr val="bg2">
                              <a:lumMod val="50000"/>
                            </a:schemeClr>
                          </a:solidFill>
                        </a:rPr>
                        <a:t>23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試験工数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1999115598"/>
                  </a:ext>
                </a:extLst>
              </a:tr>
              <a:tr h="252000">
                <a:tc>
                  <a:txBody>
                    <a:bodyPr/>
                    <a:lstStyle/>
                    <a:p>
                      <a:r>
                        <a:rPr kumimoji="1" lang="en-US" altLang="ja-JP" sz="1050" dirty="0" smtClean="0">
                          <a:solidFill>
                            <a:schemeClr val="bg2">
                              <a:lumMod val="50000"/>
                            </a:schemeClr>
                          </a:solidFill>
                        </a:rPr>
                        <a:t>24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設計工数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1228090526"/>
                  </a:ext>
                </a:extLst>
              </a:tr>
              <a:tr h="252000">
                <a:tc>
                  <a:txBody>
                    <a:bodyPr/>
                    <a:lstStyle/>
                    <a:p>
                      <a:r>
                        <a:rPr kumimoji="1" lang="en-US" altLang="ja-JP" sz="1050" dirty="0" smtClean="0">
                          <a:solidFill>
                            <a:schemeClr val="bg2">
                              <a:lumMod val="50000"/>
                            </a:schemeClr>
                          </a:solidFill>
                        </a:rPr>
                        <a:t>25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生技工数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410201800"/>
                  </a:ext>
                </a:extLst>
              </a:tr>
              <a:tr h="252000">
                <a:tc>
                  <a:txBody>
                    <a:bodyPr/>
                    <a:lstStyle/>
                    <a:p>
                      <a:r>
                        <a:rPr kumimoji="1" lang="en-US" altLang="ja-JP" sz="1050" dirty="0" smtClean="0">
                          <a:solidFill>
                            <a:schemeClr val="bg2">
                              <a:lumMod val="50000"/>
                            </a:schemeClr>
                          </a:solidFill>
                        </a:rPr>
                        <a:t>26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試験工数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3872365195"/>
                  </a:ext>
                </a:extLst>
              </a:tr>
              <a:tr h="252000">
                <a:tc>
                  <a:txBody>
                    <a:bodyPr/>
                    <a:lstStyle/>
                    <a:p>
                      <a:r>
                        <a:rPr kumimoji="1" lang="en-US" altLang="ja-JP" sz="1050" dirty="0" smtClean="0">
                          <a:solidFill>
                            <a:schemeClr val="bg2">
                              <a:lumMod val="50000"/>
                            </a:schemeClr>
                          </a:solidFill>
                        </a:rPr>
                        <a:t>27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直接工数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2684548945"/>
                  </a:ext>
                </a:extLst>
              </a:tr>
              <a:tr h="252000">
                <a:tc>
                  <a:txBody>
                    <a:bodyPr/>
                    <a:lstStyle/>
                    <a:p>
                      <a:r>
                        <a:rPr kumimoji="1" lang="en-US" altLang="ja-JP" sz="1050" dirty="0" smtClean="0">
                          <a:solidFill>
                            <a:schemeClr val="bg2">
                              <a:lumMod val="50000"/>
                            </a:schemeClr>
                          </a:solidFill>
                        </a:rPr>
                        <a:t>28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2442214713"/>
                  </a:ext>
                </a:extLst>
              </a:tr>
              <a:tr h="252000">
                <a:tc>
                  <a:txBody>
                    <a:bodyPr/>
                    <a:lstStyle/>
                    <a:p>
                      <a:r>
                        <a:rPr kumimoji="1" lang="en-US" altLang="ja-JP" sz="1050" dirty="0" smtClean="0">
                          <a:solidFill>
                            <a:schemeClr val="bg2">
                              <a:lumMod val="50000"/>
                            </a:schemeClr>
                          </a:solidFill>
                        </a:rPr>
                        <a:t>29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外部調達費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463846373"/>
                  </a:ext>
                </a:extLst>
              </a:tr>
              <a:tr h="252000">
                <a:tc>
                  <a:txBody>
                    <a:bodyPr/>
                    <a:lstStyle/>
                    <a:p>
                      <a:r>
                        <a:rPr kumimoji="1" lang="en-US" altLang="ja-JP" sz="1050" dirty="0" smtClean="0">
                          <a:solidFill>
                            <a:schemeClr val="bg2">
                              <a:lumMod val="50000"/>
                            </a:schemeClr>
                          </a:solidFill>
                        </a:rPr>
                        <a:t>30</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その他経費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455927637"/>
                  </a:ext>
                </a:extLst>
              </a:tr>
              <a:tr h="252000">
                <a:tc>
                  <a:txBody>
                    <a:bodyPr/>
                    <a:lstStyle/>
                    <a:p>
                      <a:r>
                        <a:rPr kumimoji="1" lang="en-US" altLang="ja-JP" sz="1050" dirty="0" smtClean="0">
                          <a:solidFill>
                            <a:schemeClr val="bg2">
                              <a:lumMod val="50000"/>
                            </a:schemeClr>
                          </a:solidFill>
                        </a:rPr>
                        <a:t>31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739284612"/>
                  </a:ext>
                </a:extLst>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2494414005"/>
              </p:ext>
            </p:extLst>
          </p:nvPr>
        </p:nvGraphicFramePr>
        <p:xfrm>
          <a:off x="8172449" y="1069975"/>
          <a:ext cx="3895726" cy="4704960"/>
        </p:xfrm>
        <a:graphic>
          <a:graphicData uri="http://schemas.openxmlformats.org/drawingml/2006/table">
            <a:tbl>
              <a:tblPr firstRow="1" bandRow="1">
                <a:tableStyleId>{5C22544A-7EE6-4342-B048-85BDC9FD1C3A}</a:tableStyleId>
              </a:tblPr>
              <a:tblGrid>
                <a:gridCol w="384001">
                  <a:extLst>
                    <a:ext uri="{9D8B030D-6E8A-4147-A177-3AD203B41FA5}">
                      <a16:colId xmlns:a16="http://schemas.microsoft.com/office/drawing/2014/main" val="1152255876"/>
                    </a:ext>
                  </a:extLst>
                </a:gridCol>
                <a:gridCol w="1554472">
                  <a:extLst>
                    <a:ext uri="{9D8B030D-6E8A-4147-A177-3AD203B41FA5}">
                      <a16:colId xmlns:a16="http://schemas.microsoft.com/office/drawing/2014/main" val="1675743463"/>
                    </a:ext>
                  </a:extLst>
                </a:gridCol>
                <a:gridCol w="1957253">
                  <a:extLst>
                    <a:ext uri="{9D8B030D-6E8A-4147-A177-3AD203B41FA5}">
                      <a16:colId xmlns:a16="http://schemas.microsoft.com/office/drawing/2014/main" val="2402024917"/>
                    </a:ext>
                  </a:extLst>
                </a:gridCol>
              </a:tblGrid>
              <a:tr h="401720">
                <a:tc>
                  <a:txBody>
                    <a:bodyPr/>
                    <a:lstStyle/>
                    <a:p>
                      <a:r>
                        <a:rPr kumimoji="1" lang="en-US" altLang="ja-JP" sz="1050" b="1" dirty="0" smtClean="0">
                          <a:solidFill>
                            <a:schemeClr val="bg1"/>
                          </a:solidFill>
                        </a:rPr>
                        <a:t>No.</a:t>
                      </a:r>
                      <a:r>
                        <a:rPr kumimoji="1" lang="en-US" altLang="ja-JP" sz="1050" b="1" baseline="0" dirty="0" smtClean="0">
                          <a:solidFill>
                            <a:schemeClr val="bg1"/>
                          </a:solidFill>
                        </a:rPr>
                        <a:t>      </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出力対象の属性</a:t>
                      </a:r>
                      <a:endParaRPr kumimoji="1" lang="en-US" altLang="ja-JP" sz="105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（名称）</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4895420"/>
                  </a:ext>
                </a:extLst>
              </a:tr>
              <a:tr h="252000">
                <a:tc>
                  <a:txBody>
                    <a:bodyPr/>
                    <a:lstStyle/>
                    <a:p>
                      <a:r>
                        <a:rPr kumimoji="1" lang="en-US" altLang="ja-JP" sz="1050" dirty="0" smtClean="0">
                          <a:solidFill>
                            <a:schemeClr val="bg2">
                              <a:lumMod val="50000"/>
                            </a:schemeClr>
                          </a:solidFill>
                        </a:rPr>
                        <a:t>32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進捗状況</a:t>
                      </a:r>
                      <a:r>
                        <a:rPr kumimoji="1" lang="en-US" altLang="ja-JP" sz="1050" dirty="0" smtClean="0">
                          <a:solidFill>
                            <a:schemeClr val="bg2">
                              <a:lumMod val="50000"/>
                            </a:schemeClr>
                          </a:solidFill>
                        </a:rPr>
                        <a:t>/</a:t>
                      </a:r>
                      <a:r>
                        <a:rPr kumimoji="1" lang="ja-JP" altLang="en-US" sz="1050" dirty="0" smtClean="0">
                          <a:solidFill>
                            <a:schemeClr val="bg2">
                              <a:lumMod val="50000"/>
                            </a:schemeClr>
                          </a:solidFill>
                        </a:rPr>
                        <a:t>課題</a:t>
                      </a:r>
                      <a:r>
                        <a:rPr kumimoji="1" lang="en-US" altLang="ja-JP" sz="1050" dirty="0" smtClean="0">
                          <a:solidFill>
                            <a:schemeClr val="bg2">
                              <a:lumMod val="50000"/>
                            </a:schemeClr>
                          </a:solidFill>
                        </a:rPr>
                        <a:t>/</a:t>
                      </a:r>
                      <a:r>
                        <a:rPr kumimoji="1" lang="ja-JP" altLang="en-US" sz="1050" dirty="0" smtClean="0">
                          <a:solidFill>
                            <a:schemeClr val="bg2">
                              <a:lumMod val="50000"/>
                            </a:schemeClr>
                          </a:solidFill>
                        </a:rPr>
                        <a:t>対策</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a:t>
                      </a:r>
                      <a:endParaRPr kumimoji="1" lang="en-US" altLang="ja-JP" sz="1050" dirty="0" smtClean="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21256300"/>
                  </a:ext>
                </a:extLst>
              </a:tr>
              <a:tr h="252000">
                <a:tc>
                  <a:txBody>
                    <a:bodyPr/>
                    <a:lstStyle/>
                    <a:p>
                      <a:r>
                        <a:rPr kumimoji="1" lang="en-US" altLang="ja-JP" sz="1050" dirty="0" smtClean="0">
                          <a:solidFill>
                            <a:schemeClr val="bg2">
                              <a:lumMod val="50000"/>
                            </a:schemeClr>
                          </a:solidFill>
                        </a:rPr>
                        <a:t>33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改訂</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495605784"/>
                  </a:ext>
                </a:extLst>
              </a:tr>
              <a:tr h="252000">
                <a:tc>
                  <a:txBody>
                    <a:bodyPr/>
                    <a:lstStyle/>
                    <a:p>
                      <a:r>
                        <a:rPr kumimoji="1" lang="en-US" altLang="ja-JP" sz="1050" dirty="0" smtClean="0">
                          <a:solidFill>
                            <a:schemeClr val="bg2">
                              <a:lumMod val="50000"/>
                            </a:schemeClr>
                          </a:solidFill>
                        </a:rPr>
                        <a:t>34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改訂日</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chemeClr val="bg2">
                            <a:lumMod val="50000"/>
                          </a:schemeClr>
                        </a:solidFill>
                      </a:endParaRPr>
                    </a:p>
                  </a:txBody>
                  <a:tcPr marL="81680" marR="81680" marT="40840" marB="40840"/>
                </a:tc>
                <a:extLst>
                  <a:ext uri="{0D108BD9-81ED-4DB2-BD59-A6C34878D82A}">
                    <a16:rowId xmlns:a16="http://schemas.microsoft.com/office/drawing/2014/main" val="3098972144"/>
                  </a:ext>
                </a:extLst>
              </a:tr>
              <a:tr h="203695">
                <a:tc>
                  <a:txBody>
                    <a:bodyPr/>
                    <a:lstStyle/>
                    <a:p>
                      <a:r>
                        <a:rPr kumimoji="1" lang="en-US" altLang="ja-JP" sz="1050" dirty="0" smtClean="0">
                          <a:solidFill>
                            <a:schemeClr val="bg2">
                              <a:lumMod val="50000"/>
                            </a:schemeClr>
                          </a:solidFill>
                        </a:rPr>
                        <a:t>35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改訂内容</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90340737"/>
                  </a:ext>
                </a:extLst>
              </a:tr>
              <a:tr h="286655">
                <a:tc>
                  <a:txBody>
                    <a:bodyPr/>
                    <a:lstStyle/>
                    <a:p>
                      <a:r>
                        <a:rPr kumimoji="1" lang="en-US" altLang="ja-JP" sz="1050" dirty="0" smtClean="0">
                          <a:solidFill>
                            <a:schemeClr val="bg2">
                              <a:lumMod val="50000"/>
                            </a:schemeClr>
                          </a:solidFill>
                        </a:rPr>
                        <a:t>36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テーマリーダ</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改訂署名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4440591"/>
                  </a:ext>
                </a:extLst>
              </a:tr>
              <a:tr h="286655">
                <a:tc>
                  <a:txBody>
                    <a:bodyPr/>
                    <a:lstStyle/>
                    <a:p>
                      <a:r>
                        <a:rPr kumimoji="1" lang="en-US" altLang="ja-JP" sz="1050" dirty="0" smtClean="0">
                          <a:solidFill>
                            <a:schemeClr val="bg2">
                              <a:lumMod val="50000"/>
                            </a:schemeClr>
                          </a:solidFill>
                        </a:rPr>
                        <a:t>37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050" dirty="0" smtClean="0">
                          <a:solidFill>
                            <a:schemeClr val="bg2">
                              <a:lumMod val="50000"/>
                            </a:schemeClr>
                          </a:solidFill>
                        </a:rPr>
                        <a:t>G/</a:t>
                      </a:r>
                      <a:r>
                        <a:rPr kumimoji="1" lang="ja-JP" altLang="en-US" sz="1050" dirty="0" smtClean="0">
                          <a:solidFill>
                            <a:schemeClr val="bg2">
                              <a:lumMod val="50000"/>
                            </a:schemeClr>
                          </a:solidFill>
                        </a:rPr>
                        <a:t>課長</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改訂署名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59079696"/>
                  </a:ext>
                </a:extLst>
              </a:tr>
              <a:tr h="315230">
                <a:tc>
                  <a:txBody>
                    <a:bodyPr/>
                    <a:lstStyle/>
                    <a:p>
                      <a:r>
                        <a:rPr kumimoji="1" lang="en-US" altLang="ja-JP" sz="1050" dirty="0" smtClean="0">
                          <a:solidFill>
                            <a:schemeClr val="bg2">
                              <a:lumMod val="50000"/>
                            </a:schemeClr>
                          </a:solidFill>
                        </a:rPr>
                        <a:t>38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部</a:t>
                      </a:r>
                      <a:r>
                        <a:rPr kumimoji="1" lang="en-US" altLang="ja-JP" sz="1050" dirty="0" smtClean="0">
                          <a:solidFill>
                            <a:schemeClr val="bg2">
                              <a:lumMod val="50000"/>
                            </a:schemeClr>
                          </a:solidFill>
                        </a:rPr>
                        <a:t>/</a:t>
                      </a:r>
                      <a:r>
                        <a:rPr kumimoji="1" lang="ja-JP" altLang="en-US" sz="1050" dirty="0" smtClean="0">
                          <a:solidFill>
                            <a:schemeClr val="bg2">
                              <a:lumMod val="50000"/>
                            </a:schemeClr>
                          </a:solidFill>
                        </a:rPr>
                        <a:t>室長</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改訂署名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33303918"/>
                  </a:ext>
                </a:extLst>
              </a:tr>
              <a:tr h="157615">
                <a:tc>
                  <a:txBody>
                    <a:bodyPr/>
                    <a:lstStyle/>
                    <a:p>
                      <a:r>
                        <a:rPr kumimoji="1" lang="en-US" altLang="ja-JP" sz="1050" dirty="0" smtClean="0">
                          <a:solidFill>
                            <a:schemeClr val="bg2">
                              <a:lumMod val="50000"/>
                            </a:schemeClr>
                          </a:solidFill>
                        </a:rPr>
                        <a:t>39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050" dirty="0" err="1" smtClean="0">
                          <a:solidFill>
                            <a:schemeClr val="bg2">
                              <a:lumMod val="50000"/>
                            </a:schemeClr>
                          </a:solidFill>
                        </a:rPr>
                        <a:t>RnD</a:t>
                      </a:r>
                      <a:r>
                        <a:rPr kumimoji="1" lang="ja-JP" altLang="en-US" sz="1050" dirty="0" smtClean="0">
                          <a:solidFill>
                            <a:schemeClr val="bg2">
                              <a:lumMod val="50000"/>
                            </a:schemeClr>
                          </a:solidFill>
                        </a:rPr>
                        <a:t>推進責任者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改訂署名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3284608"/>
                  </a:ext>
                </a:extLst>
              </a:tr>
              <a:tr h="120850">
                <a:tc>
                  <a:txBody>
                    <a:bodyPr/>
                    <a:lstStyle/>
                    <a:p>
                      <a:r>
                        <a:rPr kumimoji="1" lang="en-US" altLang="ja-JP" sz="1050" dirty="0" smtClean="0">
                          <a:solidFill>
                            <a:schemeClr val="bg2">
                              <a:lumMod val="50000"/>
                            </a:schemeClr>
                          </a:solidFill>
                        </a:rPr>
                        <a:t>40</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担当役員</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改訂署名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68872207"/>
                  </a:ext>
                </a:extLst>
              </a:tr>
              <a:tr h="120850">
                <a:tc>
                  <a:txBody>
                    <a:bodyPr/>
                    <a:lstStyle/>
                    <a:p>
                      <a:r>
                        <a:rPr kumimoji="1" lang="en-US" altLang="ja-JP" sz="1050" dirty="0" smtClean="0">
                          <a:solidFill>
                            <a:schemeClr val="bg2">
                              <a:lumMod val="50000"/>
                            </a:schemeClr>
                          </a:solidFill>
                        </a:rPr>
                        <a:t>41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テーマリーダ</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新規作成署名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38143116"/>
                  </a:ext>
                </a:extLst>
              </a:tr>
              <a:tr h="120850">
                <a:tc>
                  <a:txBody>
                    <a:bodyPr/>
                    <a:lstStyle/>
                    <a:p>
                      <a:r>
                        <a:rPr kumimoji="1" lang="en-US" altLang="ja-JP" sz="1050" dirty="0" smtClean="0">
                          <a:solidFill>
                            <a:schemeClr val="bg2">
                              <a:lumMod val="50000"/>
                            </a:schemeClr>
                          </a:solidFill>
                        </a:rPr>
                        <a:t>42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050" dirty="0" smtClean="0">
                          <a:solidFill>
                            <a:schemeClr val="bg2">
                              <a:lumMod val="50000"/>
                            </a:schemeClr>
                          </a:solidFill>
                        </a:rPr>
                        <a:t>G/</a:t>
                      </a:r>
                      <a:r>
                        <a:rPr kumimoji="1" lang="ja-JP" altLang="en-US" sz="1050" dirty="0" smtClean="0">
                          <a:solidFill>
                            <a:schemeClr val="bg2">
                              <a:lumMod val="50000"/>
                            </a:schemeClr>
                          </a:solidFill>
                        </a:rPr>
                        <a:t>課長</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新規作成署名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05155494"/>
                  </a:ext>
                </a:extLst>
              </a:tr>
              <a:tr h="120850">
                <a:tc>
                  <a:txBody>
                    <a:bodyPr/>
                    <a:lstStyle/>
                    <a:p>
                      <a:r>
                        <a:rPr kumimoji="1" lang="en-US" altLang="ja-JP" sz="1050" dirty="0" smtClean="0">
                          <a:solidFill>
                            <a:schemeClr val="bg2">
                              <a:lumMod val="50000"/>
                            </a:schemeClr>
                          </a:solidFill>
                        </a:rPr>
                        <a:t>43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部</a:t>
                      </a:r>
                      <a:r>
                        <a:rPr kumimoji="1" lang="en-US" altLang="ja-JP" sz="1050" dirty="0" smtClean="0">
                          <a:solidFill>
                            <a:schemeClr val="bg2">
                              <a:lumMod val="50000"/>
                            </a:schemeClr>
                          </a:solidFill>
                        </a:rPr>
                        <a:t>/</a:t>
                      </a:r>
                      <a:r>
                        <a:rPr kumimoji="1" lang="ja-JP" altLang="en-US" sz="1050" dirty="0" smtClean="0">
                          <a:solidFill>
                            <a:schemeClr val="bg2">
                              <a:lumMod val="50000"/>
                            </a:schemeClr>
                          </a:solidFill>
                        </a:rPr>
                        <a:t>室長</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新規作成署名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407235"/>
                  </a:ext>
                </a:extLst>
              </a:tr>
              <a:tr h="120850">
                <a:tc>
                  <a:txBody>
                    <a:bodyPr/>
                    <a:lstStyle/>
                    <a:p>
                      <a:r>
                        <a:rPr kumimoji="1" lang="en-US" altLang="ja-JP" sz="1050" dirty="0" smtClean="0">
                          <a:solidFill>
                            <a:schemeClr val="bg2">
                              <a:lumMod val="50000"/>
                            </a:schemeClr>
                          </a:solidFill>
                        </a:rPr>
                        <a:t>44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050" dirty="0" err="1" smtClean="0">
                          <a:solidFill>
                            <a:schemeClr val="bg2">
                              <a:lumMod val="50000"/>
                            </a:schemeClr>
                          </a:solidFill>
                        </a:rPr>
                        <a:t>RnD</a:t>
                      </a:r>
                      <a:r>
                        <a:rPr kumimoji="1" lang="ja-JP" altLang="en-US" sz="1050" dirty="0" smtClean="0">
                          <a:solidFill>
                            <a:schemeClr val="bg2">
                              <a:lumMod val="50000"/>
                            </a:schemeClr>
                          </a:solidFill>
                        </a:rPr>
                        <a:t>推進責任者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新規作成署名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65043840"/>
                  </a:ext>
                </a:extLst>
              </a:tr>
              <a:tr h="120850">
                <a:tc>
                  <a:txBody>
                    <a:bodyPr/>
                    <a:lstStyle/>
                    <a:p>
                      <a:r>
                        <a:rPr kumimoji="1" lang="en-US" altLang="ja-JP" sz="1050" dirty="0" smtClean="0">
                          <a:solidFill>
                            <a:schemeClr val="bg2">
                              <a:lumMod val="50000"/>
                            </a:schemeClr>
                          </a:solidFill>
                        </a:rPr>
                        <a:t>45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担当役員</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新規作成署名</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74839356"/>
                  </a:ext>
                </a:extLst>
              </a:tr>
              <a:tr h="120850">
                <a:tc>
                  <a:txBody>
                    <a:bodyPr/>
                    <a:lstStyle/>
                    <a:p>
                      <a:r>
                        <a:rPr kumimoji="1" lang="en-US" altLang="ja-JP" sz="1050" dirty="0" smtClean="0">
                          <a:solidFill>
                            <a:schemeClr val="bg2">
                              <a:lumMod val="50000"/>
                            </a:schemeClr>
                          </a:solidFill>
                        </a:rPr>
                        <a:t>46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部室名</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87505058"/>
                  </a:ext>
                </a:extLst>
              </a:tr>
              <a:tr h="120850">
                <a:tc>
                  <a:txBody>
                    <a:bodyPr/>
                    <a:lstStyle/>
                    <a:p>
                      <a:r>
                        <a:rPr kumimoji="1" lang="en-US" altLang="ja-JP" sz="1050" dirty="0" smtClean="0">
                          <a:solidFill>
                            <a:schemeClr val="bg2">
                              <a:lumMod val="50000"/>
                            </a:schemeClr>
                          </a:solidFill>
                        </a:rPr>
                        <a:t>47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グループ名</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4816018"/>
                  </a:ext>
                </a:extLst>
              </a:tr>
              <a:tr h="120850">
                <a:tc>
                  <a:txBody>
                    <a:bodyPr/>
                    <a:lstStyle/>
                    <a:p>
                      <a:r>
                        <a:rPr kumimoji="1" lang="en-US" altLang="ja-JP" sz="1050" dirty="0" smtClean="0">
                          <a:solidFill>
                            <a:schemeClr val="bg2">
                              <a:lumMod val="50000"/>
                            </a:schemeClr>
                          </a:solidFill>
                        </a:rPr>
                        <a:t>48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日付</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新規作成</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73489187"/>
                  </a:ext>
                </a:extLst>
              </a:tr>
            </a:tbl>
          </a:graphicData>
        </a:graphic>
      </p:graphicFrame>
    </p:spTree>
    <p:extLst>
      <p:ext uri="{BB962C8B-B14F-4D97-AF65-F5344CB8AC3E}">
        <p14:creationId xmlns:p14="http://schemas.microsoft.com/office/powerpoint/2010/main" val="2299348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データ出力したい属性一覧</a:t>
            </a:r>
            <a:endParaRPr kumimoji="1" lang="ja-JP" altLang="en-US" sz="2800" dirty="0"/>
          </a:p>
        </p:txBody>
      </p:sp>
    </p:spTree>
    <p:extLst>
      <p:ext uri="{BB962C8B-B14F-4D97-AF65-F5344CB8AC3E}">
        <p14:creationId xmlns:p14="http://schemas.microsoft.com/office/powerpoint/2010/main" val="31680564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データ出力したい属性一覧</a:t>
            </a:r>
            <a:endParaRPr lang="ja-JP" altLang="en-US" sz="2400" dirty="0">
              <a:solidFill>
                <a:schemeClr val="bg1"/>
              </a:solidFill>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4213696338"/>
              </p:ext>
            </p:extLst>
          </p:nvPr>
        </p:nvGraphicFramePr>
        <p:xfrm>
          <a:off x="201478" y="649287"/>
          <a:ext cx="11808000" cy="5705360"/>
        </p:xfrm>
        <a:graphic>
          <a:graphicData uri="http://schemas.openxmlformats.org/drawingml/2006/table">
            <a:tbl>
              <a:tblPr firstRow="1" bandRow="1">
                <a:tableStyleId>{5C22544A-7EE6-4342-B048-85BDC9FD1C3A}</a:tableStyleId>
              </a:tblPr>
              <a:tblGrid>
                <a:gridCol w="403786">
                  <a:extLst>
                    <a:ext uri="{9D8B030D-6E8A-4147-A177-3AD203B41FA5}">
                      <a16:colId xmlns:a16="http://schemas.microsoft.com/office/drawing/2014/main" val="455830423"/>
                    </a:ext>
                  </a:extLst>
                </a:gridCol>
                <a:gridCol w="1740503">
                  <a:extLst>
                    <a:ext uri="{9D8B030D-6E8A-4147-A177-3AD203B41FA5}">
                      <a16:colId xmlns:a16="http://schemas.microsoft.com/office/drawing/2014/main" val="2031728238"/>
                    </a:ext>
                  </a:extLst>
                </a:gridCol>
                <a:gridCol w="1952161">
                  <a:extLst>
                    <a:ext uri="{9D8B030D-6E8A-4147-A177-3AD203B41FA5}">
                      <a16:colId xmlns:a16="http://schemas.microsoft.com/office/drawing/2014/main" val="2665079841"/>
                    </a:ext>
                  </a:extLst>
                </a:gridCol>
                <a:gridCol w="1101650">
                  <a:extLst>
                    <a:ext uri="{9D8B030D-6E8A-4147-A177-3AD203B41FA5}">
                      <a16:colId xmlns:a16="http://schemas.microsoft.com/office/drawing/2014/main" val="1316204632"/>
                    </a:ext>
                  </a:extLst>
                </a:gridCol>
                <a:gridCol w="1101650">
                  <a:extLst>
                    <a:ext uri="{9D8B030D-6E8A-4147-A177-3AD203B41FA5}">
                      <a16:colId xmlns:a16="http://schemas.microsoft.com/office/drawing/2014/main" val="846572297"/>
                    </a:ext>
                  </a:extLst>
                </a:gridCol>
                <a:gridCol w="1101650">
                  <a:extLst>
                    <a:ext uri="{9D8B030D-6E8A-4147-A177-3AD203B41FA5}">
                      <a16:colId xmlns:a16="http://schemas.microsoft.com/office/drawing/2014/main" val="1723331192"/>
                    </a:ext>
                  </a:extLst>
                </a:gridCol>
                <a:gridCol w="1101650">
                  <a:extLst>
                    <a:ext uri="{9D8B030D-6E8A-4147-A177-3AD203B41FA5}">
                      <a16:colId xmlns:a16="http://schemas.microsoft.com/office/drawing/2014/main" val="321131688"/>
                    </a:ext>
                  </a:extLst>
                </a:gridCol>
                <a:gridCol w="1101650">
                  <a:extLst>
                    <a:ext uri="{9D8B030D-6E8A-4147-A177-3AD203B41FA5}">
                      <a16:colId xmlns:a16="http://schemas.microsoft.com/office/drawing/2014/main" val="1431821462"/>
                    </a:ext>
                  </a:extLst>
                </a:gridCol>
                <a:gridCol w="1101650">
                  <a:extLst>
                    <a:ext uri="{9D8B030D-6E8A-4147-A177-3AD203B41FA5}">
                      <a16:colId xmlns:a16="http://schemas.microsoft.com/office/drawing/2014/main" val="2266905733"/>
                    </a:ext>
                  </a:extLst>
                </a:gridCol>
                <a:gridCol w="1101650">
                  <a:extLst>
                    <a:ext uri="{9D8B030D-6E8A-4147-A177-3AD203B41FA5}">
                      <a16:colId xmlns:a16="http://schemas.microsoft.com/office/drawing/2014/main" val="3187683004"/>
                    </a:ext>
                  </a:extLst>
                </a:gridCol>
              </a:tblGrid>
              <a:tr h="239237">
                <a:tc rowSpan="2">
                  <a:txBody>
                    <a:bodyPr/>
                    <a:lstStyle/>
                    <a:p>
                      <a:r>
                        <a:rPr kumimoji="1" lang="en-US" altLang="ja-JP" sz="1050" b="1" dirty="0" smtClean="0">
                          <a:solidFill>
                            <a:schemeClr val="bg1"/>
                          </a:solidFill>
                        </a:rPr>
                        <a:t>No.</a:t>
                      </a:r>
                      <a:r>
                        <a:rPr kumimoji="1" lang="en-US" altLang="ja-JP" sz="1050" b="1" baseline="0" dirty="0" smtClean="0">
                          <a:solidFill>
                            <a:schemeClr val="bg1"/>
                          </a:solidFill>
                        </a:rPr>
                        <a:t>      </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出力対象の属性</a:t>
                      </a:r>
                      <a:endParaRPr kumimoji="1" lang="en-US" altLang="ja-JP" sz="105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（名称）</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rowSpan="2">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1"/>
                          </a:solidFill>
                        </a:rPr>
                        <a:t>Excel</a:t>
                      </a:r>
                      <a:r>
                        <a:rPr kumimoji="1" lang="ja-JP" altLang="en-US" sz="1050" baseline="0" dirty="0" smtClean="0">
                          <a:solidFill>
                            <a:schemeClr val="bg1"/>
                          </a:solidFill>
                        </a:rPr>
                        <a:t> </a:t>
                      </a:r>
                      <a:r>
                        <a:rPr kumimoji="1" lang="en-US" altLang="ja-JP" sz="1050" baseline="0" dirty="0" smtClean="0">
                          <a:solidFill>
                            <a:schemeClr val="bg1"/>
                          </a:solidFill>
                        </a:rPr>
                        <a:t>book</a:t>
                      </a:r>
                      <a:r>
                        <a:rPr kumimoji="1" lang="ja-JP" altLang="en-US" sz="1050" baseline="0" dirty="0" smtClean="0">
                          <a:solidFill>
                            <a:schemeClr val="bg1"/>
                          </a:solidFill>
                        </a:rPr>
                        <a:t>名</a:t>
                      </a:r>
                      <a:r>
                        <a:rPr kumimoji="1" lang="ja-JP" altLang="en-US" sz="1050" dirty="0" smtClean="0">
                          <a:solidFill>
                            <a:schemeClr val="bg1"/>
                          </a:solidFill>
                        </a:rPr>
                        <a:t>：研究開発計画一覧表（各部署作成）</a:t>
                      </a: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1"/>
                          </a:solidFill>
                        </a:rPr>
                        <a:t>Excel book</a:t>
                      </a:r>
                      <a:r>
                        <a:rPr kumimoji="1" lang="ja-JP" altLang="en-US" sz="1050" dirty="0" smtClean="0">
                          <a:solidFill>
                            <a:schemeClr val="bg1"/>
                          </a:solidFill>
                        </a:rPr>
                        <a:t>名：研究開発計画及び推定実績（管理部 提出用）</a:t>
                      </a: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721433328"/>
                  </a:ext>
                </a:extLst>
              </a:tr>
              <a:tr h="397626">
                <a:tc vMerge="1">
                  <a:txBody>
                    <a:bodyPr/>
                    <a:lstStyle/>
                    <a:p>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年度予算</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部内実績</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管理部実績</a:t>
                      </a:r>
                      <a:endParaRPr kumimoji="1" lang="en-US" altLang="ja-JP" sz="1050" b="1" dirty="0" smtClean="0">
                        <a:solidFill>
                          <a:schemeClr val="bg1"/>
                        </a:solidFill>
                      </a:endParaRPr>
                    </a:p>
                    <a:p>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部署別研究開発費概要</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全社研究開発費使用率</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全社研究開発予算</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全社研究開発実績</a:t>
                      </a:r>
                      <a:r>
                        <a:rPr kumimoji="1" lang="en-US" altLang="ja-JP" sz="1050" b="1" dirty="0" smtClean="0">
                          <a:solidFill>
                            <a:schemeClr val="bg1"/>
                          </a:solidFill>
                        </a:rPr>
                        <a:t>+</a:t>
                      </a:r>
                      <a:r>
                        <a:rPr kumimoji="1" lang="ja-JP" altLang="en-US" sz="1050" b="1" dirty="0" smtClean="0">
                          <a:solidFill>
                            <a:schemeClr val="bg1"/>
                          </a:solidFill>
                        </a:rPr>
                        <a:t>推実</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906452034"/>
                  </a:ext>
                </a:extLst>
              </a:tr>
              <a:tr h="239237">
                <a:tc>
                  <a:txBody>
                    <a:bodyPr/>
                    <a:lstStyle/>
                    <a:p>
                      <a:r>
                        <a:rPr kumimoji="1" lang="en-US" altLang="ja-JP" sz="1050" dirty="0" smtClean="0">
                          <a:solidFill>
                            <a:schemeClr val="bg2">
                              <a:lumMod val="50000"/>
                            </a:schemeClr>
                          </a:solidFill>
                        </a:rPr>
                        <a:t>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部署名</a:t>
                      </a: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ja-JP" altLang="en-US" sz="1050" dirty="0"/>
                    </a:p>
                  </a:txBody>
                  <a:tcPr marL="81680" marR="81680" marT="40840" marB="40840">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lang="ja-JP" altLang="en-US" sz="1050" dirty="0"/>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en-US" altLang="ja-JP"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1206553"/>
                  </a:ext>
                </a:extLst>
              </a:tr>
              <a:tr h="239237">
                <a:tc>
                  <a:txBody>
                    <a:bodyPr/>
                    <a:lstStyle/>
                    <a:p>
                      <a:r>
                        <a:rPr kumimoji="1" lang="en-US" altLang="ja-JP" sz="1050" dirty="0" smtClean="0">
                          <a:solidFill>
                            <a:schemeClr val="bg2">
                              <a:lumMod val="50000"/>
                            </a:schemeClr>
                          </a:solidFill>
                        </a:rPr>
                        <a:t>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件名</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kumimoji="1" lang="ja-JP" altLang="en-US" sz="1050" dirty="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4467308"/>
                  </a:ext>
                </a:extLst>
              </a:tr>
              <a:tr h="239237">
                <a:tc>
                  <a:txBody>
                    <a:bodyPr/>
                    <a:lstStyle/>
                    <a:p>
                      <a:r>
                        <a:rPr kumimoji="1" lang="en-US" altLang="ja-JP" sz="1050" dirty="0" smtClean="0">
                          <a:solidFill>
                            <a:schemeClr val="bg2">
                              <a:lumMod val="50000"/>
                            </a:schemeClr>
                          </a:solidFill>
                        </a:rPr>
                        <a:t>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内容</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rgbClr val="FF7C80"/>
                          </a:solidFill>
                        </a:rPr>
                        <a:t>研開報告書よりコピペ</a:t>
                      </a:r>
                    </a:p>
                  </a:txBody>
                  <a:tcPr marL="81680" marR="81680" marT="40840" marB="40840">
                    <a:lnT w="127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173440027"/>
                  </a:ext>
                </a:extLst>
              </a:tr>
              <a:tr h="239237">
                <a:tc>
                  <a:txBody>
                    <a:bodyPr/>
                    <a:lstStyle/>
                    <a:p>
                      <a:r>
                        <a:rPr kumimoji="1" lang="en-US" altLang="ja-JP" sz="1050" dirty="0" smtClean="0">
                          <a:solidFill>
                            <a:schemeClr val="bg2">
                              <a:lumMod val="50000"/>
                            </a:schemeClr>
                          </a:solidFill>
                        </a:rPr>
                        <a:t>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起案番号</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98168196"/>
                  </a:ext>
                </a:extLst>
              </a:tr>
              <a:tr h="239237">
                <a:tc>
                  <a:txBody>
                    <a:bodyPr/>
                    <a:lstStyle/>
                    <a:p>
                      <a:r>
                        <a:rPr kumimoji="1" lang="en-US" altLang="ja-JP" sz="1050" dirty="0" smtClean="0">
                          <a:solidFill>
                            <a:schemeClr val="bg2">
                              <a:lumMod val="50000"/>
                            </a:schemeClr>
                          </a:solidFill>
                        </a:rPr>
                        <a:t>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研究開発製番</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40986123"/>
                  </a:ext>
                </a:extLst>
              </a:tr>
              <a:tr h="239237">
                <a:tc>
                  <a:txBody>
                    <a:bodyPr/>
                    <a:lstStyle/>
                    <a:p>
                      <a:r>
                        <a:rPr kumimoji="1" lang="en-US" altLang="ja-JP" sz="1050" dirty="0" smtClean="0">
                          <a:solidFill>
                            <a:schemeClr val="bg2">
                              <a:lumMod val="50000"/>
                            </a:schemeClr>
                          </a:solidFill>
                        </a:rPr>
                        <a:t>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区分</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53174323"/>
                  </a:ext>
                </a:extLst>
              </a:tr>
              <a:tr h="239237">
                <a:tc>
                  <a:txBody>
                    <a:bodyPr/>
                    <a:lstStyle/>
                    <a:p>
                      <a:r>
                        <a:rPr kumimoji="1" lang="en-US" altLang="ja-JP" sz="1050" dirty="0" smtClean="0">
                          <a:solidFill>
                            <a:schemeClr val="bg2">
                              <a:lumMod val="50000"/>
                            </a:schemeClr>
                          </a:solidFill>
                        </a:rPr>
                        <a:t>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負担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41731030"/>
                  </a:ext>
                </a:extLst>
              </a:tr>
              <a:tr h="239237">
                <a:tc>
                  <a:txBody>
                    <a:bodyPr/>
                    <a:lstStyle/>
                    <a:p>
                      <a:r>
                        <a:rPr kumimoji="1" lang="en-US" altLang="ja-JP" sz="1050" dirty="0" smtClean="0">
                          <a:solidFill>
                            <a:schemeClr val="bg2">
                              <a:lumMod val="50000"/>
                            </a:schemeClr>
                          </a:solidFill>
                        </a:rPr>
                        <a:t>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負担先</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77187972"/>
                  </a:ext>
                </a:extLst>
              </a:tr>
              <a:tr h="239237">
                <a:tc>
                  <a:txBody>
                    <a:bodyPr/>
                    <a:lstStyle/>
                    <a:p>
                      <a:r>
                        <a:rPr kumimoji="1" lang="en-US" altLang="ja-JP" sz="1050" dirty="0" smtClean="0">
                          <a:solidFill>
                            <a:schemeClr val="bg2">
                              <a:lumMod val="50000"/>
                            </a:schemeClr>
                          </a:solidFill>
                        </a:rPr>
                        <a:t>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特許目標件数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kumimoji="1" lang="ja-JP" altLang="en-US" sz="1050" dirty="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78989421"/>
                  </a:ext>
                </a:extLst>
              </a:tr>
              <a:tr h="239237">
                <a:tc>
                  <a:txBody>
                    <a:bodyPr/>
                    <a:lstStyle/>
                    <a:p>
                      <a:r>
                        <a:rPr kumimoji="1" lang="en-US" altLang="ja-JP" sz="1050" dirty="0" smtClean="0">
                          <a:solidFill>
                            <a:schemeClr val="bg2">
                              <a:lumMod val="50000"/>
                            </a:schemeClr>
                          </a:solidFill>
                        </a:rPr>
                        <a:t>10</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設計工数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tx1">
                            <a:lumMod val="50000"/>
                            <a:lumOff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7515190"/>
                  </a:ext>
                </a:extLst>
              </a:tr>
              <a:tr h="239237">
                <a:tc>
                  <a:txBody>
                    <a:bodyPr/>
                    <a:lstStyle/>
                    <a:p>
                      <a:r>
                        <a:rPr kumimoji="1" lang="en-US" altLang="ja-JP" sz="1050" dirty="0" smtClean="0">
                          <a:solidFill>
                            <a:schemeClr val="bg2">
                              <a:lumMod val="50000"/>
                            </a:schemeClr>
                          </a:solidFill>
                        </a:rPr>
                        <a:t>11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生技工数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70685440"/>
                  </a:ext>
                </a:extLst>
              </a:tr>
              <a:tr h="239237">
                <a:tc>
                  <a:txBody>
                    <a:bodyPr/>
                    <a:lstStyle/>
                    <a:p>
                      <a:r>
                        <a:rPr kumimoji="1" lang="en-US" altLang="ja-JP" sz="1050" dirty="0" smtClean="0">
                          <a:solidFill>
                            <a:schemeClr val="bg2">
                              <a:lumMod val="50000"/>
                            </a:schemeClr>
                          </a:solidFill>
                        </a:rPr>
                        <a:t>12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試験工数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7863528"/>
                  </a:ext>
                </a:extLst>
              </a:tr>
              <a:tr h="239237">
                <a:tc>
                  <a:txBody>
                    <a:bodyPr/>
                    <a:lstStyle/>
                    <a:p>
                      <a:r>
                        <a:rPr kumimoji="1" lang="en-US" altLang="ja-JP" sz="1050" dirty="0" smtClean="0">
                          <a:solidFill>
                            <a:schemeClr val="bg2">
                              <a:lumMod val="50000"/>
                            </a:schemeClr>
                          </a:solidFill>
                        </a:rPr>
                        <a:t>13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直接工数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49032655"/>
                  </a:ext>
                </a:extLst>
              </a:tr>
              <a:tr h="239237">
                <a:tc>
                  <a:txBody>
                    <a:bodyPr/>
                    <a:lstStyle/>
                    <a:p>
                      <a:r>
                        <a:rPr kumimoji="1" lang="en-US" altLang="ja-JP" sz="1050" dirty="0" smtClean="0">
                          <a:solidFill>
                            <a:schemeClr val="bg2">
                              <a:lumMod val="50000"/>
                            </a:schemeClr>
                          </a:solidFill>
                        </a:rPr>
                        <a:t>14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72183285"/>
                  </a:ext>
                </a:extLst>
              </a:tr>
              <a:tr h="239237">
                <a:tc>
                  <a:txBody>
                    <a:bodyPr/>
                    <a:lstStyle/>
                    <a:p>
                      <a:r>
                        <a:rPr kumimoji="1" lang="en-US" altLang="ja-JP" sz="1050" dirty="0" smtClean="0">
                          <a:solidFill>
                            <a:schemeClr val="bg2">
                              <a:lumMod val="50000"/>
                            </a:schemeClr>
                          </a:solidFill>
                        </a:rPr>
                        <a:t>15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外部調達費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395853155"/>
                  </a:ext>
                </a:extLst>
              </a:tr>
              <a:tr h="239237">
                <a:tc>
                  <a:txBody>
                    <a:bodyPr/>
                    <a:lstStyle/>
                    <a:p>
                      <a:r>
                        <a:rPr kumimoji="1" lang="en-US" altLang="ja-JP" sz="1050" dirty="0" smtClean="0">
                          <a:solidFill>
                            <a:schemeClr val="bg2">
                              <a:lumMod val="50000"/>
                            </a:schemeClr>
                          </a:solidFill>
                        </a:rPr>
                        <a:t>16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その他経費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69498994"/>
                  </a:ext>
                </a:extLst>
              </a:tr>
              <a:tr h="239237">
                <a:tc>
                  <a:txBody>
                    <a:bodyPr/>
                    <a:lstStyle/>
                    <a:p>
                      <a:r>
                        <a:rPr kumimoji="1" lang="en-US" altLang="ja-JP" sz="1050" dirty="0" smtClean="0">
                          <a:solidFill>
                            <a:schemeClr val="bg2">
                              <a:lumMod val="50000"/>
                            </a:schemeClr>
                          </a:solidFill>
                        </a:rPr>
                        <a:t>17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56737272"/>
                  </a:ext>
                </a:extLst>
              </a:tr>
              <a:tr h="239237">
                <a:tc>
                  <a:txBody>
                    <a:bodyPr/>
                    <a:lstStyle/>
                    <a:p>
                      <a:r>
                        <a:rPr kumimoji="1" lang="en-US" altLang="ja-JP" sz="1050" dirty="0" smtClean="0">
                          <a:solidFill>
                            <a:schemeClr val="bg2">
                              <a:lumMod val="50000"/>
                            </a:schemeClr>
                          </a:solidFill>
                        </a:rPr>
                        <a:t>18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dirty="0" smtClean="0">
                          <a:solidFill>
                            <a:schemeClr val="bg2">
                              <a:lumMod val="50000"/>
                            </a:schemeClr>
                          </a:solidFill>
                        </a:rPr>
                        <a:t>－</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65270337"/>
                  </a:ext>
                </a:extLst>
              </a:tr>
              <a:tr h="239237">
                <a:tc>
                  <a:txBody>
                    <a:bodyPr/>
                    <a:lstStyle/>
                    <a:p>
                      <a:r>
                        <a:rPr kumimoji="1" lang="en-US" altLang="ja-JP" sz="1050" dirty="0" smtClean="0">
                          <a:solidFill>
                            <a:schemeClr val="bg2">
                              <a:lumMod val="50000"/>
                            </a:schemeClr>
                          </a:solidFill>
                        </a:rPr>
                        <a:t>19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総費用</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03206160"/>
                  </a:ext>
                </a:extLst>
              </a:tr>
              <a:tr h="469640">
                <a:tc>
                  <a:txBody>
                    <a:bodyPr/>
                    <a:lstStyle/>
                    <a:p>
                      <a:r>
                        <a:rPr kumimoji="1" lang="en-US" altLang="ja-JP" sz="1050" dirty="0" smtClean="0">
                          <a:solidFill>
                            <a:schemeClr val="bg2">
                              <a:lumMod val="50000"/>
                            </a:schemeClr>
                          </a:solidFill>
                        </a:rPr>
                        <a:t>20</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当社負担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毎、上・下期、通年の予算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solidFill>
                          <a:schemeClr val="tx1">
                            <a:lumMod val="50000"/>
                            <a:lumOff val="50000"/>
                          </a:schemeClr>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6103461"/>
                  </a:ext>
                </a:extLst>
              </a:tr>
            </a:tbl>
          </a:graphicData>
        </a:graphic>
      </p:graphicFrame>
    </p:spTree>
    <p:extLst>
      <p:ext uri="{BB962C8B-B14F-4D97-AF65-F5344CB8AC3E}">
        <p14:creationId xmlns:p14="http://schemas.microsoft.com/office/powerpoint/2010/main" val="24582322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データ出力したい属性一覧</a:t>
            </a:r>
            <a:endParaRPr lang="ja-JP" altLang="en-US" sz="2400" dirty="0">
              <a:solidFill>
                <a:schemeClr val="bg1"/>
              </a:solidFill>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3025108048"/>
              </p:ext>
            </p:extLst>
          </p:nvPr>
        </p:nvGraphicFramePr>
        <p:xfrm>
          <a:off x="192000" y="718575"/>
          <a:ext cx="11808000" cy="5865780"/>
        </p:xfrm>
        <a:graphic>
          <a:graphicData uri="http://schemas.openxmlformats.org/drawingml/2006/table">
            <a:tbl>
              <a:tblPr firstRow="1" bandRow="1">
                <a:tableStyleId>{5C22544A-7EE6-4342-B048-85BDC9FD1C3A}</a:tableStyleId>
              </a:tblPr>
              <a:tblGrid>
                <a:gridCol w="403786">
                  <a:extLst>
                    <a:ext uri="{9D8B030D-6E8A-4147-A177-3AD203B41FA5}">
                      <a16:colId xmlns:a16="http://schemas.microsoft.com/office/drawing/2014/main" val="455830423"/>
                    </a:ext>
                  </a:extLst>
                </a:gridCol>
                <a:gridCol w="1518764">
                  <a:extLst>
                    <a:ext uri="{9D8B030D-6E8A-4147-A177-3AD203B41FA5}">
                      <a16:colId xmlns:a16="http://schemas.microsoft.com/office/drawing/2014/main" val="2031728238"/>
                    </a:ext>
                  </a:extLst>
                </a:gridCol>
                <a:gridCol w="2085975">
                  <a:extLst>
                    <a:ext uri="{9D8B030D-6E8A-4147-A177-3AD203B41FA5}">
                      <a16:colId xmlns:a16="http://schemas.microsoft.com/office/drawing/2014/main" val="2665079841"/>
                    </a:ext>
                  </a:extLst>
                </a:gridCol>
                <a:gridCol w="1189575">
                  <a:extLst>
                    <a:ext uri="{9D8B030D-6E8A-4147-A177-3AD203B41FA5}">
                      <a16:colId xmlns:a16="http://schemas.microsoft.com/office/drawing/2014/main" val="1316204632"/>
                    </a:ext>
                  </a:extLst>
                </a:gridCol>
                <a:gridCol w="1101650">
                  <a:extLst>
                    <a:ext uri="{9D8B030D-6E8A-4147-A177-3AD203B41FA5}">
                      <a16:colId xmlns:a16="http://schemas.microsoft.com/office/drawing/2014/main" val="846572297"/>
                    </a:ext>
                  </a:extLst>
                </a:gridCol>
                <a:gridCol w="1101650">
                  <a:extLst>
                    <a:ext uri="{9D8B030D-6E8A-4147-A177-3AD203B41FA5}">
                      <a16:colId xmlns:a16="http://schemas.microsoft.com/office/drawing/2014/main" val="1723331192"/>
                    </a:ext>
                  </a:extLst>
                </a:gridCol>
                <a:gridCol w="1101650">
                  <a:extLst>
                    <a:ext uri="{9D8B030D-6E8A-4147-A177-3AD203B41FA5}">
                      <a16:colId xmlns:a16="http://schemas.microsoft.com/office/drawing/2014/main" val="321131688"/>
                    </a:ext>
                  </a:extLst>
                </a:gridCol>
                <a:gridCol w="1101650">
                  <a:extLst>
                    <a:ext uri="{9D8B030D-6E8A-4147-A177-3AD203B41FA5}">
                      <a16:colId xmlns:a16="http://schemas.microsoft.com/office/drawing/2014/main" val="1431821462"/>
                    </a:ext>
                  </a:extLst>
                </a:gridCol>
                <a:gridCol w="1101650">
                  <a:extLst>
                    <a:ext uri="{9D8B030D-6E8A-4147-A177-3AD203B41FA5}">
                      <a16:colId xmlns:a16="http://schemas.microsoft.com/office/drawing/2014/main" val="2266905733"/>
                    </a:ext>
                  </a:extLst>
                </a:gridCol>
                <a:gridCol w="1101650">
                  <a:extLst>
                    <a:ext uri="{9D8B030D-6E8A-4147-A177-3AD203B41FA5}">
                      <a16:colId xmlns:a16="http://schemas.microsoft.com/office/drawing/2014/main" val="3187683004"/>
                    </a:ext>
                  </a:extLst>
                </a:gridCol>
              </a:tblGrid>
              <a:tr h="200860">
                <a:tc rowSpan="2">
                  <a:txBody>
                    <a:bodyPr/>
                    <a:lstStyle/>
                    <a:p>
                      <a:r>
                        <a:rPr kumimoji="1" lang="en-US" altLang="ja-JP" sz="1050" b="1" dirty="0" smtClean="0">
                          <a:solidFill>
                            <a:schemeClr val="bg1"/>
                          </a:solidFill>
                        </a:rPr>
                        <a:t>No.</a:t>
                      </a:r>
                      <a:r>
                        <a:rPr kumimoji="1" lang="en-US" altLang="ja-JP" sz="1050" b="1" baseline="0" dirty="0" smtClean="0">
                          <a:solidFill>
                            <a:schemeClr val="bg1"/>
                          </a:solidFill>
                        </a:rPr>
                        <a:t>      </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出力対象の属性</a:t>
                      </a:r>
                      <a:endParaRPr kumimoji="1" lang="en-US" altLang="ja-JP" sz="105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（名称）</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rowSpan="2">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1"/>
                          </a:solidFill>
                        </a:rPr>
                        <a:t>Excel</a:t>
                      </a:r>
                      <a:r>
                        <a:rPr kumimoji="1" lang="ja-JP" altLang="en-US" sz="1050" baseline="0" dirty="0" smtClean="0">
                          <a:solidFill>
                            <a:schemeClr val="bg1"/>
                          </a:solidFill>
                        </a:rPr>
                        <a:t> </a:t>
                      </a:r>
                      <a:r>
                        <a:rPr kumimoji="1" lang="en-US" altLang="ja-JP" sz="1050" baseline="0" dirty="0" smtClean="0">
                          <a:solidFill>
                            <a:schemeClr val="bg1"/>
                          </a:solidFill>
                        </a:rPr>
                        <a:t>book</a:t>
                      </a:r>
                      <a:r>
                        <a:rPr kumimoji="1" lang="ja-JP" altLang="en-US" sz="1050" baseline="0" dirty="0" smtClean="0">
                          <a:solidFill>
                            <a:schemeClr val="bg1"/>
                          </a:solidFill>
                        </a:rPr>
                        <a:t>名</a:t>
                      </a:r>
                      <a:r>
                        <a:rPr kumimoji="1" lang="ja-JP" altLang="en-US" sz="1050" dirty="0" smtClean="0">
                          <a:solidFill>
                            <a:schemeClr val="bg1"/>
                          </a:solidFill>
                        </a:rPr>
                        <a:t>：研究開発計画一覧表（各部署作成）</a:t>
                      </a: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1"/>
                          </a:solidFill>
                        </a:rPr>
                        <a:t>Excel book</a:t>
                      </a:r>
                      <a:r>
                        <a:rPr kumimoji="1" lang="ja-JP" altLang="en-US" sz="1050" dirty="0" smtClean="0">
                          <a:solidFill>
                            <a:schemeClr val="bg1"/>
                          </a:solidFill>
                        </a:rPr>
                        <a:t>名：研究開発計画及び推定実績（管理部 提出用）</a:t>
                      </a: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721433328"/>
                  </a:ext>
                </a:extLst>
              </a:tr>
              <a:tr h="200860">
                <a:tc vMerge="1">
                  <a:txBody>
                    <a:bodyPr/>
                    <a:lstStyle/>
                    <a:p>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年度予算</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部内実績</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管理部実績</a:t>
                      </a:r>
                      <a:endParaRPr kumimoji="1" lang="en-US" altLang="ja-JP" sz="1050" b="1" dirty="0" smtClean="0">
                        <a:solidFill>
                          <a:schemeClr val="bg1"/>
                        </a:solidFill>
                      </a:endParaRPr>
                    </a:p>
                    <a:p>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部署別研究開発費概要</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全社研究開発費使用率</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全社研究開発予算</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全社研究開発実績</a:t>
                      </a:r>
                      <a:r>
                        <a:rPr kumimoji="1" lang="en-US" altLang="ja-JP" sz="1050" b="1" dirty="0" smtClean="0">
                          <a:solidFill>
                            <a:schemeClr val="bg1"/>
                          </a:solidFill>
                        </a:rPr>
                        <a:t>+</a:t>
                      </a:r>
                      <a:r>
                        <a:rPr kumimoji="1" lang="ja-JP" altLang="en-US" sz="1050" b="1" dirty="0" smtClean="0">
                          <a:solidFill>
                            <a:schemeClr val="bg1"/>
                          </a:solidFill>
                        </a:rPr>
                        <a:t>推実</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906452034"/>
                  </a:ext>
                </a:extLst>
              </a:tr>
              <a:tr h="252000">
                <a:tc>
                  <a:txBody>
                    <a:bodyPr/>
                    <a:lstStyle/>
                    <a:p>
                      <a:r>
                        <a:rPr kumimoji="1" lang="en-US" altLang="ja-JP" sz="1050" dirty="0" smtClean="0">
                          <a:solidFill>
                            <a:schemeClr val="bg2">
                              <a:lumMod val="50000"/>
                            </a:schemeClr>
                          </a:solidFill>
                        </a:rPr>
                        <a:t>21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設計工数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711206553"/>
                  </a:ext>
                </a:extLst>
              </a:tr>
              <a:tr h="252000">
                <a:tc>
                  <a:txBody>
                    <a:bodyPr/>
                    <a:lstStyle/>
                    <a:p>
                      <a:r>
                        <a:rPr kumimoji="1" lang="en-US" altLang="ja-JP" sz="1050" dirty="0" smtClean="0">
                          <a:solidFill>
                            <a:schemeClr val="bg2">
                              <a:lumMod val="50000"/>
                            </a:schemeClr>
                          </a:solidFill>
                        </a:rPr>
                        <a:t>22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生技工数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998168196"/>
                  </a:ext>
                </a:extLst>
              </a:tr>
              <a:tr h="252000">
                <a:tc>
                  <a:txBody>
                    <a:bodyPr/>
                    <a:lstStyle/>
                    <a:p>
                      <a:r>
                        <a:rPr kumimoji="1" lang="en-US" altLang="ja-JP" sz="1050" dirty="0" smtClean="0">
                          <a:solidFill>
                            <a:schemeClr val="bg2">
                              <a:lumMod val="50000"/>
                            </a:schemeClr>
                          </a:solidFill>
                        </a:rPr>
                        <a:t>23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試験工数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440986123"/>
                  </a:ext>
                </a:extLst>
              </a:tr>
              <a:tr h="252000">
                <a:tc>
                  <a:txBody>
                    <a:bodyPr/>
                    <a:lstStyle/>
                    <a:p>
                      <a:r>
                        <a:rPr kumimoji="1" lang="en-US" altLang="ja-JP" sz="1050" dirty="0" smtClean="0">
                          <a:solidFill>
                            <a:schemeClr val="bg2">
                              <a:lumMod val="50000"/>
                            </a:schemeClr>
                          </a:solidFill>
                        </a:rPr>
                        <a:t>24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直接工数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153174323"/>
                  </a:ext>
                </a:extLst>
              </a:tr>
              <a:tr h="252000">
                <a:tc>
                  <a:txBody>
                    <a:bodyPr/>
                    <a:lstStyle/>
                    <a:p>
                      <a:r>
                        <a:rPr kumimoji="1" lang="en-US" altLang="ja-JP" sz="1050" dirty="0" smtClean="0">
                          <a:solidFill>
                            <a:schemeClr val="bg2">
                              <a:lumMod val="50000"/>
                            </a:schemeClr>
                          </a:solidFill>
                        </a:rPr>
                        <a:t>25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933647308"/>
                  </a:ext>
                </a:extLst>
              </a:tr>
              <a:tr h="252000">
                <a:tc>
                  <a:txBody>
                    <a:bodyPr/>
                    <a:lstStyle/>
                    <a:p>
                      <a:r>
                        <a:rPr kumimoji="1" lang="en-US" altLang="ja-JP" sz="1050" dirty="0" smtClean="0">
                          <a:solidFill>
                            <a:schemeClr val="bg2">
                              <a:lumMod val="50000"/>
                            </a:schemeClr>
                          </a:solidFill>
                        </a:rPr>
                        <a:t>26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外部調達費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241731030"/>
                  </a:ext>
                </a:extLst>
              </a:tr>
              <a:tr h="252000">
                <a:tc>
                  <a:txBody>
                    <a:bodyPr/>
                    <a:lstStyle/>
                    <a:p>
                      <a:r>
                        <a:rPr kumimoji="1" lang="en-US" altLang="ja-JP" sz="1050" dirty="0" smtClean="0">
                          <a:solidFill>
                            <a:schemeClr val="bg2">
                              <a:lumMod val="50000"/>
                            </a:schemeClr>
                          </a:solidFill>
                        </a:rPr>
                        <a:t>27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その他経費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577187972"/>
                  </a:ext>
                </a:extLst>
              </a:tr>
              <a:tr h="252000">
                <a:tc>
                  <a:txBody>
                    <a:bodyPr/>
                    <a:lstStyle/>
                    <a:p>
                      <a:r>
                        <a:rPr kumimoji="1" lang="en-US" altLang="ja-JP" sz="1050" dirty="0" smtClean="0">
                          <a:solidFill>
                            <a:schemeClr val="bg2">
                              <a:lumMod val="50000"/>
                            </a:schemeClr>
                          </a:solidFill>
                        </a:rPr>
                        <a:t>28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78989421"/>
                  </a:ext>
                </a:extLst>
              </a:tr>
              <a:tr h="252000">
                <a:tc>
                  <a:txBody>
                    <a:bodyPr/>
                    <a:lstStyle/>
                    <a:p>
                      <a:r>
                        <a:rPr kumimoji="1" lang="en-US" altLang="ja-JP" sz="1050" dirty="0" smtClean="0">
                          <a:solidFill>
                            <a:schemeClr val="bg2">
                              <a:lumMod val="50000"/>
                            </a:schemeClr>
                          </a:solidFill>
                        </a:rPr>
                        <a:t>29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正味外調費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7515190"/>
                  </a:ext>
                </a:extLst>
              </a:tr>
              <a:tr h="252000">
                <a:tc>
                  <a:txBody>
                    <a:bodyPr/>
                    <a:lstStyle/>
                    <a:p>
                      <a:r>
                        <a:rPr kumimoji="1" lang="en-US" altLang="ja-JP" sz="1050" dirty="0" smtClean="0">
                          <a:solidFill>
                            <a:schemeClr val="bg2">
                              <a:lumMod val="50000"/>
                            </a:schemeClr>
                          </a:solidFill>
                        </a:rPr>
                        <a:t>30</a:t>
                      </a:r>
                      <a:endParaRPr lang="ja-JP" altLang="en-US" sz="1050" dirty="0"/>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総費用</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70685440"/>
                  </a:ext>
                </a:extLst>
              </a:tr>
              <a:tr h="252000">
                <a:tc>
                  <a:txBody>
                    <a:bodyPr/>
                    <a:lstStyle/>
                    <a:p>
                      <a:r>
                        <a:rPr kumimoji="1" lang="en-US" altLang="ja-JP" sz="1050" dirty="0" smtClean="0">
                          <a:solidFill>
                            <a:schemeClr val="bg2">
                              <a:lumMod val="50000"/>
                            </a:schemeClr>
                          </a:solidFill>
                        </a:rPr>
                        <a:t>31</a:t>
                      </a:r>
                      <a:endParaRPr lang="ja-JP" altLang="en-US" sz="1050" dirty="0"/>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当社負担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7863528"/>
                  </a:ext>
                </a:extLst>
              </a:tr>
              <a:tr h="252000">
                <a:tc>
                  <a:txBody>
                    <a:bodyPr/>
                    <a:lstStyle/>
                    <a:p>
                      <a:r>
                        <a:rPr kumimoji="1" lang="en-US" altLang="ja-JP" sz="1050" dirty="0" smtClean="0">
                          <a:solidFill>
                            <a:schemeClr val="bg2">
                              <a:lumMod val="50000"/>
                            </a:schemeClr>
                          </a:solidFill>
                        </a:rPr>
                        <a:t>32</a:t>
                      </a:r>
                      <a:endParaRPr lang="ja-JP" altLang="en-US" sz="1050" dirty="0"/>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endParaRPr lang="ja-JP" altLang="en-US"/>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endParaRPr lang="ja-JP" altLang="en-US" dirty="0"/>
                    </a:p>
                  </a:txBody>
                  <a:tcPr marL="81680" marR="81680" marT="40840" marB="40840">
                    <a:lnL w="12700" cap="flat" cmpd="sng" algn="ctr">
                      <a:solidFill>
                        <a:schemeClr val="bg1"/>
                      </a:solidFill>
                      <a:prstDash val="solid"/>
                      <a:round/>
                      <a:headEnd type="none" w="med" len="med"/>
                      <a:tailEnd type="none" w="med" len="med"/>
                    </a:lnL>
                  </a:tcPr>
                </a:tc>
                <a:tc>
                  <a:txBody>
                    <a:bodyPr/>
                    <a:lstStyle/>
                    <a:p>
                      <a:endParaRPr lang="ja-JP" altLang="en-US"/>
                    </a:p>
                  </a:txBody>
                  <a:tcPr marL="81680" marR="81680" marT="40840" marB="40840">
                    <a:lnR w="3175" cap="flat" cmpd="sng" algn="ctr">
                      <a:solidFill>
                        <a:schemeClr val="bg1"/>
                      </a:solidFill>
                      <a:prstDash val="solid"/>
                      <a:round/>
                      <a:headEnd type="none" w="med" len="med"/>
                      <a:tailEnd type="none" w="med" len="med"/>
                    </a:lnR>
                  </a:tcPr>
                </a:tc>
                <a:tc>
                  <a:txBody>
                    <a:bodyPr/>
                    <a:lstStyle/>
                    <a:p>
                      <a:endParaRPr lang="ja-JP" altLang="en-US" dirty="0"/>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49032655"/>
                  </a:ext>
                </a:extLst>
              </a:tr>
              <a:tr h="252000">
                <a:tc>
                  <a:txBody>
                    <a:bodyPr/>
                    <a:lstStyle/>
                    <a:p>
                      <a:r>
                        <a:rPr kumimoji="1" lang="en-US" altLang="ja-JP" sz="1050" dirty="0" smtClean="0">
                          <a:solidFill>
                            <a:schemeClr val="bg2">
                              <a:lumMod val="50000"/>
                            </a:schemeClr>
                          </a:solidFill>
                        </a:rPr>
                        <a:t>33</a:t>
                      </a:r>
                      <a:endParaRPr lang="ja-JP" altLang="en-US" sz="1050" dirty="0"/>
                    </a:p>
                  </a:txBody>
                  <a:tcPr marL="81680" marR="81680" marT="40840" marB="40840">
                    <a:lnR w="12700"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a:t>
                      </a: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上・下期、通年の実績、推定実績</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872183285"/>
                  </a:ext>
                </a:extLst>
              </a:tr>
            </a:tbl>
          </a:graphicData>
        </a:graphic>
      </p:graphicFrame>
    </p:spTree>
    <p:extLst>
      <p:ext uri="{BB962C8B-B14F-4D97-AF65-F5344CB8AC3E}">
        <p14:creationId xmlns:p14="http://schemas.microsoft.com/office/powerpoint/2010/main" val="14040885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データ出力したい属性一覧</a:t>
            </a:r>
            <a:endParaRPr lang="ja-JP" altLang="en-US" sz="2400" dirty="0">
              <a:solidFill>
                <a:schemeClr val="bg1"/>
              </a:solidFill>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1756372789"/>
              </p:ext>
            </p:extLst>
          </p:nvPr>
        </p:nvGraphicFramePr>
        <p:xfrm>
          <a:off x="192000" y="737625"/>
          <a:ext cx="11808000" cy="4183190"/>
        </p:xfrm>
        <a:graphic>
          <a:graphicData uri="http://schemas.openxmlformats.org/drawingml/2006/table">
            <a:tbl>
              <a:tblPr firstRow="1" bandRow="1">
                <a:tableStyleId>{5C22544A-7EE6-4342-B048-85BDC9FD1C3A}</a:tableStyleId>
              </a:tblPr>
              <a:tblGrid>
                <a:gridCol w="403786">
                  <a:extLst>
                    <a:ext uri="{9D8B030D-6E8A-4147-A177-3AD203B41FA5}">
                      <a16:colId xmlns:a16="http://schemas.microsoft.com/office/drawing/2014/main" val="455830423"/>
                    </a:ext>
                  </a:extLst>
                </a:gridCol>
                <a:gridCol w="1652114">
                  <a:extLst>
                    <a:ext uri="{9D8B030D-6E8A-4147-A177-3AD203B41FA5}">
                      <a16:colId xmlns:a16="http://schemas.microsoft.com/office/drawing/2014/main" val="2031728238"/>
                    </a:ext>
                  </a:extLst>
                </a:gridCol>
                <a:gridCol w="2040550">
                  <a:extLst>
                    <a:ext uri="{9D8B030D-6E8A-4147-A177-3AD203B41FA5}">
                      <a16:colId xmlns:a16="http://schemas.microsoft.com/office/drawing/2014/main" val="2665079841"/>
                    </a:ext>
                  </a:extLst>
                </a:gridCol>
                <a:gridCol w="1101650">
                  <a:extLst>
                    <a:ext uri="{9D8B030D-6E8A-4147-A177-3AD203B41FA5}">
                      <a16:colId xmlns:a16="http://schemas.microsoft.com/office/drawing/2014/main" val="1316204632"/>
                    </a:ext>
                  </a:extLst>
                </a:gridCol>
                <a:gridCol w="1101650">
                  <a:extLst>
                    <a:ext uri="{9D8B030D-6E8A-4147-A177-3AD203B41FA5}">
                      <a16:colId xmlns:a16="http://schemas.microsoft.com/office/drawing/2014/main" val="846572297"/>
                    </a:ext>
                  </a:extLst>
                </a:gridCol>
                <a:gridCol w="1101650">
                  <a:extLst>
                    <a:ext uri="{9D8B030D-6E8A-4147-A177-3AD203B41FA5}">
                      <a16:colId xmlns:a16="http://schemas.microsoft.com/office/drawing/2014/main" val="1723331192"/>
                    </a:ext>
                  </a:extLst>
                </a:gridCol>
                <a:gridCol w="1101650">
                  <a:extLst>
                    <a:ext uri="{9D8B030D-6E8A-4147-A177-3AD203B41FA5}">
                      <a16:colId xmlns:a16="http://schemas.microsoft.com/office/drawing/2014/main" val="321131688"/>
                    </a:ext>
                  </a:extLst>
                </a:gridCol>
                <a:gridCol w="1101650">
                  <a:extLst>
                    <a:ext uri="{9D8B030D-6E8A-4147-A177-3AD203B41FA5}">
                      <a16:colId xmlns:a16="http://schemas.microsoft.com/office/drawing/2014/main" val="1431821462"/>
                    </a:ext>
                  </a:extLst>
                </a:gridCol>
                <a:gridCol w="1101650">
                  <a:extLst>
                    <a:ext uri="{9D8B030D-6E8A-4147-A177-3AD203B41FA5}">
                      <a16:colId xmlns:a16="http://schemas.microsoft.com/office/drawing/2014/main" val="2266905733"/>
                    </a:ext>
                  </a:extLst>
                </a:gridCol>
                <a:gridCol w="1101650">
                  <a:extLst>
                    <a:ext uri="{9D8B030D-6E8A-4147-A177-3AD203B41FA5}">
                      <a16:colId xmlns:a16="http://schemas.microsoft.com/office/drawing/2014/main" val="3187683004"/>
                    </a:ext>
                  </a:extLst>
                </a:gridCol>
              </a:tblGrid>
              <a:tr h="200860">
                <a:tc rowSpan="2">
                  <a:txBody>
                    <a:bodyPr/>
                    <a:lstStyle/>
                    <a:p>
                      <a:r>
                        <a:rPr kumimoji="1" lang="en-US" altLang="ja-JP" sz="1050" b="1" dirty="0" smtClean="0">
                          <a:solidFill>
                            <a:schemeClr val="bg1"/>
                          </a:solidFill>
                        </a:rPr>
                        <a:t>No.</a:t>
                      </a:r>
                      <a:r>
                        <a:rPr kumimoji="1" lang="en-US" altLang="ja-JP" sz="1050" b="1" baseline="0" dirty="0" smtClean="0">
                          <a:solidFill>
                            <a:schemeClr val="bg1"/>
                          </a:solidFill>
                        </a:rPr>
                        <a:t>      </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出力対象の属性</a:t>
                      </a:r>
                      <a:endParaRPr kumimoji="1" lang="en-US" altLang="ja-JP" sz="1050" b="1" dirty="0" smtClean="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（名称）</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rowSpan="2">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1"/>
                          </a:solidFill>
                        </a:rPr>
                        <a:t>Excel</a:t>
                      </a:r>
                      <a:r>
                        <a:rPr kumimoji="1" lang="ja-JP" altLang="en-US" sz="1050" baseline="0" dirty="0" smtClean="0">
                          <a:solidFill>
                            <a:schemeClr val="bg1"/>
                          </a:solidFill>
                        </a:rPr>
                        <a:t> </a:t>
                      </a:r>
                      <a:r>
                        <a:rPr kumimoji="1" lang="en-US" altLang="ja-JP" sz="1050" baseline="0" dirty="0" smtClean="0">
                          <a:solidFill>
                            <a:schemeClr val="bg1"/>
                          </a:solidFill>
                        </a:rPr>
                        <a:t>book</a:t>
                      </a:r>
                      <a:r>
                        <a:rPr kumimoji="1" lang="ja-JP" altLang="en-US" sz="1050" baseline="0" dirty="0" smtClean="0">
                          <a:solidFill>
                            <a:schemeClr val="bg1"/>
                          </a:solidFill>
                        </a:rPr>
                        <a:t>名</a:t>
                      </a:r>
                      <a:r>
                        <a:rPr kumimoji="1" lang="ja-JP" altLang="en-US" sz="1050" dirty="0" smtClean="0">
                          <a:solidFill>
                            <a:schemeClr val="bg1"/>
                          </a:solidFill>
                        </a:rPr>
                        <a:t>：研究開発計画一覧表（各部署作成）</a:t>
                      </a: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1"/>
                          </a:solidFill>
                        </a:rPr>
                        <a:t>Excel book</a:t>
                      </a:r>
                      <a:r>
                        <a:rPr kumimoji="1" lang="ja-JP" altLang="en-US" sz="1050" dirty="0" smtClean="0">
                          <a:solidFill>
                            <a:schemeClr val="bg1"/>
                          </a:solidFill>
                        </a:rPr>
                        <a:t>名：研究開発計画及び推定実績（管理部 提出用）</a:t>
                      </a: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sz="1050" b="1" dirty="0"/>
                    </a:p>
                  </a:txBody>
                  <a:tcPr marL="81680" marR="81680" marT="40840" marB="40840">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721433328"/>
                  </a:ext>
                </a:extLst>
              </a:tr>
              <a:tr h="200860">
                <a:tc vMerge="1">
                  <a:txBody>
                    <a:bodyPr/>
                    <a:lstStyle/>
                    <a:p>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endParaRPr kumimoji="1" lang="ja-JP" altLang="en-US" sz="1050" b="1" dirty="0">
                        <a:solidFill>
                          <a:schemeClr val="bg1"/>
                        </a:solidFill>
                      </a:endParaRPr>
                    </a:p>
                  </a:txBody>
                  <a:tcPr marL="81680" marR="81680" marT="40840" marB="40840">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年度予算</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部内実績</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管理部実績</a:t>
                      </a:r>
                      <a:endParaRPr kumimoji="1" lang="en-US" altLang="ja-JP" sz="1050" b="1" dirty="0" smtClean="0">
                        <a:solidFill>
                          <a:schemeClr val="bg1"/>
                        </a:solidFill>
                      </a:endParaRPr>
                    </a:p>
                    <a:p>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部署別研究開発費概要</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全社研究開発費使用率</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全社研究開発予算</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全社研究開発実績</a:t>
                      </a:r>
                      <a:r>
                        <a:rPr kumimoji="1" lang="en-US" altLang="ja-JP" sz="1050" b="1" dirty="0" smtClean="0">
                          <a:solidFill>
                            <a:schemeClr val="bg1"/>
                          </a:solidFill>
                        </a:rPr>
                        <a:t>+</a:t>
                      </a:r>
                      <a:r>
                        <a:rPr kumimoji="1" lang="ja-JP" altLang="en-US" sz="1050" b="1" dirty="0" smtClean="0">
                          <a:solidFill>
                            <a:schemeClr val="bg1"/>
                          </a:solidFill>
                        </a:rPr>
                        <a:t>推実</a:t>
                      </a:r>
                      <a:r>
                        <a:rPr kumimoji="1" lang="en-US" altLang="ja-JP" sz="1050" b="1" dirty="0" smtClean="0">
                          <a:solidFill>
                            <a:schemeClr val="bg1"/>
                          </a:solidFill>
                        </a:rPr>
                        <a:t>sheet</a:t>
                      </a:r>
                      <a:endParaRPr kumimoji="1" lang="ja-JP" altLang="en-US" sz="1050" b="1" dirty="0">
                        <a:solidFill>
                          <a:schemeClr val="bg1"/>
                        </a:solidFill>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906452034"/>
                  </a:ext>
                </a:extLst>
              </a:tr>
              <a:tr h="252000">
                <a:tc>
                  <a:txBody>
                    <a:bodyPr/>
                    <a:lstStyle/>
                    <a:p>
                      <a:r>
                        <a:rPr kumimoji="1" lang="en-US" altLang="ja-JP" sz="1050" dirty="0" smtClean="0">
                          <a:solidFill>
                            <a:schemeClr val="bg2">
                              <a:lumMod val="50000"/>
                            </a:schemeClr>
                          </a:solidFill>
                        </a:rPr>
                        <a:t>34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外部調達費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上・下期、通年の予算</a:t>
                      </a:r>
                      <a:endParaRPr kumimoji="1" lang="en-US" altLang="ja-JP" sz="1050" dirty="0" smtClean="0">
                        <a:solidFill>
                          <a:schemeClr val="bg2">
                            <a:lumMod val="50000"/>
                          </a:schemeClr>
                        </a:solidFill>
                      </a:endParaRPr>
                    </a:p>
                  </a:txBody>
                  <a:tcPr marL="81680" marR="81680" marT="40840" marB="40840">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241731030"/>
                  </a:ext>
                </a:extLst>
              </a:tr>
              <a:tr h="252000">
                <a:tc>
                  <a:txBody>
                    <a:bodyPr/>
                    <a:lstStyle/>
                    <a:p>
                      <a:r>
                        <a:rPr kumimoji="1" lang="en-US" altLang="ja-JP" sz="1050" dirty="0" smtClean="0">
                          <a:solidFill>
                            <a:schemeClr val="bg2">
                              <a:lumMod val="50000"/>
                            </a:schemeClr>
                          </a:solidFill>
                        </a:rPr>
                        <a:t>35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endParaRPr lang="ja-JP" altLang="en-US" sz="105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878989421"/>
                  </a:ext>
                </a:extLst>
              </a:tr>
              <a:tr h="252000">
                <a:tc>
                  <a:txBody>
                    <a:bodyPr/>
                    <a:lstStyle/>
                    <a:p>
                      <a:r>
                        <a:rPr kumimoji="1" lang="en-US" altLang="ja-JP" sz="1050" dirty="0" smtClean="0">
                          <a:solidFill>
                            <a:schemeClr val="bg2">
                              <a:lumMod val="50000"/>
                            </a:schemeClr>
                          </a:solidFill>
                        </a:rPr>
                        <a:t>36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正味外調費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57515190"/>
                  </a:ext>
                </a:extLst>
              </a:tr>
              <a:tr h="0">
                <a:tc>
                  <a:txBody>
                    <a:bodyPr/>
                    <a:lstStyle/>
                    <a:p>
                      <a:r>
                        <a:rPr lang="en-US" altLang="ja-JP" sz="1050" dirty="0" smtClean="0">
                          <a:solidFill>
                            <a:schemeClr val="bg1">
                              <a:lumMod val="50000"/>
                            </a:schemeClr>
                          </a:solidFill>
                        </a:rPr>
                        <a:t>37</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総費用</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970685440"/>
                  </a:ext>
                </a:extLst>
              </a:tr>
              <a:tr h="252000">
                <a:tc>
                  <a:txBody>
                    <a:bodyPr/>
                    <a:lstStyle/>
                    <a:p>
                      <a:r>
                        <a:rPr lang="en-US" altLang="ja-JP" sz="1050" dirty="0" smtClean="0">
                          <a:solidFill>
                            <a:schemeClr val="bg1">
                              <a:lumMod val="50000"/>
                            </a:schemeClr>
                          </a:solidFill>
                        </a:rPr>
                        <a:t>38</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当社負担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上・下期、通年の予算</a:t>
                      </a:r>
                      <a:endParaRPr kumimoji="1" lang="en-US" altLang="ja-JP" sz="1050" dirty="0" smtClean="0">
                        <a:solidFill>
                          <a:schemeClr val="bg2">
                            <a:lumMod val="50000"/>
                          </a:schemeClr>
                        </a:solidFill>
                      </a:endParaRPr>
                    </a:p>
                  </a:txBody>
                  <a:tcPr marL="81680" marR="81680" marT="40840" marB="4084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7863528"/>
                  </a:ext>
                </a:extLst>
              </a:tr>
              <a:tr h="0">
                <a:tc>
                  <a:txBody>
                    <a:bodyPr/>
                    <a:lstStyle/>
                    <a:p>
                      <a:r>
                        <a:rPr lang="en-US" altLang="ja-JP" sz="1050" dirty="0" smtClean="0">
                          <a:solidFill>
                            <a:schemeClr val="bg1">
                              <a:lumMod val="50000"/>
                            </a:schemeClr>
                          </a:solidFill>
                        </a:rPr>
                        <a:t>39</a:t>
                      </a: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外部調達費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上・下期、通年の実績、見通し</a:t>
                      </a:r>
                      <a:endParaRPr kumimoji="1" lang="en-US" altLang="ja-JP" sz="1050" dirty="0" smtClean="0">
                        <a:solidFill>
                          <a:schemeClr val="bg2">
                            <a:lumMod val="50000"/>
                          </a:schemeClr>
                        </a:solidFill>
                      </a:endParaRPr>
                    </a:p>
                  </a:txBody>
                  <a:tcPr marL="81680" marR="81680" marT="40840" marB="40840">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49032655"/>
                  </a:ext>
                </a:extLst>
              </a:tr>
              <a:tr h="1897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dirty="0" smtClean="0">
                          <a:solidFill>
                            <a:schemeClr val="bg1">
                              <a:lumMod val="50000"/>
                            </a:schemeClr>
                          </a:solidFill>
                        </a:rPr>
                        <a:t>40</a:t>
                      </a: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上・下期、通年の実績、見通し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42181701"/>
                  </a:ext>
                </a:extLst>
              </a:tr>
              <a:tr h="0">
                <a:tc>
                  <a:txBody>
                    <a:bodyPr/>
                    <a:lstStyle/>
                    <a:p>
                      <a:r>
                        <a:rPr lang="en-US" altLang="ja-JP" sz="1050" dirty="0" smtClean="0">
                          <a:solidFill>
                            <a:schemeClr val="bg1">
                              <a:lumMod val="50000"/>
                            </a:schemeClr>
                          </a:solidFill>
                        </a:rPr>
                        <a:t>41</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正味外調費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上・下期、通年の実績、見通し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200331"/>
                  </a:ext>
                </a:extLst>
              </a:tr>
              <a:tr h="0">
                <a:tc>
                  <a:txBody>
                    <a:bodyPr/>
                    <a:lstStyle/>
                    <a:p>
                      <a:r>
                        <a:rPr lang="en-US" altLang="ja-JP" sz="1050" dirty="0" smtClean="0">
                          <a:solidFill>
                            <a:schemeClr val="bg1">
                              <a:lumMod val="50000"/>
                            </a:schemeClr>
                          </a:solidFill>
                        </a:rPr>
                        <a:t>42</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chemeClr val="bg2">
                              <a:lumMod val="50000"/>
                            </a:schemeClr>
                          </a:solidFill>
                        </a:rPr>
                        <a:t>総費用</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上・下期、通年の実績、見通し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5917312"/>
                  </a:ext>
                </a:extLst>
              </a:tr>
              <a:tr h="0">
                <a:tc>
                  <a:txBody>
                    <a:bodyPr/>
                    <a:lstStyle/>
                    <a:p>
                      <a:r>
                        <a:rPr lang="en-US" altLang="ja-JP" sz="1050" dirty="0" smtClean="0">
                          <a:solidFill>
                            <a:schemeClr val="bg1">
                              <a:lumMod val="50000"/>
                            </a:schemeClr>
                          </a:solidFill>
                        </a:rPr>
                        <a:t>43</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当社負担</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上・下期、通年の実績、見通し</a:t>
                      </a:r>
                      <a:endParaRPr kumimoji="1" lang="en-US" altLang="ja-JP" sz="1050" dirty="0" smtClean="0">
                        <a:solidFill>
                          <a:schemeClr val="bg2">
                            <a:lumMod val="50000"/>
                          </a:schemeClr>
                        </a:solidFill>
                      </a:endParaRPr>
                    </a:p>
                  </a:txBody>
                  <a:tcPr marL="81680" marR="81680" marT="40840" marB="40840">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ja-JP" altLang="en-US" sz="1050" dirty="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629054546"/>
                  </a:ext>
                </a:extLst>
              </a:tr>
              <a:tr h="256505">
                <a:tc>
                  <a:txBody>
                    <a:bodyPr/>
                    <a:lstStyle/>
                    <a:p>
                      <a:r>
                        <a:rPr lang="en-US" altLang="ja-JP" sz="1050" dirty="0" smtClean="0">
                          <a:solidFill>
                            <a:schemeClr val="bg1">
                              <a:lumMod val="50000"/>
                            </a:schemeClr>
                          </a:solidFill>
                        </a:rPr>
                        <a:t>44</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入金元</a:t>
                      </a: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r>
                        <a:rPr kumimoji="1" lang="ja-JP" altLang="en-US" sz="1050" dirty="0" smtClean="0">
                          <a:solidFill>
                            <a:srgbClr val="FF7C80"/>
                          </a:solidFill>
                        </a:rPr>
                        <a:t>研開報告書よりコピペ</a:t>
                      </a:r>
                      <a:endParaRPr lang="ja-JP" altLang="en-US" sz="1050" dirty="0"/>
                    </a:p>
                  </a:txBody>
                  <a:tcPr marL="81680" marR="81680" marT="40840" marB="40840">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95853155"/>
                  </a:ext>
                </a:extLst>
              </a:tr>
              <a:tr h="247650">
                <a:tc>
                  <a:txBody>
                    <a:bodyPr/>
                    <a:lstStyle/>
                    <a:p>
                      <a:r>
                        <a:rPr lang="en-US" altLang="ja-JP" sz="1050" dirty="0" smtClean="0">
                          <a:solidFill>
                            <a:schemeClr val="bg1">
                              <a:lumMod val="50000"/>
                            </a:schemeClr>
                          </a:solidFill>
                        </a:rPr>
                        <a:t>45</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外部調達費の使用率</a:t>
                      </a: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毎、通期の実績および推定実績</a:t>
                      </a:r>
                      <a:endParaRPr lang="ja-JP" altLang="en-US" sz="1050" dirty="0"/>
                    </a:p>
                  </a:txBody>
                  <a:tcPr marL="81680" marR="81680" marT="40840" marB="40840">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lang="ja-JP" altLang="en-US"/>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6068152"/>
                  </a:ext>
                </a:extLst>
              </a:tr>
              <a:tr h="423345">
                <a:tc>
                  <a:txBody>
                    <a:bodyPr/>
                    <a:lstStyle/>
                    <a:p>
                      <a:r>
                        <a:rPr lang="en-US" altLang="ja-JP" sz="1050" dirty="0" smtClean="0">
                          <a:solidFill>
                            <a:schemeClr val="bg1">
                              <a:lumMod val="50000"/>
                            </a:schemeClr>
                          </a:solidFill>
                        </a:rPr>
                        <a:t>46</a:t>
                      </a:r>
                      <a:endParaRPr lang="ja-JP" altLang="en-US" sz="1050" dirty="0">
                        <a:solidFill>
                          <a:schemeClr val="bg1">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総費用の使用率</a:t>
                      </a: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smtClean="0">
                          <a:solidFill>
                            <a:schemeClr val="bg2">
                              <a:lumMod val="50000"/>
                            </a:schemeClr>
                          </a:solidFill>
                        </a:rPr>
                        <a:t>Q</a:t>
                      </a:r>
                      <a:r>
                        <a:rPr kumimoji="1" lang="ja-JP" altLang="en-US" sz="1050" dirty="0" smtClean="0">
                          <a:solidFill>
                            <a:schemeClr val="bg2">
                              <a:lumMod val="50000"/>
                            </a:schemeClr>
                          </a:solidFill>
                        </a:rPr>
                        <a:t>毎、通期の実績および推定実績</a:t>
                      </a:r>
                      <a:endParaRPr lang="ja-JP" altLang="en-US" sz="1050" dirty="0" smtClean="0"/>
                    </a:p>
                  </a:txBody>
                  <a:tcPr marL="81680" marR="81680" marT="40840" marB="40840">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ja-JP" altLang="en-US" dirty="0"/>
                    </a:p>
                  </a:txBody>
                  <a:tcPr marL="81680" marR="81680" marT="40840" marB="4084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outerShdw blurRad="38100" dist="38100" dir="2700000" algn="tl">
                              <a:srgbClr val="000000">
                                <a:alpha val="43137"/>
                              </a:srgbClr>
                            </a:outerShdw>
                          </a:effectLst>
                        </a:rPr>
                        <a:t>〇</a:t>
                      </a:r>
                      <a:endParaRPr kumimoji="1" lang="ja-JP" altLang="en-US" sz="1050" dirty="0" smtClean="0"/>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L w="3175"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668274260"/>
                  </a:ext>
                </a:extLst>
              </a:tr>
            </a:tbl>
          </a:graphicData>
        </a:graphic>
      </p:graphicFrame>
    </p:spTree>
    <p:extLst>
      <p:ext uri="{BB962C8B-B14F-4D97-AF65-F5344CB8AC3E}">
        <p14:creationId xmlns:p14="http://schemas.microsoft.com/office/powerpoint/2010/main" val="2698465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管理部データと研究開発計画書の関係</a:t>
            </a:r>
            <a:endParaRPr kumimoji="1" lang="ja-JP" altLang="en-US" sz="2800" dirty="0"/>
          </a:p>
        </p:txBody>
      </p:sp>
    </p:spTree>
    <p:extLst>
      <p:ext uri="{BB962C8B-B14F-4D97-AF65-F5344CB8AC3E}">
        <p14:creationId xmlns:p14="http://schemas.microsoft.com/office/powerpoint/2010/main" val="33625985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管理部</a:t>
            </a:r>
            <a:r>
              <a:rPr lang="ja-JP" altLang="en-US" sz="2400" dirty="0">
                <a:solidFill>
                  <a:schemeClr val="bg1"/>
                </a:solidFill>
                <a:effectLst>
                  <a:outerShdw blurRad="38100" dist="38100" dir="2700000" algn="tl">
                    <a:srgbClr val="000000">
                      <a:alpha val="43137"/>
                    </a:srgbClr>
                  </a:outerShdw>
                </a:effectLst>
              </a:rPr>
              <a:t>データと研究開発計画書の</a:t>
            </a:r>
            <a:r>
              <a:rPr lang="ja-JP" altLang="en-US" sz="2400" dirty="0" smtClean="0">
                <a:solidFill>
                  <a:schemeClr val="bg1"/>
                </a:solidFill>
                <a:effectLst>
                  <a:outerShdw blurRad="38100" dist="38100" dir="2700000" algn="tl">
                    <a:srgbClr val="000000">
                      <a:alpha val="43137"/>
                    </a:srgbClr>
                  </a:outerShdw>
                </a:effectLst>
              </a:rPr>
              <a:t>関係</a:t>
            </a:r>
            <a:endParaRPr lang="ja-JP" altLang="en-US" sz="2400" dirty="0">
              <a:solidFill>
                <a:schemeClr val="bg1"/>
              </a:solidFill>
              <a:effectLst>
                <a:outerShdw blurRad="38100" dist="38100" dir="2700000" algn="tl">
                  <a:srgbClr val="000000">
                    <a:alpha val="43137"/>
                  </a:srgbClr>
                </a:outerShdw>
              </a:effectLst>
            </a:endParaRPr>
          </a:p>
        </p:txBody>
      </p:sp>
      <p:graphicFrame>
        <p:nvGraphicFramePr>
          <p:cNvPr id="3" name="表 2"/>
          <p:cNvGraphicFramePr>
            <a:graphicFrameLocks noGrp="1"/>
          </p:cNvGraphicFramePr>
          <p:nvPr>
            <p:extLst>
              <p:ext uri="{D42A27DB-BD31-4B8C-83A1-F6EECF244321}">
                <p14:modId xmlns:p14="http://schemas.microsoft.com/office/powerpoint/2010/main" val="3042504284"/>
              </p:ext>
            </p:extLst>
          </p:nvPr>
        </p:nvGraphicFramePr>
        <p:xfrm>
          <a:off x="169683" y="576259"/>
          <a:ext cx="11510126" cy="4943960"/>
        </p:xfrm>
        <a:graphic>
          <a:graphicData uri="http://schemas.openxmlformats.org/drawingml/2006/table">
            <a:tbl>
              <a:tblPr firstRow="1" bandRow="1">
                <a:tableStyleId>{5C22544A-7EE6-4342-B048-85BDC9FD1C3A}</a:tableStyleId>
              </a:tblPr>
              <a:tblGrid>
                <a:gridCol w="392292">
                  <a:extLst>
                    <a:ext uri="{9D8B030D-6E8A-4147-A177-3AD203B41FA5}">
                      <a16:colId xmlns:a16="http://schemas.microsoft.com/office/drawing/2014/main" val="455830423"/>
                    </a:ext>
                  </a:extLst>
                </a:gridCol>
                <a:gridCol w="2256639">
                  <a:extLst>
                    <a:ext uri="{9D8B030D-6E8A-4147-A177-3AD203B41FA5}">
                      <a16:colId xmlns:a16="http://schemas.microsoft.com/office/drawing/2014/main" val="2031728238"/>
                    </a:ext>
                  </a:extLst>
                </a:gridCol>
                <a:gridCol w="1040091">
                  <a:extLst>
                    <a:ext uri="{9D8B030D-6E8A-4147-A177-3AD203B41FA5}">
                      <a16:colId xmlns:a16="http://schemas.microsoft.com/office/drawing/2014/main" val="2665079841"/>
                    </a:ext>
                  </a:extLst>
                </a:gridCol>
                <a:gridCol w="1040091">
                  <a:extLst>
                    <a:ext uri="{9D8B030D-6E8A-4147-A177-3AD203B41FA5}">
                      <a16:colId xmlns:a16="http://schemas.microsoft.com/office/drawing/2014/main" val="2013607105"/>
                    </a:ext>
                  </a:extLst>
                </a:gridCol>
                <a:gridCol w="1040091">
                  <a:extLst>
                    <a:ext uri="{9D8B030D-6E8A-4147-A177-3AD203B41FA5}">
                      <a16:colId xmlns:a16="http://schemas.microsoft.com/office/drawing/2014/main" val="603746793"/>
                    </a:ext>
                  </a:extLst>
                </a:gridCol>
                <a:gridCol w="3148552">
                  <a:extLst>
                    <a:ext uri="{9D8B030D-6E8A-4147-A177-3AD203B41FA5}">
                      <a16:colId xmlns:a16="http://schemas.microsoft.com/office/drawing/2014/main" val="664357984"/>
                    </a:ext>
                  </a:extLst>
                </a:gridCol>
                <a:gridCol w="2592370">
                  <a:extLst>
                    <a:ext uri="{9D8B030D-6E8A-4147-A177-3AD203B41FA5}">
                      <a16:colId xmlns:a16="http://schemas.microsoft.com/office/drawing/2014/main" val="1316204632"/>
                    </a:ext>
                  </a:extLst>
                </a:gridCol>
              </a:tblGrid>
              <a:tr h="200860">
                <a:tc rowSpan="2">
                  <a:txBody>
                    <a:bodyPr/>
                    <a:lstStyle/>
                    <a:p>
                      <a:r>
                        <a:rPr kumimoji="1" lang="en-US" altLang="ja-JP" sz="1050" b="1" dirty="0" smtClean="0">
                          <a:solidFill>
                            <a:schemeClr val="bg1"/>
                          </a:solidFill>
                        </a:rPr>
                        <a:t>No.</a:t>
                      </a:r>
                      <a:r>
                        <a:rPr kumimoji="1" lang="en-US" altLang="ja-JP" sz="1050" b="1" baseline="0" dirty="0" smtClean="0">
                          <a:solidFill>
                            <a:schemeClr val="bg1"/>
                          </a:solidFill>
                        </a:rPr>
                        <a:t>      </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1"/>
                          </a:solidFill>
                        </a:rPr>
                        <a:t>研究開発計画書</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gridSpan="5">
                  <a:txBody>
                    <a:bodyPr/>
                    <a:lstStyle/>
                    <a:p>
                      <a:r>
                        <a:rPr kumimoji="1" lang="ja-JP" altLang="en-US" sz="1050" b="1" dirty="0" smtClean="0">
                          <a:solidFill>
                            <a:schemeClr val="bg1"/>
                          </a:solidFill>
                        </a:rPr>
                        <a:t>管理部データシート</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21433328"/>
                  </a:ext>
                </a:extLst>
              </a:tr>
              <a:tr h="200860">
                <a:tc vMerge="1">
                  <a:txBody>
                    <a:bodyPr/>
                    <a:lstStyle/>
                    <a:p>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b="1" dirty="0" smtClean="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gridSpan="3">
                  <a:txBody>
                    <a:bodyPr/>
                    <a:lstStyle/>
                    <a:p>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z="1050" b="1" dirty="0" smtClean="0">
                          <a:solidFill>
                            <a:schemeClr val="bg1"/>
                          </a:solidFill>
                        </a:rPr>
                        <a:t>備考</a:t>
                      </a:r>
                      <a:endParaRPr kumimoji="1" lang="ja-JP" altLang="en-US" sz="1050" b="1" dirty="0">
                        <a:solidFill>
                          <a:schemeClr val="bg1"/>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r>
                        <a:rPr kumimoji="1" lang="ja-JP" altLang="en-US" sz="1050" b="1" dirty="0" smtClean="0">
                          <a:solidFill>
                            <a:schemeClr val="bg1"/>
                          </a:solidFill>
                        </a:rPr>
                        <a:t>要件</a:t>
                      </a:r>
                      <a:endParaRPr kumimoji="1" lang="ja-JP" altLang="en-US" sz="1050" b="1" dirty="0">
                        <a:solidFill>
                          <a:schemeClr val="bg1"/>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906452034"/>
                  </a:ext>
                </a:extLst>
              </a:tr>
              <a:tr h="252000">
                <a:tc>
                  <a:txBody>
                    <a:bodyPr/>
                    <a:lstStyle/>
                    <a:p>
                      <a:r>
                        <a:rPr kumimoji="1" lang="en-US" altLang="ja-JP" sz="1050" dirty="0" smtClean="0">
                          <a:solidFill>
                            <a:schemeClr val="bg2">
                              <a:lumMod val="50000"/>
                            </a:schemeClr>
                          </a:solidFill>
                        </a:rPr>
                        <a:t>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a:txBody>
                    <a:bodyPr/>
                    <a:lstStyle/>
                    <a:p>
                      <a:r>
                        <a:rPr kumimoji="1" lang="ja-JP" altLang="en-US" sz="1050" dirty="0" smtClean="0">
                          <a:solidFill>
                            <a:schemeClr val="bg2">
                              <a:lumMod val="50000"/>
                            </a:schemeClr>
                          </a:solidFill>
                        </a:rPr>
                        <a:t>件名</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gridSpan="3">
                  <a:txBody>
                    <a:bodyPr/>
                    <a:lstStyle/>
                    <a:p>
                      <a:r>
                        <a:rPr kumimoji="1" lang="ja-JP" altLang="en-US" sz="1050" dirty="0" smtClean="0">
                          <a:solidFill>
                            <a:schemeClr val="bg2">
                              <a:lumMod val="50000"/>
                            </a:schemeClr>
                          </a:solidFill>
                        </a:rPr>
                        <a:t>同左</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p>
                      <a:pPr algn="l"/>
                      <a:r>
                        <a:rPr kumimoji="1" lang="ja-JP" altLang="en-US" sz="1050" b="1" dirty="0" smtClean="0">
                          <a:solidFill>
                            <a:schemeClr val="bg2">
                              <a:lumMod val="50000"/>
                            </a:schemeClr>
                          </a:solidFill>
                          <a:effectLst/>
                        </a:rPr>
                        <a:t>研究開発計画書から管理部データシートへ文字列を自動コピー</a:t>
                      </a:r>
                      <a:r>
                        <a:rPr kumimoji="1" lang="en-US" altLang="ja-JP" sz="1050" b="1" dirty="0" smtClean="0">
                          <a:solidFill>
                            <a:schemeClr val="bg2">
                              <a:lumMod val="50000"/>
                            </a:schemeClr>
                          </a:solidFill>
                          <a:effectLst/>
                        </a:rPr>
                        <a:t>&amp;</a:t>
                      </a:r>
                      <a:r>
                        <a:rPr kumimoji="1" lang="ja-JP" altLang="en-US" sz="1050" b="1" dirty="0" smtClean="0">
                          <a:solidFill>
                            <a:schemeClr val="bg2">
                              <a:lumMod val="50000"/>
                            </a:schemeClr>
                          </a:solidFill>
                          <a:effectLst/>
                        </a:rPr>
                        <a:t>ペースト</a:t>
                      </a:r>
                      <a:endParaRPr kumimoji="1" lang="ja-JP" altLang="en-US" sz="1050" b="1" dirty="0">
                        <a:solidFill>
                          <a:schemeClr val="bg2">
                            <a:lumMod val="50000"/>
                          </a:schemeClr>
                        </a:solidFill>
                        <a:effectLst/>
                      </a:endParaRPr>
                    </a:p>
                  </a:txBody>
                  <a:tcPr marL="81680" marR="81680" marT="40840" marB="40840">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711206553"/>
                  </a:ext>
                </a:extLst>
              </a:tr>
              <a:tr h="252000">
                <a:tc>
                  <a:txBody>
                    <a:bodyPr/>
                    <a:lstStyle/>
                    <a:p>
                      <a:r>
                        <a:rPr kumimoji="1" lang="en-US" altLang="ja-JP" sz="1050" dirty="0" smtClean="0">
                          <a:solidFill>
                            <a:schemeClr val="bg2">
                              <a:lumMod val="50000"/>
                            </a:schemeClr>
                          </a:solidFill>
                        </a:rPr>
                        <a:t>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起案番号</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r>
                        <a:rPr kumimoji="1" lang="ja-JP" altLang="en-US" sz="1050" dirty="0" smtClean="0">
                          <a:solidFill>
                            <a:schemeClr val="bg2">
                              <a:lumMod val="50000"/>
                            </a:schemeClr>
                          </a:solidFill>
                        </a:rPr>
                        <a:t>同左</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endParaRPr kumimoji="1" lang="ja-JP" altLang="en-US" sz="1050" b="1" dirty="0">
                        <a:solidFill>
                          <a:schemeClr val="bg2">
                            <a:lumMod val="50000"/>
                          </a:schemeClr>
                        </a:solidFill>
                        <a:effectLst>
                          <a:outerShdw blurRad="38100" dist="38100" dir="2700000" algn="tl">
                            <a:srgbClr val="000000">
                              <a:alpha val="43137"/>
                            </a:srgbClr>
                          </a:outerShdw>
                        </a:effectLst>
                      </a:endParaRPr>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998168196"/>
                  </a:ext>
                </a:extLst>
              </a:tr>
              <a:tr h="252000">
                <a:tc>
                  <a:txBody>
                    <a:bodyPr/>
                    <a:lstStyle/>
                    <a:p>
                      <a:r>
                        <a:rPr kumimoji="1" lang="en-US" altLang="ja-JP" sz="1050" dirty="0" smtClean="0">
                          <a:solidFill>
                            <a:schemeClr val="bg2">
                              <a:lumMod val="50000"/>
                            </a:schemeClr>
                          </a:solidFill>
                        </a:rPr>
                        <a:t>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研究開発製番</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r>
                        <a:rPr kumimoji="1" lang="ja-JP" altLang="en-US" sz="1050" dirty="0" smtClean="0">
                          <a:solidFill>
                            <a:schemeClr val="bg2">
                              <a:lumMod val="50000"/>
                            </a:schemeClr>
                          </a:solidFill>
                        </a:rPr>
                        <a:t>同左</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rPr>
                        <a:t>研究開発計画書から管理部データシートへ文字列を自動コピー</a:t>
                      </a:r>
                      <a:r>
                        <a:rPr kumimoji="1" lang="en-US" altLang="ja-JP" sz="1050" b="1" dirty="0" smtClean="0">
                          <a:solidFill>
                            <a:schemeClr val="bg2">
                              <a:lumMod val="50000"/>
                            </a:schemeClr>
                          </a:solidFill>
                          <a:effectLst/>
                        </a:rPr>
                        <a:t>&amp;</a:t>
                      </a:r>
                      <a:r>
                        <a:rPr kumimoji="1" lang="ja-JP" altLang="en-US" sz="1050" b="1" dirty="0" smtClean="0">
                          <a:solidFill>
                            <a:schemeClr val="bg2">
                              <a:lumMod val="50000"/>
                            </a:schemeClr>
                          </a:solidFill>
                          <a:effectLst/>
                        </a:rPr>
                        <a:t>ペースト</a:t>
                      </a:r>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440986123"/>
                  </a:ext>
                </a:extLst>
              </a:tr>
              <a:tr h="252000">
                <a:tc>
                  <a:txBody>
                    <a:bodyPr/>
                    <a:lstStyle/>
                    <a:p>
                      <a:r>
                        <a:rPr kumimoji="1" lang="en-US" altLang="ja-JP" sz="1050" dirty="0" smtClean="0">
                          <a:solidFill>
                            <a:schemeClr val="bg2">
                              <a:lumMod val="50000"/>
                            </a:schemeClr>
                          </a:solidFill>
                        </a:rPr>
                        <a:t>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部署名</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effectLst/>
                        </a:rPr>
                        <a:t>研究開発計画書から管理部データシートへ文字列を自動コピー</a:t>
                      </a:r>
                      <a:r>
                        <a:rPr kumimoji="1" lang="en-US" altLang="ja-JP" sz="1050" b="1" dirty="0" smtClean="0">
                          <a:solidFill>
                            <a:schemeClr val="bg2">
                              <a:lumMod val="50000"/>
                            </a:schemeClr>
                          </a:solidFill>
                          <a:effectLst/>
                        </a:rPr>
                        <a:t>&amp;</a:t>
                      </a:r>
                      <a:r>
                        <a:rPr kumimoji="1" lang="ja-JP" altLang="en-US" sz="1050" b="1" dirty="0" smtClean="0">
                          <a:solidFill>
                            <a:schemeClr val="bg2">
                              <a:lumMod val="50000"/>
                            </a:schemeClr>
                          </a:solidFill>
                          <a:effectLst/>
                        </a:rPr>
                        <a:t>ペースト</a:t>
                      </a:r>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153174323"/>
                  </a:ext>
                </a:extLst>
              </a:tr>
              <a:tr h="252000">
                <a:tc>
                  <a:txBody>
                    <a:bodyPr/>
                    <a:lstStyle/>
                    <a:p>
                      <a:r>
                        <a:rPr kumimoji="1" lang="en-US" altLang="ja-JP" sz="1050" dirty="0" smtClean="0">
                          <a:solidFill>
                            <a:schemeClr val="bg2">
                              <a:lumMod val="50000"/>
                            </a:schemeClr>
                          </a:solidFill>
                        </a:rPr>
                        <a:t>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設計工数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r>
                        <a:rPr kumimoji="1" lang="ja-JP" altLang="en-US" sz="1050" dirty="0" smtClean="0">
                          <a:solidFill>
                            <a:schemeClr val="bg2">
                              <a:lumMod val="50000"/>
                            </a:schemeClr>
                          </a:solidFill>
                        </a:rPr>
                        <a:t>同左</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endParaRPr kumimoji="1" lang="ja-JP" altLang="en-US" sz="1050" b="1"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l"/>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57515190"/>
                  </a:ext>
                </a:extLst>
              </a:tr>
              <a:tr h="252000">
                <a:tc>
                  <a:txBody>
                    <a:bodyPr/>
                    <a:lstStyle/>
                    <a:p>
                      <a:r>
                        <a:rPr kumimoji="1" lang="en-US" altLang="ja-JP" sz="1050" dirty="0" smtClean="0">
                          <a:solidFill>
                            <a:schemeClr val="bg2">
                              <a:lumMod val="50000"/>
                            </a:schemeClr>
                          </a:solidFill>
                        </a:rPr>
                        <a:t>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生技工数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同左</a:t>
                      </a: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970685440"/>
                  </a:ext>
                </a:extLst>
              </a:tr>
              <a:tr h="252000">
                <a:tc>
                  <a:txBody>
                    <a:bodyPr/>
                    <a:lstStyle/>
                    <a:p>
                      <a:r>
                        <a:rPr kumimoji="1" lang="en-US" altLang="ja-JP" sz="1050" dirty="0" smtClean="0">
                          <a:solidFill>
                            <a:schemeClr val="bg2">
                              <a:lumMod val="50000"/>
                            </a:schemeClr>
                          </a:solidFill>
                        </a:rPr>
                        <a:t>8</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試験工数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同左</a:t>
                      </a: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757863528"/>
                  </a:ext>
                </a:extLst>
              </a:tr>
              <a:tr h="252000">
                <a:tc>
                  <a:txBody>
                    <a:bodyPr/>
                    <a:lstStyle/>
                    <a:p>
                      <a:r>
                        <a:rPr kumimoji="1" lang="en-US" altLang="ja-JP" sz="1050" dirty="0" smtClean="0">
                          <a:solidFill>
                            <a:schemeClr val="bg2">
                              <a:lumMod val="50000"/>
                            </a:schemeClr>
                          </a:solidFill>
                        </a:rPr>
                        <a:t>9</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直接工数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同左</a:t>
                      </a: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549032655"/>
                  </a:ext>
                </a:extLst>
              </a:tr>
              <a:tr h="252000">
                <a:tc>
                  <a:txBody>
                    <a:bodyPr/>
                    <a:lstStyle/>
                    <a:p>
                      <a:r>
                        <a:rPr kumimoji="1" lang="en-US" altLang="ja-JP" sz="1050" dirty="0" smtClean="0">
                          <a:solidFill>
                            <a:schemeClr val="bg2">
                              <a:lumMod val="50000"/>
                            </a:schemeClr>
                          </a:solidFill>
                        </a:rPr>
                        <a:t>10</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外部工数</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同左</a:t>
                      </a: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872183285"/>
                  </a:ext>
                </a:extLst>
              </a:tr>
              <a:tr h="252000">
                <a:tc>
                  <a:txBody>
                    <a:bodyPr/>
                    <a:lstStyle/>
                    <a:p>
                      <a:r>
                        <a:rPr kumimoji="1" lang="en-US" altLang="ja-JP" sz="1050" dirty="0" smtClean="0">
                          <a:solidFill>
                            <a:schemeClr val="bg2">
                              <a:lumMod val="50000"/>
                            </a:schemeClr>
                          </a:solidFill>
                        </a:rPr>
                        <a:t>11</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外部調達費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素材　</a:t>
                      </a:r>
                    </a:p>
                  </a:txBody>
                  <a:tcPr marL="81680" marR="81680" marT="40840" marB="40840">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購入</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外注</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395853155"/>
                  </a:ext>
                </a:extLst>
              </a:tr>
              <a:tr h="252000">
                <a:tc>
                  <a:txBody>
                    <a:bodyPr/>
                    <a:lstStyle/>
                    <a:p>
                      <a:r>
                        <a:rPr kumimoji="1" lang="en-US" altLang="ja-JP" sz="1050" dirty="0" smtClean="0">
                          <a:solidFill>
                            <a:schemeClr val="bg2">
                              <a:lumMod val="50000"/>
                            </a:schemeClr>
                          </a:solidFill>
                        </a:rPr>
                        <a:t>12</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その他経費</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経費</a:t>
                      </a:r>
                    </a:p>
                  </a:txBody>
                  <a:tcPr marL="81680" marR="81680" marT="40840" marB="40840">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間接材料</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smtClean="0">
                          <a:solidFill>
                            <a:schemeClr val="bg2">
                              <a:lumMod val="50000"/>
                            </a:schemeClr>
                          </a:solidFill>
                        </a:rPr>
                        <a:t>営業費</a:t>
                      </a:r>
                      <a:r>
                        <a:rPr kumimoji="1" lang="en-US" altLang="ja-JP" sz="1050" dirty="0" smtClean="0">
                          <a:solidFill>
                            <a:schemeClr val="bg2">
                              <a:lumMod val="50000"/>
                            </a:schemeClr>
                          </a:solidFill>
                        </a:rPr>
                        <a:t>/</a:t>
                      </a:r>
                      <a:r>
                        <a:rPr kumimoji="1" lang="ja-JP" altLang="en-US" sz="1050" dirty="0" smtClean="0">
                          <a:solidFill>
                            <a:schemeClr val="bg2">
                              <a:lumMod val="50000"/>
                            </a:schemeClr>
                          </a:solidFill>
                        </a:rPr>
                        <a:t>開発費</a:t>
                      </a:r>
                    </a:p>
                  </a:txBody>
                  <a:tcPr marL="81680" marR="81680" marT="40840" marB="4084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p>
                  </a:txBody>
                  <a:tcPr marL="81680" marR="81680" marT="40840" marB="40840">
                    <a:lnL w="12700" cap="flat" cmpd="sng" algn="ctr">
                      <a:solidFill>
                        <a:schemeClr val="bg1"/>
                      </a:solidFill>
                      <a:prstDash val="solid"/>
                      <a:round/>
                      <a:headEnd type="none" w="med" len="med"/>
                      <a:tailEnd type="none" w="med" len="med"/>
                    </a:lnL>
                  </a:tcPr>
                </a:tc>
                <a:tc>
                  <a:txBody>
                    <a:bodyPr/>
                    <a:lstStyle/>
                    <a:p>
                      <a:pPr algn="l"/>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669498994"/>
                  </a:ext>
                </a:extLst>
              </a:tr>
              <a:tr h="252000">
                <a:tc>
                  <a:txBody>
                    <a:bodyPr/>
                    <a:lstStyle/>
                    <a:p>
                      <a:r>
                        <a:rPr kumimoji="1" lang="en-US" altLang="ja-JP" sz="1050" dirty="0" smtClean="0">
                          <a:solidFill>
                            <a:schemeClr val="bg2">
                              <a:lumMod val="50000"/>
                            </a:schemeClr>
                          </a:solidFill>
                        </a:rPr>
                        <a:t>13</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r>
                        <a:rPr kumimoji="1" lang="ja-JP" altLang="en-US" sz="1050" dirty="0" smtClean="0">
                          <a:solidFill>
                            <a:schemeClr val="bg2">
                              <a:lumMod val="50000"/>
                            </a:schemeClr>
                          </a:solidFill>
                        </a:rPr>
                        <a:t>入金</a:t>
                      </a:r>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r>
                        <a:rPr kumimoji="1" lang="ja-JP" altLang="en-US" sz="1050" dirty="0" smtClean="0">
                          <a:solidFill>
                            <a:schemeClr val="bg2">
                              <a:lumMod val="50000"/>
                            </a:schemeClr>
                          </a:solidFill>
                        </a:rPr>
                        <a:t>同左</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1" dirty="0" smtClean="0">
                          <a:solidFill>
                            <a:schemeClr val="bg2">
                              <a:lumMod val="50000"/>
                            </a:schemeClr>
                          </a:solidFill>
                        </a:rPr>
                        <a:t>予算、予算執行（月毎、</a:t>
                      </a:r>
                      <a:r>
                        <a:rPr kumimoji="1" lang="en-US" altLang="ja-JP" sz="1050" b="1" dirty="0" smtClean="0">
                          <a:solidFill>
                            <a:schemeClr val="bg2">
                              <a:lumMod val="50000"/>
                            </a:schemeClr>
                          </a:solidFill>
                        </a:rPr>
                        <a:t>Q</a:t>
                      </a:r>
                      <a:r>
                        <a:rPr kumimoji="1" lang="ja-JP" altLang="en-US" sz="1050" b="1" dirty="0" smtClean="0">
                          <a:solidFill>
                            <a:schemeClr val="bg2">
                              <a:lumMod val="50000"/>
                            </a:schemeClr>
                          </a:solidFill>
                        </a:rPr>
                        <a:t>毎、上・下期、通年）</a:t>
                      </a:r>
                    </a:p>
                  </a:txBody>
                  <a:tcPr marL="81680" marR="81680" marT="40840" marB="40840">
                    <a:lnL w="12700" cap="flat" cmpd="sng" algn="ctr">
                      <a:solidFill>
                        <a:schemeClr val="bg1"/>
                      </a:solidFill>
                      <a:prstDash val="solid"/>
                      <a:round/>
                      <a:headEnd type="none" w="med" len="med"/>
                      <a:tailEnd type="none" w="med" len="med"/>
                    </a:lnL>
                  </a:tcPr>
                </a:tc>
                <a:tc>
                  <a:txBody>
                    <a:bodyPr/>
                    <a:lstStyle/>
                    <a:p>
                      <a:pPr algn="l"/>
                      <a:r>
                        <a:rPr kumimoji="1" lang="ja-JP" altLang="en-US" sz="1050" b="1" dirty="0" smtClean="0">
                          <a:solidFill>
                            <a:schemeClr val="bg2">
                              <a:lumMod val="50000"/>
                            </a:schemeClr>
                          </a:solidFill>
                        </a:rPr>
                        <a:t>管理部の誤記記入対策が必要（</a:t>
                      </a:r>
                      <a:r>
                        <a:rPr kumimoji="1" lang="ja-JP" altLang="en-US" sz="1050" b="1" dirty="0" smtClean="0">
                          <a:solidFill>
                            <a:srgbClr val="FF7C80"/>
                          </a:solidFill>
                        </a:rPr>
                        <a:t>重要</a:t>
                      </a:r>
                      <a:r>
                        <a:rPr kumimoji="1" lang="ja-JP" altLang="en-US" sz="1050" b="1" dirty="0" smtClean="0">
                          <a:solidFill>
                            <a:schemeClr val="bg2">
                              <a:lumMod val="50000"/>
                            </a:schemeClr>
                          </a:solidFill>
                        </a:rPr>
                        <a:t>）</a:t>
                      </a: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66342250"/>
                  </a:ext>
                </a:extLst>
              </a:tr>
              <a:tr h="252000">
                <a:tc>
                  <a:txBody>
                    <a:bodyPr/>
                    <a:lstStyle/>
                    <a:p>
                      <a:r>
                        <a:rPr kumimoji="1" lang="en-US" altLang="ja-JP" sz="1050" dirty="0" smtClean="0">
                          <a:solidFill>
                            <a:schemeClr val="bg2">
                              <a:lumMod val="50000"/>
                            </a:schemeClr>
                          </a:solidFill>
                        </a:rPr>
                        <a:t>14</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algn="ctr"/>
                      <a:endParaRPr kumimoji="1" lang="ja-JP" altLang="en-US" sz="1050" dirty="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935595339"/>
                  </a:ext>
                </a:extLst>
              </a:tr>
              <a:tr h="252000">
                <a:tc>
                  <a:txBody>
                    <a:bodyPr/>
                    <a:lstStyle/>
                    <a:p>
                      <a:r>
                        <a:rPr kumimoji="1" lang="en-US" altLang="ja-JP" sz="1050" dirty="0" smtClean="0">
                          <a:solidFill>
                            <a:schemeClr val="bg2">
                              <a:lumMod val="50000"/>
                            </a:schemeClr>
                          </a:solidFill>
                        </a:rPr>
                        <a:t>15</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gridSpan="3">
                  <a:txBody>
                    <a:bodyPr/>
                    <a:lstStyle/>
                    <a:p>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375633685"/>
                  </a:ext>
                </a:extLst>
              </a:tr>
              <a:tr h="200860">
                <a:tc>
                  <a:txBody>
                    <a:bodyPr/>
                    <a:lstStyle/>
                    <a:p>
                      <a:r>
                        <a:rPr kumimoji="1" lang="en-US" altLang="ja-JP" sz="1050" dirty="0" smtClean="0">
                          <a:solidFill>
                            <a:schemeClr val="bg2">
                              <a:lumMod val="50000"/>
                            </a:schemeClr>
                          </a:solidFill>
                        </a:rPr>
                        <a:t>16</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gridSpan="3">
                  <a:txBody>
                    <a:bodyPr/>
                    <a:lstStyle/>
                    <a:p>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1149389"/>
                  </a:ext>
                </a:extLst>
              </a:tr>
              <a:tr h="200860">
                <a:tc>
                  <a:txBody>
                    <a:bodyPr/>
                    <a:lstStyle/>
                    <a:p>
                      <a:r>
                        <a:rPr kumimoji="1" lang="en-US" altLang="ja-JP" sz="1050" dirty="0" smtClean="0">
                          <a:solidFill>
                            <a:schemeClr val="bg2">
                              <a:lumMod val="50000"/>
                            </a:schemeClr>
                          </a:solidFill>
                        </a:rPr>
                        <a:t>17</a:t>
                      </a:r>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3">
                  <a:txBody>
                    <a:bodyPr/>
                    <a:lstStyle/>
                    <a:p>
                      <a:endParaRPr kumimoji="1" lang="ja-JP" altLang="en-US" sz="1050" dirty="0">
                        <a:solidFill>
                          <a:schemeClr val="bg2">
                            <a:lumMod val="50000"/>
                          </a:schemeClr>
                        </a:solidFill>
                      </a:endParaRPr>
                    </a:p>
                  </a:txBody>
                  <a:tcPr marL="81680" marR="81680" marT="40840" marB="4084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050" dirty="0">
                        <a:solidFill>
                          <a:schemeClr val="bg2">
                            <a:lumMod val="50000"/>
                          </a:schemeClr>
                        </a:solidFill>
                      </a:endParaRPr>
                    </a:p>
                  </a:txBody>
                  <a:tcPr marL="81680" marR="81680" marT="40840" marB="4084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050" dirty="0" smtClean="0"/>
                    </a:p>
                  </a:txBody>
                  <a:tcPr marL="81680" marR="81680" marT="40840" marB="40840">
                    <a:lnR w="31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63276484"/>
                  </a:ext>
                </a:extLst>
              </a:tr>
            </a:tbl>
          </a:graphicData>
        </a:graphic>
      </p:graphicFrame>
    </p:spTree>
    <p:extLst>
      <p:ext uri="{BB962C8B-B14F-4D97-AF65-F5344CB8AC3E}">
        <p14:creationId xmlns:p14="http://schemas.microsoft.com/office/powerpoint/2010/main" val="5113000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a:t>その他</a:t>
            </a:r>
            <a:endParaRPr kumimoji="1" lang="ja-JP" altLang="en-US" sz="2800" dirty="0"/>
          </a:p>
        </p:txBody>
      </p:sp>
    </p:spTree>
    <p:extLst>
      <p:ext uri="{BB962C8B-B14F-4D97-AF65-F5344CB8AC3E}">
        <p14:creationId xmlns:p14="http://schemas.microsoft.com/office/powerpoint/2010/main" val="1228802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住友商事</a:t>
            </a:r>
            <a:r>
              <a:rPr lang="ja-JP" altLang="en-US" sz="2400" dirty="0" smtClean="0">
                <a:solidFill>
                  <a:schemeClr val="bg1"/>
                </a:solidFill>
                <a:effectLst>
                  <a:outerShdw blurRad="38100" dist="38100" dir="2700000" algn="tl">
                    <a:srgbClr val="000000">
                      <a:alpha val="43137"/>
                    </a:srgbClr>
                  </a:outerShdw>
                </a:effectLst>
              </a:rPr>
              <a:t>の監査指摘</a:t>
            </a:r>
            <a:endParaRPr lang="ja-JP" altLang="en-US" sz="2400" dirty="0">
              <a:solidFill>
                <a:schemeClr val="bg1"/>
              </a:solidFill>
              <a:effectLst>
                <a:outerShdw blurRad="38100" dist="38100" dir="2700000" algn="tl">
                  <a:srgbClr val="000000">
                    <a:alpha val="43137"/>
                  </a:srgbClr>
                </a:outerShdw>
              </a:effectLst>
            </a:endParaRPr>
          </a:p>
        </p:txBody>
      </p:sp>
      <p:sp>
        <p:nvSpPr>
          <p:cNvPr id="3" name="正方形/長方形 2"/>
          <p:cNvSpPr/>
          <p:nvPr/>
        </p:nvSpPr>
        <p:spPr>
          <a:xfrm>
            <a:off x="571500" y="1835278"/>
            <a:ext cx="11097491" cy="2862322"/>
          </a:xfrm>
          <a:prstGeom prst="rect">
            <a:avLst/>
          </a:prstGeom>
        </p:spPr>
        <p:txBody>
          <a:bodyPr wrap="square">
            <a:spAutoFit/>
          </a:bodyPr>
          <a:lstStyle/>
          <a:p>
            <a:pPr marL="285750" indent="-285750">
              <a:buFont typeface="Wingdings" panose="05000000000000000000" pitchFamily="2" charset="2"/>
              <a:buChar char="l"/>
            </a:pPr>
            <a:r>
              <a:rPr lang="ja-JP" altLang="en-US" dirty="0"/>
              <a:t>株主（</a:t>
            </a:r>
            <a:r>
              <a:rPr lang="en-US" altLang="ja-JP" dirty="0"/>
              <a:t>SC</a:t>
            </a:r>
            <a:r>
              <a:rPr lang="ja-JP" altLang="en-US" dirty="0"/>
              <a:t>）監査の質問により、現在の研開予算の管理が研究開発手続規程から外れていることが判明しています</a:t>
            </a:r>
            <a:r>
              <a:rPr lang="ja-JP" altLang="en-US" dirty="0" smtClean="0"/>
              <a:t>。</a:t>
            </a:r>
            <a:endParaRPr lang="en-US" altLang="ja-JP" dirty="0" smtClean="0"/>
          </a:p>
          <a:p>
            <a:pPr marL="285750" indent="-285750">
              <a:buFont typeface="Wingdings" panose="05000000000000000000" pitchFamily="2" charset="2"/>
              <a:buChar char="l"/>
            </a:pPr>
            <a:r>
              <a:rPr lang="ja-JP" altLang="en-US" dirty="0" smtClean="0"/>
              <a:t>質問は</a:t>
            </a:r>
            <a:r>
              <a:rPr lang="en-US" altLang="ja-JP" dirty="0" smtClean="0"/>
              <a:t>『</a:t>
            </a:r>
            <a:r>
              <a:rPr lang="ja-JP" altLang="en-US" dirty="0" smtClean="0"/>
              <a:t>第７条</a:t>
            </a:r>
            <a:r>
              <a:rPr lang="ja-JP" altLang="en-US" dirty="0"/>
              <a:t>に基づいて予算申請がなされているエビデンスを示して下さい</a:t>
            </a:r>
            <a:r>
              <a:rPr lang="ja-JP" altLang="en-US" dirty="0" smtClean="0"/>
              <a:t>。</a:t>
            </a:r>
            <a:r>
              <a:rPr lang="en-US" altLang="ja-JP" dirty="0" smtClean="0"/>
              <a:t>』</a:t>
            </a:r>
            <a:r>
              <a:rPr lang="ja-JP" altLang="en-US" dirty="0" smtClean="0"/>
              <a:t>と</a:t>
            </a:r>
            <a:r>
              <a:rPr lang="ja-JP" altLang="en-US" dirty="0"/>
              <a:t>いうものでした。</a:t>
            </a:r>
          </a:p>
          <a:p>
            <a:pPr marL="285750" indent="-285750">
              <a:buFont typeface="Wingdings" panose="05000000000000000000" pitchFamily="2" charset="2"/>
              <a:buChar char="l"/>
            </a:pPr>
            <a:r>
              <a:rPr lang="ja-JP" altLang="en-US" dirty="0" smtClean="0"/>
              <a:t>起業</a:t>
            </a:r>
            <a:r>
              <a:rPr lang="ja-JP" altLang="en-US" dirty="0"/>
              <a:t>・補修・経費も研開費に含まれるものであるため、社則を変えるのではなく、社則に従って管理できるよう</a:t>
            </a:r>
            <a:r>
              <a:rPr lang="ja-JP" altLang="en-US" dirty="0" smtClean="0"/>
              <a:t>にすること。少なく</a:t>
            </a:r>
            <a:r>
              <a:rPr lang="ja-JP" altLang="en-US" dirty="0"/>
              <a:t>とも研究開発計画書（兼完了報告書）には「起業・補修」の</a:t>
            </a:r>
            <a:r>
              <a:rPr lang="ja-JP" altLang="en-US" dirty="0" smtClean="0"/>
              <a:t>項目を設けること。</a:t>
            </a:r>
            <a:endParaRPr lang="ja-JP" altLang="en-US" dirty="0"/>
          </a:p>
          <a:p>
            <a:endParaRPr lang="ja-JP" altLang="en-US" dirty="0"/>
          </a:p>
          <a:p>
            <a:r>
              <a:rPr lang="ja-JP" altLang="en-US" b="1" dirty="0"/>
              <a:t>研究開発手続規程　第７条</a:t>
            </a:r>
            <a:r>
              <a:rPr lang="en-US" altLang="ja-JP" b="1" dirty="0"/>
              <a:t>(</a:t>
            </a:r>
            <a:r>
              <a:rPr lang="ja-JP" altLang="en-US" b="1" dirty="0"/>
              <a:t>予算手続）</a:t>
            </a:r>
          </a:p>
          <a:p>
            <a:r>
              <a:rPr lang="ja-JP" altLang="en-US" dirty="0"/>
              <a:t>各部署は、研究開発計画にもとづき、研究開発番号毎に起業、補修、経費、その他所定の必要な予算申請を行うものとする。</a:t>
            </a:r>
          </a:p>
        </p:txBody>
      </p:sp>
      <p:grpSp>
        <p:nvGrpSpPr>
          <p:cNvPr id="6" name="グループ化 5"/>
          <p:cNvGrpSpPr/>
          <p:nvPr/>
        </p:nvGrpSpPr>
        <p:grpSpPr>
          <a:xfrm>
            <a:off x="571500" y="819947"/>
            <a:ext cx="3874485" cy="657049"/>
            <a:chOff x="221265" y="2042132"/>
            <a:chExt cx="3874485" cy="657049"/>
          </a:xfrm>
        </p:grpSpPr>
        <p:sp>
          <p:nvSpPr>
            <p:cNvPr id="7" name="角丸四角形 6"/>
            <p:cNvSpPr/>
            <p:nvPr/>
          </p:nvSpPr>
          <p:spPr>
            <a:xfrm>
              <a:off x="221265" y="2042877"/>
              <a:ext cx="853391" cy="6555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accent4"/>
                  </a:solidFill>
                </a:rPr>
                <a:t>重要</a:t>
              </a:r>
              <a:endParaRPr kumimoji="1" lang="ja-JP" altLang="en-US" b="1" dirty="0">
                <a:solidFill>
                  <a:schemeClr val="accent4"/>
                </a:solidFill>
              </a:endParaRPr>
            </a:p>
          </p:txBody>
        </p:sp>
        <p:sp>
          <p:nvSpPr>
            <p:cNvPr id="8" name="テキスト ボックス 7"/>
            <p:cNvSpPr txBox="1"/>
            <p:nvPr/>
          </p:nvSpPr>
          <p:spPr>
            <a:xfrm>
              <a:off x="1074656" y="2052850"/>
              <a:ext cx="3021094" cy="646331"/>
            </a:xfrm>
            <a:prstGeom prst="rect">
              <a:avLst/>
            </a:prstGeom>
            <a:noFill/>
          </p:spPr>
          <p:txBody>
            <a:bodyPr wrap="square" rtlCol="0">
              <a:spAutoFit/>
            </a:bodyPr>
            <a:lstStyle/>
            <a:p>
              <a:r>
                <a:rPr kumimoji="1" lang="ja-JP" altLang="en-US" dirty="0" smtClean="0"/>
                <a:t>起業、補修のチェック項目が必要。定義も必要。</a:t>
              </a:r>
              <a:endParaRPr kumimoji="1" lang="ja-JP" altLang="en-US" dirty="0"/>
            </a:p>
          </p:txBody>
        </p:sp>
        <p:sp>
          <p:nvSpPr>
            <p:cNvPr id="9" name="角丸四角形 8"/>
            <p:cNvSpPr/>
            <p:nvPr/>
          </p:nvSpPr>
          <p:spPr>
            <a:xfrm>
              <a:off x="221265" y="2042132"/>
              <a:ext cx="3779235" cy="656304"/>
            </a:xfrm>
            <a:prstGeom prst="roundRect">
              <a:avLst/>
            </a:pr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63142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線コネクタ 49"/>
          <p:cNvCxnSpPr/>
          <p:nvPr/>
        </p:nvCxnSpPr>
        <p:spPr>
          <a:xfrm>
            <a:off x="10135611" y="1358221"/>
            <a:ext cx="1539387" cy="10592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業務フロー①（研究開発テーマ、予算の決定）</a:t>
            </a:r>
            <a:endParaRPr lang="ja-JP" altLang="en-US" sz="2400" dirty="0"/>
          </a:p>
        </p:txBody>
      </p:sp>
      <p:cxnSp>
        <p:nvCxnSpPr>
          <p:cNvPr id="53" name="直線コネクタ 52"/>
          <p:cNvCxnSpPr/>
          <p:nvPr/>
        </p:nvCxnSpPr>
        <p:spPr>
          <a:xfrm>
            <a:off x="1009650" y="3493717"/>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5299940" y="999975"/>
            <a:ext cx="0" cy="55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10135611" y="999975"/>
            <a:ext cx="0" cy="3760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1298961" y="914400"/>
            <a:ext cx="2739639" cy="461665"/>
          </a:xfrm>
          <a:prstGeom prst="rect">
            <a:avLst/>
          </a:prstGeom>
          <a:noFill/>
        </p:spPr>
        <p:txBody>
          <a:bodyPr wrap="square" rtlCol="0">
            <a:spAutoFit/>
          </a:bodyPr>
          <a:lstStyle/>
          <a:p>
            <a:r>
              <a:rPr kumimoji="1" lang="en-US" altLang="ja-JP" sz="2400" dirty="0" smtClean="0"/>
              <a:t>12</a:t>
            </a:r>
            <a:r>
              <a:rPr kumimoji="1" lang="ja-JP" altLang="en-US" sz="2400" dirty="0" smtClean="0"/>
              <a:t>月</a:t>
            </a:r>
            <a:endParaRPr kumimoji="1" lang="ja-JP" altLang="en-US" sz="1400" dirty="0"/>
          </a:p>
        </p:txBody>
      </p:sp>
      <p:sp>
        <p:nvSpPr>
          <p:cNvPr id="22" name="テキスト ボックス 21"/>
          <p:cNvSpPr txBox="1"/>
          <p:nvPr/>
        </p:nvSpPr>
        <p:spPr>
          <a:xfrm>
            <a:off x="5317914" y="914400"/>
            <a:ext cx="2408518" cy="461665"/>
          </a:xfrm>
          <a:prstGeom prst="rect">
            <a:avLst/>
          </a:prstGeom>
          <a:noFill/>
        </p:spPr>
        <p:txBody>
          <a:bodyPr wrap="square" rtlCol="0">
            <a:spAutoFit/>
          </a:bodyPr>
          <a:lstStyle/>
          <a:p>
            <a:r>
              <a:rPr kumimoji="1" lang="en-US" altLang="ja-JP" sz="2400" dirty="0" smtClean="0"/>
              <a:t>1</a:t>
            </a:r>
            <a:r>
              <a:rPr kumimoji="1" lang="ja-JP" altLang="en-US" sz="2400" dirty="0" smtClean="0"/>
              <a:t>～</a:t>
            </a:r>
            <a:r>
              <a:rPr kumimoji="1" lang="en-US" altLang="ja-JP" sz="2400" dirty="0" smtClean="0"/>
              <a:t>2</a:t>
            </a:r>
            <a:r>
              <a:rPr kumimoji="1" lang="ja-JP" altLang="en-US" sz="2400" dirty="0" smtClean="0"/>
              <a:t>月</a:t>
            </a:r>
            <a:endParaRPr kumimoji="1" lang="ja-JP" altLang="en-US" sz="1400" dirty="0"/>
          </a:p>
        </p:txBody>
      </p:sp>
      <p:sp>
        <p:nvSpPr>
          <p:cNvPr id="23" name="テキスト ボックス 22"/>
          <p:cNvSpPr txBox="1"/>
          <p:nvPr/>
        </p:nvSpPr>
        <p:spPr>
          <a:xfrm>
            <a:off x="10182882" y="918927"/>
            <a:ext cx="970090" cy="461665"/>
          </a:xfrm>
          <a:prstGeom prst="rect">
            <a:avLst/>
          </a:prstGeom>
          <a:noFill/>
        </p:spPr>
        <p:txBody>
          <a:bodyPr wrap="square" rtlCol="0">
            <a:spAutoFit/>
          </a:bodyPr>
          <a:lstStyle/>
          <a:p>
            <a:r>
              <a:rPr kumimoji="1" lang="en-US" altLang="ja-JP" sz="2400" dirty="0" smtClean="0"/>
              <a:t>3</a:t>
            </a:r>
            <a:r>
              <a:rPr kumimoji="1" lang="ja-JP" altLang="en-US" sz="2400" dirty="0" smtClean="0"/>
              <a:t>月</a:t>
            </a:r>
            <a:endParaRPr kumimoji="1" lang="ja-JP" altLang="en-US" sz="1400" dirty="0"/>
          </a:p>
        </p:txBody>
      </p:sp>
      <p:cxnSp>
        <p:nvCxnSpPr>
          <p:cNvPr id="51" name="直線コネクタ 50"/>
          <p:cNvCxnSpPr/>
          <p:nvPr/>
        </p:nvCxnSpPr>
        <p:spPr>
          <a:xfrm>
            <a:off x="1000125" y="1358920"/>
            <a:ext cx="0" cy="277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1009650" y="2117336"/>
            <a:ext cx="10423040" cy="25789"/>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角丸四角形 3"/>
          <p:cNvSpPr/>
          <p:nvPr/>
        </p:nvSpPr>
        <p:spPr>
          <a:xfrm>
            <a:off x="1488620" y="3048000"/>
            <a:ext cx="1683205" cy="1981200"/>
          </a:xfrm>
          <a:prstGeom prst="round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chemeClr val="tx1">
                    <a:lumMod val="65000"/>
                    <a:lumOff val="35000"/>
                  </a:schemeClr>
                </a:solidFill>
              </a:rPr>
              <a:t>研究開発テーマの決定</a:t>
            </a:r>
            <a:endParaRPr kumimoji="1" lang="en-US" altLang="ja-JP" sz="1600" b="1" dirty="0" smtClean="0">
              <a:solidFill>
                <a:schemeClr val="tx1">
                  <a:lumMod val="65000"/>
                  <a:lumOff val="35000"/>
                </a:schemeClr>
              </a:solidFill>
            </a:endParaRPr>
          </a:p>
          <a:p>
            <a:r>
              <a:rPr kumimoji="1" lang="ja-JP" altLang="en-US" sz="1600" b="1" dirty="0" smtClean="0">
                <a:solidFill>
                  <a:schemeClr val="tx1">
                    <a:lumMod val="65000"/>
                    <a:lumOff val="35000"/>
                  </a:schemeClr>
                </a:solidFill>
              </a:rPr>
              <a:t>内容・計画・予算</a:t>
            </a:r>
            <a:r>
              <a:rPr kumimoji="1" lang="ja-JP" altLang="en-US" sz="1200" b="1" dirty="0" smtClean="0">
                <a:solidFill>
                  <a:schemeClr val="tx1">
                    <a:lumMod val="65000"/>
                    <a:lumOff val="35000"/>
                  </a:schemeClr>
                </a:solidFill>
              </a:rPr>
              <a:t>（工数</a:t>
            </a:r>
            <a:r>
              <a:rPr kumimoji="1" lang="en-US" altLang="ja-JP" sz="1200" b="1" dirty="0" smtClean="0">
                <a:solidFill>
                  <a:schemeClr val="tx1">
                    <a:lumMod val="65000"/>
                    <a:lumOff val="35000"/>
                  </a:schemeClr>
                </a:solidFill>
              </a:rPr>
              <a:t>,</a:t>
            </a:r>
            <a:r>
              <a:rPr kumimoji="1" lang="ja-JP" altLang="en-US" sz="1200" b="1" dirty="0" smtClean="0">
                <a:solidFill>
                  <a:schemeClr val="tx1">
                    <a:lumMod val="65000"/>
                    <a:lumOff val="35000"/>
                  </a:schemeClr>
                </a:solidFill>
              </a:rPr>
              <a:t>外部調達費</a:t>
            </a:r>
            <a:r>
              <a:rPr kumimoji="1" lang="en-US" altLang="ja-JP" sz="1200" b="1" dirty="0" smtClean="0">
                <a:solidFill>
                  <a:schemeClr val="tx1">
                    <a:lumMod val="65000"/>
                    <a:lumOff val="35000"/>
                  </a:schemeClr>
                </a:solidFill>
              </a:rPr>
              <a:t>,</a:t>
            </a:r>
            <a:r>
              <a:rPr kumimoji="1" lang="ja-JP" altLang="en-US" sz="1200" b="1" dirty="0" smtClean="0">
                <a:solidFill>
                  <a:schemeClr val="tx1">
                    <a:lumMod val="65000"/>
                    <a:lumOff val="35000"/>
                  </a:schemeClr>
                </a:solidFill>
              </a:rPr>
              <a:t>経費）</a:t>
            </a:r>
            <a:endParaRPr kumimoji="1" lang="ja-JP" altLang="en-US" sz="1600" b="1" dirty="0"/>
          </a:p>
        </p:txBody>
      </p:sp>
      <p:sp>
        <p:nvSpPr>
          <p:cNvPr id="8" name="角丸四角形 7"/>
          <p:cNvSpPr/>
          <p:nvPr/>
        </p:nvSpPr>
        <p:spPr>
          <a:xfrm>
            <a:off x="6426516" y="3048000"/>
            <a:ext cx="639312" cy="3295650"/>
          </a:xfrm>
          <a:prstGeom prst="roundRect">
            <a:avLst>
              <a:gd name="adj" fmla="val 1192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600" b="1" dirty="0" err="1" smtClean="0">
                <a:solidFill>
                  <a:schemeClr val="tx1">
                    <a:lumMod val="65000"/>
                    <a:lumOff val="35000"/>
                  </a:schemeClr>
                </a:solidFill>
              </a:rPr>
              <a:t>RnD</a:t>
            </a:r>
            <a:r>
              <a:rPr kumimoji="1" lang="ja-JP" altLang="en-US" sz="1600" b="1" dirty="0" smtClean="0">
                <a:solidFill>
                  <a:schemeClr val="tx1">
                    <a:lumMod val="65000"/>
                    <a:lumOff val="35000"/>
                  </a:schemeClr>
                </a:solidFill>
              </a:rPr>
              <a:t>戦略会議②で予算審議</a:t>
            </a:r>
            <a:endParaRPr kumimoji="1" lang="en-US" altLang="ja-JP" sz="1600" b="1" dirty="0" smtClean="0">
              <a:solidFill>
                <a:schemeClr val="tx1">
                  <a:lumMod val="65000"/>
                  <a:lumOff val="35000"/>
                </a:schemeClr>
              </a:solidFill>
            </a:endParaRPr>
          </a:p>
        </p:txBody>
      </p:sp>
      <p:sp>
        <p:nvSpPr>
          <p:cNvPr id="9" name="角丸四角形 8"/>
          <p:cNvSpPr/>
          <p:nvPr/>
        </p:nvSpPr>
        <p:spPr>
          <a:xfrm>
            <a:off x="7293626" y="3048000"/>
            <a:ext cx="1370017"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研究開発報告書兼完了報告書に</a:t>
            </a:r>
            <a:r>
              <a:rPr kumimoji="1" lang="ja-JP" altLang="en-US" sz="1200" b="1" dirty="0" smtClean="0">
                <a:solidFill>
                  <a:schemeClr val="accent4"/>
                </a:solidFill>
              </a:rPr>
              <a:t>修正後</a:t>
            </a:r>
            <a:r>
              <a:rPr kumimoji="1" lang="ja-JP" altLang="en-US" sz="1200" dirty="0" smtClean="0"/>
              <a:t>のテーマ、予算等を記入</a:t>
            </a:r>
            <a:endParaRPr kumimoji="1" lang="ja-JP" altLang="en-US" sz="1600" dirty="0"/>
          </a:p>
        </p:txBody>
      </p:sp>
      <p:sp>
        <p:nvSpPr>
          <p:cNvPr id="11" name="角丸四角形 10"/>
          <p:cNvSpPr/>
          <p:nvPr/>
        </p:nvSpPr>
        <p:spPr>
          <a:xfrm>
            <a:off x="7429360" y="611197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sp>
        <p:nvSpPr>
          <p:cNvPr id="12" name="角丸四角形 11"/>
          <p:cNvSpPr/>
          <p:nvPr/>
        </p:nvSpPr>
        <p:spPr>
          <a:xfrm>
            <a:off x="8906872" y="6003975"/>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予算集計後、報告書作成</a:t>
            </a:r>
            <a:endParaRPr kumimoji="1" lang="ja-JP" altLang="en-US" dirty="0"/>
          </a:p>
        </p:txBody>
      </p:sp>
      <p:sp>
        <p:nvSpPr>
          <p:cNvPr id="15" name="角丸四角形 14"/>
          <p:cNvSpPr/>
          <p:nvPr/>
        </p:nvSpPr>
        <p:spPr>
          <a:xfrm>
            <a:off x="10246750" y="611197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提出</a:t>
            </a:r>
            <a:endParaRPr kumimoji="1" lang="ja-JP" altLang="en-US" dirty="0"/>
          </a:p>
        </p:txBody>
      </p:sp>
      <p:sp>
        <p:nvSpPr>
          <p:cNvPr id="16" name="角丸四角形 15"/>
          <p:cNvSpPr/>
          <p:nvPr/>
        </p:nvSpPr>
        <p:spPr>
          <a:xfrm>
            <a:off x="10246750" y="2216250"/>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受領</a:t>
            </a:r>
            <a:endParaRPr kumimoji="1" lang="ja-JP" altLang="en-US" dirty="0"/>
          </a:p>
        </p:txBody>
      </p:sp>
      <p:sp>
        <p:nvSpPr>
          <p:cNvPr id="17" name="角丸四角形 16"/>
          <p:cNvSpPr/>
          <p:nvPr/>
        </p:nvSpPr>
        <p:spPr>
          <a:xfrm>
            <a:off x="11497542" y="693391"/>
            <a:ext cx="558800" cy="1590675"/>
          </a:xfrm>
          <a:prstGeom prst="roundRect">
            <a:avLst>
              <a:gd name="adj" fmla="val 1192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b="1" dirty="0" smtClean="0">
                <a:solidFill>
                  <a:schemeClr val="tx1">
                    <a:lumMod val="65000"/>
                    <a:lumOff val="35000"/>
                  </a:schemeClr>
                </a:solidFill>
              </a:rPr>
              <a:t>取締役会で承認</a:t>
            </a:r>
            <a:endParaRPr kumimoji="1" lang="en-US" altLang="ja-JP" sz="1600" b="1" dirty="0" smtClean="0">
              <a:solidFill>
                <a:schemeClr val="tx1">
                  <a:lumMod val="65000"/>
                  <a:lumOff val="35000"/>
                </a:schemeClr>
              </a:solidFill>
            </a:endParaRPr>
          </a:p>
        </p:txBody>
      </p:sp>
      <p:cxnSp>
        <p:nvCxnSpPr>
          <p:cNvPr id="25" name="直線矢印コネクタ 24"/>
          <p:cNvCxnSpPr/>
          <p:nvPr/>
        </p:nvCxnSpPr>
        <p:spPr>
          <a:xfrm>
            <a:off x="3171825" y="3556701"/>
            <a:ext cx="346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46" idx="0"/>
          </p:cNvCxnSpPr>
          <p:nvPr/>
        </p:nvCxnSpPr>
        <p:spPr>
          <a:xfrm flipH="1">
            <a:off x="4200395" y="3866758"/>
            <a:ext cx="0" cy="17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円弧 31"/>
          <p:cNvSpPr/>
          <p:nvPr/>
        </p:nvSpPr>
        <p:spPr>
          <a:xfrm>
            <a:off x="4218429" y="3234698"/>
            <a:ext cx="869522" cy="3288132"/>
          </a:xfrm>
          <a:prstGeom prst="arc">
            <a:avLst>
              <a:gd name="adj1" fmla="val 17016126"/>
              <a:gd name="adj2" fmla="val 5037512"/>
            </a:avLst>
          </a:prstGeom>
          <a:ln w="19050">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右矢印 32"/>
          <p:cNvSpPr/>
          <p:nvPr/>
        </p:nvSpPr>
        <p:spPr>
          <a:xfrm>
            <a:off x="5126542" y="4614302"/>
            <a:ext cx="283599"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7097944" y="4614303"/>
            <a:ext cx="283599"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a:stCxn id="9" idx="2"/>
            <a:endCxn id="11" idx="0"/>
          </p:cNvCxnSpPr>
          <p:nvPr/>
        </p:nvCxnSpPr>
        <p:spPr>
          <a:xfrm>
            <a:off x="7978635" y="3981450"/>
            <a:ext cx="9525" cy="213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a:off x="8546960" y="6327975"/>
            <a:ext cx="359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12" idx="3"/>
            <a:endCxn id="15" idx="1"/>
          </p:cNvCxnSpPr>
          <p:nvPr/>
        </p:nvCxnSpPr>
        <p:spPr>
          <a:xfrm>
            <a:off x="10024472" y="6327975"/>
            <a:ext cx="222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15" idx="0"/>
            <a:endCxn id="16" idx="2"/>
          </p:cNvCxnSpPr>
          <p:nvPr/>
        </p:nvCxnSpPr>
        <p:spPr>
          <a:xfrm flipV="1">
            <a:off x="10805550" y="2648250"/>
            <a:ext cx="0" cy="3463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曲折矢印 47"/>
          <p:cNvSpPr/>
          <p:nvPr/>
        </p:nvSpPr>
        <p:spPr>
          <a:xfrm>
            <a:off x="10692839" y="1250007"/>
            <a:ext cx="739983" cy="893118"/>
          </a:xfrm>
          <a:prstGeom prst="bentArrow">
            <a:avLst>
              <a:gd name="adj1" fmla="val 26699"/>
              <a:gd name="adj2" fmla="val 30814"/>
              <a:gd name="adj3" fmla="val 28570"/>
              <a:gd name="adj4" fmla="val 56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p:cNvSpPr txBox="1"/>
          <p:nvPr/>
        </p:nvSpPr>
        <p:spPr>
          <a:xfrm>
            <a:off x="1448538" y="2704068"/>
            <a:ext cx="1117600" cy="369332"/>
          </a:xfrm>
          <a:prstGeom prst="rect">
            <a:avLst/>
          </a:prstGeom>
          <a:noFill/>
        </p:spPr>
        <p:txBody>
          <a:bodyPr wrap="square" rtlCol="0">
            <a:spAutoFit/>
          </a:bodyPr>
          <a:lstStyle/>
          <a:p>
            <a:pPr algn="ctr"/>
            <a:r>
              <a:rPr kumimoji="1" lang="ja-JP" altLang="en-US" b="1" dirty="0">
                <a:solidFill>
                  <a:schemeClr val="accent2"/>
                </a:solidFill>
              </a:rPr>
              <a:t>開始</a:t>
            </a:r>
            <a:r>
              <a:rPr kumimoji="1" lang="ja-JP" altLang="en-US" b="1" dirty="0" smtClean="0">
                <a:solidFill>
                  <a:schemeClr val="accent2"/>
                </a:solidFill>
              </a:rPr>
              <a:t>！</a:t>
            </a:r>
            <a:endParaRPr kumimoji="1" lang="ja-JP" altLang="en-US" b="1" dirty="0">
              <a:solidFill>
                <a:schemeClr val="accent2"/>
              </a:solidFill>
            </a:endParaRPr>
          </a:p>
        </p:txBody>
      </p:sp>
      <p:sp>
        <p:nvSpPr>
          <p:cNvPr id="55" name="テキスト ボックス 54"/>
          <p:cNvSpPr txBox="1"/>
          <p:nvPr/>
        </p:nvSpPr>
        <p:spPr>
          <a:xfrm>
            <a:off x="7452258" y="4972159"/>
            <a:ext cx="1250886" cy="938719"/>
          </a:xfrm>
          <a:prstGeom prst="rect">
            <a:avLst/>
          </a:prstGeom>
          <a:solidFill>
            <a:schemeClr val="bg1"/>
          </a:solidFill>
        </p:spPr>
        <p:txBody>
          <a:bodyPr wrap="square" rtlCol="0">
            <a:spAutoFit/>
          </a:bodyPr>
          <a:lstStyle/>
          <a:p>
            <a:r>
              <a:rPr kumimoji="1" lang="ja-JP" altLang="en-US" sz="1100" b="1" dirty="0"/>
              <a:t>研究</a:t>
            </a:r>
            <a:r>
              <a:rPr kumimoji="1" lang="ja-JP" altLang="en-US" sz="1100" b="1" dirty="0" smtClean="0"/>
              <a:t>開発報告書兼完了報告書</a:t>
            </a:r>
            <a:endParaRPr kumimoji="1" lang="en-US" altLang="ja-JP" sz="1100" b="1" dirty="0" smtClean="0"/>
          </a:p>
          <a:p>
            <a:r>
              <a:rPr kumimoji="1" lang="ja-JP" altLang="en-US" sz="1100" b="1" dirty="0" smtClean="0"/>
              <a:t>（以下、研開報告書と呼ぶ）と予算集計</a:t>
            </a:r>
            <a:endParaRPr kumimoji="1" lang="ja-JP" altLang="en-US" sz="1100" b="1" dirty="0"/>
          </a:p>
        </p:txBody>
      </p:sp>
      <p:sp>
        <p:nvSpPr>
          <p:cNvPr id="56" name="テキスト ボックス 55"/>
          <p:cNvSpPr txBox="1"/>
          <p:nvPr/>
        </p:nvSpPr>
        <p:spPr>
          <a:xfrm>
            <a:off x="9317375" y="5780073"/>
            <a:ext cx="731757" cy="261610"/>
          </a:xfrm>
          <a:prstGeom prst="rect">
            <a:avLst/>
          </a:prstGeom>
          <a:noFill/>
        </p:spPr>
        <p:txBody>
          <a:bodyPr wrap="square" rtlCol="0">
            <a:spAutoFit/>
          </a:bodyPr>
          <a:lstStyle/>
          <a:p>
            <a:pPr algn="ctr"/>
            <a:r>
              <a:rPr kumimoji="1" lang="ja-JP" altLang="en-US" sz="1100" b="1" dirty="0" smtClean="0"/>
              <a:t>予算表</a:t>
            </a:r>
            <a:endParaRPr kumimoji="1" lang="ja-JP" altLang="en-US" sz="1100" b="1" dirty="0"/>
          </a:p>
        </p:txBody>
      </p:sp>
      <p:sp>
        <p:nvSpPr>
          <p:cNvPr id="57" name="円弧 56"/>
          <p:cNvSpPr/>
          <p:nvPr/>
        </p:nvSpPr>
        <p:spPr>
          <a:xfrm>
            <a:off x="7409767" y="4010025"/>
            <a:ext cx="360910" cy="2101950"/>
          </a:xfrm>
          <a:prstGeom prst="arc">
            <a:avLst>
              <a:gd name="adj1" fmla="val 5584259"/>
              <a:gd name="adj2" fmla="val 16072473"/>
            </a:avLst>
          </a:prstGeom>
          <a:ln w="19050">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8" name="テキスト ボックス 57"/>
          <p:cNvSpPr txBox="1"/>
          <p:nvPr/>
        </p:nvSpPr>
        <p:spPr>
          <a:xfrm>
            <a:off x="10135611" y="5871058"/>
            <a:ext cx="731757" cy="261610"/>
          </a:xfrm>
          <a:prstGeom prst="rect">
            <a:avLst/>
          </a:prstGeom>
          <a:noFill/>
        </p:spPr>
        <p:txBody>
          <a:bodyPr wrap="square" rtlCol="0">
            <a:spAutoFit/>
          </a:bodyPr>
          <a:lstStyle/>
          <a:p>
            <a:pPr algn="ctr"/>
            <a:r>
              <a:rPr kumimoji="1" lang="ja-JP" altLang="en-US" sz="1100" b="1" dirty="0" smtClean="0"/>
              <a:t>予算表</a:t>
            </a:r>
            <a:endParaRPr kumimoji="1" lang="ja-JP" altLang="en-US" sz="1100" b="1" dirty="0"/>
          </a:p>
        </p:txBody>
      </p:sp>
      <p:sp>
        <p:nvSpPr>
          <p:cNvPr id="39" name="角丸四角形 38"/>
          <p:cNvSpPr/>
          <p:nvPr/>
        </p:nvSpPr>
        <p:spPr>
          <a:xfrm>
            <a:off x="1746324" y="1665988"/>
            <a:ext cx="4427321" cy="771233"/>
          </a:xfrm>
          <a:prstGeom prst="roundRect">
            <a:avLst/>
          </a:prstGeom>
          <a:solidFill>
            <a:schemeClr val="accent5">
              <a:lumMod val="20000"/>
              <a:lumOff val="80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7550" indent="-717550"/>
            <a:r>
              <a:rPr kumimoji="1" lang="ja-JP" altLang="en-US" dirty="0" smtClean="0">
                <a:solidFill>
                  <a:schemeClr val="tx1">
                    <a:lumMod val="65000"/>
                    <a:lumOff val="35000"/>
                  </a:schemeClr>
                </a:solidFill>
              </a:rPr>
              <a:t>注記：青のテキストボックスは研究開発報告書兼完了報告書の流れを表す</a:t>
            </a:r>
            <a:endParaRPr kumimoji="1" lang="en-US" altLang="ja-JP" dirty="0" smtClean="0">
              <a:solidFill>
                <a:schemeClr val="tx1">
                  <a:lumMod val="65000"/>
                  <a:lumOff val="35000"/>
                </a:schemeClr>
              </a:solidFill>
            </a:endParaRPr>
          </a:p>
        </p:txBody>
      </p:sp>
      <p:sp>
        <p:nvSpPr>
          <p:cNvPr id="40" name="角丸四角形 39"/>
          <p:cNvSpPr/>
          <p:nvPr/>
        </p:nvSpPr>
        <p:spPr>
          <a:xfrm>
            <a:off x="3518063" y="3022259"/>
            <a:ext cx="1370017"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研究開発報告書兼完了報告書にテーマ、予算等を記入</a:t>
            </a:r>
            <a:endParaRPr kumimoji="1" lang="ja-JP" altLang="en-US" sz="1600" dirty="0"/>
          </a:p>
        </p:txBody>
      </p:sp>
      <p:sp>
        <p:nvSpPr>
          <p:cNvPr id="46" name="角丸四角形 45"/>
          <p:cNvSpPr/>
          <p:nvPr/>
        </p:nvSpPr>
        <p:spPr>
          <a:xfrm>
            <a:off x="3641595" y="560968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sp>
        <p:nvSpPr>
          <p:cNvPr id="47" name="角丸四角形 46"/>
          <p:cNvSpPr/>
          <p:nvPr/>
        </p:nvSpPr>
        <p:spPr>
          <a:xfrm>
            <a:off x="3641595" y="6254054"/>
            <a:ext cx="1117600" cy="4101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参考予算</a:t>
            </a:r>
            <a:endParaRPr kumimoji="1" lang="en-US" altLang="ja-JP" sz="1200" dirty="0" smtClean="0"/>
          </a:p>
          <a:p>
            <a:pPr algn="ctr"/>
            <a:r>
              <a:rPr kumimoji="1" lang="ja-JP" altLang="en-US" sz="1200" dirty="0" smtClean="0"/>
              <a:t>集計</a:t>
            </a:r>
            <a:endParaRPr kumimoji="1" lang="ja-JP" altLang="en-US" dirty="0"/>
          </a:p>
        </p:txBody>
      </p:sp>
      <p:cxnSp>
        <p:nvCxnSpPr>
          <p:cNvPr id="54" name="直線矢印コネクタ 53"/>
          <p:cNvCxnSpPr>
            <a:stCxn id="46" idx="2"/>
            <a:endCxn id="47" idx="0"/>
          </p:cNvCxnSpPr>
          <p:nvPr/>
        </p:nvCxnSpPr>
        <p:spPr>
          <a:xfrm>
            <a:off x="4200395" y="6041683"/>
            <a:ext cx="0" cy="21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3034095" y="6264800"/>
            <a:ext cx="731757" cy="261610"/>
          </a:xfrm>
          <a:prstGeom prst="rect">
            <a:avLst/>
          </a:prstGeom>
          <a:noFill/>
        </p:spPr>
        <p:txBody>
          <a:bodyPr wrap="square" rtlCol="0">
            <a:spAutoFit/>
          </a:bodyPr>
          <a:lstStyle/>
          <a:p>
            <a:pPr algn="ctr"/>
            <a:r>
              <a:rPr kumimoji="1" lang="ja-JP" altLang="en-US" sz="1100" b="1" dirty="0" smtClean="0"/>
              <a:t>予算表</a:t>
            </a:r>
            <a:endParaRPr kumimoji="1" lang="ja-JP" altLang="en-US" sz="1100" b="1" dirty="0"/>
          </a:p>
        </p:txBody>
      </p:sp>
      <p:sp>
        <p:nvSpPr>
          <p:cNvPr id="13" name="角丸四角形 12"/>
          <p:cNvSpPr/>
          <p:nvPr/>
        </p:nvSpPr>
        <p:spPr>
          <a:xfrm>
            <a:off x="10246750" y="3768046"/>
            <a:ext cx="1117600" cy="1485900"/>
          </a:xfrm>
          <a:prstGeom prst="roundRect">
            <a:avLst>
              <a:gd name="adj" fmla="val 1192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chemeClr val="tx1">
                    <a:lumMod val="65000"/>
                    <a:lumOff val="35000"/>
                  </a:schemeClr>
                </a:solidFill>
              </a:rPr>
              <a:t>経営会議で予算の承認</a:t>
            </a:r>
            <a:endParaRPr kumimoji="1" lang="en-US" altLang="ja-JP" sz="1600" b="1" dirty="0" smtClean="0">
              <a:solidFill>
                <a:schemeClr val="tx1">
                  <a:lumMod val="65000"/>
                  <a:lumOff val="35000"/>
                </a:schemeClr>
              </a:solidFill>
            </a:endParaRPr>
          </a:p>
        </p:txBody>
      </p:sp>
      <p:sp>
        <p:nvSpPr>
          <p:cNvPr id="43" name="角丸四角形 42"/>
          <p:cNvSpPr/>
          <p:nvPr/>
        </p:nvSpPr>
        <p:spPr>
          <a:xfrm>
            <a:off x="5445775" y="3048000"/>
            <a:ext cx="639312" cy="3295650"/>
          </a:xfrm>
          <a:prstGeom prst="roundRect">
            <a:avLst>
              <a:gd name="adj" fmla="val 1192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600" b="1" dirty="0" err="1" smtClean="0">
                <a:solidFill>
                  <a:schemeClr val="tx1">
                    <a:lumMod val="65000"/>
                    <a:lumOff val="35000"/>
                  </a:schemeClr>
                </a:solidFill>
              </a:rPr>
              <a:t>RnD</a:t>
            </a:r>
            <a:r>
              <a:rPr kumimoji="1" lang="ja-JP" altLang="en-US" sz="1600" b="1" dirty="0" smtClean="0">
                <a:solidFill>
                  <a:schemeClr val="tx1">
                    <a:lumMod val="65000"/>
                    <a:lumOff val="35000"/>
                  </a:schemeClr>
                </a:solidFill>
              </a:rPr>
              <a:t>戦略会議①でテーマ審議</a:t>
            </a:r>
            <a:endParaRPr kumimoji="1" lang="en-US" altLang="ja-JP" sz="1600" b="1" dirty="0" smtClean="0">
              <a:solidFill>
                <a:schemeClr val="tx1">
                  <a:lumMod val="65000"/>
                  <a:lumOff val="35000"/>
                </a:schemeClr>
              </a:solidFill>
            </a:endParaRPr>
          </a:p>
        </p:txBody>
      </p:sp>
      <p:sp>
        <p:nvSpPr>
          <p:cNvPr id="44" name="右矢印 43"/>
          <p:cNvSpPr/>
          <p:nvPr/>
        </p:nvSpPr>
        <p:spPr>
          <a:xfrm>
            <a:off x="6131808" y="4594147"/>
            <a:ext cx="283599"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p:cNvCxnSpPr/>
          <p:nvPr/>
        </p:nvCxnSpPr>
        <p:spPr>
          <a:xfrm>
            <a:off x="11664607" y="2417453"/>
            <a:ext cx="0" cy="411576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6224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3172838" y="1480225"/>
            <a:ext cx="5846323" cy="3897549"/>
          </a:xfrm>
          <a:prstGeom prst="rect">
            <a:avLst/>
          </a:prstGeom>
        </p:spPr>
      </p:pic>
      <p:sp>
        <p:nvSpPr>
          <p:cNvPr id="3" name="正方形/長方形 2"/>
          <p:cNvSpPr/>
          <p:nvPr/>
        </p:nvSpPr>
        <p:spPr>
          <a:xfrm>
            <a:off x="6797837" y="5452512"/>
            <a:ext cx="3175356" cy="369332"/>
          </a:xfrm>
          <a:prstGeom prst="rect">
            <a:avLst/>
          </a:prstGeom>
        </p:spPr>
        <p:txBody>
          <a:bodyPr wrap="none">
            <a:spAutoFit/>
          </a:bodyPr>
          <a:lstStyle/>
          <a:p>
            <a:r>
              <a:rPr lang="en-US" altLang="ja-JP" dirty="0" err="1" smtClean="0"/>
              <a:t>Pixabay</a:t>
            </a:r>
            <a:r>
              <a:rPr lang="en-US" altLang="ja-JP" dirty="0" smtClean="0"/>
              <a:t> </a:t>
            </a:r>
            <a:r>
              <a:rPr lang="en-US" altLang="ja-JP" dirty="0" smtClean="0">
                <a:hlinkClick r:id="rId4"/>
              </a:rPr>
              <a:t>https</a:t>
            </a:r>
            <a:r>
              <a:rPr lang="en-US" altLang="ja-JP" dirty="0">
                <a:hlinkClick r:id="rId4"/>
              </a:rPr>
              <a:t>://pixabay.com/ja/</a:t>
            </a:r>
            <a:endParaRPr lang="ja-JP" altLang="en-US" dirty="0"/>
          </a:p>
        </p:txBody>
      </p:sp>
    </p:spTree>
    <p:extLst>
      <p:ext uri="{BB962C8B-B14F-4D97-AF65-F5344CB8AC3E}">
        <p14:creationId xmlns:p14="http://schemas.microsoft.com/office/powerpoint/2010/main" val="3643359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直線コネクタ 58"/>
          <p:cNvCxnSpPr/>
          <p:nvPr/>
        </p:nvCxnSpPr>
        <p:spPr>
          <a:xfrm>
            <a:off x="6453707" y="944164"/>
            <a:ext cx="0" cy="561380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1009650" y="3493717"/>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1009650" y="2117336"/>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テキスト ボックス 1"/>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業務フロー①（研究開発テーマ、予算の決定）</a:t>
            </a:r>
            <a:endParaRPr lang="ja-JP" altLang="en-US" sz="2400" dirty="0"/>
          </a:p>
        </p:txBody>
      </p:sp>
      <p:grpSp>
        <p:nvGrpSpPr>
          <p:cNvPr id="72" name="グループ化 71"/>
          <p:cNvGrpSpPr/>
          <p:nvPr/>
        </p:nvGrpSpPr>
        <p:grpSpPr>
          <a:xfrm>
            <a:off x="1411963" y="566440"/>
            <a:ext cx="11046737" cy="6099525"/>
            <a:chOff x="1411963" y="566440"/>
            <a:chExt cx="11046737" cy="6099525"/>
          </a:xfrm>
        </p:grpSpPr>
        <p:sp>
          <p:nvSpPr>
            <p:cNvPr id="25" name="角丸四角形 24"/>
            <p:cNvSpPr/>
            <p:nvPr/>
          </p:nvSpPr>
          <p:spPr>
            <a:xfrm>
              <a:off x="7704133" y="2762945"/>
              <a:ext cx="1370017" cy="713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研究開発報告書兼完了報告書の承認依頼</a:t>
              </a:r>
              <a:endParaRPr kumimoji="1" lang="ja-JP" altLang="en-US" sz="1600" dirty="0"/>
            </a:p>
          </p:txBody>
        </p:sp>
        <p:sp>
          <p:nvSpPr>
            <p:cNvPr id="26" name="角丸四角形 25"/>
            <p:cNvSpPr/>
            <p:nvPr/>
          </p:nvSpPr>
          <p:spPr>
            <a:xfrm>
              <a:off x="7829903" y="3648719"/>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承認</a:t>
              </a:r>
              <a:endParaRPr kumimoji="1" lang="ja-JP" altLang="en-US" dirty="0"/>
            </a:p>
          </p:txBody>
        </p:sp>
        <p:sp>
          <p:nvSpPr>
            <p:cNvPr id="27" name="角丸四角形 26"/>
            <p:cNvSpPr/>
            <p:nvPr/>
          </p:nvSpPr>
          <p:spPr>
            <a:xfrm>
              <a:off x="7829903" y="495087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承認</a:t>
              </a:r>
              <a:endParaRPr kumimoji="1" lang="ja-JP" altLang="en-US" dirty="0"/>
            </a:p>
          </p:txBody>
        </p:sp>
        <p:sp>
          <p:nvSpPr>
            <p:cNvPr id="28" name="角丸四角形 27"/>
            <p:cNvSpPr/>
            <p:nvPr/>
          </p:nvSpPr>
          <p:spPr>
            <a:xfrm>
              <a:off x="9475783" y="2762945"/>
              <a:ext cx="1370017" cy="713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研究開発報告書兼完了報告書の提出</a:t>
              </a:r>
              <a:endParaRPr kumimoji="1" lang="ja-JP" altLang="en-US" sz="1600" dirty="0"/>
            </a:p>
          </p:txBody>
        </p:sp>
        <p:sp>
          <p:nvSpPr>
            <p:cNvPr id="29" name="角丸四角形 28"/>
            <p:cNvSpPr/>
            <p:nvPr/>
          </p:nvSpPr>
          <p:spPr>
            <a:xfrm>
              <a:off x="9601991" y="611197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cxnSp>
          <p:nvCxnSpPr>
            <p:cNvPr id="30" name="直線コネクタ 29"/>
            <p:cNvCxnSpPr/>
            <p:nvPr/>
          </p:nvCxnSpPr>
          <p:spPr>
            <a:xfrm>
              <a:off x="10974456" y="986035"/>
              <a:ext cx="0" cy="55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テキスト ボックス 30"/>
            <p:cNvSpPr txBox="1"/>
            <p:nvPr/>
          </p:nvSpPr>
          <p:spPr>
            <a:xfrm>
              <a:off x="10974456" y="909835"/>
              <a:ext cx="1484244" cy="461665"/>
            </a:xfrm>
            <a:prstGeom prst="rect">
              <a:avLst/>
            </a:prstGeom>
            <a:noFill/>
          </p:spPr>
          <p:txBody>
            <a:bodyPr wrap="square" rtlCol="0">
              <a:spAutoFit/>
            </a:bodyPr>
            <a:lstStyle/>
            <a:p>
              <a:r>
                <a:rPr kumimoji="1" lang="en-US" altLang="ja-JP" sz="2400" dirty="0"/>
                <a:t>4</a:t>
              </a:r>
              <a:r>
                <a:rPr kumimoji="1" lang="ja-JP" altLang="en-US" sz="2400" dirty="0" smtClean="0"/>
                <a:t>月</a:t>
              </a:r>
              <a:endParaRPr kumimoji="1" lang="ja-JP" altLang="en-US" sz="1400" dirty="0"/>
            </a:p>
          </p:txBody>
        </p:sp>
        <p:sp>
          <p:nvSpPr>
            <p:cNvPr id="33" name="角丸四角形 32"/>
            <p:cNvSpPr/>
            <p:nvPr/>
          </p:nvSpPr>
          <p:spPr>
            <a:xfrm>
              <a:off x="1411963" y="3061990"/>
              <a:ext cx="639312" cy="3295650"/>
            </a:xfrm>
            <a:prstGeom prst="roundRect">
              <a:avLst>
                <a:gd name="adj" fmla="val 1192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600" b="1" dirty="0" err="1">
                  <a:solidFill>
                    <a:schemeClr val="tx1">
                      <a:lumMod val="65000"/>
                      <a:lumOff val="35000"/>
                    </a:schemeClr>
                  </a:solidFill>
                </a:rPr>
                <a:t>RnD</a:t>
              </a:r>
              <a:r>
                <a:rPr kumimoji="1" lang="ja-JP" altLang="en-US" sz="1600" b="1" dirty="0">
                  <a:solidFill>
                    <a:schemeClr val="tx1">
                      <a:lumMod val="65000"/>
                      <a:lumOff val="35000"/>
                    </a:schemeClr>
                  </a:solidFill>
                </a:rPr>
                <a:t>戦略会議②で予算審議</a:t>
              </a:r>
              <a:endParaRPr kumimoji="1" lang="en-US" altLang="ja-JP" sz="1600" b="1" dirty="0">
                <a:solidFill>
                  <a:schemeClr val="tx1">
                    <a:lumMod val="65000"/>
                    <a:lumOff val="35000"/>
                  </a:schemeClr>
                </a:solidFill>
              </a:endParaRPr>
            </a:p>
          </p:txBody>
        </p:sp>
        <p:sp>
          <p:nvSpPr>
            <p:cNvPr id="34" name="角丸四角形 33"/>
            <p:cNvSpPr/>
            <p:nvPr/>
          </p:nvSpPr>
          <p:spPr>
            <a:xfrm>
              <a:off x="2279073" y="3061990"/>
              <a:ext cx="1370017"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研究開発報告書兼完了報告書に</a:t>
              </a:r>
              <a:r>
                <a:rPr kumimoji="1" lang="ja-JP" altLang="en-US" sz="1200" b="1" dirty="0" smtClean="0">
                  <a:solidFill>
                    <a:schemeClr val="accent4"/>
                  </a:solidFill>
                </a:rPr>
                <a:t>修正後</a:t>
              </a:r>
              <a:r>
                <a:rPr kumimoji="1" lang="ja-JP" altLang="en-US" sz="1200" dirty="0" smtClean="0"/>
                <a:t>のテーマ、予算等を記入</a:t>
              </a:r>
              <a:endParaRPr kumimoji="1" lang="ja-JP" altLang="en-US" sz="1600" dirty="0"/>
            </a:p>
          </p:txBody>
        </p:sp>
        <p:sp>
          <p:nvSpPr>
            <p:cNvPr id="35" name="角丸四角形 34"/>
            <p:cNvSpPr/>
            <p:nvPr/>
          </p:nvSpPr>
          <p:spPr>
            <a:xfrm>
              <a:off x="2414807" y="612596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sp>
          <p:nvSpPr>
            <p:cNvPr id="36" name="角丸四角形 35"/>
            <p:cNvSpPr/>
            <p:nvPr/>
          </p:nvSpPr>
          <p:spPr>
            <a:xfrm>
              <a:off x="3892319" y="6017965"/>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予算集計後、報告書作成</a:t>
              </a:r>
              <a:endParaRPr kumimoji="1" lang="ja-JP" altLang="en-US" dirty="0"/>
            </a:p>
          </p:txBody>
        </p:sp>
        <p:sp>
          <p:nvSpPr>
            <p:cNvPr id="38" name="角丸四角形 37"/>
            <p:cNvSpPr/>
            <p:nvPr/>
          </p:nvSpPr>
          <p:spPr>
            <a:xfrm>
              <a:off x="5232197" y="612596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提出</a:t>
              </a:r>
              <a:endParaRPr kumimoji="1" lang="ja-JP" altLang="en-US" dirty="0"/>
            </a:p>
          </p:txBody>
        </p:sp>
        <p:sp>
          <p:nvSpPr>
            <p:cNvPr id="39" name="角丸四角形 38"/>
            <p:cNvSpPr/>
            <p:nvPr/>
          </p:nvSpPr>
          <p:spPr>
            <a:xfrm>
              <a:off x="5232197" y="219730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受領</a:t>
              </a:r>
              <a:endParaRPr kumimoji="1" lang="ja-JP" altLang="en-US" dirty="0"/>
            </a:p>
          </p:txBody>
        </p:sp>
        <p:sp>
          <p:nvSpPr>
            <p:cNvPr id="40" name="角丸四角形 39"/>
            <p:cNvSpPr/>
            <p:nvPr/>
          </p:nvSpPr>
          <p:spPr>
            <a:xfrm>
              <a:off x="6515036" y="566440"/>
              <a:ext cx="558800" cy="1590675"/>
            </a:xfrm>
            <a:prstGeom prst="roundRect">
              <a:avLst>
                <a:gd name="adj" fmla="val 1192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b="1" dirty="0" smtClean="0">
                  <a:solidFill>
                    <a:schemeClr val="tx1">
                      <a:lumMod val="65000"/>
                      <a:lumOff val="35000"/>
                    </a:schemeClr>
                  </a:solidFill>
                </a:rPr>
                <a:t>取締役会で承認</a:t>
              </a:r>
              <a:endParaRPr kumimoji="1" lang="en-US" altLang="ja-JP" sz="1600" b="1" dirty="0" smtClean="0">
                <a:solidFill>
                  <a:schemeClr val="tx1">
                    <a:lumMod val="65000"/>
                    <a:lumOff val="35000"/>
                  </a:schemeClr>
                </a:solidFill>
              </a:endParaRPr>
            </a:p>
          </p:txBody>
        </p:sp>
        <p:sp>
          <p:nvSpPr>
            <p:cNvPr id="42" name="テキスト ボックス 41"/>
            <p:cNvSpPr txBox="1"/>
            <p:nvPr/>
          </p:nvSpPr>
          <p:spPr>
            <a:xfrm>
              <a:off x="7153138" y="876440"/>
              <a:ext cx="1243733" cy="461665"/>
            </a:xfrm>
            <a:prstGeom prst="rect">
              <a:avLst/>
            </a:prstGeom>
            <a:noFill/>
          </p:spPr>
          <p:txBody>
            <a:bodyPr wrap="square" rtlCol="0">
              <a:spAutoFit/>
            </a:bodyPr>
            <a:lstStyle/>
            <a:p>
              <a:r>
                <a:rPr kumimoji="1" lang="en-US" altLang="ja-JP" sz="2400" dirty="0" smtClean="0"/>
                <a:t>3</a:t>
              </a:r>
              <a:r>
                <a:rPr kumimoji="1" lang="ja-JP" altLang="en-US" sz="2400" dirty="0" smtClean="0"/>
                <a:t>月</a:t>
              </a:r>
              <a:endParaRPr kumimoji="1" lang="ja-JP" altLang="en-US" sz="1400" dirty="0"/>
            </a:p>
          </p:txBody>
        </p:sp>
        <p:sp>
          <p:nvSpPr>
            <p:cNvPr id="43" name="右矢印 42"/>
            <p:cNvSpPr/>
            <p:nvPr/>
          </p:nvSpPr>
          <p:spPr>
            <a:xfrm>
              <a:off x="1971729" y="4371677"/>
              <a:ext cx="283599"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p:cNvCxnSpPr>
              <a:stCxn id="34" idx="2"/>
              <a:endCxn id="35" idx="0"/>
            </p:cNvCxnSpPr>
            <p:nvPr/>
          </p:nvCxnSpPr>
          <p:spPr>
            <a:xfrm>
              <a:off x="2964082" y="3995440"/>
              <a:ext cx="9525" cy="213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35" idx="3"/>
              <a:endCxn id="36" idx="1"/>
            </p:cNvCxnSpPr>
            <p:nvPr/>
          </p:nvCxnSpPr>
          <p:spPr>
            <a:xfrm>
              <a:off x="3532407" y="6341965"/>
              <a:ext cx="3599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36" idx="3"/>
              <a:endCxn id="38" idx="1"/>
            </p:cNvCxnSpPr>
            <p:nvPr/>
          </p:nvCxnSpPr>
          <p:spPr>
            <a:xfrm>
              <a:off x="5009919" y="6341965"/>
              <a:ext cx="222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38" idx="0"/>
              <a:endCxn id="39" idx="2"/>
            </p:cNvCxnSpPr>
            <p:nvPr/>
          </p:nvCxnSpPr>
          <p:spPr>
            <a:xfrm flipV="1">
              <a:off x="5790997" y="2629305"/>
              <a:ext cx="0" cy="3496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曲折矢印 48"/>
            <p:cNvSpPr/>
            <p:nvPr/>
          </p:nvSpPr>
          <p:spPr>
            <a:xfrm>
              <a:off x="5678286" y="1263997"/>
              <a:ext cx="739983" cy="893118"/>
            </a:xfrm>
            <a:prstGeom prst="bentArrow">
              <a:avLst>
                <a:gd name="adj1" fmla="val 26699"/>
                <a:gd name="adj2" fmla="val 30814"/>
                <a:gd name="adj3" fmla="val 28570"/>
                <a:gd name="adj4" fmla="val 56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角丸四角形 49"/>
            <p:cNvSpPr/>
            <p:nvPr/>
          </p:nvSpPr>
          <p:spPr>
            <a:xfrm>
              <a:off x="6533118" y="5990780"/>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事業部へ予算承認報告</a:t>
              </a:r>
              <a:endParaRPr kumimoji="1" lang="ja-JP" altLang="en-US" dirty="0"/>
            </a:p>
          </p:txBody>
        </p:sp>
        <p:cxnSp>
          <p:nvCxnSpPr>
            <p:cNvPr id="51" name="直線矢印コネクタ 50"/>
            <p:cNvCxnSpPr/>
            <p:nvPr/>
          </p:nvCxnSpPr>
          <p:spPr>
            <a:xfrm flipH="1">
              <a:off x="6770931" y="2157115"/>
              <a:ext cx="0" cy="3833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a:stCxn id="25" idx="1"/>
            </p:cNvCxnSpPr>
            <p:nvPr/>
          </p:nvCxnSpPr>
          <p:spPr>
            <a:xfrm rot="10800000" flipV="1">
              <a:off x="7362825" y="3119784"/>
              <a:ext cx="341308" cy="281384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25" idx="2"/>
              <a:endCxn id="26" idx="0"/>
            </p:cNvCxnSpPr>
            <p:nvPr/>
          </p:nvCxnSpPr>
          <p:spPr>
            <a:xfrm flipH="1">
              <a:off x="8388703" y="3476625"/>
              <a:ext cx="439" cy="172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6" idx="2"/>
              <a:endCxn id="52" idx="0"/>
            </p:cNvCxnSpPr>
            <p:nvPr/>
          </p:nvCxnSpPr>
          <p:spPr>
            <a:xfrm>
              <a:off x="8388703" y="4080719"/>
              <a:ext cx="2928" cy="1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27" idx="3"/>
              <a:endCxn id="28" idx="1"/>
            </p:cNvCxnSpPr>
            <p:nvPr/>
          </p:nvCxnSpPr>
          <p:spPr>
            <a:xfrm flipV="1">
              <a:off x="8947503" y="3119785"/>
              <a:ext cx="528280" cy="2047092"/>
            </a:xfrm>
            <a:prstGeom prst="bentConnector3">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28" idx="2"/>
              <a:endCxn id="29" idx="0"/>
            </p:cNvCxnSpPr>
            <p:nvPr/>
          </p:nvCxnSpPr>
          <p:spPr>
            <a:xfrm flipH="1">
              <a:off x="10160791" y="3476625"/>
              <a:ext cx="1" cy="263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a:off x="10911882" y="2777664"/>
              <a:ext cx="804696" cy="676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p:cNvSpPr txBox="1"/>
            <p:nvPr/>
          </p:nvSpPr>
          <p:spPr>
            <a:xfrm>
              <a:off x="9229856" y="5742643"/>
              <a:ext cx="1117600" cy="369332"/>
            </a:xfrm>
            <a:prstGeom prst="rect">
              <a:avLst/>
            </a:prstGeom>
            <a:noFill/>
          </p:spPr>
          <p:txBody>
            <a:bodyPr wrap="square" rtlCol="0">
              <a:spAutoFit/>
            </a:bodyPr>
            <a:lstStyle/>
            <a:p>
              <a:pPr algn="ctr"/>
              <a:r>
                <a:rPr kumimoji="1" lang="ja-JP" altLang="en-US" b="1" dirty="0" smtClean="0">
                  <a:solidFill>
                    <a:schemeClr val="accent2"/>
                  </a:solidFill>
                </a:rPr>
                <a:t>完了！</a:t>
              </a:r>
              <a:endParaRPr kumimoji="1" lang="ja-JP" altLang="en-US" b="1" dirty="0">
                <a:solidFill>
                  <a:schemeClr val="accent2"/>
                </a:solidFill>
              </a:endParaRPr>
            </a:p>
          </p:txBody>
        </p:sp>
        <p:sp>
          <p:nvSpPr>
            <p:cNvPr id="71" name="テキスト ボックス 70"/>
            <p:cNvSpPr txBox="1"/>
            <p:nvPr/>
          </p:nvSpPr>
          <p:spPr>
            <a:xfrm>
              <a:off x="10974456" y="3514850"/>
              <a:ext cx="1117600" cy="646331"/>
            </a:xfrm>
            <a:prstGeom prst="rect">
              <a:avLst/>
            </a:prstGeom>
            <a:noFill/>
          </p:spPr>
          <p:txBody>
            <a:bodyPr wrap="square" rtlCol="0">
              <a:spAutoFit/>
            </a:bodyPr>
            <a:lstStyle/>
            <a:p>
              <a:r>
                <a:rPr kumimoji="1" lang="ja-JP" altLang="en-US" b="1" dirty="0">
                  <a:solidFill>
                    <a:schemeClr val="accent2"/>
                  </a:solidFill>
                </a:rPr>
                <a:t>研究</a:t>
              </a:r>
              <a:r>
                <a:rPr kumimoji="1" lang="ja-JP" altLang="en-US" b="1" dirty="0" smtClean="0">
                  <a:solidFill>
                    <a:schemeClr val="accent2"/>
                  </a:solidFill>
                </a:rPr>
                <a:t>開発開始！</a:t>
              </a:r>
              <a:endParaRPr kumimoji="1" lang="ja-JP" altLang="en-US" b="1" dirty="0">
                <a:solidFill>
                  <a:schemeClr val="accent2"/>
                </a:solidFill>
              </a:endParaRPr>
            </a:p>
          </p:txBody>
        </p:sp>
        <p:sp>
          <p:nvSpPr>
            <p:cNvPr id="37" name="角丸四角形 36"/>
            <p:cNvSpPr/>
            <p:nvPr/>
          </p:nvSpPr>
          <p:spPr>
            <a:xfrm>
              <a:off x="5195760" y="3952117"/>
              <a:ext cx="1117600" cy="1485900"/>
            </a:xfrm>
            <a:prstGeom prst="roundRect">
              <a:avLst>
                <a:gd name="adj" fmla="val 11925"/>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chemeClr val="tx1">
                      <a:lumMod val="65000"/>
                      <a:lumOff val="35000"/>
                    </a:schemeClr>
                  </a:solidFill>
                </a:rPr>
                <a:t>経営会議で予算の承認</a:t>
              </a:r>
              <a:endParaRPr kumimoji="1" lang="en-US" altLang="ja-JP" sz="1600" b="1" dirty="0" smtClean="0">
                <a:solidFill>
                  <a:schemeClr val="tx1">
                    <a:lumMod val="65000"/>
                    <a:lumOff val="35000"/>
                  </a:schemeClr>
                </a:solidFill>
              </a:endParaRPr>
            </a:p>
          </p:txBody>
        </p:sp>
      </p:grpSp>
      <p:cxnSp>
        <p:nvCxnSpPr>
          <p:cNvPr id="73" name="直線コネクタ 72"/>
          <p:cNvCxnSpPr/>
          <p:nvPr/>
        </p:nvCxnSpPr>
        <p:spPr>
          <a:xfrm>
            <a:off x="1000125" y="1358920"/>
            <a:ext cx="0" cy="277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2548170" y="4945690"/>
            <a:ext cx="1115777" cy="430887"/>
          </a:xfrm>
          <a:prstGeom prst="rect">
            <a:avLst/>
          </a:prstGeom>
          <a:solidFill>
            <a:schemeClr val="bg1"/>
          </a:solidFill>
        </p:spPr>
        <p:txBody>
          <a:bodyPr wrap="square">
            <a:spAutoFit/>
          </a:bodyPr>
          <a:lstStyle/>
          <a:p>
            <a:r>
              <a:rPr kumimoji="1" lang="ja-JP" altLang="en-US" sz="1100" b="1" dirty="0"/>
              <a:t>研開</a:t>
            </a:r>
            <a:r>
              <a:rPr kumimoji="1" lang="ja-JP" altLang="en-US" sz="1100" b="1" dirty="0" smtClean="0"/>
              <a:t>報告書と</a:t>
            </a:r>
            <a:endParaRPr kumimoji="1" lang="en-US" altLang="ja-JP" sz="1100" b="1" dirty="0" smtClean="0"/>
          </a:p>
          <a:p>
            <a:r>
              <a:rPr kumimoji="1" lang="ja-JP" altLang="en-US" sz="1100" b="1" dirty="0" smtClean="0"/>
              <a:t>予算集計</a:t>
            </a:r>
            <a:endParaRPr lang="ja-JP" altLang="en-US" sz="1100" dirty="0"/>
          </a:p>
        </p:txBody>
      </p:sp>
      <p:sp>
        <p:nvSpPr>
          <p:cNvPr id="79" name="テキスト ボックス 78"/>
          <p:cNvSpPr txBox="1"/>
          <p:nvPr/>
        </p:nvSpPr>
        <p:spPr>
          <a:xfrm>
            <a:off x="3795480" y="5787550"/>
            <a:ext cx="731757" cy="261610"/>
          </a:xfrm>
          <a:prstGeom prst="rect">
            <a:avLst/>
          </a:prstGeom>
          <a:noFill/>
        </p:spPr>
        <p:txBody>
          <a:bodyPr wrap="square" rtlCol="0">
            <a:spAutoFit/>
          </a:bodyPr>
          <a:lstStyle/>
          <a:p>
            <a:pPr algn="ctr"/>
            <a:r>
              <a:rPr kumimoji="1" lang="ja-JP" altLang="en-US" sz="1100" b="1" dirty="0" smtClean="0"/>
              <a:t>予算表</a:t>
            </a:r>
            <a:endParaRPr kumimoji="1" lang="ja-JP" altLang="en-US" sz="1100" b="1" dirty="0"/>
          </a:p>
        </p:txBody>
      </p:sp>
      <p:sp>
        <p:nvSpPr>
          <p:cNvPr id="80" name="テキスト ボックス 79"/>
          <p:cNvSpPr txBox="1"/>
          <p:nvPr/>
        </p:nvSpPr>
        <p:spPr>
          <a:xfrm>
            <a:off x="5723401" y="5898994"/>
            <a:ext cx="731757" cy="261610"/>
          </a:xfrm>
          <a:prstGeom prst="rect">
            <a:avLst/>
          </a:prstGeom>
          <a:noFill/>
        </p:spPr>
        <p:txBody>
          <a:bodyPr wrap="square" rtlCol="0">
            <a:spAutoFit/>
          </a:bodyPr>
          <a:lstStyle/>
          <a:p>
            <a:pPr algn="ctr"/>
            <a:r>
              <a:rPr kumimoji="1" lang="ja-JP" altLang="en-US" sz="1100" b="1" dirty="0" smtClean="0"/>
              <a:t>予算表</a:t>
            </a:r>
            <a:endParaRPr kumimoji="1" lang="ja-JP" altLang="en-US" sz="1100" b="1" dirty="0"/>
          </a:p>
        </p:txBody>
      </p:sp>
      <p:sp>
        <p:nvSpPr>
          <p:cNvPr id="81" name="テキスト ボックス 80"/>
          <p:cNvSpPr txBox="1"/>
          <p:nvPr/>
        </p:nvSpPr>
        <p:spPr>
          <a:xfrm>
            <a:off x="6813347" y="2248888"/>
            <a:ext cx="731757" cy="430887"/>
          </a:xfrm>
          <a:prstGeom prst="rect">
            <a:avLst/>
          </a:prstGeom>
          <a:solidFill>
            <a:schemeClr val="bg1"/>
          </a:solidFill>
        </p:spPr>
        <p:txBody>
          <a:bodyPr wrap="square" rtlCol="0">
            <a:spAutoFit/>
          </a:bodyPr>
          <a:lstStyle/>
          <a:p>
            <a:pPr algn="ctr"/>
            <a:r>
              <a:rPr kumimoji="1" lang="ja-JP" altLang="en-US" sz="1100" b="1" dirty="0" smtClean="0"/>
              <a:t>メール連絡</a:t>
            </a:r>
            <a:endParaRPr kumimoji="1" lang="ja-JP" altLang="en-US" sz="1100" b="1" dirty="0"/>
          </a:p>
        </p:txBody>
      </p:sp>
      <p:sp>
        <p:nvSpPr>
          <p:cNvPr id="82" name="テキスト ボックス 81"/>
          <p:cNvSpPr txBox="1"/>
          <p:nvPr/>
        </p:nvSpPr>
        <p:spPr>
          <a:xfrm>
            <a:off x="7001099" y="5297866"/>
            <a:ext cx="731757" cy="430887"/>
          </a:xfrm>
          <a:prstGeom prst="rect">
            <a:avLst/>
          </a:prstGeom>
          <a:solidFill>
            <a:schemeClr val="bg1"/>
          </a:solidFill>
        </p:spPr>
        <p:txBody>
          <a:bodyPr wrap="square" rtlCol="0">
            <a:spAutoFit/>
          </a:bodyPr>
          <a:lstStyle/>
          <a:p>
            <a:pPr algn="ctr"/>
            <a:r>
              <a:rPr kumimoji="1" lang="ja-JP" altLang="en-US" sz="1100" b="1" dirty="0" smtClean="0"/>
              <a:t>メール連絡</a:t>
            </a:r>
            <a:endParaRPr kumimoji="1" lang="ja-JP" altLang="en-US" sz="1100" b="1" dirty="0"/>
          </a:p>
        </p:txBody>
      </p:sp>
      <p:sp>
        <p:nvSpPr>
          <p:cNvPr id="83" name="正方形/長方形 82"/>
          <p:cNvSpPr/>
          <p:nvPr/>
        </p:nvSpPr>
        <p:spPr>
          <a:xfrm>
            <a:off x="9030789" y="5206655"/>
            <a:ext cx="889987" cy="261610"/>
          </a:xfrm>
          <a:prstGeom prst="rect">
            <a:avLst/>
          </a:prstGeom>
          <a:solidFill>
            <a:schemeClr val="bg1"/>
          </a:solidFill>
        </p:spPr>
        <p:txBody>
          <a:bodyPr wrap="none">
            <a:spAutoFit/>
          </a:bodyPr>
          <a:lstStyle/>
          <a:p>
            <a:r>
              <a:rPr kumimoji="1" lang="ja-JP" altLang="en-US" sz="1050" b="1" dirty="0"/>
              <a:t>研開報告書</a:t>
            </a:r>
            <a:endParaRPr lang="ja-JP" altLang="en-US" sz="1050" dirty="0"/>
          </a:p>
        </p:txBody>
      </p:sp>
      <p:sp>
        <p:nvSpPr>
          <p:cNvPr id="84" name="正方形/長方形 83"/>
          <p:cNvSpPr/>
          <p:nvPr/>
        </p:nvSpPr>
        <p:spPr>
          <a:xfrm>
            <a:off x="9726919" y="4339477"/>
            <a:ext cx="889987" cy="261610"/>
          </a:xfrm>
          <a:prstGeom prst="rect">
            <a:avLst/>
          </a:prstGeom>
          <a:solidFill>
            <a:schemeClr val="bg1"/>
          </a:solidFill>
        </p:spPr>
        <p:txBody>
          <a:bodyPr wrap="none">
            <a:spAutoFit/>
          </a:bodyPr>
          <a:lstStyle/>
          <a:p>
            <a:r>
              <a:rPr kumimoji="1" lang="ja-JP" altLang="en-US" sz="1100" b="1" dirty="0"/>
              <a:t>研開報告書</a:t>
            </a:r>
            <a:endParaRPr lang="ja-JP" altLang="en-US" sz="1100" dirty="0"/>
          </a:p>
        </p:txBody>
      </p:sp>
      <p:sp>
        <p:nvSpPr>
          <p:cNvPr id="52" name="角丸四角形 51"/>
          <p:cNvSpPr/>
          <p:nvPr/>
        </p:nvSpPr>
        <p:spPr>
          <a:xfrm>
            <a:off x="7832831" y="426747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承認</a:t>
            </a:r>
            <a:endParaRPr kumimoji="1" lang="ja-JP" altLang="en-US" dirty="0"/>
          </a:p>
        </p:txBody>
      </p:sp>
      <p:cxnSp>
        <p:nvCxnSpPr>
          <p:cNvPr id="54" name="直線矢印コネクタ 53"/>
          <p:cNvCxnSpPr>
            <a:stCxn id="52" idx="2"/>
            <a:endCxn id="27" idx="0"/>
          </p:cNvCxnSpPr>
          <p:nvPr/>
        </p:nvCxnSpPr>
        <p:spPr>
          <a:xfrm flipH="1">
            <a:off x="8388703" y="4699478"/>
            <a:ext cx="2928" cy="251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841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67409" y="3167390"/>
            <a:ext cx="10257183" cy="523220"/>
          </a:xfrm>
          <a:prstGeom prst="rect">
            <a:avLst/>
          </a:prstGeom>
          <a:noFill/>
        </p:spPr>
        <p:txBody>
          <a:bodyPr wrap="square" rtlCol="0">
            <a:spAutoFit/>
          </a:bodyPr>
          <a:lstStyle/>
          <a:p>
            <a:pPr algn="ctr"/>
            <a:r>
              <a:rPr kumimoji="1" lang="ja-JP" altLang="en-US" sz="2800" dirty="0" smtClean="0"/>
              <a:t>業務フロー②（</a:t>
            </a:r>
            <a:r>
              <a:rPr kumimoji="1" lang="ja-JP" altLang="en-US" sz="2800" dirty="0"/>
              <a:t>研究開発の進捗の確認）</a:t>
            </a:r>
          </a:p>
        </p:txBody>
      </p:sp>
    </p:spTree>
    <p:extLst>
      <p:ext uri="{BB962C8B-B14F-4D97-AF65-F5344CB8AC3E}">
        <p14:creationId xmlns:p14="http://schemas.microsoft.com/office/powerpoint/2010/main" val="2792065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 y="0"/>
            <a:ext cx="9684913" cy="461665"/>
          </a:xfrm>
          <a:prstGeom prst="rect">
            <a:avLst/>
          </a:prstGeom>
          <a:noFill/>
        </p:spPr>
        <p:txBody>
          <a:bodyPr wrap="square" rtlCol="0">
            <a:spAutoFit/>
          </a:bodyPr>
          <a:lstStyle/>
          <a:p>
            <a:r>
              <a:rPr lang="ja-JP" altLang="en-US" sz="2400" dirty="0" smtClean="0">
                <a:solidFill>
                  <a:schemeClr val="bg1"/>
                </a:solidFill>
                <a:effectLst>
                  <a:outerShdw blurRad="38100" dist="38100" dir="2700000" algn="tl">
                    <a:srgbClr val="000000">
                      <a:alpha val="43137"/>
                    </a:srgbClr>
                  </a:outerShdw>
                </a:effectLst>
              </a:rPr>
              <a:t>業務フロー②（研究開発の進捗の確認）</a:t>
            </a:r>
            <a:endParaRPr lang="ja-JP" altLang="en-US" sz="2400" dirty="0"/>
          </a:p>
        </p:txBody>
      </p:sp>
      <p:sp>
        <p:nvSpPr>
          <p:cNvPr id="19" name="テキスト ボックス 18"/>
          <p:cNvSpPr txBox="1"/>
          <p:nvPr/>
        </p:nvSpPr>
        <p:spPr>
          <a:xfrm>
            <a:off x="1298961" y="914400"/>
            <a:ext cx="2739639" cy="461665"/>
          </a:xfrm>
          <a:prstGeom prst="rect">
            <a:avLst/>
          </a:prstGeom>
          <a:noFill/>
        </p:spPr>
        <p:txBody>
          <a:bodyPr wrap="square" rtlCol="0">
            <a:spAutoFit/>
          </a:bodyPr>
          <a:lstStyle/>
          <a:p>
            <a:pPr algn="ctr"/>
            <a:r>
              <a:rPr kumimoji="1" lang="en-US" altLang="ja-JP" sz="2400" dirty="0" smtClean="0"/>
              <a:t>1Q</a:t>
            </a:r>
            <a:r>
              <a:rPr kumimoji="1" lang="ja-JP" altLang="en-US" sz="2400" dirty="0" smtClean="0"/>
              <a:t>完了後</a:t>
            </a:r>
            <a:r>
              <a:rPr kumimoji="1" lang="ja-JP" altLang="en-US" sz="1400" dirty="0" smtClean="0"/>
              <a:t>（</a:t>
            </a:r>
            <a:r>
              <a:rPr kumimoji="1" lang="en-US" altLang="ja-JP" sz="1400" dirty="0" smtClean="0"/>
              <a:t>7</a:t>
            </a:r>
            <a:r>
              <a:rPr kumimoji="1" lang="ja-JP" altLang="en-US" sz="1400" dirty="0" smtClean="0"/>
              <a:t>月上旬）</a:t>
            </a:r>
            <a:endParaRPr kumimoji="1" lang="ja-JP" altLang="en-US" sz="1400" dirty="0"/>
          </a:p>
        </p:txBody>
      </p:sp>
      <p:sp>
        <p:nvSpPr>
          <p:cNvPr id="30" name="テキスト ボックス 29"/>
          <p:cNvSpPr txBox="1"/>
          <p:nvPr/>
        </p:nvSpPr>
        <p:spPr>
          <a:xfrm>
            <a:off x="7138265" y="910563"/>
            <a:ext cx="2739639" cy="461665"/>
          </a:xfrm>
          <a:prstGeom prst="rect">
            <a:avLst/>
          </a:prstGeom>
          <a:noFill/>
        </p:spPr>
        <p:txBody>
          <a:bodyPr wrap="square" rtlCol="0">
            <a:spAutoFit/>
          </a:bodyPr>
          <a:lstStyle/>
          <a:p>
            <a:pPr algn="ctr"/>
            <a:r>
              <a:rPr kumimoji="1" lang="en-US" altLang="ja-JP" sz="2400" dirty="0" smtClean="0"/>
              <a:t>2Q</a:t>
            </a:r>
            <a:r>
              <a:rPr kumimoji="1" lang="ja-JP" altLang="en-US" sz="2400" dirty="0" smtClean="0"/>
              <a:t>完了後</a:t>
            </a:r>
            <a:r>
              <a:rPr kumimoji="1" lang="ja-JP" altLang="en-US" sz="1400" dirty="0" smtClean="0"/>
              <a:t>（</a:t>
            </a:r>
            <a:r>
              <a:rPr kumimoji="1" lang="en-US" altLang="ja-JP" sz="1400" dirty="0" smtClean="0"/>
              <a:t>10</a:t>
            </a:r>
            <a:r>
              <a:rPr kumimoji="1" lang="ja-JP" altLang="en-US" sz="1400" dirty="0" smtClean="0"/>
              <a:t>月上旬）</a:t>
            </a:r>
            <a:endParaRPr kumimoji="1" lang="ja-JP" altLang="en-US" sz="1400" dirty="0"/>
          </a:p>
        </p:txBody>
      </p:sp>
      <p:cxnSp>
        <p:nvCxnSpPr>
          <p:cNvPr id="82" name="直線コネクタ 81"/>
          <p:cNvCxnSpPr/>
          <p:nvPr/>
        </p:nvCxnSpPr>
        <p:spPr>
          <a:xfrm>
            <a:off x="1009650" y="3493717"/>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1000125" y="1366540"/>
            <a:ext cx="0" cy="2772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0" name="グループ化 99"/>
          <p:cNvGrpSpPr/>
          <p:nvPr/>
        </p:nvGrpSpPr>
        <p:grpSpPr>
          <a:xfrm>
            <a:off x="1413455" y="1412186"/>
            <a:ext cx="6229675" cy="4858811"/>
            <a:chOff x="1413455" y="1412186"/>
            <a:chExt cx="6229675" cy="4858811"/>
          </a:xfrm>
        </p:grpSpPr>
        <p:sp>
          <p:nvSpPr>
            <p:cNvPr id="8" name="角丸四角形 7"/>
            <p:cNvSpPr/>
            <p:nvPr/>
          </p:nvSpPr>
          <p:spPr>
            <a:xfrm>
              <a:off x="2780873" y="1412186"/>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a:t>
              </a:r>
              <a:endParaRPr kumimoji="1" lang="en-US" altLang="ja-JP" sz="1200" dirty="0" smtClean="0"/>
            </a:p>
            <a:p>
              <a:r>
                <a:rPr kumimoji="1" lang="ja-JP" altLang="en-US" sz="1200" dirty="0" smtClean="0"/>
                <a:t>状況を</a:t>
              </a:r>
              <a:r>
                <a:rPr kumimoji="1" lang="en-US" altLang="ja-JP" sz="1200" dirty="0" smtClean="0"/>
                <a:t>DB</a:t>
              </a:r>
              <a:r>
                <a:rPr kumimoji="1" lang="ja-JP" altLang="en-US" sz="1200" dirty="0" smtClean="0"/>
                <a:t>に記載</a:t>
              </a:r>
              <a:endParaRPr kumimoji="1" lang="ja-JP" altLang="en-US" sz="1600" dirty="0"/>
            </a:p>
          </p:txBody>
        </p:sp>
        <p:sp>
          <p:nvSpPr>
            <p:cNvPr id="12" name="角丸四角形 11"/>
            <p:cNvSpPr/>
            <p:nvPr/>
          </p:nvSpPr>
          <p:spPr>
            <a:xfrm>
              <a:off x="1413455" y="2810950"/>
              <a:ext cx="1117600" cy="57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研究開発進捗を記載</a:t>
              </a:r>
              <a:endParaRPr kumimoji="1" lang="ja-JP" altLang="en-US" sz="1600" dirty="0"/>
            </a:p>
          </p:txBody>
        </p:sp>
        <p:sp>
          <p:nvSpPr>
            <p:cNvPr id="13" name="角丸四角形 12"/>
            <p:cNvSpPr/>
            <p:nvPr/>
          </p:nvSpPr>
          <p:spPr>
            <a:xfrm>
              <a:off x="2785849" y="2774950"/>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予算執行状況を転記</a:t>
              </a:r>
              <a:endParaRPr kumimoji="1" lang="ja-JP" altLang="en-US" dirty="0"/>
            </a:p>
          </p:txBody>
        </p:sp>
        <p:sp>
          <p:nvSpPr>
            <p:cNvPr id="16" name="角丸四角形 15"/>
            <p:cNvSpPr/>
            <p:nvPr/>
          </p:nvSpPr>
          <p:spPr>
            <a:xfrm>
              <a:off x="2780873" y="360258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17" name="角丸四角形 16"/>
            <p:cNvSpPr/>
            <p:nvPr/>
          </p:nvSpPr>
          <p:spPr>
            <a:xfrm>
              <a:off x="2770846" y="496224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18" name="角丸四角形 17"/>
            <p:cNvSpPr/>
            <p:nvPr/>
          </p:nvSpPr>
          <p:spPr>
            <a:xfrm>
              <a:off x="4398149"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sp>
          <p:nvSpPr>
            <p:cNvPr id="20" name="角丸四角形 19"/>
            <p:cNvSpPr/>
            <p:nvPr/>
          </p:nvSpPr>
          <p:spPr>
            <a:xfrm>
              <a:off x="5854873" y="220156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受領・確認</a:t>
              </a:r>
              <a:endParaRPr kumimoji="1" lang="en-US" altLang="ja-JP" sz="1200" dirty="0" smtClean="0"/>
            </a:p>
          </p:txBody>
        </p:sp>
        <p:sp>
          <p:nvSpPr>
            <p:cNvPr id="21" name="角丸四角形 20"/>
            <p:cNvSpPr/>
            <p:nvPr/>
          </p:nvSpPr>
          <p:spPr>
            <a:xfrm>
              <a:off x="5854873" y="5838997"/>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集計・提出</a:t>
              </a:r>
              <a:endParaRPr kumimoji="1" lang="ja-JP" altLang="en-US" dirty="0"/>
            </a:p>
          </p:txBody>
        </p:sp>
        <p:cxnSp>
          <p:nvCxnSpPr>
            <p:cNvPr id="35" name="直線矢印コネクタ 34"/>
            <p:cNvCxnSpPr>
              <a:stCxn id="12" idx="3"/>
              <a:endCxn id="13" idx="1"/>
            </p:cNvCxnSpPr>
            <p:nvPr/>
          </p:nvCxnSpPr>
          <p:spPr>
            <a:xfrm>
              <a:off x="2531055" y="3098950"/>
              <a:ext cx="25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8" idx="2"/>
              <a:endCxn id="13" idx="0"/>
            </p:cNvCxnSpPr>
            <p:nvPr/>
          </p:nvCxnSpPr>
          <p:spPr>
            <a:xfrm>
              <a:off x="3339673" y="2060186"/>
              <a:ext cx="4976" cy="71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16" idx="2"/>
              <a:endCxn id="54" idx="0"/>
            </p:cNvCxnSpPr>
            <p:nvPr/>
          </p:nvCxnSpPr>
          <p:spPr>
            <a:xfrm flipH="1">
              <a:off x="3336539" y="4034585"/>
              <a:ext cx="3134" cy="22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8" idx="3"/>
              <a:endCxn id="21" idx="1"/>
            </p:cNvCxnSpPr>
            <p:nvPr/>
          </p:nvCxnSpPr>
          <p:spPr>
            <a:xfrm>
              <a:off x="5515749" y="6054997"/>
              <a:ext cx="3391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角丸四角形 57"/>
            <p:cNvSpPr/>
            <p:nvPr/>
          </p:nvSpPr>
          <p:spPr>
            <a:xfrm>
              <a:off x="4225902" y="2882950"/>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受領・提出</a:t>
              </a:r>
              <a:endParaRPr kumimoji="1" lang="ja-JP" altLang="en-US" dirty="0"/>
            </a:p>
          </p:txBody>
        </p:sp>
        <p:cxnSp>
          <p:nvCxnSpPr>
            <p:cNvPr id="59" name="直線矢印コネクタ 58"/>
            <p:cNvCxnSpPr>
              <a:stCxn id="13" idx="2"/>
              <a:endCxn id="16" idx="0"/>
            </p:cNvCxnSpPr>
            <p:nvPr/>
          </p:nvCxnSpPr>
          <p:spPr>
            <a:xfrm flipH="1">
              <a:off x="3339673" y="3422950"/>
              <a:ext cx="4976" cy="17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カギ線コネクタ 63"/>
            <p:cNvCxnSpPr>
              <a:stCxn id="17" idx="3"/>
            </p:cNvCxnSpPr>
            <p:nvPr/>
          </p:nvCxnSpPr>
          <p:spPr>
            <a:xfrm flipV="1">
              <a:off x="3888446" y="3333566"/>
              <a:ext cx="693736" cy="1844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a:endCxn id="18" idx="0"/>
            </p:cNvCxnSpPr>
            <p:nvPr/>
          </p:nvCxnSpPr>
          <p:spPr>
            <a:xfrm flipH="1">
              <a:off x="4956949" y="3314950"/>
              <a:ext cx="0" cy="252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21" idx="0"/>
              <a:endCxn id="20" idx="2"/>
            </p:cNvCxnSpPr>
            <p:nvPr/>
          </p:nvCxnSpPr>
          <p:spPr>
            <a:xfrm flipV="1">
              <a:off x="6413673" y="2633568"/>
              <a:ext cx="0" cy="320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6635130" y="3098949"/>
              <a:ext cx="10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円弧 87"/>
            <p:cNvSpPr/>
            <p:nvPr/>
          </p:nvSpPr>
          <p:spPr>
            <a:xfrm rot="16200000">
              <a:off x="6158754" y="2877492"/>
              <a:ext cx="509837" cy="442915"/>
            </a:xfrm>
            <a:prstGeom prst="arc">
              <a:avLst>
                <a:gd name="adj1" fmla="val 16200000"/>
                <a:gd name="adj2" fmla="val 5433444"/>
              </a:avLst>
            </a:prstGeom>
            <a:ln>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9" name="直線矢印コネクタ 88"/>
            <p:cNvCxnSpPr>
              <a:stCxn id="58" idx="3"/>
              <a:endCxn id="88" idx="0"/>
            </p:cNvCxnSpPr>
            <p:nvPr/>
          </p:nvCxnSpPr>
          <p:spPr>
            <a:xfrm>
              <a:off x="5343502" y="3098950"/>
              <a:ext cx="848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98" name="直線コネクタ 97"/>
          <p:cNvCxnSpPr/>
          <p:nvPr/>
        </p:nvCxnSpPr>
        <p:spPr>
          <a:xfrm>
            <a:off x="7138265" y="830585"/>
            <a:ext cx="0" cy="5544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3" name="テキスト ボックス 122"/>
          <p:cNvSpPr txBox="1"/>
          <p:nvPr/>
        </p:nvSpPr>
        <p:spPr>
          <a:xfrm>
            <a:off x="1446793" y="2412243"/>
            <a:ext cx="1117600" cy="369332"/>
          </a:xfrm>
          <a:prstGeom prst="rect">
            <a:avLst/>
          </a:prstGeom>
          <a:noFill/>
        </p:spPr>
        <p:txBody>
          <a:bodyPr wrap="square" rtlCol="0">
            <a:spAutoFit/>
          </a:bodyPr>
          <a:lstStyle/>
          <a:p>
            <a:pPr algn="ctr"/>
            <a:r>
              <a:rPr kumimoji="1" lang="ja-JP" altLang="en-US" b="1" dirty="0">
                <a:solidFill>
                  <a:schemeClr val="accent2"/>
                </a:solidFill>
              </a:rPr>
              <a:t>開始</a:t>
            </a:r>
            <a:r>
              <a:rPr kumimoji="1" lang="ja-JP" altLang="en-US" b="1" dirty="0" smtClean="0">
                <a:solidFill>
                  <a:schemeClr val="accent2"/>
                </a:solidFill>
              </a:rPr>
              <a:t>！</a:t>
            </a:r>
            <a:endParaRPr kumimoji="1" lang="ja-JP" altLang="en-US" b="1" dirty="0">
              <a:solidFill>
                <a:schemeClr val="accent2"/>
              </a:solidFill>
            </a:endParaRPr>
          </a:p>
        </p:txBody>
      </p:sp>
      <p:cxnSp>
        <p:nvCxnSpPr>
          <p:cNvPr id="80" name="直線コネクタ 79"/>
          <p:cNvCxnSpPr/>
          <p:nvPr/>
        </p:nvCxnSpPr>
        <p:spPr>
          <a:xfrm>
            <a:off x="1009650" y="2117336"/>
            <a:ext cx="11182350" cy="0"/>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正方形/長方形 46"/>
          <p:cNvSpPr/>
          <p:nvPr/>
        </p:nvSpPr>
        <p:spPr>
          <a:xfrm>
            <a:off x="4028833" y="4353601"/>
            <a:ext cx="889987" cy="261610"/>
          </a:xfrm>
          <a:prstGeom prst="rect">
            <a:avLst/>
          </a:prstGeom>
          <a:solidFill>
            <a:schemeClr val="bg1"/>
          </a:solidFill>
        </p:spPr>
        <p:txBody>
          <a:bodyPr wrap="none">
            <a:spAutoFit/>
          </a:bodyPr>
          <a:lstStyle/>
          <a:p>
            <a:r>
              <a:rPr kumimoji="1" lang="ja-JP" altLang="en-US" sz="1100" b="1" dirty="0"/>
              <a:t>研開</a:t>
            </a:r>
            <a:r>
              <a:rPr kumimoji="1" lang="ja-JP" altLang="en-US" sz="1100" b="1" dirty="0" smtClean="0"/>
              <a:t>報告書</a:t>
            </a:r>
            <a:endParaRPr lang="ja-JP" altLang="en-US" sz="1100" dirty="0"/>
          </a:p>
        </p:txBody>
      </p:sp>
      <p:sp>
        <p:nvSpPr>
          <p:cNvPr id="48" name="正方形/長方形 47"/>
          <p:cNvSpPr/>
          <p:nvPr/>
        </p:nvSpPr>
        <p:spPr>
          <a:xfrm>
            <a:off x="4518617" y="5201675"/>
            <a:ext cx="1595309" cy="261610"/>
          </a:xfrm>
          <a:prstGeom prst="rect">
            <a:avLst/>
          </a:prstGeom>
          <a:solidFill>
            <a:schemeClr val="bg1"/>
          </a:solidFill>
        </p:spPr>
        <p:txBody>
          <a:bodyPr wrap="none">
            <a:spAutoFit/>
          </a:bodyPr>
          <a:lstStyle/>
          <a:p>
            <a:r>
              <a:rPr kumimoji="1" lang="ja-JP" altLang="en-US" sz="1100" b="1" dirty="0"/>
              <a:t>研開</a:t>
            </a:r>
            <a:r>
              <a:rPr kumimoji="1" lang="ja-JP" altLang="en-US" sz="1100" b="1" dirty="0" smtClean="0"/>
              <a:t>報告書と予算集計</a:t>
            </a:r>
            <a:endParaRPr lang="ja-JP" altLang="en-US" sz="1100" dirty="0"/>
          </a:p>
        </p:txBody>
      </p:sp>
      <p:sp>
        <p:nvSpPr>
          <p:cNvPr id="49" name="テキスト ボックス 48"/>
          <p:cNvSpPr txBox="1"/>
          <p:nvPr/>
        </p:nvSpPr>
        <p:spPr>
          <a:xfrm>
            <a:off x="6323612" y="6278163"/>
            <a:ext cx="731757" cy="261610"/>
          </a:xfrm>
          <a:prstGeom prst="rect">
            <a:avLst/>
          </a:prstGeom>
          <a:noFill/>
        </p:spPr>
        <p:txBody>
          <a:bodyPr wrap="square" rtlCol="0">
            <a:spAutoFit/>
          </a:bodyPr>
          <a:lstStyle/>
          <a:p>
            <a:pPr algn="ctr"/>
            <a:r>
              <a:rPr kumimoji="1" lang="ja-JP" altLang="en-US" sz="1100" b="1" dirty="0" smtClean="0"/>
              <a:t>予算表</a:t>
            </a:r>
            <a:endParaRPr kumimoji="1" lang="ja-JP" altLang="en-US" sz="1100" b="1" dirty="0"/>
          </a:p>
        </p:txBody>
      </p:sp>
      <p:sp>
        <p:nvSpPr>
          <p:cNvPr id="51" name="テキスト ボックス 50"/>
          <p:cNvSpPr txBox="1"/>
          <p:nvPr/>
        </p:nvSpPr>
        <p:spPr>
          <a:xfrm>
            <a:off x="6044212" y="4358982"/>
            <a:ext cx="731757" cy="261610"/>
          </a:xfrm>
          <a:prstGeom prst="rect">
            <a:avLst/>
          </a:prstGeom>
          <a:solidFill>
            <a:schemeClr val="bg1"/>
          </a:solidFill>
        </p:spPr>
        <p:txBody>
          <a:bodyPr wrap="square" rtlCol="0">
            <a:spAutoFit/>
          </a:bodyPr>
          <a:lstStyle/>
          <a:p>
            <a:pPr algn="ctr"/>
            <a:r>
              <a:rPr kumimoji="1" lang="ja-JP" altLang="en-US" sz="1100" b="1" dirty="0" smtClean="0"/>
              <a:t>予算表</a:t>
            </a:r>
            <a:endParaRPr kumimoji="1" lang="ja-JP" altLang="en-US" sz="1100" b="1" dirty="0"/>
          </a:p>
        </p:txBody>
      </p:sp>
      <p:sp>
        <p:nvSpPr>
          <p:cNvPr id="52" name="正方形/長方形 51"/>
          <p:cNvSpPr/>
          <p:nvPr/>
        </p:nvSpPr>
        <p:spPr>
          <a:xfrm>
            <a:off x="6693271" y="3159171"/>
            <a:ext cx="889987" cy="261610"/>
          </a:xfrm>
          <a:prstGeom prst="rect">
            <a:avLst/>
          </a:prstGeom>
          <a:solidFill>
            <a:schemeClr val="bg1"/>
          </a:solidFill>
        </p:spPr>
        <p:txBody>
          <a:bodyPr wrap="none">
            <a:spAutoFit/>
          </a:bodyPr>
          <a:lstStyle/>
          <a:p>
            <a:r>
              <a:rPr kumimoji="1" lang="ja-JP" altLang="en-US" sz="1100" b="1" dirty="0"/>
              <a:t>研開報告書</a:t>
            </a:r>
            <a:endParaRPr lang="ja-JP" altLang="en-US" sz="1100" dirty="0"/>
          </a:p>
        </p:txBody>
      </p:sp>
      <p:sp>
        <p:nvSpPr>
          <p:cNvPr id="54" name="角丸四角形 53"/>
          <p:cNvSpPr/>
          <p:nvPr/>
        </p:nvSpPr>
        <p:spPr>
          <a:xfrm>
            <a:off x="2777739" y="4264535"/>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cxnSp>
        <p:nvCxnSpPr>
          <p:cNvPr id="60" name="直線矢印コネクタ 59"/>
          <p:cNvCxnSpPr>
            <a:stCxn id="54" idx="2"/>
            <a:endCxn id="17" idx="0"/>
          </p:cNvCxnSpPr>
          <p:nvPr/>
        </p:nvCxnSpPr>
        <p:spPr>
          <a:xfrm flipH="1">
            <a:off x="3329646" y="4696535"/>
            <a:ext cx="6893" cy="26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グループ化 21"/>
          <p:cNvGrpSpPr/>
          <p:nvPr/>
        </p:nvGrpSpPr>
        <p:grpSpPr>
          <a:xfrm>
            <a:off x="7635273" y="1419352"/>
            <a:ext cx="4366227" cy="4858811"/>
            <a:chOff x="7635273" y="1419352"/>
            <a:chExt cx="4366227" cy="4858811"/>
          </a:xfrm>
        </p:grpSpPr>
        <p:sp>
          <p:nvSpPr>
            <p:cNvPr id="63" name="角丸四角形 62"/>
            <p:cNvSpPr/>
            <p:nvPr/>
          </p:nvSpPr>
          <p:spPr>
            <a:xfrm>
              <a:off x="9002691" y="1419352"/>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a:t>
              </a:r>
              <a:endParaRPr kumimoji="1" lang="en-US" altLang="ja-JP" sz="1200" dirty="0" smtClean="0"/>
            </a:p>
            <a:p>
              <a:r>
                <a:rPr kumimoji="1" lang="ja-JP" altLang="en-US" sz="1200" dirty="0" smtClean="0"/>
                <a:t>状況を</a:t>
              </a:r>
              <a:r>
                <a:rPr kumimoji="1" lang="en-US" altLang="ja-JP" sz="1200" dirty="0" smtClean="0"/>
                <a:t>DB</a:t>
              </a:r>
              <a:r>
                <a:rPr kumimoji="1" lang="ja-JP" altLang="en-US" sz="1200" dirty="0" smtClean="0"/>
                <a:t>に記載</a:t>
              </a:r>
              <a:endParaRPr kumimoji="1" lang="ja-JP" altLang="en-US" sz="1600" dirty="0"/>
            </a:p>
          </p:txBody>
        </p:sp>
        <p:sp>
          <p:nvSpPr>
            <p:cNvPr id="65" name="角丸四角形 64"/>
            <p:cNvSpPr/>
            <p:nvPr/>
          </p:nvSpPr>
          <p:spPr>
            <a:xfrm>
              <a:off x="7635273" y="2818116"/>
              <a:ext cx="1117600" cy="576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研究開発進捗を記載</a:t>
              </a:r>
              <a:endParaRPr kumimoji="1" lang="ja-JP" altLang="en-US" sz="1600" dirty="0"/>
            </a:p>
          </p:txBody>
        </p:sp>
        <p:sp>
          <p:nvSpPr>
            <p:cNvPr id="66" name="角丸四角形 65"/>
            <p:cNvSpPr/>
            <p:nvPr/>
          </p:nvSpPr>
          <p:spPr>
            <a:xfrm>
              <a:off x="9007667" y="2782116"/>
              <a:ext cx="1117600" cy="64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smtClean="0"/>
                <a:t>予算執行状況を転記</a:t>
              </a:r>
              <a:endParaRPr kumimoji="1" lang="ja-JP" altLang="en-US" dirty="0"/>
            </a:p>
          </p:txBody>
        </p:sp>
        <p:sp>
          <p:nvSpPr>
            <p:cNvPr id="67" name="角丸四角形 66"/>
            <p:cNvSpPr/>
            <p:nvPr/>
          </p:nvSpPr>
          <p:spPr>
            <a:xfrm>
              <a:off x="9002691" y="3609751"/>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69" name="角丸四角形 68"/>
            <p:cNvSpPr/>
            <p:nvPr/>
          </p:nvSpPr>
          <p:spPr>
            <a:xfrm>
              <a:off x="8992664" y="4969409"/>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sp>
          <p:nvSpPr>
            <p:cNvPr id="70" name="角丸四角形 69"/>
            <p:cNvSpPr/>
            <p:nvPr/>
          </p:nvSpPr>
          <p:spPr>
            <a:xfrm>
              <a:off x="10619967" y="5846163"/>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確認・受領</a:t>
              </a:r>
              <a:endParaRPr kumimoji="1" lang="ja-JP" altLang="en-US" dirty="0"/>
            </a:p>
          </p:txBody>
        </p:sp>
        <p:cxnSp>
          <p:nvCxnSpPr>
            <p:cNvPr id="73" name="直線矢印コネクタ 72"/>
            <p:cNvCxnSpPr>
              <a:stCxn id="65" idx="3"/>
              <a:endCxn id="66" idx="1"/>
            </p:cNvCxnSpPr>
            <p:nvPr/>
          </p:nvCxnSpPr>
          <p:spPr>
            <a:xfrm>
              <a:off x="8752873" y="3106116"/>
              <a:ext cx="254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63" idx="2"/>
              <a:endCxn id="66" idx="0"/>
            </p:cNvCxnSpPr>
            <p:nvPr/>
          </p:nvCxnSpPr>
          <p:spPr>
            <a:xfrm>
              <a:off x="9561491" y="2067352"/>
              <a:ext cx="4976" cy="71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67" idx="2"/>
            </p:cNvCxnSpPr>
            <p:nvPr/>
          </p:nvCxnSpPr>
          <p:spPr>
            <a:xfrm flipH="1">
              <a:off x="9558357" y="4041751"/>
              <a:ext cx="3134" cy="22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角丸四角形 77"/>
            <p:cNvSpPr/>
            <p:nvPr/>
          </p:nvSpPr>
          <p:spPr>
            <a:xfrm>
              <a:off x="10447720" y="2890116"/>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smtClean="0"/>
                <a:t>受領・提出</a:t>
              </a:r>
              <a:endParaRPr kumimoji="1" lang="ja-JP" altLang="en-US" dirty="0"/>
            </a:p>
          </p:txBody>
        </p:sp>
        <p:cxnSp>
          <p:nvCxnSpPr>
            <p:cNvPr id="79" name="直線矢印コネクタ 78"/>
            <p:cNvCxnSpPr>
              <a:stCxn id="66" idx="2"/>
              <a:endCxn id="67" idx="0"/>
            </p:cNvCxnSpPr>
            <p:nvPr/>
          </p:nvCxnSpPr>
          <p:spPr>
            <a:xfrm flipH="1">
              <a:off x="9561491" y="3430116"/>
              <a:ext cx="4976" cy="179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カギ線コネクタ 80"/>
            <p:cNvCxnSpPr>
              <a:stCxn id="69" idx="3"/>
            </p:cNvCxnSpPr>
            <p:nvPr/>
          </p:nvCxnSpPr>
          <p:spPr>
            <a:xfrm flipV="1">
              <a:off x="10110264" y="3340732"/>
              <a:ext cx="693736" cy="1844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70" idx="0"/>
            </p:cNvCxnSpPr>
            <p:nvPr/>
          </p:nvCxnSpPr>
          <p:spPr>
            <a:xfrm flipH="1">
              <a:off x="11178767" y="3322116"/>
              <a:ext cx="0" cy="2524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78" idx="3"/>
            </p:cNvCxnSpPr>
            <p:nvPr/>
          </p:nvCxnSpPr>
          <p:spPr>
            <a:xfrm>
              <a:off x="11565320" y="3106116"/>
              <a:ext cx="4361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2" name="正方形/長方形 91"/>
          <p:cNvSpPr/>
          <p:nvPr/>
        </p:nvSpPr>
        <p:spPr>
          <a:xfrm>
            <a:off x="10284595" y="4321923"/>
            <a:ext cx="889987" cy="261610"/>
          </a:xfrm>
          <a:prstGeom prst="rect">
            <a:avLst/>
          </a:prstGeom>
          <a:solidFill>
            <a:schemeClr val="bg1"/>
          </a:solidFill>
        </p:spPr>
        <p:txBody>
          <a:bodyPr wrap="none">
            <a:spAutoFit/>
          </a:bodyPr>
          <a:lstStyle/>
          <a:p>
            <a:r>
              <a:rPr kumimoji="1" lang="ja-JP" altLang="en-US" sz="1100" b="1" dirty="0"/>
              <a:t>研開</a:t>
            </a:r>
            <a:r>
              <a:rPr kumimoji="1" lang="ja-JP" altLang="en-US" sz="1100" b="1" dirty="0" smtClean="0"/>
              <a:t>報告書</a:t>
            </a:r>
            <a:endParaRPr lang="ja-JP" altLang="en-US" sz="1100" dirty="0"/>
          </a:p>
        </p:txBody>
      </p:sp>
      <p:sp>
        <p:nvSpPr>
          <p:cNvPr id="93" name="角丸四角形 92"/>
          <p:cNvSpPr/>
          <p:nvPr/>
        </p:nvSpPr>
        <p:spPr>
          <a:xfrm>
            <a:off x="8989166" y="4282338"/>
            <a:ext cx="1117600" cy="43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承認</a:t>
            </a:r>
            <a:endParaRPr kumimoji="1" lang="ja-JP" altLang="en-US" dirty="0"/>
          </a:p>
        </p:txBody>
      </p:sp>
      <p:cxnSp>
        <p:nvCxnSpPr>
          <p:cNvPr id="94" name="直線矢印コネクタ 93"/>
          <p:cNvCxnSpPr>
            <a:stCxn id="93" idx="2"/>
            <a:endCxn id="69" idx="0"/>
          </p:cNvCxnSpPr>
          <p:nvPr/>
        </p:nvCxnSpPr>
        <p:spPr>
          <a:xfrm>
            <a:off x="9547966" y="4714338"/>
            <a:ext cx="3498" cy="25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9124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bfeb72b-f07c-408a-9e92-6be420416512" xsi:nil="true"/>
    <lcf76f155ced4ddcb4097134ff3c332f xmlns="c9d7f888-c849-4c74-9b5f-9822b8c08bd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17A23CDADB0664A9FBF10B0857D04D1" ma:contentTypeVersion="11" ma:contentTypeDescription="新しいドキュメントを作成します。" ma:contentTypeScope="" ma:versionID="cd71ed32e1db591fc17ba455f6c6769e">
  <xsd:schema xmlns:xsd="http://www.w3.org/2001/XMLSchema" xmlns:xs="http://www.w3.org/2001/XMLSchema" xmlns:p="http://schemas.microsoft.com/office/2006/metadata/properties" xmlns:ns2="c9d7f888-c849-4c74-9b5f-9822b8c08bd9" xmlns:ns3="4bfeb72b-f07c-408a-9e92-6be420416512" targetNamespace="http://schemas.microsoft.com/office/2006/metadata/properties" ma:root="true" ma:fieldsID="70873d5d54cdf18aabd291490db4311c" ns2:_="" ns3:_="">
    <xsd:import namespace="c9d7f888-c849-4c74-9b5f-9822b8c08bd9"/>
    <xsd:import namespace="4bfeb72b-f07c-408a-9e92-6be42041651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d7f888-c849-4c74-9b5f-9822b8c08b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9d1ef6f2-bd3a-42e8-bd8d-6655589a2ad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bfeb72b-f07c-408a-9e92-6be420416512"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element name="TaxCatchAll" ma:index="18" nillable="true" ma:displayName="Taxonomy Catch All Column" ma:hidden="true" ma:list="{ec8d498c-5b5f-49b5-a3d6-1e6486bb8e66}" ma:internalName="TaxCatchAll" ma:showField="CatchAllData" ma:web="4bfeb72b-f07c-408a-9e92-6be42041651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F25672-9CD5-4E6E-8070-18BC8DD0015F}">
  <ds:schemaRefs>
    <ds:schemaRef ds:uri="http://purl.org/dc/dcmitype/"/>
    <ds:schemaRef ds:uri="http://schemas.microsoft.com/office/infopath/2007/PartnerControls"/>
    <ds:schemaRef ds:uri="http://purl.org/dc/elements/1.1/"/>
    <ds:schemaRef ds:uri="http://schemas.microsoft.com/office/2006/metadata/properties"/>
    <ds:schemaRef ds:uri="4bfeb72b-f07c-408a-9e92-6be420416512"/>
    <ds:schemaRef ds:uri="http://schemas.microsoft.com/office/2006/documentManagement/types"/>
    <ds:schemaRef ds:uri="http://purl.org/dc/terms/"/>
    <ds:schemaRef ds:uri="c9d7f888-c849-4c74-9b5f-9822b8c08bd9"/>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23A6981-EB9D-4123-B0D1-0F8BF0E48CCC}">
  <ds:schemaRefs>
    <ds:schemaRef ds:uri="4bfeb72b-f07c-408a-9e92-6be420416512"/>
    <ds:schemaRef ds:uri="c9d7f888-c849-4c74-9b5f-9822b8c08bd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4C5E15C-A4EC-48E9-9D06-9659530CB9C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15407</TotalTime>
  <Words>6685</Words>
  <Application>Microsoft Office PowerPoint</Application>
  <PresentationFormat>ワイド画面</PresentationFormat>
  <Paragraphs>1339</Paragraphs>
  <Slides>60</Slides>
  <Notes>42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60</vt:i4>
      </vt:variant>
    </vt:vector>
  </HeadingPairs>
  <TitlesOfParts>
    <vt:vector size="67" baseType="lpstr">
      <vt:lpstr>游ゴシック</vt:lpstr>
      <vt:lpstr>游ゴシック Light</vt:lpstr>
      <vt:lpstr>Arial</vt:lpstr>
      <vt:lpstr>Calibri</vt:lpstr>
      <vt:lpstr>Calibri Light</vt:lpstr>
      <vt:lpstr>Wingdings</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Dynabook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上荷　広之</dc:creator>
  <cp:lastModifiedBy>上荷　広之</cp:lastModifiedBy>
  <cp:revision>2034</cp:revision>
  <cp:lastPrinted>2024-10-28T00:39:59Z</cp:lastPrinted>
  <dcterms:created xsi:type="dcterms:W3CDTF">2023-01-13T01:24:42Z</dcterms:created>
  <dcterms:modified xsi:type="dcterms:W3CDTF">2025-04-16T23:53:47Z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0x010100117A23CDADB0664A9FBF10B0857D04D1</vt:lpwstr>
  </property>
  <property fmtid="{D5CDD505-2E9C-101B-9397-08002B2CF9AE}" pid="3" name="MediaServiceImageTags">
    <vt:lpwstr/>
  </property>
</Properties>
</file>