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7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0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BBF3-A760-12E3-593C-9CFD3F06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C866C-E882-0EE4-52B0-43B6CA63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1ED3-9260-805C-06D3-DE096EC9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06BE-CB8A-C898-A8D1-C0D88D66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5FAD-4699-A309-8F26-E428060C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073-ABFC-BE41-F5A3-641DC09E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B2539-3BCA-BEE4-0F9F-21DC0121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934B-2591-3400-4893-579FDF5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ED33-920C-B001-4D8B-8E2463C6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DB93-8D04-F72A-5188-1F386E62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58728-53CF-A2AB-7059-2FA13B457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B2F4-93F1-8771-5410-FD9FCEDF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B0C3-E4FE-F083-7231-51432DF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8AA7-05EA-80CC-25B5-998B6178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E2E4-2A58-54C6-B124-D08367CB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14C-7DBA-72DA-18D5-A4701654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1C8C-5F09-99D5-462F-B65D773A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4BA4-D1A8-7462-00D1-0BBE319A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0A8D-CB46-6A45-CDB6-469D6B67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C7F1-3483-6046-7602-6C20EFED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CDDC-3CCE-8C23-8C78-072561A4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5BA4-A9F6-AE03-D9E5-B267E37D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D9D9-9C9C-2D36-AAD9-17A933D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56FB-177F-FC79-079C-804A465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8E77-E6D1-E349-5BE6-41F880C7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5C33-0012-63D3-B6CF-05EA3B56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D068-D4EF-1CE6-CA65-18325D0EF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DD18-ACA3-2543-4191-9CD31478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9F64-2087-F529-68EF-58AA6A6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3277-A84D-3363-08D5-16F8850D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93A8A-AFBD-2991-FA28-08874FD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1034-7C23-D24A-34D0-A4409C68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93B-793D-8B1D-F914-1E1E630F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752F5-5158-6538-23A5-C25DBD92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CCD50-34AB-7AB4-4319-46992529A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4E1C-E51B-662C-2911-EA01225AB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DBD45-50A2-4A95-0AB5-63A6153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3CB21-F714-98AC-F340-F4A3FD84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68333-F7F2-178E-ED39-F2154FB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F0A8-3985-F7BA-D901-A1BF238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1D589-1FBF-89B0-7EBD-33FE024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1418-6476-E5B9-D9BD-E751ECB6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1CCD4-B062-6327-0E36-232633F4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73D1-1CB1-4762-EBD4-D7F04A52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2D71B-9E7F-B775-3326-3FDBE27F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5C56-FA78-FA21-3BB3-152D3FB6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8316-C207-D0FC-74C1-69648346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B714-952B-DDD9-1B2B-504B5C0F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5903-3E18-07C3-A1CC-DCD2BE2F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2A59-3666-8BE9-75FD-28DDB3A2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4269-2585-31A7-0CDC-8DA99CD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8945-F87A-3C75-4CBB-DD1C2FED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B414-3F5C-DCE7-280E-2E32886F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7BF96-F8A2-E4FE-041D-F4ABC211B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B3E4-D167-2968-2428-D328FFF9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B17B-9CC5-958C-ABE2-96C32DF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904A-76DE-BBBC-6CAA-2A070C8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279A4-4F6C-19C7-9D66-033D3B80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F51DD-73ED-809F-8FDB-FAA50CD5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3324-406A-7821-8928-F96AFF54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3C51-6710-7E9E-347B-F44D2F626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F4D2-FC5D-435D-98EE-BEC43044324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15DD-A307-57D5-7D33-29458ECA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0829-32DA-5722-50BD-6C3FF3B6B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A1D3-D3C9-4CD9-9323-7FBC4C1F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lokeshparab/amazon-products-datas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F39-E429-727E-D10F-3D97066E8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Amazon Product Sales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B0A58-995F-473E-F9F2-99EEBC7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077"/>
            <a:ext cx="9144000" cy="10515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Shibbir Ahmed Arif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 – Data Science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Montclair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9121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1324-BEE3-B0B3-ACC2-A5CBBFC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A002-E499-F4B0-1387-79C4D8DB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Description of the fields: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'Name': Product names. 237352 unique values out of the 321138 records.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'Main Category': 20 main categories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'Sub-category': 112 sub-categories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'Ratings': Ranging from 1.0 ~ 5.0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'No. Of Ratings': Ranges from 1 ~ 589547. Taken as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volume of sales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'Discount Price': Taken as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selling 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Ranging from 8 ~ 1249990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'Actual Price': The original price of the item. Ranging from 10 ~ 9900000000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'Total Sales': Field added as 'No. Of Ratings' x 'Discount Price’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'Percentage Discount': Field added as ('Actual Price' - 'Discount Price') / 'Actual Price' x 100%</a:t>
            </a:r>
          </a:p>
        </p:txBody>
      </p:sp>
    </p:spTree>
    <p:extLst>
      <p:ext uri="{BB962C8B-B14F-4D97-AF65-F5344CB8AC3E}">
        <p14:creationId xmlns:p14="http://schemas.microsoft.com/office/powerpoint/2010/main" val="336039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8117-8A2B-1710-44F3-9ED33FF3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9B4B-2FC5-1E62-0A0F-C2AB0EE1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popular product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seemed to generate most sales and ratings were observed to be: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TV, audio &amp; cameras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Stores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Appliances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Women's clothing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Toys &amp; baby products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Accessories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7) Beauty &amp; health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8) Home &amp; kitchen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5BF2F-667F-2AB5-23C6-3DB5E384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2000859"/>
            <a:ext cx="7105357" cy="44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9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3872-7B46-A19B-AF96-0CEAE706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44265-ABF9-B8E4-0F72-B898F183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898782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11318-8EF1-FD33-47AE-513A526D593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Electronic/Equipment/Appliances take up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approx. 75% of the volume of sales</a:t>
            </a:r>
          </a:p>
        </p:txBody>
      </p:sp>
    </p:spTree>
    <p:extLst>
      <p:ext uri="{BB962C8B-B14F-4D97-AF65-F5344CB8AC3E}">
        <p14:creationId xmlns:p14="http://schemas.microsoft.com/office/powerpoint/2010/main" val="163810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9C0-E6F3-548A-3648-F444C90B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4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CEDB7-8A3B-8CFE-C7BF-CCB7CD92C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41" y="2141536"/>
            <a:ext cx="7368099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68915E-66F7-426D-5C55-7BC735F4100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AB3E3-9E77-8B7A-7FAA-EB3F3E2CA033}"/>
              </a:ext>
            </a:extLst>
          </p:cNvPr>
          <p:cNvSpPr txBox="1">
            <a:spLocks/>
          </p:cNvSpPr>
          <p:nvPr/>
        </p:nvSpPr>
        <p:spPr>
          <a:xfrm>
            <a:off x="944220" y="18208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409E8-906E-C8F6-041D-BBD6F7DF4ECC}"/>
              </a:ext>
            </a:extLst>
          </p:cNvPr>
          <p:cNvSpPr txBox="1"/>
          <p:nvPr/>
        </p:nvSpPr>
        <p:spPr>
          <a:xfrm>
            <a:off x="838200" y="1560564"/>
            <a:ext cx="102571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popular product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Sub-categories</a:t>
            </a:r>
            <a:r>
              <a:rPr 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seemed to generate most sales and ratings were observed to be:</a:t>
            </a:r>
          </a:p>
          <a:p>
            <a:pPr algn="l"/>
            <a:endParaRPr lang="en-US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All Electronics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Headphones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Cameras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Camera Accessories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Home Entertainment Systems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Men's Fashion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7) All Appliances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8) Kitchen &amp; Home Appliances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9) Amazon Fashion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10) Bags &amp; Luggage</a:t>
            </a:r>
          </a:p>
        </p:txBody>
      </p:sp>
    </p:spTree>
    <p:extLst>
      <p:ext uri="{BB962C8B-B14F-4D97-AF65-F5344CB8AC3E}">
        <p14:creationId xmlns:p14="http://schemas.microsoft.com/office/powerpoint/2010/main" val="374707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248A-4DD2-6525-1D95-7FA89D6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E9692-C58F-DBF3-1BAC-C025A91D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7" y="1771577"/>
            <a:ext cx="5578494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D3DD5E-CE2A-7700-21EF-5AAA1D203B46}"/>
              </a:ext>
            </a:extLst>
          </p:cNvPr>
          <p:cNvSpPr txBox="1">
            <a:spLocks/>
          </p:cNvSpPr>
          <p:nvPr/>
        </p:nvSpPr>
        <p:spPr>
          <a:xfrm>
            <a:off x="838200" y="17715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seen again, Electronic/Equipment/Appliances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 up approx. 75% of the volume of sales</a:t>
            </a:r>
          </a:p>
        </p:txBody>
      </p:sp>
    </p:spTree>
    <p:extLst>
      <p:ext uri="{BB962C8B-B14F-4D97-AF65-F5344CB8AC3E}">
        <p14:creationId xmlns:p14="http://schemas.microsoft.com/office/powerpoint/2010/main" val="39054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65E-1A67-FD97-271A-13C2C43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5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39391-D3B1-E5BE-2464-6C8028B11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64" y="1852466"/>
            <a:ext cx="6213536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173F6-810A-D117-A74B-1B697D2525E9}"/>
              </a:ext>
            </a:extLst>
          </p:cNvPr>
          <p:cNvSpPr txBox="1">
            <a:spLocks/>
          </p:cNvSpPr>
          <p:nvPr/>
        </p:nvSpPr>
        <p:spPr>
          <a:xfrm>
            <a:off x="838200" y="17715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Total Sales came from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products rated from 3.2 to 4.8 </a:t>
            </a:r>
          </a:p>
        </p:txBody>
      </p:sp>
    </p:spTree>
    <p:extLst>
      <p:ext uri="{BB962C8B-B14F-4D97-AF65-F5344CB8AC3E}">
        <p14:creationId xmlns:p14="http://schemas.microsoft.com/office/powerpoint/2010/main" val="93523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2D91-F90E-E951-6851-67EF84A0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F53933-B0A2-F777-035C-6818B67DD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18" y="1852466"/>
            <a:ext cx="6132841" cy="43513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0F9A-35F6-FE12-3260-EBA161D89E2A}"/>
              </a:ext>
            </a:extLst>
          </p:cNvPr>
          <p:cNvSpPr txBox="1">
            <a:spLocks/>
          </p:cNvSpPr>
          <p:nvPr/>
        </p:nvSpPr>
        <p:spPr>
          <a:xfrm>
            <a:off x="838200" y="17715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volume of sales came from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products rated from 3.2 to 4.8 </a:t>
            </a:r>
          </a:p>
        </p:txBody>
      </p:sp>
    </p:spTree>
    <p:extLst>
      <p:ext uri="{BB962C8B-B14F-4D97-AF65-F5344CB8AC3E}">
        <p14:creationId xmlns:p14="http://schemas.microsoft.com/office/powerpoint/2010/main" val="94264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ACF8-C030-80AE-9630-12F268C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27ECE-E38A-8263-D598-1D5451F7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6" y="2008505"/>
            <a:ext cx="6474244" cy="43513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963A-B557-F122-EB06-B256567EC78C}"/>
              </a:ext>
            </a:extLst>
          </p:cNvPr>
          <p:cNvSpPr txBox="1">
            <a:spLocks/>
          </p:cNvSpPr>
          <p:nvPr/>
        </p:nvSpPr>
        <p:spPr>
          <a:xfrm>
            <a:off x="838200" y="17715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moderate correlation between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Ratings and Sales Volume.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Correlation Coefficient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0.476932 (Pearson)</a:t>
            </a:r>
          </a:p>
        </p:txBody>
      </p:sp>
    </p:spTree>
    <p:extLst>
      <p:ext uri="{BB962C8B-B14F-4D97-AF65-F5344CB8AC3E}">
        <p14:creationId xmlns:p14="http://schemas.microsoft.com/office/powerpoint/2010/main" val="423388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FC3C-7B2E-79B1-86A5-61AF5C75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8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FEB6-BE64-5F35-8579-2109E31F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72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10 most popular products by ratings: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'SanDisk 400GB Class 10 MicroSD Card (SDSQUAR-400G-GN6MA) with Adapter'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'Redmi 164 cm (65 inches) 4K Ultra HD Android Smart LED TV X65 | L65M6-RA (Black)'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'Redmi 9A Sport (Carbon Black, 2GB RAM, 32GB Storage) | 2GHz Octa-core Helio G25 Processor | 5000 </a:t>
            </a:r>
            <a:r>
              <a:rPr lang="en-US" sz="7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Battery'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'Redmi 139 cm (55 inches) 4K Ultra HD Android Smart LED TV X55 | L55M6-RA (Black)'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'OnePlus Nord CE 2 Lite 5G (Blue Tide, 8GB RAM, 128GB Storage)'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'Apple iPhone 12 (128GB) - Green'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'Fitbit FB507RGPK Versa 2 Health &amp; Fitness Smartwatch with Heart Rate, Music, Alexa Built-in, Sleep &amp; Swim Tracking, Petal/...'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'Samsung Galaxy M12 (Black,6GB RAM, 128GB Storage) 6 Months Free Screen Replacement for Prime'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'TOZO T6 True Wireless Earbuds Bluetooth Headphones Touch Control with Wireless Charging Case IPX8 Waterproof Stereo </a:t>
            </a:r>
            <a:r>
              <a:rPr lang="en-US" sz="7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Earpho</a:t>
            </a: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'MI 138.8 cm (55 inches) 5X Series 4K Ultra HD LED Smart Android TV L55M6-ES (Grey)'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6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DA8F-C939-BF70-55AB-3344A653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158F-2406-DBF9-7C35-38E6ED24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54704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10 most popular product by discount pricing strategy are: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'SanDisk 256GB Class 10 MicroSD Card with Adapter (SDSQUAR-256G-GN6MA)'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'SanDisk 512GB Ultra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MicroSDXC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UHS-I Memory Card - 100MB/s, C10, U1, Full HD, A1, Micro SD Card - SDSQUAR-512G-GN6MN'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'Amazon Basics High-Speed HDMI Cable, 6 Feet (2-Pack),Black'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'Amazon Basics High-Speed HDMI Cable - 10 Feet (2-Pack) -Latest Standard for Xbox, PlayStation, Television, Personal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BassHeads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 Delhi Capitals Edition Wired in Ear Earphones with Super Extra Bass, with mic'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BassHeads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 in-Ear Wired Headphones with Mic (Black)'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AmazonBasics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AAA Performance Alkaline Non-rechargeable Batteries (36 Count) - Appearance May Vary'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'Pigeon Polypropylene Mini Handy and Compact Chopper with 3 Blades for Effortlessly Chopping Vegetables and Fruits for Your'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'Huggies Complete Comfort Wonder Pants Large (L) Size Baby Diaper Pants Sumo Pack, 192 count, with 5 in 1 Comfort'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'Huggies Wonder Pants Small (S) Size Baby Diaper Pants, 20 count, with Bubble Bed Technology for comfort'</a:t>
            </a:r>
          </a:p>
        </p:txBody>
      </p:sp>
    </p:spTree>
    <p:extLst>
      <p:ext uri="{BB962C8B-B14F-4D97-AF65-F5344CB8AC3E}">
        <p14:creationId xmlns:p14="http://schemas.microsoft.com/office/powerpoint/2010/main" val="1474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246C-A057-2A5E-6294-037D66F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7AE4-9CE8-D546-6812-144D3ED0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&amp; Objectives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</a:t>
            </a:r>
            <a:endParaRPr lang="en-US" sz="2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 to the Analysis Questions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6928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6848-B431-E7D2-FE55-ADF26596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38E1-2773-9C23-DFB8-DA8C9D1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000" b="1" i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top selling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are: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"SanDisk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MicroSDXC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Memory Card"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"Amazon Basics High-Speed HDMI Cable"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BassHeads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 in-Ear Wired Headphones"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AmazonBasics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 Alkaline Non-rechargeable Batteries"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"Pigeon Polypropylene Mini Handy and Compact Chopper with 3 Blades" product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"Redmi Note 10S"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"Huggies Wonder Pants, Monthly Box Pack Diapers"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"SanDisk Extreme SD UHS I 32GB Card"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"TOZO T6 True Wireless Earbuds Bluetooth Headphones" products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"JBL C100SI Wired in Ear Headphones with Mic" products</a:t>
            </a:r>
          </a:p>
        </p:txBody>
      </p:sp>
    </p:spTree>
    <p:extLst>
      <p:ext uri="{BB962C8B-B14F-4D97-AF65-F5344CB8AC3E}">
        <p14:creationId xmlns:p14="http://schemas.microsoft.com/office/powerpoint/2010/main" val="342008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0D8E-046F-95C2-3A20-8F51CD29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and Visualization 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E91F-0943-37D5-5DFD-305C37BF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784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10 least selling products are: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'SOOTRA BRANDED carbon film resistor 1/4 watt 4 Band Tolerance 5% - Pack of 20pcs (10K Ohms)'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'10K ohm 1/4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Meenakari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Radha Krishna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Rakshabandhan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Alloy Rakhi Bracelet With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Multicolour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 </a:t>
            </a:r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StoneWatt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Resistor 1% Tolerance - 10 Pieces Pack'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'Okos Gold Plated Blue and Green 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'SBWC Stylish Slim Lice Narrow Comb Fine Tooth Dust Lice Clean Remove Plastic Lice Hair Combs Perfect For Lice Nits Eggs Bu...'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'Moti Chain Gold Plated Beautiful American Diamond Heart Shape Necklace Golden Chain Pendant for Women and Girls'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'Kavi The Poetry-Art Project Kavi Cork Copper Wire led String Lights for Any Bottle, 2M/7.2FT Battery Powered, Ideal for Ga...'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'3386P- 2K Ohm 0.5W-Through Hole Trimmer Potentiometer - Pack of 2'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'MENTER Arm Sleeves Men &amp; Women Sunlight Protection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Dust, Pollution, Sunburn, UV Protection - Suitable for,...'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Chetran’s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Herbal Tofu 200G | Masala Flavor | Fresh Paneer Alternative | High Protein'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'Shelfkey.com ALUMINIUM ELECTROLYTIC CAPACITOR 1uF 63V SK-1uF/63V (B-356G)</a:t>
            </a:r>
          </a:p>
        </p:txBody>
      </p:sp>
    </p:spTree>
    <p:extLst>
      <p:ext uri="{BB962C8B-B14F-4D97-AF65-F5344CB8AC3E}">
        <p14:creationId xmlns:p14="http://schemas.microsoft.com/office/powerpoint/2010/main" val="215212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9149-30CE-B0A5-82BF-FD8FE4D1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Answer to the 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5ECE-39CD-ED28-493B-3DF1A186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was seen that one important trend in product sales is that the buyers tend to buy products from the SAME brand as a top-selling product.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Buyers also tend to buy from well-rated products in categories, as well as products that have higher number of ratings (as seen in the correlation data)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Important factors affecting product sales are: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Well-established product categories such as Electronics, Appliances, and Clothing seem to attract most sales,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Discount doesn't seem to encourage sales. In fact it was observed that well discounted products have lower sales (as seen in the correlation coefficient data),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Price of item </a:t>
            </a:r>
            <a:r>
              <a:rPr lang="en-US" sz="2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kern="1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actual</a:t>
            </a:r>
            <a:r>
              <a:rPr lang="en-US" sz="2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price) has no effect on volume of sales. </a:t>
            </a:r>
          </a:p>
        </p:txBody>
      </p:sp>
    </p:spTree>
    <p:extLst>
      <p:ext uri="{BB962C8B-B14F-4D97-AF65-F5344CB8AC3E}">
        <p14:creationId xmlns:p14="http://schemas.microsoft.com/office/powerpoint/2010/main" val="62613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46-2275-D028-83E1-2A5E24E8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0E4C-72D9-B85C-EA7B-89484A7C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contained a lot of missing values, invalid entries, and inconsistent data that might have an effect on analysis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fields like Monthly data, etc. might be needed to help obtain trends in product sales with respect to time</a:t>
            </a:r>
          </a:p>
        </p:txBody>
      </p:sp>
    </p:spTree>
    <p:extLst>
      <p:ext uri="{BB962C8B-B14F-4D97-AF65-F5344CB8AC3E}">
        <p14:creationId xmlns:p14="http://schemas.microsoft.com/office/powerpoint/2010/main" val="335876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A1C9-8B9B-CB85-5596-219646A8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i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97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4FA-A5B6-3A4D-15E6-DABC980F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2A1D-7278-98F7-C8D6-B76F8DEA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 of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trends in product sales?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factors that influence product sales?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product categories?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product sub-categories?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products by ratings?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products by pricing strategy?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top selling products?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least selling products?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F2F4-628D-D51D-9B6A-4F11140F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94AB-DDBA-4C01-FD3F-22D99744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07" y="1690688"/>
            <a:ext cx="10515600" cy="435133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r>
              <a:rPr lang="fi-FI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https://www.kaggle.com/datasets/lokeshparab/amazon-products-dataset/</a:t>
            </a:r>
            <a:endParaRPr lang="fi-FI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contains 551585 records and 10 fields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C3BF0-6000-415D-75FA-221FF2F1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7" y="2616590"/>
            <a:ext cx="10745311" cy="40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6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4C78-1FC0-52FA-08CF-C42B6F3D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7554-9CB0-5C4B-C80F-039A74C0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is noisy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some non-numeric values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in the numeric data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A0943-D322-8472-CD0E-69341245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1" y="2181765"/>
            <a:ext cx="382005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443D-DACE-5789-268D-D6ACA3B8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04A9-5B56-18B3-4705-625C5745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Steps for cleaning: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Imported the required libraries into Google Collab Notebook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Load the dataset into the Python Environment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Removed 3 unwanted columns, several missing records, and duplicates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Got rid of the rupee sign in two fields, and lots of invalid entries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After cleaning, there was 321138 records, and 7 fields. </a:t>
            </a:r>
          </a:p>
          <a:p>
            <a:pPr marL="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faced: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lots of duplicated records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dataset has lots of records that contained invalid entries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Many invalid entries had to be removed using advanced techniques like regex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486D-43B8-4E4E-AA05-130CA82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Cleaned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75D07-A97B-43C5-2F51-FF837E24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1862633"/>
            <a:ext cx="10364646" cy="4277322"/>
          </a:xfrm>
        </p:spPr>
      </p:pic>
    </p:spTree>
    <p:extLst>
      <p:ext uri="{BB962C8B-B14F-4D97-AF65-F5344CB8AC3E}">
        <p14:creationId xmlns:p14="http://schemas.microsoft.com/office/powerpoint/2010/main" val="8958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B78C-1646-5115-8E89-072234F0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70D5-91A3-8661-A69F-C09AA12D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886"/>
            <a:ext cx="10022058" cy="1325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new fields (Total Sales, and Percentage Discount) were added to enable better analysis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ABE83-0FAF-CEB1-7BB4-2E713BFA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0449"/>
            <a:ext cx="10582470" cy="35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BE4-3AD4-D7B2-5C42-1108821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DF2E-E0A9-7AB9-38AA-1E149EFB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BB3E1-B4D0-E5D6-F48C-F47E82096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205"/>
            <a:ext cx="10837621" cy="4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1506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Amazon Product Sales Data Analysis Report</vt:lpstr>
      <vt:lpstr>Report Outline</vt:lpstr>
      <vt:lpstr>Introduction &amp; Objectives</vt:lpstr>
      <vt:lpstr>Data Collection</vt:lpstr>
      <vt:lpstr>Data Information</vt:lpstr>
      <vt:lpstr>Data Cleaning</vt:lpstr>
      <vt:lpstr>The Cleaned Dataset</vt:lpstr>
      <vt:lpstr>Data Manipulation</vt:lpstr>
      <vt:lpstr>Descriptive Statistics</vt:lpstr>
      <vt:lpstr>Data Exploration</vt:lpstr>
      <vt:lpstr>Insights and Visualization 1</vt:lpstr>
      <vt:lpstr>Insights and Visualization 2</vt:lpstr>
      <vt:lpstr>Insights and Visualization 3</vt:lpstr>
      <vt:lpstr>Insights and Visualization 4</vt:lpstr>
      <vt:lpstr>Insights and Visualization 5</vt:lpstr>
      <vt:lpstr>Insights and Visualization 6</vt:lpstr>
      <vt:lpstr>Insights and Visualization 7</vt:lpstr>
      <vt:lpstr>Insights and Visualization 8 </vt:lpstr>
      <vt:lpstr>Insights and Visualization 9</vt:lpstr>
      <vt:lpstr>Insights and Visualization 10</vt:lpstr>
      <vt:lpstr>Insights and Visualization 11</vt:lpstr>
      <vt:lpstr>Answer to the Analysis Questions</vt:lpstr>
      <vt:lpstr>Limitations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Sales Data Analysis Report</dc:title>
  <dc:creator>Shibbir</dc:creator>
  <cp:lastModifiedBy>Shibbir</cp:lastModifiedBy>
  <cp:revision>46</cp:revision>
  <dcterms:created xsi:type="dcterms:W3CDTF">2024-03-29T21:55:33Z</dcterms:created>
  <dcterms:modified xsi:type="dcterms:W3CDTF">2024-03-30T03:37:08Z</dcterms:modified>
</cp:coreProperties>
</file>