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0" r:id="rId4"/>
    <p:sldId id="258" r:id="rId5"/>
    <p:sldId id="259" r:id="rId6"/>
    <p:sldId id="260" r:id="rId7"/>
    <p:sldId id="261" r:id="rId8"/>
    <p:sldId id="271" r:id="rId9"/>
    <p:sldId id="262" r:id="rId10"/>
    <p:sldId id="272" r:id="rId11"/>
    <p:sldId id="273" r:id="rId12"/>
    <p:sldId id="274" r:id="rId13"/>
    <p:sldId id="275" r:id="rId14"/>
    <p:sldId id="264" r:id="rId15"/>
    <p:sldId id="265" r:id="rId16"/>
    <p:sldId id="266" r:id="rId17"/>
    <p:sldId id="277" r:id="rId18"/>
    <p:sldId id="276" r:id="rId19"/>
    <p:sldId id="278" r:id="rId20"/>
    <p:sldId id="267" r:id="rId21"/>
    <p:sldId id="279" r:id="rId22"/>
    <p:sldId id="280" r:id="rId23"/>
    <p:sldId id="281" r:id="rId24"/>
    <p:sldId id="268" r:id="rId25"/>
    <p:sldId id="282" r:id="rId26"/>
    <p:sldId id="283" r:id="rId27"/>
    <p:sldId id="269" r:id="rId28"/>
    <p:sldId id="284"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05B5FAF-E6D3-43EA-B2CF-090376C849B2}" type="datetimeFigureOut">
              <a:rPr lang="en-US" smtClean="0"/>
              <a:t>4/28/2024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F131419-9DA9-444A-9EA4-381C0E21AD0E}" type="slidenum">
              <a:rPr lang="en-US" smtClean="0"/>
              <a:t>‹#›</a:t>
            </a:fld>
            <a:endParaRPr lang="en-US"/>
          </a:p>
        </p:txBody>
      </p:sp>
    </p:spTree>
    <p:extLst>
      <p:ext uri="{BB962C8B-B14F-4D97-AF65-F5344CB8AC3E}">
        <p14:creationId xmlns:p14="http://schemas.microsoft.com/office/powerpoint/2010/main" val="4199708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5B5FAF-E6D3-43EA-B2CF-090376C849B2}"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F131419-9DA9-444A-9EA4-381C0E21AD0E}" type="slidenum">
              <a:rPr lang="en-US" smtClean="0"/>
              <a:t>‹#›</a:t>
            </a:fld>
            <a:endParaRPr lang="en-US"/>
          </a:p>
        </p:txBody>
      </p:sp>
    </p:spTree>
    <p:extLst>
      <p:ext uri="{BB962C8B-B14F-4D97-AF65-F5344CB8AC3E}">
        <p14:creationId xmlns:p14="http://schemas.microsoft.com/office/powerpoint/2010/main" val="1749427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05B5FAF-E6D3-43EA-B2CF-090376C849B2}"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F131419-9DA9-444A-9EA4-381C0E21AD0E}" type="slidenum">
              <a:rPr lang="en-US" smtClean="0"/>
              <a:t>‹#›</a:t>
            </a:fld>
            <a:endParaRPr lang="en-US"/>
          </a:p>
        </p:txBody>
      </p:sp>
    </p:spTree>
    <p:extLst>
      <p:ext uri="{BB962C8B-B14F-4D97-AF65-F5344CB8AC3E}">
        <p14:creationId xmlns:p14="http://schemas.microsoft.com/office/powerpoint/2010/main" val="714611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05B5FAF-E6D3-43EA-B2CF-090376C849B2}"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F131419-9DA9-444A-9EA4-381C0E21AD0E}" type="slidenum">
              <a:rPr lang="en-US" smtClean="0"/>
              <a:t>‹#›</a:t>
            </a:fld>
            <a:endParaRPr lang="en-US"/>
          </a:p>
        </p:txBody>
      </p:sp>
    </p:spTree>
    <p:extLst>
      <p:ext uri="{BB962C8B-B14F-4D97-AF65-F5344CB8AC3E}">
        <p14:creationId xmlns:p14="http://schemas.microsoft.com/office/powerpoint/2010/main" val="3629094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5B5FAF-E6D3-43EA-B2CF-090376C849B2}"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F131419-9DA9-444A-9EA4-381C0E21AD0E}" type="slidenum">
              <a:rPr lang="en-US" smtClean="0"/>
              <a:t>‹#›</a:t>
            </a:fld>
            <a:endParaRPr lang="en-US"/>
          </a:p>
        </p:txBody>
      </p:sp>
    </p:spTree>
    <p:extLst>
      <p:ext uri="{BB962C8B-B14F-4D97-AF65-F5344CB8AC3E}">
        <p14:creationId xmlns:p14="http://schemas.microsoft.com/office/powerpoint/2010/main" val="40588828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05B5FAF-E6D3-43EA-B2CF-090376C849B2}" type="datetimeFigureOut">
              <a:rPr lang="en-US" smtClean="0"/>
              <a:t>4/28/2024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131419-9DA9-444A-9EA4-381C0E21AD0E}" type="slidenum">
              <a:rPr lang="en-US" smtClean="0"/>
              <a:t>‹#›</a:t>
            </a:fld>
            <a:endParaRPr lang="en-US"/>
          </a:p>
        </p:txBody>
      </p:sp>
    </p:spTree>
    <p:extLst>
      <p:ext uri="{BB962C8B-B14F-4D97-AF65-F5344CB8AC3E}">
        <p14:creationId xmlns:p14="http://schemas.microsoft.com/office/powerpoint/2010/main" val="703535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05B5FAF-E6D3-43EA-B2CF-090376C849B2}" type="datetimeFigureOut">
              <a:rPr lang="en-US" smtClean="0"/>
              <a:t>4/28/2024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7F131419-9DA9-444A-9EA4-381C0E21AD0E}" type="slidenum">
              <a:rPr lang="en-US" smtClean="0"/>
              <a:t>‹#›</a:t>
            </a:fld>
            <a:endParaRPr lang="en-US"/>
          </a:p>
        </p:txBody>
      </p:sp>
    </p:spTree>
    <p:extLst>
      <p:ext uri="{BB962C8B-B14F-4D97-AF65-F5344CB8AC3E}">
        <p14:creationId xmlns:p14="http://schemas.microsoft.com/office/powerpoint/2010/main" val="36572519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05B5FAF-E6D3-43EA-B2CF-090376C849B2}"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31419-9DA9-444A-9EA4-381C0E21AD0E}" type="slidenum">
              <a:rPr lang="en-US" smtClean="0"/>
              <a:t>‹#›</a:t>
            </a:fld>
            <a:endParaRPr lang="en-US"/>
          </a:p>
        </p:txBody>
      </p:sp>
    </p:spTree>
    <p:extLst>
      <p:ext uri="{BB962C8B-B14F-4D97-AF65-F5344CB8AC3E}">
        <p14:creationId xmlns:p14="http://schemas.microsoft.com/office/powerpoint/2010/main" val="27280517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05B5FAF-E6D3-43EA-B2CF-090376C849B2}"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F131419-9DA9-444A-9EA4-381C0E21AD0E}" type="slidenum">
              <a:rPr lang="en-US" smtClean="0"/>
              <a:t>‹#›</a:t>
            </a:fld>
            <a:endParaRPr lang="en-US"/>
          </a:p>
        </p:txBody>
      </p:sp>
    </p:spTree>
    <p:extLst>
      <p:ext uri="{BB962C8B-B14F-4D97-AF65-F5344CB8AC3E}">
        <p14:creationId xmlns:p14="http://schemas.microsoft.com/office/powerpoint/2010/main" val="3554719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5B5FAF-E6D3-43EA-B2CF-090376C849B2}"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31419-9DA9-444A-9EA4-381C0E21AD0E}" type="slidenum">
              <a:rPr lang="en-US" smtClean="0"/>
              <a:t>‹#›</a:t>
            </a:fld>
            <a:endParaRPr lang="en-US"/>
          </a:p>
        </p:txBody>
      </p:sp>
    </p:spTree>
    <p:extLst>
      <p:ext uri="{BB962C8B-B14F-4D97-AF65-F5344CB8AC3E}">
        <p14:creationId xmlns:p14="http://schemas.microsoft.com/office/powerpoint/2010/main" val="191803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5B5FAF-E6D3-43EA-B2CF-090376C849B2}"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F131419-9DA9-444A-9EA4-381C0E21AD0E}" type="slidenum">
              <a:rPr lang="en-US" smtClean="0"/>
              <a:t>‹#›</a:t>
            </a:fld>
            <a:endParaRPr lang="en-US"/>
          </a:p>
        </p:txBody>
      </p:sp>
    </p:spTree>
    <p:extLst>
      <p:ext uri="{BB962C8B-B14F-4D97-AF65-F5344CB8AC3E}">
        <p14:creationId xmlns:p14="http://schemas.microsoft.com/office/powerpoint/2010/main" val="1209708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5B5FAF-E6D3-43EA-B2CF-090376C849B2}"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131419-9DA9-444A-9EA4-381C0E21AD0E}" type="slidenum">
              <a:rPr lang="en-US" smtClean="0"/>
              <a:t>‹#›</a:t>
            </a:fld>
            <a:endParaRPr lang="en-US"/>
          </a:p>
        </p:txBody>
      </p:sp>
    </p:spTree>
    <p:extLst>
      <p:ext uri="{BB962C8B-B14F-4D97-AF65-F5344CB8AC3E}">
        <p14:creationId xmlns:p14="http://schemas.microsoft.com/office/powerpoint/2010/main" val="212407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5B5FAF-E6D3-43EA-B2CF-090376C849B2}" type="datetimeFigureOut">
              <a:rPr lang="en-US" smtClean="0"/>
              <a:t>4/28/2024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131419-9DA9-444A-9EA4-381C0E21AD0E}" type="slidenum">
              <a:rPr lang="en-US" smtClean="0"/>
              <a:t>‹#›</a:t>
            </a:fld>
            <a:endParaRPr lang="en-US"/>
          </a:p>
        </p:txBody>
      </p:sp>
    </p:spTree>
    <p:extLst>
      <p:ext uri="{BB962C8B-B14F-4D97-AF65-F5344CB8AC3E}">
        <p14:creationId xmlns:p14="http://schemas.microsoft.com/office/powerpoint/2010/main" val="3057533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5B5FAF-E6D3-43EA-B2CF-090376C849B2}" type="datetimeFigureOut">
              <a:rPr lang="en-US" smtClean="0"/>
              <a:t>4/28/2024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131419-9DA9-444A-9EA4-381C0E21AD0E}" type="slidenum">
              <a:rPr lang="en-US" smtClean="0"/>
              <a:t>‹#›</a:t>
            </a:fld>
            <a:endParaRPr lang="en-US"/>
          </a:p>
        </p:txBody>
      </p:sp>
    </p:spTree>
    <p:extLst>
      <p:ext uri="{BB962C8B-B14F-4D97-AF65-F5344CB8AC3E}">
        <p14:creationId xmlns:p14="http://schemas.microsoft.com/office/powerpoint/2010/main" val="3500406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5B5FAF-E6D3-43EA-B2CF-090376C849B2}" type="datetimeFigureOut">
              <a:rPr lang="en-US" smtClean="0"/>
              <a:t>4/28/2024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F131419-9DA9-444A-9EA4-381C0E21AD0E}" type="slidenum">
              <a:rPr lang="en-US" smtClean="0"/>
              <a:t>‹#›</a:t>
            </a:fld>
            <a:endParaRPr lang="en-US"/>
          </a:p>
        </p:txBody>
      </p:sp>
    </p:spTree>
    <p:extLst>
      <p:ext uri="{BB962C8B-B14F-4D97-AF65-F5344CB8AC3E}">
        <p14:creationId xmlns:p14="http://schemas.microsoft.com/office/powerpoint/2010/main" val="325662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5B5FAF-E6D3-43EA-B2CF-090376C849B2}"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F131419-9DA9-444A-9EA4-381C0E21AD0E}" type="slidenum">
              <a:rPr lang="en-US" smtClean="0"/>
              <a:t>‹#›</a:t>
            </a:fld>
            <a:endParaRPr lang="en-US"/>
          </a:p>
        </p:txBody>
      </p:sp>
    </p:spTree>
    <p:extLst>
      <p:ext uri="{BB962C8B-B14F-4D97-AF65-F5344CB8AC3E}">
        <p14:creationId xmlns:p14="http://schemas.microsoft.com/office/powerpoint/2010/main" val="1140647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5B5FAF-E6D3-43EA-B2CF-090376C849B2}"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F131419-9DA9-444A-9EA4-381C0E21AD0E}" type="slidenum">
              <a:rPr lang="en-US" smtClean="0"/>
              <a:t>‹#›</a:t>
            </a:fld>
            <a:endParaRPr lang="en-US"/>
          </a:p>
        </p:txBody>
      </p:sp>
    </p:spTree>
    <p:extLst>
      <p:ext uri="{BB962C8B-B14F-4D97-AF65-F5344CB8AC3E}">
        <p14:creationId xmlns:p14="http://schemas.microsoft.com/office/powerpoint/2010/main" val="4047988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05B5FAF-E6D3-43EA-B2CF-090376C849B2}" type="datetimeFigureOut">
              <a:rPr lang="en-US" smtClean="0"/>
              <a:t>4/28/2024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F131419-9DA9-444A-9EA4-381C0E21AD0E}" type="slidenum">
              <a:rPr lang="en-US" smtClean="0"/>
              <a:t>‹#›</a:t>
            </a:fld>
            <a:endParaRPr lang="en-US"/>
          </a:p>
        </p:txBody>
      </p:sp>
    </p:spTree>
    <p:extLst>
      <p:ext uri="{BB962C8B-B14F-4D97-AF65-F5344CB8AC3E}">
        <p14:creationId xmlns:p14="http://schemas.microsoft.com/office/powerpoint/2010/main" val="34016984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olab.research.google.com/corgiredirector?site=https%3A%2F%2Fdata.world%2Fdatafiniti%2Ffast-food-restaurants-across-americ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764FC-0575-CBF5-F594-BE21FF8FC6AF}"/>
              </a:ext>
            </a:extLst>
          </p:cNvPr>
          <p:cNvSpPr>
            <a:spLocks noGrp="1"/>
          </p:cNvSpPr>
          <p:nvPr>
            <p:ph type="ctrTitle"/>
          </p:nvPr>
        </p:nvSpPr>
        <p:spPr>
          <a:xfrm>
            <a:off x="1683171" y="1757063"/>
            <a:ext cx="8825658" cy="2006046"/>
          </a:xfrm>
        </p:spPr>
        <p:txBody>
          <a:bodyPr/>
          <a:lstStyle/>
          <a:p>
            <a:pPr algn="ctr"/>
            <a:r>
              <a:rPr lang="en-US" b="1" dirty="0"/>
              <a:t>US Fast Food Restaurants Market Analysis </a:t>
            </a:r>
          </a:p>
        </p:txBody>
      </p:sp>
      <p:sp>
        <p:nvSpPr>
          <p:cNvPr id="3" name="Subtitle 2">
            <a:extLst>
              <a:ext uri="{FF2B5EF4-FFF2-40B4-BE49-F238E27FC236}">
                <a16:creationId xmlns:a16="http://schemas.microsoft.com/office/drawing/2014/main" id="{F9151EE7-4A18-65C7-411E-EC0B04A951F9}"/>
              </a:ext>
            </a:extLst>
          </p:cNvPr>
          <p:cNvSpPr>
            <a:spLocks noGrp="1"/>
          </p:cNvSpPr>
          <p:nvPr>
            <p:ph type="subTitle" idx="1"/>
          </p:nvPr>
        </p:nvSpPr>
        <p:spPr>
          <a:xfrm>
            <a:off x="1683171" y="4459458"/>
            <a:ext cx="8825658" cy="1137139"/>
          </a:xfrm>
        </p:spPr>
        <p:txBody>
          <a:bodyPr>
            <a:normAutofit lnSpcReduction="10000"/>
          </a:bodyPr>
          <a:lstStyle/>
          <a:p>
            <a:pPr algn="ctr"/>
            <a:r>
              <a:rPr lang="en-US" b="1" dirty="0">
                <a:solidFill>
                  <a:schemeClr val="bg1"/>
                </a:solidFill>
                <a:latin typeface="Calibri" panose="020F0502020204030204" pitchFamily="34" charset="0"/>
                <a:cs typeface="Calibri" panose="020F0502020204030204" pitchFamily="34" charset="0"/>
              </a:rPr>
              <a:t>Shibbir ahmed arif</a:t>
            </a:r>
          </a:p>
          <a:p>
            <a:pPr algn="ctr"/>
            <a:r>
              <a:rPr lang="en-US" b="1" dirty="0">
                <a:solidFill>
                  <a:schemeClr val="bg1"/>
                </a:solidFill>
                <a:latin typeface="Calibri" panose="020F0502020204030204" pitchFamily="34" charset="0"/>
                <a:cs typeface="Calibri" panose="020F0502020204030204" pitchFamily="34" charset="0"/>
              </a:rPr>
              <a:t>MS – Data Science</a:t>
            </a:r>
          </a:p>
          <a:p>
            <a:pPr algn="ctr"/>
            <a:r>
              <a:rPr lang="en-US" b="1" dirty="0">
                <a:solidFill>
                  <a:schemeClr val="bg1"/>
                </a:solidFill>
                <a:latin typeface="Calibri" panose="020F0502020204030204" pitchFamily="34" charset="0"/>
                <a:cs typeface="Calibri" panose="020F0502020204030204" pitchFamily="34" charset="0"/>
              </a:rPr>
              <a:t>Montclair state university</a:t>
            </a:r>
          </a:p>
        </p:txBody>
      </p:sp>
    </p:spTree>
    <p:extLst>
      <p:ext uri="{BB962C8B-B14F-4D97-AF65-F5344CB8AC3E}">
        <p14:creationId xmlns:p14="http://schemas.microsoft.com/office/powerpoint/2010/main" val="414453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3882-9137-D915-4BC0-A91AE4448FFA}"/>
              </a:ext>
            </a:extLst>
          </p:cNvPr>
          <p:cNvSpPr>
            <a:spLocks noGrp="1"/>
          </p:cNvSpPr>
          <p:nvPr>
            <p:ph type="title"/>
          </p:nvPr>
        </p:nvSpPr>
        <p:spPr/>
        <p:txBody>
          <a:bodyPr/>
          <a:lstStyle/>
          <a:p>
            <a:r>
              <a:rPr lang="en-US" b="1" dirty="0"/>
              <a:t>Data Analysis – Cont.</a:t>
            </a:r>
          </a:p>
        </p:txBody>
      </p:sp>
      <p:pic>
        <p:nvPicPr>
          <p:cNvPr id="5" name="Content Placeholder 4">
            <a:extLst>
              <a:ext uri="{FF2B5EF4-FFF2-40B4-BE49-F238E27FC236}">
                <a16:creationId xmlns:a16="http://schemas.microsoft.com/office/drawing/2014/main" id="{A33E29F2-E8B4-F070-E327-40622891FE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3392" y="2275141"/>
            <a:ext cx="7497356" cy="1746876"/>
          </a:xfrm>
        </p:spPr>
      </p:pic>
      <p:pic>
        <p:nvPicPr>
          <p:cNvPr id="7" name="Picture 6">
            <a:extLst>
              <a:ext uri="{FF2B5EF4-FFF2-40B4-BE49-F238E27FC236}">
                <a16:creationId xmlns:a16="http://schemas.microsoft.com/office/drawing/2014/main" id="{E258F081-11A5-1AC9-2D83-A05B8E7D34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392" y="4135902"/>
            <a:ext cx="4319081" cy="2629598"/>
          </a:xfrm>
          <a:prstGeom prst="rect">
            <a:avLst/>
          </a:prstGeom>
        </p:spPr>
      </p:pic>
      <p:pic>
        <p:nvPicPr>
          <p:cNvPr id="9" name="Picture 8">
            <a:extLst>
              <a:ext uri="{FF2B5EF4-FFF2-40B4-BE49-F238E27FC236}">
                <a16:creationId xmlns:a16="http://schemas.microsoft.com/office/drawing/2014/main" id="{9DE4D8A8-7CCF-69A7-2674-D70E70923A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2473" y="4135902"/>
            <a:ext cx="6740045" cy="2629598"/>
          </a:xfrm>
          <a:prstGeom prst="rect">
            <a:avLst/>
          </a:prstGeom>
        </p:spPr>
      </p:pic>
    </p:spTree>
    <p:extLst>
      <p:ext uri="{BB962C8B-B14F-4D97-AF65-F5344CB8AC3E}">
        <p14:creationId xmlns:p14="http://schemas.microsoft.com/office/powerpoint/2010/main" val="1224633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44ABD-A862-638F-5147-8BFBBFC592AD}"/>
              </a:ext>
            </a:extLst>
          </p:cNvPr>
          <p:cNvSpPr>
            <a:spLocks noGrp="1"/>
          </p:cNvSpPr>
          <p:nvPr>
            <p:ph type="title"/>
          </p:nvPr>
        </p:nvSpPr>
        <p:spPr/>
        <p:txBody>
          <a:bodyPr/>
          <a:lstStyle/>
          <a:p>
            <a:r>
              <a:rPr lang="en-US" b="1" dirty="0"/>
              <a:t>Interactive Map Visualization 1</a:t>
            </a:r>
          </a:p>
        </p:txBody>
      </p:sp>
      <p:pic>
        <p:nvPicPr>
          <p:cNvPr id="5" name="Content Placeholder 4">
            <a:extLst>
              <a:ext uri="{FF2B5EF4-FFF2-40B4-BE49-F238E27FC236}">
                <a16:creationId xmlns:a16="http://schemas.microsoft.com/office/drawing/2014/main" id="{1BB2B960-16F1-82B5-FCF9-10375069AD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4" y="2430538"/>
            <a:ext cx="4648849" cy="3115110"/>
          </a:xfrm>
        </p:spPr>
      </p:pic>
      <p:pic>
        <p:nvPicPr>
          <p:cNvPr id="7" name="Picture 6">
            <a:extLst>
              <a:ext uri="{FF2B5EF4-FFF2-40B4-BE49-F238E27FC236}">
                <a16:creationId xmlns:a16="http://schemas.microsoft.com/office/drawing/2014/main" id="{BB592970-E362-6832-50D3-21AE3FFF8A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8199" y="2430538"/>
            <a:ext cx="4344006" cy="3658111"/>
          </a:xfrm>
          <a:prstGeom prst="rect">
            <a:avLst/>
          </a:prstGeom>
        </p:spPr>
      </p:pic>
    </p:spTree>
    <p:extLst>
      <p:ext uri="{BB962C8B-B14F-4D97-AF65-F5344CB8AC3E}">
        <p14:creationId xmlns:p14="http://schemas.microsoft.com/office/powerpoint/2010/main" val="1127104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C6D70-DC53-4630-A165-62117F912241}"/>
              </a:ext>
            </a:extLst>
          </p:cNvPr>
          <p:cNvSpPr>
            <a:spLocks noGrp="1"/>
          </p:cNvSpPr>
          <p:nvPr>
            <p:ph type="title"/>
          </p:nvPr>
        </p:nvSpPr>
        <p:spPr/>
        <p:txBody>
          <a:bodyPr/>
          <a:lstStyle/>
          <a:p>
            <a:r>
              <a:rPr lang="en-US" b="1" dirty="0"/>
              <a:t>Map 1</a:t>
            </a:r>
          </a:p>
        </p:txBody>
      </p:sp>
      <p:pic>
        <p:nvPicPr>
          <p:cNvPr id="5" name="Content Placeholder 4">
            <a:extLst>
              <a:ext uri="{FF2B5EF4-FFF2-40B4-BE49-F238E27FC236}">
                <a16:creationId xmlns:a16="http://schemas.microsoft.com/office/drawing/2014/main" id="{860A52F4-684F-916D-43BD-B6F6671E6D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5700" y="2647524"/>
            <a:ext cx="8824913" cy="3328252"/>
          </a:xfrm>
        </p:spPr>
      </p:pic>
    </p:spTree>
    <p:extLst>
      <p:ext uri="{BB962C8B-B14F-4D97-AF65-F5344CB8AC3E}">
        <p14:creationId xmlns:p14="http://schemas.microsoft.com/office/powerpoint/2010/main" val="2597605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CACE5-F39D-94F8-EB92-92F99C6A4F94}"/>
              </a:ext>
            </a:extLst>
          </p:cNvPr>
          <p:cNvSpPr>
            <a:spLocks noGrp="1"/>
          </p:cNvSpPr>
          <p:nvPr>
            <p:ph type="title"/>
          </p:nvPr>
        </p:nvSpPr>
        <p:spPr/>
        <p:txBody>
          <a:bodyPr/>
          <a:lstStyle/>
          <a:p>
            <a:r>
              <a:rPr lang="en-US" b="1" dirty="0"/>
              <a:t>Map 1</a:t>
            </a:r>
          </a:p>
        </p:txBody>
      </p:sp>
      <p:sp>
        <p:nvSpPr>
          <p:cNvPr id="7" name="Content Placeholder 6">
            <a:extLst>
              <a:ext uri="{FF2B5EF4-FFF2-40B4-BE49-F238E27FC236}">
                <a16:creationId xmlns:a16="http://schemas.microsoft.com/office/drawing/2014/main" id="{9BFA8D1A-B5BB-D7CC-069C-139C19FA973D}"/>
              </a:ext>
            </a:extLst>
          </p:cNvPr>
          <p:cNvSpPr>
            <a:spLocks noGrp="1"/>
          </p:cNvSpPr>
          <p:nvPr>
            <p:ph idx="1"/>
          </p:nvPr>
        </p:nvSpPr>
        <p:spPr>
          <a:xfrm>
            <a:off x="1357994" y="5534790"/>
            <a:ext cx="8825659" cy="3416300"/>
          </a:xfrm>
        </p:spPr>
        <p:txBody>
          <a:bodyPr/>
          <a:lstStyle/>
          <a:p>
            <a:pPr marL="0" indent="0">
              <a:buNone/>
            </a:pPr>
            <a:r>
              <a:rPr lang="en-US" b="1" i="0" dirty="0">
                <a:solidFill>
                  <a:srgbClr val="212121"/>
                </a:solidFill>
                <a:effectLst/>
                <a:highlight>
                  <a:srgbClr val="FFFFFF"/>
                </a:highlight>
                <a:latin typeface="Roboto" panose="02000000000000000000" pitchFamily="2" charset="0"/>
              </a:rPr>
              <a:t>Observation:</a:t>
            </a:r>
            <a:r>
              <a:rPr lang="en-US" b="0" i="0" dirty="0">
                <a:solidFill>
                  <a:srgbClr val="212121"/>
                </a:solidFill>
                <a:effectLst/>
                <a:highlight>
                  <a:srgbClr val="FFFFFF"/>
                </a:highlight>
                <a:latin typeface="Roboto" panose="02000000000000000000" pitchFamily="2" charset="0"/>
              </a:rPr>
              <a:t> Select the above areas where the amount of stores is less than 50 or 100 for the development of new fast food stores, having a large relatively unopened market and being given more opportunities, reducing competition with strong competitors in bustling areas.</a:t>
            </a:r>
            <a:endParaRPr lang="en-US" dirty="0"/>
          </a:p>
        </p:txBody>
      </p:sp>
      <p:pic>
        <p:nvPicPr>
          <p:cNvPr id="9" name="Picture 8">
            <a:extLst>
              <a:ext uri="{FF2B5EF4-FFF2-40B4-BE49-F238E27FC236}">
                <a16:creationId xmlns:a16="http://schemas.microsoft.com/office/drawing/2014/main" id="{A6BF8647-4BA1-1882-F80A-49E886DBB7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020" y="2350317"/>
            <a:ext cx="8037605" cy="3041255"/>
          </a:xfrm>
          <a:prstGeom prst="rect">
            <a:avLst/>
          </a:prstGeom>
        </p:spPr>
      </p:pic>
    </p:spTree>
    <p:extLst>
      <p:ext uri="{BB962C8B-B14F-4D97-AF65-F5344CB8AC3E}">
        <p14:creationId xmlns:p14="http://schemas.microsoft.com/office/powerpoint/2010/main" val="616746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FA41B-1C6B-2F9D-A7E6-83A21A7939AB}"/>
              </a:ext>
            </a:extLst>
          </p:cNvPr>
          <p:cNvSpPr>
            <a:spLocks noGrp="1"/>
          </p:cNvSpPr>
          <p:nvPr>
            <p:ph type="title"/>
          </p:nvPr>
        </p:nvSpPr>
        <p:spPr/>
        <p:txBody>
          <a:bodyPr/>
          <a:lstStyle/>
          <a:p>
            <a:r>
              <a:rPr lang="en-US" b="1" dirty="0"/>
              <a:t>Interactive Map Visualization 2</a:t>
            </a:r>
            <a:endParaRPr lang="en-US" dirty="0"/>
          </a:p>
        </p:txBody>
      </p:sp>
      <p:sp>
        <p:nvSpPr>
          <p:cNvPr id="3" name="Content Placeholder 2">
            <a:extLst>
              <a:ext uri="{FF2B5EF4-FFF2-40B4-BE49-F238E27FC236}">
                <a16:creationId xmlns:a16="http://schemas.microsoft.com/office/drawing/2014/main" id="{623CC982-E09C-D6A1-18C6-1517A9934B19}"/>
              </a:ext>
            </a:extLst>
          </p:cNvPr>
          <p:cNvSpPr>
            <a:spLocks noGrp="1"/>
          </p:cNvSpPr>
          <p:nvPr>
            <p:ph idx="1"/>
          </p:nvPr>
        </p:nvSpPr>
        <p:spPr>
          <a:xfrm>
            <a:off x="1786504" y="5884332"/>
            <a:ext cx="8825659" cy="3416300"/>
          </a:xfrm>
        </p:spPr>
        <p:txBody>
          <a:bodyPr/>
          <a:lstStyle/>
          <a:p>
            <a:pPr marL="0" indent="0">
              <a:buNone/>
            </a:pPr>
            <a:r>
              <a:rPr lang="en-US" i="0" dirty="0">
                <a:solidFill>
                  <a:srgbClr val="212121"/>
                </a:solidFill>
                <a:effectLst/>
                <a:highlight>
                  <a:srgbClr val="FFFFFF"/>
                </a:highlight>
                <a:latin typeface="Roboto" panose="02000000000000000000" pitchFamily="2" charset="0"/>
              </a:rPr>
              <a:t>I see presence across all the states with Georgia, Indiana and Florida leading the way. </a:t>
            </a:r>
            <a:endParaRPr lang="en-US" dirty="0"/>
          </a:p>
        </p:txBody>
      </p:sp>
      <p:pic>
        <p:nvPicPr>
          <p:cNvPr id="5" name="Picture 4">
            <a:extLst>
              <a:ext uri="{FF2B5EF4-FFF2-40B4-BE49-F238E27FC236}">
                <a16:creationId xmlns:a16="http://schemas.microsoft.com/office/drawing/2014/main" id="{F6D33FE9-DB56-589D-B869-6542B5DA35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504" y="2452532"/>
            <a:ext cx="8618991" cy="3044789"/>
          </a:xfrm>
          <a:prstGeom prst="rect">
            <a:avLst/>
          </a:prstGeom>
        </p:spPr>
      </p:pic>
    </p:spTree>
    <p:extLst>
      <p:ext uri="{BB962C8B-B14F-4D97-AF65-F5344CB8AC3E}">
        <p14:creationId xmlns:p14="http://schemas.microsoft.com/office/powerpoint/2010/main" val="3927732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5CD9D-DDEE-E640-8399-145714D0C94B}"/>
              </a:ext>
            </a:extLst>
          </p:cNvPr>
          <p:cNvSpPr>
            <a:spLocks noGrp="1"/>
          </p:cNvSpPr>
          <p:nvPr>
            <p:ph type="title"/>
          </p:nvPr>
        </p:nvSpPr>
        <p:spPr/>
        <p:txBody>
          <a:bodyPr/>
          <a:lstStyle/>
          <a:p>
            <a:r>
              <a:rPr lang="en-US" b="1" dirty="0"/>
              <a:t>Continue</a:t>
            </a:r>
          </a:p>
        </p:txBody>
      </p:sp>
      <p:sp>
        <p:nvSpPr>
          <p:cNvPr id="3" name="Content Placeholder 2">
            <a:extLst>
              <a:ext uri="{FF2B5EF4-FFF2-40B4-BE49-F238E27FC236}">
                <a16:creationId xmlns:a16="http://schemas.microsoft.com/office/drawing/2014/main" id="{B9471408-48B0-BD32-18FD-C03C52B6A40F}"/>
              </a:ext>
            </a:extLst>
          </p:cNvPr>
          <p:cNvSpPr>
            <a:spLocks noGrp="1"/>
          </p:cNvSpPr>
          <p:nvPr>
            <p:ph idx="1"/>
          </p:nvPr>
        </p:nvSpPr>
        <p:spPr/>
        <p:txBody>
          <a:bodyPr/>
          <a:lstStyle/>
          <a:p>
            <a:r>
              <a:rPr lang="en-US" i="0" dirty="0">
                <a:solidFill>
                  <a:srgbClr val="212121"/>
                </a:solidFill>
                <a:effectLst/>
                <a:highlight>
                  <a:srgbClr val="FFFFFF"/>
                </a:highlight>
                <a:latin typeface="Roboto" panose="02000000000000000000" pitchFamily="2" charset="0"/>
              </a:rPr>
              <a:t>Now lets split the entire market into 4 key regions</a:t>
            </a:r>
            <a:endParaRPr lang="en-US" dirty="0"/>
          </a:p>
        </p:txBody>
      </p:sp>
      <p:pic>
        <p:nvPicPr>
          <p:cNvPr id="5" name="Picture 4">
            <a:extLst>
              <a:ext uri="{FF2B5EF4-FFF2-40B4-BE49-F238E27FC236}">
                <a16:creationId xmlns:a16="http://schemas.microsoft.com/office/drawing/2014/main" id="{BC8BF1BD-03EC-C4E6-4551-CAD724FFC3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3654" y="3241672"/>
            <a:ext cx="7964011" cy="1781424"/>
          </a:xfrm>
          <a:prstGeom prst="rect">
            <a:avLst/>
          </a:prstGeom>
        </p:spPr>
      </p:pic>
    </p:spTree>
    <p:extLst>
      <p:ext uri="{BB962C8B-B14F-4D97-AF65-F5344CB8AC3E}">
        <p14:creationId xmlns:p14="http://schemas.microsoft.com/office/powerpoint/2010/main" val="1975428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EAF63-40C6-BA3B-D1BC-51A23AAAE507}"/>
              </a:ext>
            </a:extLst>
          </p:cNvPr>
          <p:cNvSpPr>
            <a:spLocks noGrp="1"/>
          </p:cNvSpPr>
          <p:nvPr>
            <p:ph type="title"/>
          </p:nvPr>
        </p:nvSpPr>
        <p:spPr/>
        <p:txBody>
          <a:bodyPr/>
          <a:lstStyle/>
          <a:p>
            <a:r>
              <a:rPr lang="en-US" b="1" dirty="0"/>
              <a:t>Interactive Aggregation Visualization 1</a:t>
            </a:r>
            <a:endParaRPr lang="en-US" dirty="0"/>
          </a:p>
        </p:txBody>
      </p:sp>
      <p:pic>
        <p:nvPicPr>
          <p:cNvPr id="7" name="Content Placeholder 6">
            <a:extLst>
              <a:ext uri="{FF2B5EF4-FFF2-40B4-BE49-F238E27FC236}">
                <a16:creationId xmlns:a16="http://schemas.microsoft.com/office/drawing/2014/main" id="{A4D613DB-6489-B18C-779A-EAF868991D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3543" y="2683698"/>
            <a:ext cx="8824913" cy="3200634"/>
          </a:xfrm>
        </p:spPr>
      </p:pic>
    </p:spTree>
    <p:extLst>
      <p:ext uri="{BB962C8B-B14F-4D97-AF65-F5344CB8AC3E}">
        <p14:creationId xmlns:p14="http://schemas.microsoft.com/office/powerpoint/2010/main" val="1640029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F11B0-5AC0-9090-1F5C-C6F3B379F148}"/>
              </a:ext>
            </a:extLst>
          </p:cNvPr>
          <p:cNvSpPr>
            <a:spLocks noGrp="1"/>
          </p:cNvSpPr>
          <p:nvPr>
            <p:ph type="title"/>
          </p:nvPr>
        </p:nvSpPr>
        <p:spPr/>
        <p:txBody>
          <a:bodyPr/>
          <a:lstStyle/>
          <a:p>
            <a:r>
              <a:rPr lang="en-US" b="1" dirty="0"/>
              <a:t>Continue</a:t>
            </a:r>
          </a:p>
        </p:txBody>
      </p:sp>
      <p:sp>
        <p:nvSpPr>
          <p:cNvPr id="3" name="Content Placeholder 2">
            <a:extLst>
              <a:ext uri="{FF2B5EF4-FFF2-40B4-BE49-F238E27FC236}">
                <a16:creationId xmlns:a16="http://schemas.microsoft.com/office/drawing/2014/main" id="{AC9296E4-DA0E-AA39-4FFE-AED1465859C6}"/>
              </a:ext>
            </a:extLst>
          </p:cNvPr>
          <p:cNvSpPr>
            <a:spLocks noGrp="1"/>
          </p:cNvSpPr>
          <p:nvPr>
            <p:ph idx="1"/>
          </p:nvPr>
        </p:nvSpPr>
        <p:spPr/>
        <p:txBody>
          <a:bodyPr/>
          <a:lstStyle/>
          <a:p>
            <a:pPr marL="0" indent="0" algn="l">
              <a:buNone/>
            </a:pPr>
            <a:r>
              <a:rPr lang="en-US" b="1" i="0" dirty="0">
                <a:solidFill>
                  <a:srgbClr val="212121"/>
                </a:solidFill>
                <a:effectLst/>
                <a:highlight>
                  <a:srgbClr val="FFFFFF"/>
                </a:highlight>
                <a:latin typeface="Roboto" panose="02000000000000000000" pitchFamily="2" charset="0"/>
              </a:rPr>
              <a:t>Observation</a:t>
            </a:r>
            <a:endParaRPr lang="en-US" b="0" i="0" dirty="0">
              <a:solidFill>
                <a:srgbClr val="212121"/>
              </a:solidFill>
              <a:effectLst/>
              <a:highlight>
                <a:srgbClr val="FFFFFF"/>
              </a:highlight>
              <a:latin typeface="Roboto" panose="02000000000000000000" pitchFamily="2" charset="0"/>
            </a:endParaRPr>
          </a:p>
          <a:p>
            <a:pPr algn="l">
              <a:buFont typeface="Arial" panose="020B0604020202020204" pitchFamily="34" charset="0"/>
              <a:buChar char="•"/>
            </a:pPr>
            <a:r>
              <a:rPr lang="en-US" b="0" i="0" dirty="0">
                <a:solidFill>
                  <a:srgbClr val="212121"/>
                </a:solidFill>
                <a:effectLst/>
                <a:highlight>
                  <a:srgbClr val="FFFFFF"/>
                </a:highlight>
                <a:latin typeface="Roboto" panose="02000000000000000000" pitchFamily="2" charset="0"/>
              </a:rPr>
              <a:t>In the West, California accounts for 32.4% of the total number of restaurants, and Washington and Oregon are still a long way off, accounting for about 18% and 14.9% respectively.</a:t>
            </a:r>
          </a:p>
          <a:p>
            <a:pPr algn="l">
              <a:buFont typeface="Arial" panose="020B0604020202020204" pitchFamily="34" charset="0"/>
              <a:buChar char="•"/>
            </a:pPr>
            <a:r>
              <a:rPr lang="en-US" b="0" i="0" dirty="0">
                <a:solidFill>
                  <a:srgbClr val="212121"/>
                </a:solidFill>
                <a:effectLst/>
                <a:highlight>
                  <a:srgbClr val="FFFFFF"/>
                </a:highlight>
                <a:latin typeface="Roboto" panose="02000000000000000000" pitchFamily="2" charset="0"/>
              </a:rPr>
              <a:t>Florida (15.8%) and North Carolina (14.2%) are the top two markets in the South, while Pennsylvania (52.2%) and New York (46.5%) lead the Northeast.</a:t>
            </a:r>
          </a:p>
          <a:p>
            <a:pPr algn="l">
              <a:buFont typeface="Arial" panose="020B0604020202020204" pitchFamily="34" charset="0"/>
              <a:buChar char="•"/>
            </a:pPr>
            <a:r>
              <a:rPr lang="en-US" b="0" i="0" dirty="0">
                <a:solidFill>
                  <a:srgbClr val="212121"/>
                </a:solidFill>
                <a:effectLst/>
                <a:highlight>
                  <a:srgbClr val="FFFFFF"/>
                </a:highlight>
                <a:latin typeface="Roboto" panose="02000000000000000000" pitchFamily="2" charset="0"/>
              </a:rPr>
              <a:t>In the Midwest, Ohio has the highest at about 34%.</a:t>
            </a:r>
          </a:p>
          <a:p>
            <a:endParaRPr lang="en-US" dirty="0"/>
          </a:p>
        </p:txBody>
      </p:sp>
    </p:spTree>
    <p:extLst>
      <p:ext uri="{BB962C8B-B14F-4D97-AF65-F5344CB8AC3E}">
        <p14:creationId xmlns:p14="http://schemas.microsoft.com/office/powerpoint/2010/main" val="2292101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18B0F-475C-B840-B44E-608C53DED989}"/>
              </a:ext>
            </a:extLst>
          </p:cNvPr>
          <p:cNvSpPr>
            <a:spLocks noGrp="1"/>
          </p:cNvSpPr>
          <p:nvPr>
            <p:ph type="title"/>
          </p:nvPr>
        </p:nvSpPr>
        <p:spPr/>
        <p:txBody>
          <a:bodyPr/>
          <a:lstStyle/>
          <a:p>
            <a:r>
              <a:rPr lang="en-US" b="1" dirty="0"/>
              <a:t>Interactive Aggregation Visualization 2</a:t>
            </a:r>
            <a:endParaRPr lang="en-US" dirty="0"/>
          </a:p>
        </p:txBody>
      </p:sp>
      <p:pic>
        <p:nvPicPr>
          <p:cNvPr id="5" name="Content Placeholder 4">
            <a:extLst>
              <a:ext uri="{FF2B5EF4-FFF2-40B4-BE49-F238E27FC236}">
                <a16:creationId xmlns:a16="http://schemas.microsoft.com/office/drawing/2014/main" id="{9587A276-B51D-1716-E893-783D0DA856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9118" y="2603500"/>
            <a:ext cx="4518076" cy="3416300"/>
          </a:xfrm>
        </p:spPr>
      </p:pic>
    </p:spTree>
    <p:extLst>
      <p:ext uri="{BB962C8B-B14F-4D97-AF65-F5344CB8AC3E}">
        <p14:creationId xmlns:p14="http://schemas.microsoft.com/office/powerpoint/2010/main" val="3074334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8D558-464C-A0FA-7C02-8BBFBE5039BF}"/>
              </a:ext>
            </a:extLst>
          </p:cNvPr>
          <p:cNvSpPr>
            <a:spLocks noGrp="1"/>
          </p:cNvSpPr>
          <p:nvPr>
            <p:ph type="title"/>
          </p:nvPr>
        </p:nvSpPr>
        <p:spPr/>
        <p:txBody>
          <a:bodyPr/>
          <a:lstStyle/>
          <a:p>
            <a:r>
              <a:rPr lang="en-US" b="1" dirty="0"/>
              <a:t>Continue</a:t>
            </a:r>
          </a:p>
        </p:txBody>
      </p:sp>
      <p:sp>
        <p:nvSpPr>
          <p:cNvPr id="3" name="Content Placeholder 2">
            <a:extLst>
              <a:ext uri="{FF2B5EF4-FFF2-40B4-BE49-F238E27FC236}">
                <a16:creationId xmlns:a16="http://schemas.microsoft.com/office/drawing/2014/main" id="{A653321E-BA64-12B9-0F22-4B06671421C1}"/>
              </a:ext>
            </a:extLst>
          </p:cNvPr>
          <p:cNvSpPr>
            <a:spLocks noGrp="1"/>
          </p:cNvSpPr>
          <p:nvPr>
            <p:ph idx="1"/>
          </p:nvPr>
        </p:nvSpPr>
        <p:spPr/>
        <p:txBody>
          <a:bodyPr/>
          <a:lstStyle/>
          <a:p>
            <a:pPr marL="0" indent="0" algn="l">
              <a:buNone/>
            </a:pPr>
            <a:r>
              <a:rPr lang="en-US" b="1" i="0" dirty="0">
                <a:solidFill>
                  <a:srgbClr val="212121"/>
                </a:solidFill>
                <a:effectLst/>
                <a:highlight>
                  <a:srgbClr val="FFFFFF"/>
                </a:highlight>
                <a:latin typeface="Roboto" panose="02000000000000000000" pitchFamily="2" charset="0"/>
              </a:rPr>
              <a:t>Observation</a:t>
            </a:r>
            <a:endParaRPr lang="en-US" b="0" i="0" dirty="0">
              <a:solidFill>
                <a:srgbClr val="212121"/>
              </a:solidFill>
              <a:effectLst/>
              <a:highlight>
                <a:srgbClr val="FFFFFF"/>
              </a:highlight>
              <a:latin typeface="Roboto" panose="02000000000000000000" pitchFamily="2" charset="0"/>
            </a:endParaRPr>
          </a:p>
          <a:p>
            <a:pPr algn="l">
              <a:buFont typeface="Arial" panose="020B0604020202020204" pitchFamily="34" charset="0"/>
              <a:buChar char="•"/>
            </a:pPr>
            <a:r>
              <a:rPr lang="en-US" b="0" i="0" dirty="0">
                <a:solidFill>
                  <a:srgbClr val="212121"/>
                </a:solidFill>
                <a:effectLst/>
                <a:highlight>
                  <a:srgbClr val="FFFFFF"/>
                </a:highlight>
                <a:latin typeface="Roboto" panose="02000000000000000000" pitchFamily="2" charset="0"/>
              </a:rPr>
              <a:t>With 46.7% of fast food restaurants located at South takes the top spot while North East contains only 3.72%.</a:t>
            </a:r>
          </a:p>
          <a:p>
            <a:pPr algn="l">
              <a:buFont typeface="Arial" panose="020B0604020202020204" pitchFamily="34" charset="0"/>
              <a:buChar char="•"/>
            </a:pPr>
            <a:r>
              <a:rPr lang="en-US" b="0" i="0" dirty="0">
                <a:solidFill>
                  <a:srgbClr val="212121"/>
                </a:solidFill>
                <a:effectLst/>
                <a:highlight>
                  <a:srgbClr val="FFFFFF"/>
                </a:highlight>
                <a:latin typeface="Roboto" panose="02000000000000000000" pitchFamily="2" charset="0"/>
              </a:rPr>
              <a:t>For Brands looking to enter the market or expand their footprint, South and Mid West are </a:t>
            </a:r>
            <a:r>
              <a:rPr lang="en-US" b="0" i="0" dirty="0" err="1">
                <a:solidFill>
                  <a:srgbClr val="212121"/>
                </a:solidFill>
                <a:effectLst/>
                <a:highlight>
                  <a:srgbClr val="FFFFFF"/>
                </a:highlight>
                <a:latin typeface="Roboto" panose="02000000000000000000" pitchFamily="2" charset="0"/>
              </a:rPr>
              <a:t>favourable</a:t>
            </a:r>
            <a:r>
              <a:rPr lang="en-US" b="0" i="0" dirty="0">
                <a:solidFill>
                  <a:srgbClr val="212121"/>
                </a:solidFill>
                <a:effectLst/>
                <a:highlight>
                  <a:srgbClr val="FFFFFF"/>
                </a:highlight>
                <a:latin typeface="Roboto" panose="02000000000000000000" pitchFamily="2" charset="0"/>
              </a:rPr>
              <a:t>.</a:t>
            </a:r>
          </a:p>
          <a:p>
            <a:endParaRPr lang="en-US" dirty="0"/>
          </a:p>
        </p:txBody>
      </p:sp>
    </p:spTree>
    <p:extLst>
      <p:ext uri="{BB962C8B-B14F-4D97-AF65-F5344CB8AC3E}">
        <p14:creationId xmlns:p14="http://schemas.microsoft.com/office/powerpoint/2010/main" val="2391290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826F7-5403-7459-ACF8-FD23AA430408}"/>
              </a:ext>
            </a:extLst>
          </p:cNvPr>
          <p:cNvSpPr>
            <a:spLocks noGrp="1"/>
          </p:cNvSpPr>
          <p:nvPr>
            <p:ph type="title"/>
          </p:nvPr>
        </p:nvSpPr>
        <p:spPr/>
        <p:txBody>
          <a:bodyPr/>
          <a:lstStyle/>
          <a:p>
            <a:pPr algn="ctr"/>
            <a:r>
              <a:rPr lang="en-US" b="1" dirty="0"/>
              <a:t>Report Outline</a:t>
            </a:r>
          </a:p>
        </p:txBody>
      </p:sp>
      <p:sp>
        <p:nvSpPr>
          <p:cNvPr id="3" name="Content Placeholder 2">
            <a:extLst>
              <a:ext uri="{FF2B5EF4-FFF2-40B4-BE49-F238E27FC236}">
                <a16:creationId xmlns:a16="http://schemas.microsoft.com/office/drawing/2014/main" id="{F1A06C7B-C45D-E0F6-135B-DB6B17288795}"/>
              </a:ext>
            </a:extLst>
          </p:cNvPr>
          <p:cNvSpPr>
            <a:spLocks noGrp="1"/>
          </p:cNvSpPr>
          <p:nvPr>
            <p:ph idx="1"/>
          </p:nvPr>
        </p:nvSpPr>
        <p:spPr/>
        <p:txBody>
          <a:bodyPr>
            <a:normAutofit fontScale="92500" lnSpcReduction="20000"/>
          </a:bodyPr>
          <a:lstStyle/>
          <a:p>
            <a:pPr>
              <a:lnSpc>
                <a:spcPct val="107000"/>
              </a:lnSpc>
              <a:spcBef>
                <a:spcPts val="0"/>
              </a:spcBef>
              <a:spcAft>
                <a:spcPts val="800"/>
              </a:spcAft>
              <a:tabLst>
                <a:tab pos="457200" algn="l"/>
              </a:tabLst>
            </a:pPr>
            <a:r>
              <a:rPr lang="en-US" sz="1800" kern="0" dirty="0">
                <a:solidFill>
                  <a:srgbClr val="21212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Objective</a:t>
            </a:r>
            <a:endParaRPr lang="en-US" sz="1800" kern="100" dirty="0">
              <a:solidFill>
                <a:srgbClr val="212121"/>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tabLst>
                <a:tab pos="457200" algn="l"/>
              </a:tabLst>
            </a:pPr>
            <a:r>
              <a:rPr lang="en-US" sz="1800" kern="0" dirty="0">
                <a:solidFill>
                  <a:srgbClr val="21212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Data Collection</a:t>
            </a:r>
            <a:endParaRPr lang="en-US" sz="1800" kern="100" dirty="0">
              <a:solidFill>
                <a:srgbClr val="212121"/>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tabLst>
                <a:tab pos="457200" algn="l"/>
              </a:tabLst>
            </a:pPr>
            <a:r>
              <a:rPr lang="en-US" sz="1800" kern="0" dirty="0">
                <a:solidFill>
                  <a:srgbClr val="21212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Data Load</a:t>
            </a:r>
            <a:endParaRPr lang="en-US" sz="1800" kern="100" dirty="0">
              <a:solidFill>
                <a:srgbClr val="212121"/>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tabLst>
                <a:tab pos="457200" algn="l"/>
              </a:tabLst>
            </a:pPr>
            <a:r>
              <a:rPr lang="en-US" sz="1800" kern="0" dirty="0">
                <a:solidFill>
                  <a:srgbClr val="21212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Data Exploration</a:t>
            </a:r>
            <a:endParaRPr lang="en-US" sz="1800" kern="100" dirty="0">
              <a:solidFill>
                <a:srgbClr val="212121"/>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tabLst>
                <a:tab pos="457200" algn="l"/>
              </a:tabLst>
            </a:pPr>
            <a:r>
              <a:rPr lang="en-US" sz="1800" kern="0" dirty="0">
                <a:solidFill>
                  <a:srgbClr val="21212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Data Cleaning</a:t>
            </a:r>
            <a:endParaRPr lang="en-US" sz="1800" kern="100" dirty="0">
              <a:solidFill>
                <a:srgbClr val="212121"/>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tabLst>
                <a:tab pos="457200" algn="l"/>
              </a:tabLst>
            </a:pPr>
            <a:r>
              <a:rPr lang="en-US" sz="1800" kern="0" dirty="0">
                <a:solidFill>
                  <a:srgbClr val="21212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Data Analysis</a:t>
            </a:r>
            <a:endParaRPr lang="en-US" sz="1800" kern="100" dirty="0">
              <a:solidFill>
                <a:srgbClr val="212121"/>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tabLst>
                <a:tab pos="457200" algn="l"/>
              </a:tabLst>
            </a:pPr>
            <a:r>
              <a:rPr lang="en-US" sz="1800" kern="0" dirty="0">
                <a:solidFill>
                  <a:srgbClr val="21212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Map Visualization</a:t>
            </a:r>
            <a:endParaRPr lang="en-US" sz="1800" kern="100" dirty="0">
              <a:solidFill>
                <a:srgbClr val="212121"/>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tabLst>
                <a:tab pos="457200" algn="l"/>
              </a:tabLst>
            </a:pPr>
            <a:r>
              <a:rPr lang="en-US" sz="1800" kern="0" dirty="0">
                <a:solidFill>
                  <a:srgbClr val="21212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Aggregation Visualization</a:t>
            </a:r>
            <a:endParaRPr lang="en-US" sz="1800" kern="100" dirty="0">
              <a:solidFill>
                <a:srgbClr val="212121"/>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tabLst>
                <a:tab pos="457200" algn="l"/>
              </a:tabLst>
            </a:pPr>
            <a:r>
              <a:rPr lang="en-US" sz="1800" kern="0" dirty="0">
                <a:solidFill>
                  <a:srgbClr val="21212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Interactive Visualization</a:t>
            </a:r>
            <a:endParaRPr lang="en-US" sz="1800" kern="100" dirty="0">
              <a:solidFill>
                <a:srgbClr val="212121"/>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tabLst>
                <a:tab pos="457200" algn="l"/>
              </a:tabLst>
            </a:pPr>
            <a:r>
              <a:rPr lang="en-US" sz="1800" kern="0" dirty="0">
                <a:solidFill>
                  <a:srgbClr val="21212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Conclusion</a:t>
            </a:r>
            <a:endParaRPr lang="en-US" sz="1800" kern="100" dirty="0">
              <a:solidFill>
                <a:srgbClr val="212121"/>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39712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18093-9ABF-FCF0-DF0A-868047341A38}"/>
              </a:ext>
            </a:extLst>
          </p:cNvPr>
          <p:cNvSpPr>
            <a:spLocks noGrp="1"/>
          </p:cNvSpPr>
          <p:nvPr>
            <p:ph type="title"/>
          </p:nvPr>
        </p:nvSpPr>
        <p:spPr/>
        <p:txBody>
          <a:bodyPr/>
          <a:lstStyle/>
          <a:p>
            <a:r>
              <a:rPr lang="en-US" b="1" dirty="0"/>
              <a:t>Interactive Aggregation Visualization 3</a:t>
            </a:r>
            <a:endParaRPr lang="en-US" dirty="0"/>
          </a:p>
        </p:txBody>
      </p:sp>
      <p:pic>
        <p:nvPicPr>
          <p:cNvPr id="5" name="Content Placeholder 4">
            <a:extLst>
              <a:ext uri="{FF2B5EF4-FFF2-40B4-BE49-F238E27FC236}">
                <a16:creationId xmlns:a16="http://schemas.microsoft.com/office/drawing/2014/main" id="{91C9563F-C753-2C90-E520-B0821A13CA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873" y="2490959"/>
            <a:ext cx="5227467" cy="3881706"/>
          </a:xfrm>
        </p:spPr>
      </p:pic>
      <p:pic>
        <p:nvPicPr>
          <p:cNvPr id="7" name="Picture 6">
            <a:extLst>
              <a:ext uri="{FF2B5EF4-FFF2-40B4-BE49-F238E27FC236}">
                <a16:creationId xmlns:a16="http://schemas.microsoft.com/office/drawing/2014/main" id="{8215BFBE-53B1-2E46-0771-C482769ECB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7553" y="2490959"/>
            <a:ext cx="5149679" cy="3881706"/>
          </a:xfrm>
          <a:prstGeom prst="rect">
            <a:avLst/>
          </a:prstGeom>
        </p:spPr>
      </p:pic>
    </p:spTree>
    <p:extLst>
      <p:ext uri="{BB962C8B-B14F-4D97-AF65-F5344CB8AC3E}">
        <p14:creationId xmlns:p14="http://schemas.microsoft.com/office/powerpoint/2010/main" val="182104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04BF1-85AC-673A-8E4B-BC6DB77A5AEF}"/>
              </a:ext>
            </a:extLst>
          </p:cNvPr>
          <p:cNvSpPr>
            <a:spLocks noGrp="1"/>
          </p:cNvSpPr>
          <p:nvPr>
            <p:ph type="title"/>
          </p:nvPr>
        </p:nvSpPr>
        <p:spPr/>
        <p:txBody>
          <a:bodyPr/>
          <a:lstStyle/>
          <a:p>
            <a:r>
              <a:rPr lang="en-US" b="1" dirty="0"/>
              <a:t>Continue</a:t>
            </a:r>
          </a:p>
        </p:txBody>
      </p:sp>
      <p:sp>
        <p:nvSpPr>
          <p:cNvPr id="3" name="Content Placeholder 2">
            <a:extLst>
              <a:ext uri="{FF2B5EF4-FFF2-40B4-BE49-F238E27FC236}">
                <a16:creationId xmlns:a16="http://schemas.microsoft.com/office/drawing/2014/main" id="{938CE936-C39F-9926-3BB7-25ED12E09218}"/>
              </a:ext>
            </a:extLst>
          </p:cNvPr>
          <p:cNvSpPr>
            <a:spLocks noGrp="1"/>
          </p:cNvSpPr>
          <p:nvPr>
            <p:ph idx="1"/>
          </p:nvPr>
        </p:nvSpPr>
        <p:spPr/>
        <p:txBody>
          <a:bodyPr/>
          <a:lstStyle/>
          <a:p>
            <a:pPr marL="0" indent="0" algn="l">
              <a:buNone/>
            </a:pPr>
            <a:r>
              <a:rPr lang="en-US" b="1" i="0" dirty="0">
                <a:solidFill>
                  <a:srgbClr val="212121"/>
                </a:solidFill>
                <a:effectLst/>
                <a:highlight>
                  <a:srgbClr val="FFFFFF"/>
                </a:highlight>
                <a:latin typeface="Roboto" panose="02000000000000000000" pitchFamily="2" charset="0"/>
              </a:rPr>
              <a:t>Observation</a:t>
            </a:r>
            <a:endParaRPr lang="en-US" b="0" i="0" dirty="0">
              <a:solidFill>
                <a:srgbClr val="212121"/>
              </a:solidFill>
              <a:effectLst/>
              <a:highlight>
                <a:srgbClr val="FFFFFF"/>
              </a:highlight>
              <a:latin typeface="Roboto" panose="02000000000000000000" pitchFamily="2" charset="0"/>
            </a:endParaRPr>
          </a:p>
          <a:p>
            <a:pPr algn="l"/>
            <a:r>
              <a:rPr lang="en-US" b="0" i="0" dirty="0">
                <a:solidFill>
                  <a:srgbClr val="212121"/>
                </a:solidFill>
                <a:effectLst/>
                <a:highlight>
                  <a:srgbClr val="FFFFFF"/>
                </a:highlight>
                <a:latin typeface="Roboto" panose="02000000000000000000" pitchFamily="2" charset="0"/>
              </a:rPr>
              <a:t>Subway, McDonalds, Taco Bell, KFC, Burger King, </a:t>
            </a:r>
            <a:r>
              <a:rPr lang="en-US" b="0" i="0" dirty="0" err="1">
                <a:solidFill>
                  <a:srgbClr val="212121"/>
                </a:solidFill>
                <a:effectLst/>
                <a:highlight>
                  <a:srgbClr val="FFFFFF"/>
                </a:highlight>
                <a:latin typeface="Roboto" panose="02000000000000000000" pitchFamily="2" charset="0"/>
              </a:rPr>
              <a:t>Wendys</a:t>
            </a:r>
            <a:r>
              <a:rPr lang="en-US" b="0" i="0" dirty="0">
                <a:solidFill>
                  <a:srgbClr val="212121"/>
                </a:solidFill>
                <a:effectLst/>
                <a:highlight>
                  <a:srgbClr val="FFFFFF"/>
                </a:highlight>
                <a:latin typeface="Roboto" panose="02000000000000000000" pitchFamily="2" charset="0"/>
              </a:rPr>
              <a:t> and </a:t>
            </a:r>
            <a:r>
              <a:rPr lang="en-US" b="0" i="0" dirty="0" err="1">
                <a:solidFill>
                  <a:srgbClr val="212121"/>
                </a:solidFill>
                <a:effectLst/>
                <a:highlight>
                  <a:srgbClr val="FFFFFF"/>
                </a:highlight>
                <a:latin typeface="Roboto" panose="02000000000000000000" pitchFamily="2" charset="0"/>
              </a:rPr>
              <a:t>Arbys</a:t>
            </a:r>
            <a:r>
              <a:rPr lang="en-US" b="0" i="0" dirty="0">
                <a:solidFill>
                  <a:srgbClr val="212121"/>
                </a:solidFill>
                <a:effectLst/>
                <a:highlight>
                  <a:srgbClr val="FFFFFF"/>
                </a:highlight>
                <a:latin typeface="Roboto" panose="02000000000000000000" pitchFamily="2" charset="0"/>
              </a:rPr>
              <a:t> are the most popular Brands. Clearly all the Brands have big presence in South followed by Mid West.</a:t>
            </a:r>
          </a:p>
          <a:p>
            <a:endParaRPr lang="en-US" dirty="0"/>
          </a:p>
        </p:txBody>
      </p:sp>
    </p:spTree>
    <p:extLst>
      <p:ext uri="{BB962C8B-B14F-4D97-AF65-F5344CB8AC3E}">
        <p14:creationId xmlns:p14="http://schemas.microsoft.com/office/powerpoint/2010/main" val="2344538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D3CDD-8513-7CC9-99E1-CAD842B0F668}"/>
              </a:ext>
            </a:extLst>
          </p:cNvPr>
          <p:cNvSpPr>
            <a:spLocks noGrp="1"/>
          </p:cNvSpPr>
          <p:nvPr>
            <p:ph type="title"/>
          </p:nvPr>
        </p:nvSpPr>
        <p:spPr/>
        <p:txBody>
          <a:bodyPr/>
          <a:lstStyle/>
          <a:p>
            <a:r>
              <a:rPr lang="en-US" b="1" dirty="0"/>
              <a:t>Brand Presence by Region</a:t>
            </a:r>
          </a:p>
        </p:txBody>
      </p:sp>
      <p:pic>
        <p:nvPicPr>
          <p:cNvPr id="5" name="Content Placeholder 4">
            <a:extLst>
              <a:ext uri="{FF2B5EF4-FFF2-40B4-BE49-F238E27FC236}">
                <a16:creationId xmlns:a16="http://schemas.microsoft.com/office/drawing/2014/main" id="{68F65403-D911-F38B-3282-1F8C92B093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5641" y="2763130"/>
            <a:ext cx="5486348" cy="3367774"/>
          </a:xfrm>
        </p:spPr>
      </p:pic>
      <p:pic>
        <p:nvPicPr>
          <p:cNvPr id="7" name="Picture 6">
            <a:extLst>
              <a:ext uri="{FF2B5EF4-FFF2-40B4-BE49-F238E27FC236}">
                <a16:creationId xmlns:a16="http://schemas.microsoft.com/office/drawing/2014/main" id="{9EEE5D02-32DD-4743-FA83-80965262C2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0817" y="2996418"/>
            <a:ext cx="5170286" cy="3134486"/>
          </a:xfrm>
          <a:prstGeom prst="rect">
            <a:avLst/>
          </a:prstGeom>
        </p:spPr>
      </p:pic>
    </p:spTree>
    <p:extLst>
      <p:ext uri="{BB962C8B-B14F-4D97-AF65-F5344CB8AC3E}">
        <p14:creationId xmlns:p14="http://schemas.microsoft.com/office/powerpoint/2010/main" val="2127931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304D-319D-360F-E18F-BFC470BB3D40}"/>
              </a:ext>
            </a:extLst>
          </p:cNvPr>
          <p:cNvSpPr>
            <a:spLocks noGrp="1"/>
          </p:cNvSpPr>
          <p:nvPr>
            <p:ph type="title"/>
          </p:nvPr>
        </p:nvSpPr>
        <p:spPr/>
        <p:txBody>
          <a:bodyPr/>
          <a:lstStyle/>
          <a:p>
            <a:r>
              <a:rPr lang="en-US" b="1" dirty="0"/>
              <a:t>Continue</a:t>
            </a:r>
          </a:p>
        </p:txBody>
      </p:sp>
      <p:sp>
        <p:nvSpPr>
          <p:cNvPr id="3" name="Content Placeholder 2">
            <a:extLst>
              <a:ext uri="{FF2B5EF4-FFF2-40B4-BE49-F238E27FC236}">
                <a16:creationId xmlns:a16="http://schemas.microsoft.com/office/drawing/2014/main" id="{B4605DF5-4C09-BFE2-DDDF-A2C319F73EF4}"/>
              </a:ext>
            </a:extLst>
          </p:cNvPr>
          <p:cNvSpPr>
            <a:spLocks noGrp="1"/>
          </p:cNvSpPr>
          <p:nvPr>
            <p:ph idx="1"/>
          </p:nvPr>
        </p:nvSpPr>
        <p:spPr/>
        <p:txBody>
          <a:bodyPr/>
          <a:lstStyle/>
          <a:p>
            <a:pPr marL="0" indent="0" algn="l">
              <a:buNone/>
            </a:pPr>
            <a:r>
              <a:rPr lang="en-US" b="1" i="0" dirty="0">
                <a:solidFill>
                  <a:srgbClr val="212121"/>
                </a:solidFill>
                <a:effectLst/>
                <a:highlight>
                  <a:srgbClr val="FFFFFF"/>
                </a:highlight>
                <a:latin typeface="Roboto" panose="02000000000000000000" pitchFamily="2" charset="0"/>
              </a:rPr>
              <a:t>Observation</a:t>
            </a:r>
            <a:endParaRPr lang="en-US" b="0" i="0" dirty="0">
              <a:solidFill>
                <a:srgbClr val="212121"/>
              </a:solidFill>
              <a:effectLst/>
              <a:highlight>
                <a:srgbClr val="FFFFFF"/>
              </a:highlight>
              <a:latin typeface="Roboto" panose="02000000000000000000" pitchFamily="2" charset="0"/>
            </a:endParaRPr>
          </a:p>
          <a:p>
            <a:pPr algn="l">
              <a:buFont typeface="Arial" panose="020B0604020202020204" pitchFamily="34" charset="0"/>
              <a:buChar char="•"/>
            </a:pPr>
            <a:r>
              <a:rPr lang="en-US" b="0" i="0" dirty="0">
                <a:solidFill>
                  <a:srgbClr val="212121"/>
                </a:solidFill>
                <a:effectLst/>
                <a:highlight>
                  <a:srgbClr val="FFFFFF"/>
                </a:highlight>
                <a:latin typeface="Roboto" panose="02000000000000000000" pitchFamily="2" charset="0"/>
              </a:rPr>
              <a:t>Subway market penetration is above 28% in Mid West, South and West regions with highest of 31.6% in Mid West</a:t>
            </a:r>
          </a:p>
          <a:p>
            <a:pPr algn="l">
              <a:buFont typeface="Arial" panose="020B0604020202020204" pitchFamily="34" charset="0"/>
              <a:buChar char="•"/>
            </a:pPr>
            <a:r>
              <a:rPr lang="en-US" b="0" i="0" dirty="0">
                <a:solidFill>
                  <a:srgbClr val="212121"/>
                </a:solidFill>
                <a:effectLst/>
                <a:highlight>
                  <a:srgbClr val="FFFFFF"/>
                </a:highlight>
                <a:latin typeface="Roboto" panose="02000000000000000000" pitchFamily="2" charset="0"/>
              </a:rPr>
              <a:t>Burger King has higher penetration in North East after McDonalds and Subway.</a:t>
            </a:r>
          </a:p>
          <a:p>
            <a:pPr algn="l">
              <a:buFont typeface="Arial" panose="020B0604020202020204" pitchFamily="34" charset="0"/>
              <a:buChar char="•"/>
            </a:pPr>
            <a:r>
              <a:rPr lang="en-US" b="0" i="0" dirty="0">
                <a:solidFill>
                  <a:srgbClr val="212121"/>
                </a:solidFill>
                <a:effectLst/>
                <a:highlight>
                  <a:srgbClr val="FFFFFF"/>
                </a:highlight>
                <a:latin typeface="Roboto" panose="02000000000000000000" pitchFamily="2" charset="0"/>
              </a:rPr>
              <a:t>Taco Bell has concentrated more in West</a:t>
            </a:r>
          </a:p>
          <a:p>
            <a:pPr algn="l">
              <a:buFont typeface="Arial" panose="020B0604020202020204" pitchFamily="34" charset="0"/>
              <a:buChar char="•"/>
            </a:pPr>
            <a:r>
              <a:rPr lang="en-US" b="0" i="0" dirty="0" err="1">
                <a:solidFill>
                  <a:srgbClr val="212121"/>
                </a:solidFill>
                <a:effectLst/>
                <a:highlight>
                  <a:srgbClr val="FFFFFF"/>
                </a:highlight>
                <a:latin typeface="Roboto" panose="02000000000000000000" pitchFamily="2" charset="0"/>
              </a:rPr>
              <a:t>Arbys</a:t>
            </a:r>
            <a:r>
              <a:rPr lang="en-US" b="0" i="0" dirty="0">
                <a:solidFill>
                  <a:srgbClr val="212121"/>
                </a:solidFill>
                <a:effectLst/>
                <a:highlight>
                  <a:srgbClr val="FFFFFF"/>
                </a:highlight>
                <a:latin typeface="Roboto" panose="02000000000000000000" pitchFamily="2" charset="0"/>
              </a:rPr>
              <a:t> has least presence in West</a:t>
            </a:r>
          </a:p>
          <a:p>
            <a:endParaRPr lang="en-US" dirty="0"/>
          </a:p>
        </p:txBody>
      </p:sp>
    </p:spTree>
    <p:extLst>
      <p:ext uri="{BB962C8B-B14F-4D97-AF65-F5344CB8AC3E}">
        <p14:creationId xmlns:p14="http://schemas.microsoft.com/office/powerpoint/2010/main" val="3019475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2938A-DBC6-29F0-1955-9AC75333401C}"/>
              </a:ext>
            </a:extLst>
          </p:cNvPr>
          <p:cNvSpPr>
            <a:spLocks noGrp="1"/>
          </p:cNvSpPr>
          <p:nvPr>
            <p:ph type="title"/>
          </p:nvPr>
        </p:nvSpPr>
        <p:spPr/>
        <p:txBody>
          <a:bodyPr/>
          <a:lstStyle/>
          <a:p>
            <a:r>
              <a:rPr lang="en-US" b="1" dirty="0"/>
              <a:t>Interactive Aggregation Visualization 4</a:t>
            </a:r>
            <a:endParaRPr lang="en-US" dirty="0"/>
          </a:p>
        </p:txBody>
      </p:sp>
      <p:pic>
        <p:nvPicPr>
          <p:cNvPr id="5" name="Content Placeholder 4">
            <a:extLst>
              <a:ext uri="{FF2B5EF4-FFF2-40B4-BE49-F238E27FC236}">
                <a16:creationId xmlns:a16="http://schemas.microsoft.com/office/drawing/2014/main" id="{D42B71A4-38D3-F516-4FAF-1DC1BBE7C3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4513" y="2721648"/>
            <a:ext cx="8824913" cy="2814243"/>
          </a:xfrm>
        </p:spPr>
      </p:pic>
    </p:spTree>
    <p:extLst>
      <p:ext uri="{BB962C8B-B14F-4D97-AF65-F5344CB8AC3E}">
        <p14:creationId xmlns:p14="http://schemas.microsoft.com/office/powerpoint/2010/main" val="459161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045DB-752A-7D86-BD56-8443CB0B2D28}"/>
              </a:ext>
            </a:extLst>
          </p:cNvPr>
          <p:cNvSpPr>
            <a:spLocks noGrp="1"/>
          </p:cNvSpPr>
          <p:nvPr>
            <p:ph type="title"/>
          </p:nvPr>
        </p:nvSpPr>
        <p:spPr/>
        <p:txBody>
          <a:bodyPr/>
          <a:lstStyle/>
          <a:p>
            <a:r>
              <a:rPr lang="en-US" b="1" dirty="0"/>
              <a:t>Continue</a:t>
            </a:r>
          </a:p>
        </p:txBody>
      </p:sp>
      <p:pic>
        <p:nvPicPr>
          <p:cNvPr id="5" name="Content Placeholder 4">
            <a:extLst>
              <a:ext uri="{FF2B5EF4-FFF2-40B4-BE49-F238E27FC236}">
                <a16:creationId xmlns:a16="http://schemas.microsoft.com/office/drawing/2014/main" id="{98D7363E-5DC4-1E05-00FF-A3E066275A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3543" y="2860642"/>
            <a:ext cx="8824913" cy="2873879"/>
          </a:xfrm>
        </p:spPr>
      </p:pic>
    </p:spTree>
    <p:extLst>
      <p:ext uri="{BB962C8B-B14F-4D97-AF65-F5344CB8AC3E}">
        <p14:creationId xmlns:p14="http://schemas.microsoft.com/office/powerpoint/2010/main" val="1935739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3156C-7BC7-8E65-1B48-ADF51A0C43CE}"/>
              </a:ext>
            </a:extLst>
          </p:cNvPr>
          <p:cNvSpPr>
            <a:spLocks noGrp="1"/>
          </p:cNvSpPr>
          <p:nvPr>
            <p:ph type="title"/>
          </p:nvPr>
        </p:nvSpPr>
        <p:spPr/>
        <p:txBody>
          <a:bodyPr/>
          <a:lstStyle/>
          <a:p>
            <a:r>
              <a:rPr lang="en-US" b="1" dirty="0"/>
              <a:t>Continue</a:t>
            </a:r>
          </a:p>
        </p:txBody>
      </p:sp>
      <p:sp>
        <p:nvSpPr>
          <p:cNvPr id="3" name="Content Placeholder 2">
            <a:extLst>
              <a:ext uri="{FF2B5EF4-FFF2-40B4-BE49-F238E27FC236}">
                <a16:creationId xmlns:a16="http://schemas.microsoft.com/office/drawing/2014/main" id="{220C7939-3102-144C-BA49-69F7D678AED0}"/>
              </a:ext>
            </a:extLst>
          </p:cNvPr>
          <p:cNvSpPr>
            <a:spLocks noGrp="1"/>
          </p:cNvSpPr>
          <p:nvPr>
            <p:ph idx="1"/>
          </p:nvPr>
        </p:nvSpPr>
        <p:spPr/>
        <p:txBody>
          <a:bodyPr>
            <a:normAutofit lnSpcReduction="10000"/>
          </a:bodyPr>
          <a:lstStyle/>
          <a:p>
            <a:pPr marL="0" indent="0" algn="l">
              <a:buNone/>
            </a:pPr>
            <a:r>
              <a:rPr lang="en-US" b="1" i="0" dirty="0">
                <a:solidFill>
                  <a:srgbClr val="212121"/>
                </a:solidFill>
                <a:effectLst/>
                <a:highlight>
                  <a:srgbClr val="FFFFFF"/>
                </a:highlight>
                <a:latin typeface="Roboto" panose="02000000000000000000" pitchFamily="2" charset="0"/>
              </a:rPr>
              <a:t>Observation</a:t>
            </a:r>
            <a:endParaRPr lang="en-US" b="0" i="0" dirty="0">
              <a:solidFill>
                <a:srgbClr val="212121"/>
              </a:solidFill>
              <a:effectLst/>
              <a:highlight>
                <a:srgbClr val="FFFFFF"/>
              </a:highlight>
              <a:latin typeface="Roboto" panose="02000000000000000000" pitchFamily="2" charset="0"/>
            </a:endParaRPr>
          </a:p>
          <a:p>
            <a:pPr algn="l">
              <a:buFont typeface="Arial" panose="020B0604020202020204" pitchFamily="34" charset="0"/>
              <a:buChar char="•"/>
            </a:pPr>
            <a:r>
              <a:rPr lang="en-US" b="0" i="0" dirty="0">
                <a:solidFill>
                  <a:srgbClr val="212121"/>
                </a:solidFill>
                <a:effectLst/>
                <a:highlight>
                  <a:srgbClr val="FFFFFF"/>
                </a:highlight>
                <a:latin typeface="Roboto" panose="02000000000000000000" pitchFamily="2" charset="0"/>
              </a:rPr>
              <a:t>Analyzing by state I learn the top markets for each brand. I observe that they are present in most of the markets.</a:t>
            </a:r>
          </a:p>
          <a:p>
            <a:pPr algn="l">
              <a:buFont typeface="Arial" panose="020B0604020202020204" pitchFamily="34" charset="0"/>
              <a:buChar char="•"/>
            </a:pPr>
            <a:r>
              <a:rPr lang="en-US" b="0" i="0" dirty="0">
                <a:solidFill>
                  <a:srgbClr val="212121"/>
                </a:solidFill>
                <a:effectLst/>
                <a:highlight>
                  <a:srgbClr val="FFFFFF"/>
                </a:highlight>
                <a:latin typeface="Roboto" panose="02000000000000000000" pitchFamily="2" charset="0"/>
              </a:rPr>
              <a:t>In Washington, D.C. only 2 brands are present</a:t>
            </a:r>
          </a:p>
          <a:p>
            <a:pPr algn="l">
              <a:buFont typeface="Arial" panose="020B0604020202020204" pitchFamily="34" charset="0"/>
              <a:buChar char="•"/>
            </a:pPr>
            <a:r>
              <a:rPr lang="en-US" b="0" i="0" dirty="0">
                <a:solidFill>
                  <a:srgbClr val="212121"/>
                </a:solidFill>
                <a:effectLst/>
                <a:highlight>
                  <a:srgbClr val="FFFFFF"/>
                </a:highlight>
                <a:latin typeface="Roboto" panose="02000000000000000000" pitchFamily="2" charset="0"/>
              </a:rPr>
              <a:t>For McDonalds, Washington, D.C., Hawaii and Arizona are key markets.</a:t>
            </a:r>
          </a:p>
          <a:p>
            <a:pPr algn="l">
              <a:buFont typeface="Arial" panose="020B0604020202020204" pitchFamily="34" charset="0"/>
              <a:buChar char="•"/>
            </a:pPr>
            <a:r>
              <a:rPr lang="en-US" b="0" i="0" dirty="0" err="1">
                <a:solidFill>
                  <a:srgbClr val="212121"/>
                </a:solidFill>
                <a:effectLst/>
                <a:highlight>
                  <a:srgbClr val="FFFFFF"/>
                </a:highlight>
                <a:latin typeface="Roboto" panose="02000000000000000000" pitchFamily="2" charset="0"/>
              </a:rPr>
              <a:t>Wendys</a:t>
            </a:r>
            <a:r>
              <a:rPr lang="en-US" b="0" i="0" dirty="0">
                <a:solidFill>
                  <a:srgbClr val="212121"/>
                </a:solidFill>
                <a:effectLst/>
                <a:highlight>
                  <a:srgbClr val="FFFFFF"/>
                </a:highlight>
                <a:latin typeface="Roboto" panose="02000000000000000000" pitchFamily="2" charset="0"/>
              </a:rPr>
              <a:t> is present in all states except </a:t>
            </a:r>
            <a:r>
              <a:rPr lang="en-US" b="0" i="0" dirty="0" err="1">
                <a:solidFill>
                  <a:srgbClr val="212121"/>
                </a:solidFill>
                <a:effectLst/>
                <a:highlight>
                  <a:srgbClr val="FFFFFF"/>
                </a:highlight>
                <a:latin typeface="Roboto" panose="02000000000000000000" pitchFamily="2" charset="0"/>
              </a:rPr>
              <a:t>Wincosin</a:t>
            </a:r>
            <a:r>
              <a:rPr lang="en-US" b="0" i="0" dirty="0">
                <a:solidFill>
                  <a:srgbClr val="212121"/>
                </a:solidFill>
                <a:effectLst/>
                <a:highlight>
                  <a:srgbClr val="FFFFFF"/>
                </a:highlight>
                <a:latin typeface="Roboto" panose="02000000000000000000" pitchFamily="2" charset="0"/>
              </a:rPr>
              <a:t>, South Dakota, Wyoming and Hawaii</a:t>
            </a:r>
          </a:p>
          <a:p>
            <a:pPr algn="l">
              <a:buFont typeface="Arial" panose="020B0604020202020204" pitchFamily="34" charset="0"/>
              <a:buChar char="•"/>
            </a:pPr>
            <a:r>
              <a:rPr lang="en-US" b="0" i="0" dirty="0">
                <a:solidFill>
                  <a:srgbClr val="212121"/>
                </a:solidFill>
                <a:effectLst/>
                <a:highlight>
                  <a:srgbClr val="FFFFFF"/>
                </a:highlight>
                <a:latin typeface="Roboto" panose="02000000000000000000" pitchFamily="2" charset="0"/>
              </a:rPr>
              <a:t>For </a:t>
            </a:r>
            <a:r>
              <a:rPr lang="en-US" b="0" i="0" dirty="0" err="1">
                <a:solidFill>
                  <a:srgbClr val="212121"/>
                </a:solidFill>
                <a:effectLst/>
                <a:highlight>
                  <a:srgbClr val="FFFFFF"/>
                </a:highlight>
                <a:latin typeface="Roboto" panose="02000000000000000000" pitchFamily="2" charset="0"/>
              </a:rPr>
              <a:t>Arbys</a:t>
            </a:r>
            <a:r>
              <a:rPr lang="en-US" b="0" i="0" dirty="0">
                <a:solidFill>
                  <a:srgbClr val="212121"/>
                </a:solidFill>
                <a:effectLst/>
                <a:highlight>
                  <a:srgbClr val="FFFFFF"/>
                </a:highlight>
                <a:latin typeface="Roboto" panose="02000000000000000000" pitchFamily="2" charset="0"/>
              </a:rPr>
              <a:t>, Wyoming and South Dakota are the key ones.</a:t>
            </a:r>
          </a:p>
          <a:p>
            <a:pPr algn="l">
              <a:buFont typeface="Arial" panose="020B0604020202020204" pitchFamily="34" charset="0"/>
              <a:buChar char="•"/>
            </a:pPr>
            <a:r>
              <a:rPr lang="en-US" b="0" i="0" dirty="0">
                <a:solidFill>
                  <a:srgbClr val="212121"/>
                </a:solidFill>
                <a:effectLst/>
                <a:highlight>
                  <a:srgbClr val="FFFFFF"/>
                </a:highlight>
                <a:latin typeface="Roboto" panose="02000000000000000000" pitchFamily="2" charset="0"/>
              </a:rPr>
              <a:t>KFC is absent in 4 states. They are - Kentucky, Montana, North Dakota and Wyoming</a:t>
            </a:r>
          </a:p>
          <a:p>
            <a:endParaRPr lang="en-US" dirty="0"/>
          </a:p>
        </p:txBody>
      </p:sp>
    </p:spTree>
    <p:extLst>
      <p:ext uri="{BB962C8B-B14F-4D97-AF65-F5344CB8AC3E}">
        <p14:creationId xmlns:p14="http://schemas.microsoft.com/office/powerpoint/2010/main" val="16105754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67CD6-A021-0D80-29E6-528546CCC16B}"/>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92E35877-0B86-E85C-AB4C-F692ECA20ED3}"/>
              </a:ext>
            </a:extLst>
          </p:cNvPr>
          <p:cNvSpPr>
            <a:spLocks noGrp="1"/>
          </p:cNvSpPr>
          <p:nvPr>
            <p:ph idx="1"/>
          </p:nvPr>
        </p:nvSpPr>
        <p:spPr/>
        <p:txBody>
          <a:bodyPr/>
          <a:lstStyle/>
          <a:p>
            <a:pPr marL="0" indent="0" algn="l">
              <a:buNone/>
            </a:pPr>
            <a:r>
              <a:rPr lang="en-US" b="1" i="0" dirty="0">
                <a:solidFill>
                  <a:srgbClr val="212121"/>
                </a:solidFill>
                <a:effectLst/>
                <a:highlight>
                  <a:srgbClr val="FFFFFF"/>
                </a:highlight>
                <a:latin typeface="Roboto" panose="02000000000000000000" pitchFamily="2" charset="0"/>
              </a:rPr>
              <a:t>Market Landscape</a:t>
            </a:r>
            <a:endParaRPr lang="en-US" b="0" i="0" dirty="0">
              <a:solidFill>
                <a:srgbClr val="212121"/>
              </a:solidFill>
              <a:effectLst/>
              <a:highlight>
                <a:srgbClr val="FFFFFF"/>
              </a:highlight>
              <a:latin typeface="Roboto" panose="02000000000000000000" pitchFamily="2" charset="0"/>
            </a:endParaRPr>
          </a:p>
          <a:p>
            <a:pPr algn="l"/>
            <a:r>
              <a:rPr lang="en-US" b="0" i="0" dirty="0">
                <a:solidFill>
                  <a:srgbClr val="212121"/>
                </a:solidFill>
                <a:effectLst/>
                <a:highlight>
                  <a:srgbClr val="FFFFFF"/>
                </a:highlight>
                <a:latin typeface="Roboto" panose="02000000000000000000" pitchFamily="2" charset="0"/>
              </a:rPr>
              <a:t>Most of the fast food restaurants are located in South and Mid West. Further in each of the four regions few states have higher market share than others by large margin. </a:t>
            </a:r>
          </a:p>
          <a:p>
            <a:pPr algn="l"/>
            <a:r>
              <a:rPr lang="en-US" b="0" i="0" dirty="0">
                <a:solidFill>
                  <a:srgbClr val="212121"/>
                </a:solidFill>
                <a:effectLst/>
                <a:highlight>
                  <a:srgbClr val="FFFFFF"/>
                </a:highlight>
                <a:latin typeface="Roboto" panose="02000000000000000000" pitchFamily="2" charset="0"/>
              </a:rPr>
              <a:t>At National level, Ohio, Florida, California, North Carolina and Alabama are top states attracting most of the businesses</a:t>
            </a:r>
          </a:p>
          <a:p>
            <a:endParaRPr lang="en-US" dirty="0"/>
          </a:p>
        </p:txBody>
      </p:sp>
    </p:spTree>
    <p:extLst>
      <p:ext uri="{BB962C8B-B14F-4D97-AF65-F5344CB8AC3E}">
        <p14:creationId xmlns:p14="http://schemas.microsoft.com/office/powerpoint/2010/main" val="1106658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1F8A0-1F04-AD1E-C202-27A943D1E910}"/>
              </a:ext>
            </a:extLst>
          </p:cNvPr>
          <p:cNvSpPr>
            <a:spLocks noGrp="1"/>
          </p:cNvSpPr>
          <p:nvPr>
            <p:ph type="title"/>
          </p:nvPr>
        </p:nvSpPr>
        <p:spPr/>
        <p:txBody>
          <a:bodyPr/>
          <a:lstStyle/>
          <a:p>
            <a:r>
              <a:rPr lang="en-US" b="1" dirty="0"/>
              <a:t>Continue</a:t>
            </a:r>
          </a:p>
        </p:txBody>
      </p:sp>
      <p:sp>
        <p:nvSpPr>
          <p:cNvPr id="3" name="Content Placeholder 2">
            <a:extLst>
              <a:ext uri="{FF2B5EF4-FFF2-40B4-BE49-F238E27FC236}">
                <a16:creationId xmlns:a16="http://schemas.microsoft.com/office/drawing/2014/main" id="{B44F025F-0F4D-F1E5-A42F-2B59C1F1FB01}"/>
              </a:ext>
            </a:extLst>
          </p:cNvPr>
          <p:cNvSpPr>
            <a:spLocks noGrp="1"/>
          </p:cNvSpPr>
          <p:nvPr>
            <p:ph idx="1"/>
          </p:nvPr>
        </p:nvSpPr>
        <p:spPr/>
        <p:txBody>
          <a:bodyPr>
            <a:normAutofit lnSpcReduction="10000"/>
          </a:bodyPr>
          <a:lstStyle/>
          <a:p>
            <a:pPr marL="0" indent="0" algn="l">
              <a:buNone/>
            </a:pPr>
            <a:r>
              <a:rPr lang="en-US" b="1" i="0" dirty="0">
                <a:solidFill>
                  <a:srgbClr val="212121"/>
                </a:solidFill>
                <a:effectLst/>
                <a:highlight>
                  <a:srgbClr val="FFFFFF"/>
                </a:highlight>
                <a:latin typeface="Roboto" panose="02000000000000000000" pitchFamily="2" charset="0"/>
              </a:rPr>
              <a:t>Brand Presence</a:t>
            </a:r>
            <a:endParaRPr lang="en-US" b="0" i="0" dirty="0">
              <a:solidFill>
                <a:srgbClr val="212121"/>
              </a:solidFill>
              <a:effectLst/>
              <a:highlight>
                <a:srgbClr val="FFFFFF"/>
              </a:highlight>
              <a:latin typeface="Roboto" panose="02000000000000000000" pitchFamily="2" charset="0"/>
            </a:endParaRPr>
          </a:p>
          <a:p>
            <a:pPr algn="l"/>
            <a:r>
              <a:rPr lang="en-US" b="0" i="0" dirty="0">
                <a:solidFill>
                  <a:srgbClr val="212121"/>
                </a:solidFill>
                <a:effectLst/>
                <a:highlight>
                  <a:srgbClr val="FFFFFF"/>
                </a:highlight>
                <a:latin typeface="Roboto" panose="02000000000000000000" pitchFamily="2" charset="0"/>
              </a:rPr>
              <a:t>Top Brands have presence in almost all geographies with Subway having more stores than others by a considerable margin. </a:t>
            </a:r>
          </a:p>
          <a:p>
            <a:pPr algn="l"/>
            <a:r>
              <a:rPr lang="en-US" b="0" i="0" dirty="0">
                <a:solidFill>
                  <a:srgbClr val="212121"/>
                </a:solidFill>
                <a:effectLst/>
                <a:highlight>
                  <a:srgbClr val="FFFFFF"/>
                </a:highlight>
                <a:latin typeface="Roboto" panose="02000000000000000000" pitchFamily="2" charset="0"/>
              </a:rPr>
              <a:t>This tells us that key growth strategy for Brands has been "Market Development" </a:t>
            </a:r>
            <a:r>
              <a:rPr lang="en-US" b="0" i="0" dirty="0" err="1">
                <a:solidFill>
                  <a:srgbClr val="212121"/>
                </a:solidFill>
                <a:effectLst/>
                <a:highlight>
                  <a:srgbClr val="FFFFFF"/>
                </a:highlight>
                <a:latin typeface="Roboto" panose="02000000000000000000" pitchFamily="2" charset="0"/>
              </a:rPr>
              <a:t>i.e</a:t>
            </a:r>
            <a:r>
              <a:rPr lang="en-US" b="0" i="0" dirty="0">
                <a:solidFill>
                  <a:srgbClr val="212121"/>
                </a:solidFill>
                <a:effectLst/>
                <a:highlight>
                  <a:srgbClr val="FFFFFF"/>
                </a:highlight>
                <a:latin typeface="Roboto" panose="02000000000000000000" pitchFamily="2" charset="0"/>
              </a:rPr>
              <a:t> offer products/services in newer markets as a way to grow revenues Subway share is above 28% in all regions followed by McDonald's at 20-28%. </a:t>
            </a:r>
          </a:p>
          <a:p>
            <a:pPr algn="l"/>
            <a:r>
              <a:rPr lang="en-US" b="0" i="0" dirty="0">
                <a:solidFill>
                  <a:srgbClr val="212121"/>
                </a:solidFill>
                <a:effectLst/>
                <a:highlight>
                  <a:srgbClr val="FFFFFF"/>
                </a:highlight>
                <a:latin typeface="Roboto" panose="02000000000000000000" pitchFamily="2" charset="0"/>
              </a:rPr>
              <a:t>Given the ubiquitous presence of brands, there is intense stiff competition in market. This creates added pressure on Brands to differentiate their product offerings </a:t>
            </a:r>
          </a:p>
          <a:p>
            <a:pPr algn="l"/>
            <a:r>
              <a:rPr lang="en-US" b="0" i="0" dirty="0">
                <a:solidFill>
                  <a:srgbClr val="212121"/>
                </a:solidFill>
                <a:effectLst/>
                <a:highlight>
                  <a:srgbClr val="FFFFFF"/>
                </a:highlight>
                <a:latin typeface="Roboto" panose="02000000000000000000" pitchFamily="2" charset="0"/>
              </a:rPr>
              <a:t>In market characterized by high volume-low margin transactions mere survival may not be best long term strategy</a:t>
            </a:r>
          </a:p>
          <a:p>
            <a:endParaRPr lang="en-US" dirty="0"/>
          </a:p>
        </p:txBody>
      </p:sp>
    </p:spTree>
    <p:extLst>
      <p:ext uri="{BB962C8B-B14F-4D97-AF65-F5344CB8AC3E}">
        <p14:creationId xmlns:p14="http://schemas.microsoft.com/office/powerpoint/2010/main" val="350021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189D5A-A167-30EF-A130-5F4ADFE19316}"/>
              </a:ext>
            </a:extLst>
          </p:cNvPr>
          <p:cNvSpPr>
            <a:spLocks noGrp="1"/>
          </p:cNvSpPr>
          <p:nvPr>
            <p:ph idx="1"/>
          </p:nvPr>
        </p:nvSpPr>
        <p:spPr>
          <a:xfrm>
            <a:off x="1683170" y="3429000"/>
            <a:ext cx="8825659" cy="2446606"/>
          </a:xfrm>
        </p:spPr>
        <p:txBody>
          <a:bodyPr>
            <a:normAutofit/>
          </a:bodyPr>
          <a:lstStyle/>
          <a:p>
            <a:pPr marL="0" indent="0" algn="ctr">
              <a:buNone/>
            </a:pPr>
            <a:r>
              <a:rPr lang="en-US" sz="6000" i="1" dirty="0"/>
              <a:t>Thank You</a:t>
            </a:r>
          </a:p>
        </p:txBody>
      </p:sp>
    </p:spTree>
    <p:extLst>
      <p:ext uri="{BB962C8B-B14F-4D97-AF65-F5344CB8AC3E}">
        <p14:creationId xmlns:p14="http://schemas.microsoft.com/office/powerpoint/2010/main" val="446369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6186B-D197-8BAC-1210-7E533DBA269A}"/>
              </a:ext>
            </a:extLst>
          </p:cNvPr>
          <p:cNvSpPr>
            <a:spLocks noGrp="1"/>
          </p:cNvSpPr>
          <p:nvPr>
            <p:ph type="title"/>
          </p:nvPr>
        </p:nvSpPr>
        <p:spPr/>
        <p:txBody>
          <a:bodyPr/>
          <a:lstStyle/>
          <a:p>
            <a:r>
              <a:rPr lang="en-US" b="1" dirty="0"/>
              <a:t>Objective</a:t>
            </a:r>
          </a:p>
        </p:txBody>
      </p:sp>
      <p:sp>
        <p:nvSpPr>
          <p:cNvPr id="3" name="Content Placeholder 2">
            <a:extLst>
              <a:ext uri="{FF2B5EF4-FFF2-40B4-BE49-F238E27FC236}">
                <a16:creationId xmlns:a16="http://schemas.microsoft.com/office/drawing/2014/main" id="{39CD0668-9EFF-1494-7740-5C571E9B1C4B}"/>
              </a:ext>
            </a:extLst>
          </p:cNvPr>
          <p:cNvSpPr>
            <a:spLocks noGrp="1"/>
          </p:cNvSpPr>
          <p:nvPr>
            <p:ph idx="1"/>
          </p:nvPr>
        </p:nvSpPr>
        <p:spPr/>
        <p:txBody>
          <a:bodyPr/>
          <a:lstStyle/>
          <a:p>
            <a:pPr algn="just"/>
            <a:r>
              <a:rPr lang="en-US" sz="1800" kern="100" dirty="0">
                <a:solidFill>
                  <a:srgbClr val="212121"/>
                </a:solidFill>
                <a:effectLst/>
                <a:highlight>
                  <a:srgbClr val="FFFFFF"/>
                </a:highlight>
                <a:latin typeface="Roboto" panose="02000000000000000000" pitchFamily="2" charset="0"/>
                <a:ea typeface="Calibri" panose="020F0502020204030204" pitchFamily="34" charset="0"/>
                <a:cs typeface="Times New Roman" panose="02020603050405020304" pitchFamily="18" charset="0"/>
              </a:rPr>
              <a:t>chose the fast food industry for analysis, mainly focusing on the distribution of US fast food restaurants in various states/provinces, and will study the openness of the market, analyze the opportunity for new stores to get benefits, and provide some possible opening locations for new fast food restaurants to be open. </a:t>
            </a:r>
          </a:p>
          <a:p>
            <a:r>
              <a:rPr lang="en-US" sz="1800" kern="100" dirty="0">
                <a:solidFill>
                  <a:srgbClr val="212121"/>
                </a:solidFill>
                <a:effectLst/>
                <a:highlight>
                  <a:srgbClr val="FFFFFF"/>
                </a:highlight>
                <a:latin typeface="Roboto" panose="02000000000000000000" pitchFamily="2" charset="0"/>
                <a:ea typeface="Calibri" panose="020F0502020204030204" pitchFamily="34" charset="0"/>
                <a:cs typeface="Times New Roman" panose="02020603050405020304" pitchFamily="18" charset="0"/>
              </a:rPr>
              <a:t>considered this dataset to be representative of broader market and will draw my conclusions.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80948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66F35-C91A-0121-4053-554816DBF0EA}"/>
              </a:ext>
            </a:extLst>
          </p:cNvPr>
          <p:cNvSpPr>
            <a:spLocks noGrp="1"/>
          </p:cNvSpPr>
          <p:nvPr>
            <p:ph type="title"/>
          </p:nvPr>
        </p:nvSpPr>
        <p:spPr/>
        <p:txBody>
          <a:bodyPr/>
          <a:lstStyle/>
          <a:p>
            <a:r>
              <a:rPr lang="en-US" b="1" dirty="0"/>
              <a:t>Data Collection</a:t>
            </a:r>
          </a:p>
        </p:txBody>
      </p:sp>
      <p:sp>
        <p:nvSpPr>
          <p:cNvPr id="3" name="Content Placeholder 2">
            <a:extLst>
              <a:ext uri="{FF2B5EF4-FFF2-40B4-BE49-F238E27FC236}">
                <a16:creationId xmlns:a16="http://schemas.microsoft.com/office/drawing/2014/main" id="{D87C51C1-EFE1-7F06-7DBF-6AB3773114F5}"/>
              </a:ext>
            </a:extLst>
          </p:cNvPr>
          <p:cNvSpPr>
            <a:spLocks noGrp="1"/>
          </p:cNvSpPr>
          <p:nvPr>
            <p:ph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is a dataset of 10,000 fast food restaurants provided by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Datafiniti's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Business </a:t>
            </a:r>
          </a:p>
          <a:p>
            <a:pPr marL="0" marR="0" indent="0">
              <a:lnSpc>
                <a:spcPct val="107000"/>
              </a:lnSpc>
              <a:spcBef>
                <a:spcPts val="0"/>
              </a:spcBef>
              <a:spcAft>
                <a:spcPts val="800"/>
              </a:spcAft>
              <a:buNone/>
            </a:pP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Database.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dataset includes the restaurant's address, city, latitude and longitude coordinates,</a:t>
            </a:r>
          </a:p>
          <a:p>
            <a:pPr marL="0" marR="0" indent="0">
              <a:lnSpc>
                <a:spcPct val="107000"/>
              </a:lnSpc>
              <a:spcBef>
                <a:spcPts val="0"/>
              </a:spcBef>
              <a:spcAft>
                <a:spcPts val="800"/>
              </a:spcAft>
              <a:buNone/>
            </a:pP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name, and more.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Data is collected from 2014 to 2019.</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Dataset Source: </a:t>
            </a:r>
            <a:r>
              <a:rPr lang="en-US" sz="1800" u="sng"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https://data.world/datafiniti/fast-food-restaurants-across-America</a:t>
            </a:r>
            <a:endParaRPr lang="en-US" sz="1800" u="sng"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06424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0A803-9F1C-65DF-7123-163E0A585428}"/>
              </a:ext>
            </a:extLst>
          </p:cNvPr>
          <p:cNvSpPr>
            <a:spLocks noGrp="1"/>
          </p:cNvSpPr>
          <p:nvPr>
            <p:ph type="title"/>
          </p:nvPr>
        </p:nvSpPr>
        <p:spPr/>
        <p:txBody>
          <a:bodyPr/>
          <a:lstStyle/>
          <a:p>
            <a:r>
              <a:rPr lang="en-US" b="1" dirty="0"/>
              <a:t>Data Load</a:t>
            </a:r>
          </a:p>
        </p:txBody>
      </p:sp>
      <p:pic>
        <p:nvPicPr>
          <p:cNvPr id="5" name="Content Placeholder 4">
            <a:extLst>
              <a:ext uri="{FF2B5EF4-FFF2-40B4-BE49-F238E27FC236}">
                <a16:creationId xmlns:a16="http://schemas.microsoft.com/office/drawing/2014/main" id="{FB804BB2-9319-9932-2BD1-B2424E302B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9704" y="2375863"/>
            <a:ext cx="6132111" cy="2387609"/>
          </a:xfrm>
        </p:spPr>
      </p:pic>
      <p:pic>
        <p:nvPicPr>
          <p:cNvPr id="7" name="Picture 6">
            <a:extLst>
              <a:ext uri="{FF2B5EF4-FFF2-40B4-BE49-F238E27FC236}">
                <a16:creationId xmlns:a16="http://schemas.microsoft.com/office/drawing/2014/main" id="{4D43D9EA-2DC8-21DA-904A-640FACAB9B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9169" y="4763472"/>
            <a:ext cx="6593127" cy="1932750"/>
          </a:xfrm>
          <a:prstGeom prst="rect">
            <a:avLst/>
          </a:prstGeom>
        </p:spPr>
      </p:pic>
    </p:spTree>
    <p:extLst>
      <p:ext uri="{BB962C8B-B14F-4D97-AF65-F5344CB8AC3E}">
        <p14:creationId xmlns:p14="http://schemas.microsoft.com/office/powerpoint/2010/main" val="653873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CA972-5905-BF3C-F7B9-D0B43F0550A6}"/>
              </a:ext>
            </a:extLst>
          </p:cNvPr>
          <p:cNvSpPr>
            <a:spLocks noGrp="1"/>
          </p:cNvSpPr>
          <p:nvPr>
            <p:ph type="title"/>
          </p:nvPr>
        </p:nvSpPr>
        <p:spPr/>
        <p:txBody>
          <a:bodyPr/>
          <a:lstStyle/>
          <a:p>
            <a:r>
              <a:rPr lang="en-US" b="1" dirty="0"/>
              <a:t>Data Exploration</a:t>
            </a:r>
          </a:p>
        </p:txBody>
      </p:sp>
      <p:sp>
        <p:nvSpPr>
          <p:cNvPr id="3" name="Content Placeholder 2">
            <a:extLst>
              <a:ext uri="{FF2B5EF4-FFF2-40B4-BE49-F238E27FC236}">
                <a16:creationId xmlns:a16="http://schemas.microsoft.com/office/drawing/2014/main" id="{3AB07A40-451C-4F6B-28F7-F0F4B697E5B8}"/>
              </a:ext>
            </a:extLst>
          </p:cNvPr>
          <p:cNvSpPr>
            <a:spLocks noGrp="1"/>
          </p:cNvSpPr>
          <p:nvPr>
            <p:ph idx="1"/>
          </p:nvPr>
        </p:nvSpPr>
        <p:spPr/>
        <p:txBody>
          <a:bodyPr/>
          <a:lstStyle/>
          <a:p>
            <a:r>
              <a:rPr lang="en-US" dirty="0"/>
              <a:t>Data Shape – (10000, 16)</a:t>
            </a:r>
          </a:p>
          <a:p>
            <a:endParaRPr lang="en-US" dirty="0"/>
          </a:p>
        </p:txBody>
      </p:sp>
      <p:pic>
        <p:nvPicPr>
          <p:cNvPr id="5" name="Picture 4">
            <a:extLst>
              <a:ext uri="{FF2B5EF4-FFF2-40B4-BE49-F238E27FC236}">
                <a16:creationId xmlns:a16="http://schemas.microsoft.com/office/drawing/2014/main" id="{3ED50E28-C886-3170-3708-C4E8112AF6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563" y="3429000"/>
            <a:ext cx="3628061" cy="2826864"/>
          </a:xfrm>
          <a:prstGeom prst="rect">
            <a:avLst/>
          </a:prstGeom>
        </p:spPr>
      </p:pic>
      <p:pic>
        <p:nvPicPr>
          <p:cNvPr id="7" name="Picture 6">
            <a:extLst>
              <a:ext uri="{FF2B5EF4-FFF2-40B4-BE49-F238E27FC236}">
                <a16:creationId xmlns:a16="http://schemas.microsoft.com/office/drawing/2014/main" id="{1A8687ED-A969-879B-79A5-384A995CDB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9503" y="4600135"/>
            <a:ext cx="5953190" cy="1782338"/>
          </a:xfrm>
          <a:prstGeom prst="rect">
            <a:avLst/>
          </a:prstGeom>
        </p:spPr>
      </p:pic>
    </p:spTree>
    <p:extLst>
      <p:ext uri="{BB962C8B-B14F-4D97-AF65-F5344CB8AC3E}">
        <p14:creationId xmlns:p14="http://schemas.microsoft.com/office/powerpoint/2010/main" val="3032373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E4C86-1568-C954-24C3-E8BBBBE8C2CD}"/>
              </a:ext>
            </a:extLst>
          </p:cNvPr>
          <p:cNvSpPr>
            <a:spLocks noGrp="1"/>
          </p:cNvSpPr>
          <p:nvPr>
            <p:ph type="title"/>
          </p:nvPr>
        </p:nvSpPr>
        <p:spPr/>
        <p:txBody>
          <a:bodyPr/>
          <a:lstStyle/>
          <a:p>
            <a:r>
              <a:rPr lang="en-US" b="1" dirty="0"/>
              <a:t>Data Cleaning</a:t>
            </a:r>
          </a:p>
        </p:txBody>
      </p:sp>
      <p:pic>
        <p:nvPicPr>
          <p:cNvPr id="9" name="Content Placeholder 8">
            <a:extLst>
              <a:ext uri="{FF2B5EF4-FFF2-40B4-BE49-F238E27FC236}">
                <a16:creationId xmlns:a16="http://schemas.microsoft.com/office/drawing/2014/main" id="{0634A44B-7ED6-0446-E05F-FBF42FF3BC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8563" y="2603500"/>
            <a:ext cx="8259186" cy="3416300"/>
          </a:xfrm>
        </p:spPr>
      </p:pic>
    </p:spTree>
    <p:extLst>
      <p:ext uri="{BB962C8B-B14F-4D97-AF65-F5344CB8AC3E}">
        <p14:creationId xmlns:p14="http://schemas.microsoft.com/office/powerpoint/2010/main" val="387035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75219-B365-C1F6-11EE-DAEF671044BE}"/>
              </a:ext>
            </a:extLst>
          </p:cNvPr>
          <p:cNvSpPr>
            <a:spLocks noGrp="1"/>
          </p:cNvSpPr>
          <p:nvPr>
            <p:ph type="title"/>
          </p:nvPr>
        </p:nvSpPr>
        <p:spPr/>
        <p:txBody>
          <a:bodyPr/>
          <a:lstStyle/>
          <a:p>
            <a:r>
              <a:rPr lang="en-US" b="1" dirty="0"/>
              <a:t>Summary Statistics</a:t>
            </a:r>
          </a:p>
        </p:txBody>
      </p:sp>
      <p:pic>
        <p:nvPicPr>
          <p:cNvPr id="5" name="Content Placeholder 4">
            <a:extLst>
              <a:ext uri="{FF2B5EF4-FFF2-40B4-BE49-F238E27FC236}">
                <a16:creationId xmlns:a16="http://schemas.microsoft.com/office/drawing/2014/main" id="{73651079-CC06-D9ED-8DC4-431C991000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0750" y="2603499"/>
            <a:ext cx="5280789" cy="3670691"/>
          </a:xfrm>
        </p:spPr>
      </p:pic>
    </p:spTree>
    <p:extLst>
      <p:ext uri="{BB962C8B-B14F-4D97-AF65-F5344CB8AC3E}">
        <p14:creationId xmlns:p14="http://schemas.microsoft.com/office/powerpoint/2010/main" val="440776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361A8-274A-05D0-B04B-EBE7485E8A76}"/>
              </a:ext>
            </a:extLst>
          </p:cNvPr>
          <p:cNvSpPr>
            <a:spLocks noGrp="1"/>
          </p:cNvSpPr>
          <p:nvPr>
            <p:ph type="title"/>
          </p:nvPr>
        </p:nvSpPr>
        <p:spPr/>
        <p:txBody>
          <a:bodyPr/>
          <a:lstStyle/>
          <a:p>
            <a:r>
              <a:rPr lang="en-US" b="1" dirty="0"/>
              <a:t>Data Analysis</a:t>
            </a:r>
          </a:p>
        </p:txBody>
      </p:sp>
      <p:pic>
        <p:nvPicPr>
          <p:cNvPr id="5" name="Content Placeholder 4">
            <a:extLst>
              <a:ext uri="{FF2B5EF4-FFF2-40B4-BE49-F238E27FC236}">
                <a16:creationId xmlns:a16="http://schemas.microsoft.com/office/drawing/2014/main" id="{FD4C18B0-F152-CCAF-84BD-21548F0B89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5242" y="2575364"/>
            <a:ext cx="3800149" cy="3663733"/>
          </a:xfrm>
        </p:spPr>
      </p:pic>
      <p:pic>
        <p:nvPicPr>
          <p:cNvPr id="7" name="Picture 6">
            <a:extLst>
              <a:ext uri="{FF2B5EF4-FFF2-40B4-BE49-F238E27FC236}">
                <a16:creationId xmlns:a16="http://schemas.microsoft.com/office/drawing/2014/main" id="{7721C8F8-C043-8647-5C7E-7673B9BB18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9263" y="3229029"/>
            <a:ext cx="6821380" cy="2655303"/>
          </a:xfrm>
          <a:prstGeom prst="rect">
            <a:avLst/>
          </a:prstGeom>
        </p:spPr>
      </p:pic>
    </p:spTree>
    <p:extLst>
      <p:ext uri="{BB962C8B-B14F-4D97-AF65-F5344CB8AC3E}">
        <p14:creationId xmlns:p14="http://schemas.microsoft.com/office/powerpoint/2010/main" val="36309325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51</TotalTime>
  <Words>785</Words>
  <Application>Microsoft Office PowerPoint</Application>
  <PresentationFormat>Widescreen</PresentationFormat>
  <Paragraphs>83</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Century Gothic</vt:lpstr>
      <vt:lpstr>Roboto</vt:lpstr>
      <vt:lpstr>Wingdings 3</vt:lpstr>
      <vt:lpstr>Ion Boardroom</vt:lpstr>
      <vt:lpstr>US Fast Food Restaurants Market Analysis </vt:lpstr>
      <vt:lpstr>Report Outline</vt:lpstr>
      <vt:lpstr>Objective</vt:lpstr>
      <vt:lpstr>Data Collection</vt:lpstr>
      <vt:lpstr>Data Load</vt:lpstr>
      <vt:lpstr>Data Exploration</vt:lpstr>
      <vt:lpstr>Data Cleaning</vt:lpstr>
      <vt:lpstr>Summary Statistics</vt:lpstr>
      <vt:lpstr>Data Analysis</vt:lpstr>
      <vt:lpstr>Data Analysis – Cont.</vt:lpstr>
      <vt:lpstr>Interactive Map Visualization 1</vt:lpstr>
      <vt:lpstr>Map 1</vt:lpstr>
      <vt:lpstr>Map 1</vt:lpstr>
      <vt:lpstr>Interactive Map Visualization 2</vt:lpstr>
      <vt:lpstr>Continue</vt:lpstr>
      <vt:lpstr>Interactive Aggregation Visualization 1</vt:lpstr>
      <vt:lpstr>Continue</vt:lpstr>
      <vt:lpstr>Interactive Aggregation Visualization 2</vt:lpstr>
      <vt:lpstr>Continue</vt:lpstr>
      <vt:lpstr>Interactive Aggregation Visualization 3</vt:lpstr>
      <vt:lpstr>Continue</vt:lpstr>
      <vt:lpstr>Brand Presence by Region</vt:lpstr>
      <vt:lpstr>Continue</vt:lpstr>
      <vt:lpstr>Interactive Aggregation Visualization 4</vt:lpstr>
      <vt:lpstr>Continue</vt:lpstr>
      <vt:lpstr>Continue</vt:lpstr>
      <vt:lpstr>Conclusion</vt:lpstr>
      <vt:lpstr>Continue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Fast Food Restaurants Market Analysis </dc:title>
  <dc:creator>Shibbir</dc:creator>
  <cp:lastModifiedBy>Shibbir</cp:lastModifiedBy>
  <cp:revision>49</cp:revision>
  <dcterms:created xsi:type="dcterms:W3CDTF">2024-04-29T02:55:12Z</dcterms:created>
  <dcterms:modified xsi:type="dcterms:W3CDTF">2024-04-29T03:56:48Z</dcterms:modified>
</cp:coreProperties>
</file>