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59" r:id="rId6"/>
    <p:sldId id="260" r:id="rId7"/>
    <p:sldId id="261" r:id="rId8"/>
    <p:sldId id="271" r:id="rId9"/>
    <p:sldId id="262" r:id="rId10"/>
    <p:sldId id="272" r:id="rId11"/>
    <p:sldId id="273" r:id="rId12"/>
    <p:sldId id="274" r:id="rId13"/>
    <p:sldId id="275" r:id="rId14"/>
    <p:sldId id="264" r:id="rId15"/>
    <p:sldId id="265" r:id="rId16"/>
    <p:sldId id="266" r:id="rId17"/>
    <p:sldId id="277" r:id="rId18"/>
    <p:sldId id="276" r:id="rId19"/>
    <p:sldId id="278" r:id="rId20"/>
    <p:sldId id="267" r:id="rId21"/>
    <p:sldId id="279" r:id="rId22"/>
    <p:sldId id="280" r:id="rId23"/>
    <p:sldId id="281" r:id="rId24"/>
    <p:sldId id="268" r:id="rId25"/>
    <p:sldId id="282" r:id="rId26"/>
    <p:sldId id="283" r:id="rId27"/>
    <p:sldId id="269" r:id="rId28"/>
    <p:sldId id="284"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05B5FAF-E6D3-43EA-B2CF-090376C849B2}" type="datetimeFigureOut">
              <a:rPr lang="en-US" smtClean="0"/>
              <a:t>9/21/2024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419970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B5FAF-E6D3-43EA-B2CF-090376C849B2}"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174942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5B5FAF-E6D3-43EA-B2CF-090376C849B2}"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71461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5B5FAF-E6D3-43EA-B2CF-090376C849B2}"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629094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5B5FAF-E6D3-43EA-B2CF-090376C849B2}"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4058882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05B5FAF-E6D3-43EA-B2CF-090376C849B2}"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70353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05B5FAF-E6D3-43EA-B2CF-090376C849B2}" type="datetimeFigureOut">
              <a:rPr lang="en-US" smtClean="0"/>
              <a:t>9/21/2024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657251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05B5FAF-E6D3-43EA-B2CF-090376C849B2}"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2728051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05B5FAF-E6D3-43EA-B2CF-090376C849B2}"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55471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B5FAF-E6D3-43EA-B2CF-090376C849B2}"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19180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5B5FAF-E6D3-43EA-B2CF-090376C849B2}"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120970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5B5FAF-E6D3-43EA-B2CF-090376C849B2}"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212407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B5FAF-E6D3-43EA-B2CF-090376C849B2}"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05753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5B5FAF-E6D3-43EA-B2CF-090376C849B2}" type="datetimeFigureOut">
              <a:rPr lang="en-US" smtClean="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50040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B5FAF-E6D3-43EA-B2CF-090376C849B2}" type="datetimeFigureOut">
              <a:rPr lang="en-US" smtClean="0"/>
              <a:t>9/21/2024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32566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B5FAF-E6D3-43EA-B2CF-090376C849B2}"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114064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B5FAF-E6D3-43EA-B2CF-090376C849B2}"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131419-9DA9-444A-9EA4-381C0E21AD0E}" type="slidenum">
              <a:rPr lang="en-US" smtClean="0"/>
              <a:t>‹#›</a:t>
            </a:fld>
            <a:endParaRPr lang="en-US"/>
          </a:p>
        </p:txBody>
      </p:sp>
    </p:spTree>
    <p:extLst>
      <p:ext uri="{BB962C8B-B14F-4D97-AF65-F5344CB8AC3E}">
        <p14:creationId xmlns:p14="http://schemas.microsoft.com/office/powerpoint/2010/main" val="404798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05B5FAF-E6D3-43EA-B2CF-090376C849B2}" type="datetimeFigureOut">
              <a:rPr lang="en-US" smtClean="0"/>
              <a:t>9/21/2024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F131419-9DA9-444A-9EA4-381C0E21AD0E}" type="slidenum">
              <a:rPr lang="en-US" smtClean="0"/>
              <a:t>‹#›</a:t>
            </a:fld>
            <a:endParaRPr lang="en-US"/>
          </a:p>
        </p:txBody>
      </p:sp>
    </p:spTree>
    <p:extLst>
      <p:ext uri="{BB962C8B-B14F-4D97-AF65-F5344CB8AC3E}">
        <p14:creationId xmlns:p14="http://schemas.microsoft.com/office/powerpoint/2010/main" val="3401698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lab.research.google.com/corgiredirector?site=https%3A%2F%2Fdata.world%2Fdatafiniti%2Ffast-food-restaurants-across-ameri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4FC-0575-CBF5-F594-BE21FF8FC6AF}"/>
              </a:ext>
            </a:extLst>
          </p:cNvPr>
          <p:cNvSpPr>
            <a:spLocks noGrp="1"/>
          </p:cNvSpPr>
          <p:nvPr>
            <p:ph type="ctrTitle"/>
          </p:nvPr>
        </p:nvSpPr>
        <p:spPr>
          <a:xfrm>
            <a:off x="968325" y="1092591"/>
            <a:ext cx="10255347" cy="2501706"/>
          </a:xfrm>
        </p:spPr>
        <p:txBody>
          <a:bodyPr/>
          <a:lstStyle/>
          <a:p>
            <a:pPr algn="ctr"/>
            <a:r>
              <a:rPr lang="en-US" sz="4800" b="1" dirty="0">
                <a:latin typeface="Arial" panose="020B0604020202020204" pitchFamily="34" charset="0"/>
                <a:cs typeface="Arial" panose="020B0604020202020204" pitchFamily="34" charset="0"/>
              </a:rPr>
              <a:t>Comprehensive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Market Analysis of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US Fast Food Restaurants</a:t>
            </a:r>
          </a:p>
        </p:txBody>
      </p:sp>
      <p:sp>
        <p:nvSpPr>
          <p:cNvPr id="3" name="Subtitle 2">
            <a:extLst>
              <a:ext uri="{FF2B5EF4-FFF2-40B4-BE49-F238E27FC236}">
                <a16:creationId xmlns:a16="http://schemas.microsoft.com/office/drawing/2014/main" id="{F9151EE7-4A18-65C7-411E-EC0B04A951F9}"/>
              </a:ext>
            </a:extLst>
          </p:cNvPr>
          <p:cNvSpPr>
            <a:spLocks noGrp="1"/>
          </p:cNvSpPr>
          <p:nvPr>
            <p:ph type="subTitle" idx="1"/>
          </p:nvPr>
        </p:nvSpPr>
        <p:spPr>
          <a:xfrm>
            <a:off x="1683170" y="4628270"/>
            <a:ext cx="8825658" cy="1137139"/>
          </a:xfrm>
        </p:spPr>
        <p:txBody>
          <a:bodyPr>
            <a:normAutofit lnSpcReduction="10000"/>
          </a:bodyPr>
          <a:lstStyle/>
          <a:p>
            <a:pPr algn="ctr"/>
            <a:r>
              <a:rPr lang="en-US" b="1" dirty="0">
                <a:solidFill>
                  <a:schemeClr val="bg1"/>
                </a:solidFill>
                <a:latin typeface="Arial" panose="020B0604020202020204" pitchFamily="34" charset="0"/>
                <a:cs typeface="Arial" panose="020B0604020202020204" pitchFamily="34" charset="0"/>
              </a:rPr>
              <a:t>Shibbir ahmed arif</a:t>
            </a:r>
          </a:p>
          <a:p>
            <a:pPr algn="ctr"/>
            <a:r>
              <a:rPr lang="en-US" b="1" dirty="0">
                <a:solidFill>
                  <a:schemeClr val="bg1"/>
                </a:solidFill>
                <a:latin typeface="Arial" panose="020B0604020202020204" pitchFamily="34" charset="0"/>
                <a:cs typeface="Arial" panose="020B0604020202020204" pitchFamily="34" charset="0"/>
              </a:rPr>
              <a:t>MS – Data Science</a:t>
            </a:r>
          </a:p>
          <a:p>
            <a:pPr algn="ctr"/>
            <a:r>
              <a:rPr lang="en-US" b="1" dirty="0">
                <a:solidFill>
                  <a:schemeClr val="bg1"/>
                </a:solidFill>
                <a:latin typeface="Arial" panose="020B0604020202020204" pitchFamily="34" charset="0"/>
                <a:cs typeface="Arial" panose="020B0604020202020204" pitchFamily="34" charset="0"/>
              </a:rPr>
              <a:t>Montclair state university</a:t>
            </a:r>
          </a:p>
        </p:txBody>
      </p:sp>
    </p:spTree>
    <p:extLst>
      <p:ext uri="{BB962C8B-B14F-4D97-AF65-F5344CB8AC3E}">
        <p14:creationId xmlns:p14="http://schemas.microsoft.com/office/powerpoint/2010/main" val="41445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3882-9137-D915-4BC0-A91AE4448FF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Data Analysis – Cont.</a:t>
            </a:r>
          </a:p>
        </p:txBody>
      </p:sp>
      <p:pic>
        <p:nvPicPr>
          <p:cNvPr id="5" name="Content Placeholder 4">
            <a:extLst>
              <a:ext uri="{FF2B5EF4-FFF2-40B4-BE49-F238E27FC236}">
                <a16:creationId xmlns:a16="http://schemas.microsoft.com/office/drawing/2014/main" id="{A33E29F2-E8B4-F070-E327-40622891F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392" y="2275141"/>
            <a:ext cx="7497356" cy="1746876"/>
          </a:xfrm>
        </p:spPr>
      </p:pic>
      <p:pic>
        <p:nvPicPr>
          <p:cNvPr id="7" name="Picture 6">
            <a:extLst>
              <a:ext uri="{FF2B5EF4-FFF2-40B4-BE49-F238E27FC236}">
                <a16:creationId xmlns:a16="http://schemas.microsoft.com/office/drawing/2014/main" id="{E258F081-11A5-1AC9-2D83-A05B8E7D3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392" y="4135902"/>
            <a:ext cx="4319081" cy="2629598"/>
          </a:xfrm>
          <a:prstGeom prst="rect">
            <a:avLst/>
          </a:prstGeom>
        </p:spPr>
      </p:pic>
      <p:pic>
        <p:nvPicPr>
          <p:cNvPr id="9" name="Picture 8">
            <a:extLst>
              <a:ext uri="{FF2B5EF4-FFF2-40B4-BE49-F238E27FC236}">
                <a16:creationId xmlns:a16="http://schemas.microsoft.com/office/drawing/2014/main" id="{9DE4D8A8-7CCF-69A7-2674-D70E70923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473" y="4135902"/>
            <a:ext cx="6740045" cy="2629598"/>
          </a:xfrm>
          <a:prstGeom prst="rect">
            <a:avLst/>
          </a:prstGeom>
        </p:spPr>
      </p:pic>
    </p:spTree>
    <p:extLst>
      <p:ext uri="{BB962C8B-B14F-4D97-AF65-F5344CB8AC3E}">
        <p14:creationId xmlns:p14="http://schemas.microsoft.com/office/powerpoint/2010/main" val="122463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4ABD-A862-638F-5147-8BFBBFC592A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Interactive Map Visualization 1</a:t>
            </a:r>
          </a:p>
        </p:txBody>
      </p:sp>
      <p:pic>
        <p:nvPicPr>
          <p:cNvPr id="5" name="Content Placeholder 4">
            <a:extLst>
              <a:ext uri="{FF2B5EF4-FFF2-40B4-BE49-F238E27FC236}">
                <a16:creationId xmlns:a16="http://schemas.microsoft.com/office/drawing/2014/main" id="{1BB2B960-16F1-82B5-FCF9-10375069A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30538"/>
            <a:ext cx="4648849" cy="3115110"/>
          </a:xfrm>
        </p:spPr>
      </p:pic>
      <p:pic>
        <p:nvPicPr>
          <p:cNvPr id="7" name="Picture 6">
            <a:extLst>
              <a:ext uri="{FF2B5EF4-FFF2-40B4-BE49-F238E27FC236}">
                <a16:creationId xmlns:a16="http://schemas.microsoft.com/office/drawing/2014/main" id="{BB592970-E362-6832-50D3-21AE3FFF8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199" y="2430538"/>
            <a:ext cx="4344006" cy="3658111"/>
          </a:xfrm>
          <a:prstGeom prst="rect">
            <a:avLst/>
          </a:prstGeom>
        </p:spPr>
      </p:pic>
    </p:spTree>
    <p:extLst>
      <p:ext uri="{BB962C8B-B14F-4D97-AF65-F5344CB8AC3E}">
        <p14:creationId xmlns:p14="http://schemas.microsoft.com/office/powerpoint/2010/main" val="112710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6D70-DC53-4630-A165-62117F912241}"/>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Map 1</a:t>
            </a:r>
          </a:p>
        </p:txBody>
      </p:sp>
      <p:pic>
        <p:nvPicPr>
          <p:cNvPr id="5" name="Content Placeholder 4">
            <a:extLst>
              <a:ext uri="{FF2B5EF4-FFF2-40B4-BE49-F238E27FC236}">
                <a16:creationId xmlns:a16="http://schemas.microsoft.com/office/drawing/2014/main" id="{860A52F4-684F-916D-43BD-B6F6671E6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647524"/>
            <a:ext cx="8824913" cy="3328252"/>
          </a:xfrm>
        </p:spPr>
      </p:pic>
    </p:spTree>
    <p:extLst>
      <p:ext uri="{BB962C8B-B14F-4D97-AF65-F5344CB8AC3E}">
        <p14:creationId xmlns:p14="http://schemas.microsoft.com/office/powerpoint/2010/main" val="259760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ACE5-F39D-94F8-EB92-92F99C6A4F9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Map 1</a:t>
            </a:r>
          </a:p>
        </p:txBody>
      </p:sp>
      <p:sp>
        <p:nvSpPr>
          <p:cNvPr id="7" name="Content Placeholder 6">
            <a:extLst>
              <a:ext uri="{FF2B5EF4-FFF2-40B4-BE49-F238E27FC236}">
                <a16:creationId xmlns:a16="http://schemas.microsoft.com/office/drawing/2014/main" id="{9BFA8D1A-B5BB-D7CC-069C-139C19FA973D}"/>
              </a:ext>
            </a:extLst>
          </p:cNvPr>
          <p:cNvSpPr>
            <a:spLocks noGrp="1"/>
          </p:cNvSpPr>
          <p:nvPr>
            <p:ph idx="1"/>
          </p:nvPr>
        </p:nvSpPr>
        <p:spPr>
          <a:xfrm>
            <a:off x="1357994" y="5534790"/>
            <a:ext cx="8825659" cy="3416300"/>
          </a:xfrm>
        </p:spPr>
        <p:txBody>
          <a:bodyPr/>
          <a:lstStyle/>
          <a:p>
            <a:pPr marL="0" indent="0" algn="just">
              <a:buNone/>
            </a:pPr>
            <a:r>
              <a:rPr lang="en-US" b="1" i="0" dirty="0">
                <a:solidFill>
                  <a:srgbClr val="212121"/>
                </a:solidFill>
                <a:effectLst/>
                <a:highlight>
                  <a:srgbClr val="FFFFFF"/>
                </a:highlight>
                <a:latin typeface="Arial" panose="020B0604020202020204" pitchFamily="34" charset="0"/>
                <a:cs typeface="Arial" panose="020B0604020202020204" pitchFamily="34" charset="0"/>
              </a:rPr>
              <a:t>Observation:</a:t>
            </a:r>
            <a:r>
              <a:rPr lang="en-US" b="0" i="0" dirty="0">
                <a:solidFill>
                  <a:srgbClr val="212121"/>
                </a:solidFill>
                <a:effectLst/>
                <a:highlight>
                  <a:srgbClr val="FFFFFF"/>
                </a:highlight>
                <a:latin typeface="Arial" panose="020B0604020202020204" pitchFamily="34" charset="0"/>
                <a:cs typeface="Arial" panose="020B0604020202020204" pitchFamily="34" charset="0"/>
              </a:rPr>
              <a:t> Select the above areas where the amount of stores is less than 50 or 100 for the development of new fast food stores, having a large relatively unopened market and being given more opportunities, reducing competition with strong competitors in bustling areas.</a:t>
            </a: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BF8647-4BA1-1882-F80A-49E886DBB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994" y="2350317"/>
            <a:ext cx="8037605" cy="3041255"/>
          </a:xfrm>
          <a:prstGeom prst="rect">
            <a:avLst/>
          </a:prstGeom>
        </p:spPr>
      </p:pic>
    </p:spTree>
    <p:extLst>
      <p:ext uri="{BB962C8B-B14F-4D97-AF65-F5344CB8AC3E}">
        <p14:creationId xmlns:p14="http://schemas.microsoft.com/office/powerpoint/2010/main" val="61674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A41B-1C6B-2F9D-A7E6-83A21A7939A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Interactive Map Visualization 2</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3CC982-E09C-D6A1-18C6-1517A9934B19}"/>
              </a:ext>
            </a:extLst>
          </p:cNvPr>
          <p:cNvSpPr>
            <a:spLocks noGrp="1"/>
          </p:cNvSpPr>
          <p:nvPr>
            <p:ph idx="1"/>
          </p:nvPr>
        </p:nvSpPr>
        <p:spPr>
          <a:xfrm>
            <a:off x="1481749" y="5809024"/>
            <a:ext cx="9228499" cy="460197"/>
          </a:xfrm>
        </p:spPr>
        <p:txBody>
          <a:bodyPr/>
          <a:lstStyle/>
          <a:p>
            <a:pPr marL="0" indent="0">
              <a:buNone/>
            </a:pPr>
            <a:r>
              <a:rPr lang="en-US" i="0" dirty="0">
                <a:solidFill>
                  <a:srgbClr val="212121"/>
                </a:solidFill>
                <a:effectLst/>
                <a:highlight>
                  <a:srgbClr val="FFFFFF"/>
                </a:highlight>
                <a:latin typeface="Arial" panose="020B0604020202020204" pitchFamily="34" charset="0"/>
                <a:cs typeface="Arial" panose="020B0604020202020204" pitchFamily="34" charset="0"/>
              </a:rPr>
              <a:t>I see presence across all the states with Georgia, Indiana and Florida leading the way. </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6D33FE9-DB56-589D-B869-6542B5DA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749" y="2452532"/>
            <a:ext cx="8618991" cy="3044789"/>
          </a:xfrm>
          <a:prstGeom prst="rect">
            <a:avLst/>
          </a:prstGeom>
        </p:spPr>
      </p:pic>
    </p:spTree>
    <p:extLst>
      <p:ext uri="{BB962C8B-B14F-4D97-AF65-F5344CB8AC3E}">
        <p14:creationId xmlns:p14="http://schemas.microsoft.com/office/powerpoint/2010/main" val="392773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CD9D-DDEE-E640-8399-145714D0C94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Continue</a:t>
            </a:r>
          </a:p>
        </p:txBody>
      </p:sp>
      <p:sp>
        <p:nvSpPr>
          <p:cNvPr id="3" name="Content Placeholder 2">
            <a:extLst>
              <a:ext uri="{FF2B5EF4-FFF2-40B4-BE49-F238E27FC236}">
                <a16:creationId xmlns:a16="http://schemas.microsoft.com/office/drawing/2014/main" id="{B9471408-48B0-BD32-18FD-C03C52B6A40F}"/>
              </a:ext>
            </a:extLst>
          </p:cNvPr>
          <p:cNvSpPr>
            <a:spLocks noGrp="1"/>
          </p:cNvSpPr>
          <p:nvPr>
            <p:ph idx="1"/>
          </p:nvPr>
        </p:nvSpPr>
        <p:spPr/>
        <p:txBody>
          <a:bodyPr/>
          <a:lstStyle/>
          <a:p>
            <a:r>
              <a:rPr lang="en-US" i="0" dirty="0">
                <a:solidFill>
                  <a:srgbClr val="212121"/>
                </a:solidFill>
                <a:effectLst/>
                <a:highlight>
                  <a:srgbClr val="FFFFFF"/>
                </a:highlight>
                <a:latin typeface="Arial" panose="020B0604020202020204" pitchFamily="34" charset="0"/>
                <a:cs typeface="Arial" panose="020B0604020202020204" pitchFamily="34" charset="0"/>
              </a:rPr>
              <a:t>Now lets split the entire market into 4 key regions</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C8BF1BD-03EC-C4E6-4551-CAD724FFC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654" y="3241672"/>
            <a:ext cx="7964011" cy="1781424"/>
          </a:xfrm>
          <a:prstGeom prst="rect">
            <a:avLst/>
          </a:prstGeom>
        </p:spPr>
      </p:pic>
    </p:spTree>
    <p:extLst>
      <p:ext uri="{BB962C8B-B14F-4D97-AF65-F5344CB8AC3E}">
        <p14:creationId xmlns:p14="http://schemas.microsoft.com/office/powerpoint/2010/main" val="197542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AF63-40C6-BA3B-D1BC-51A23AAAE50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Interactive Aggregation Visualization 1</a:t>
            </a:r>
            <a:endParaRPr lang="en-US"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A4D613DB-6489-B18C-779A-EAF868991D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69" y="2655563"/>
            <a:ext cx="9201662" cy="3337274"/>
          </a:xfrm>
        </p:spPr>
      </p:pic>
    </p:spTree>
    <p:extLst>
      <p:ext uri="{BB962C8B-B14F-4D97-AF65-F5344CB8AC3E}">
        <p14:creationId xmlns:p14="http://schemas.microsoft.com/office/powerpoint/2010/main" val="164002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1B0-5AC0-9090-1F5C-C6F3B379F14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Continue</a:t>
            </a:r>
          </a:p>
        </p:txBody>
      </p:sp>
      <p:sp>
        <p:nvSpPr>
          <p:cNvPr id="3" name="Content Placeholder 2">
            <a:extLst>
              <a:ext uri="{FF2B5EF4-FFF2-40B4-BE49-F238E27FC236}">
                <a16:creationId xmlns:a16="http://schemas.microsoft.com/office/drawing/2014/main" id="{AC9296E4-DA0E-AA39-4FFE-AED1465859C6}"/>
              </a:ext>
            </a:extLst>
          </p:cNvPr>
          <p:cNvSpPr>
            <a:spLocks noGrp="1"/>
          </p:cNvSpPr>
          <p:nvPr>
            <p:ph idx="1"/>
          </p:nvPr>
        </p:nvSpPr>
        <p:spPr>
          <a:xfrm>
            <a:off x="1154954" y="2603500"/>
            <a:ext cx="9015988" cy="3416300"/>
          </a:xfrm>
        </p:spPr>
        <p:txBody>
          <a:bodyPr/>
          <a:lstStyle/>
          <a:p>
            <a:pPr marL="0" indent="0" algn="l">
              <a:buNone/>
            </a:pPr>
            <a:r>
              <a:rPr lang="en-US" b="1" i="0" dirty="0">
                <a:solidFill>
                  <a:srgbClr val="212121"/>
                </a:solidFill>
                <a:effectLst/>
                <a:highlight>
                  <a:srgbClr val="FFFFFF"/>
                </a:highlight>
                <a:latin typeface="Arial" panose="020B0604020202020204" pitchFamily="34" charset="0"/>
                <a:cs typeface="Arial" panose="020B0604020202020204" pitchFamily="34" charset="0"/>
              </a:rPr>
              <a:t>Observation</a:t>
            </a:r>
            <a:endParaRPr lang="en-US" b="0" i="0" dirty="0">
              <a:solidFill>
                <a:srgbClr val="212121"/>
              </a:solidFill>
              <a:effectLst/>
              <a:highlight>
                <a:srgbClr val="FFFFFF"/>
              </a:highlight>
              <a:latin typeface="Arial" panose="020B0604020202020204" pitchFamily="34" charset="0"/>
              <a:cs typeface="Arial" panose="020B0604020202020204" pitchFamily="34" charset="0"/>
            </a:endParaRPr>
          </a:p>
          <a:p>
            <a:pPr algn="l">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In the West, California accounts for 32.4% of the total number of restaurants, and Washington and Oregon are still a long way off, accounting for about 18% and 14.9% respectively.</a:t>
            </a:r>
          </a:p>
          <a:p>
            <a:pPr algn="l">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Florida (15.8%) and North Carolina (14.2%) are the top two markets in the South, while Pennsylvania (52.2%) and New York (46.5%) lead the Northeast.</a:t>
            </a:r>
          </a:p>
          <a:p>
            <a:pPr algn="l">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In the Midwest, Ohio has the highest at about 34%.</a:t>
            </a:r>
          </a:p>
          <a:p>
            <a:endParaRPr lang="en-US" dirty="0"/>
          </a:p>
        </p:txBody>
      </p:sp>
    </p:spTree>
    <p:extLst>
      <p:ext uri="{BB962C8B-B14F-4D97-AF65-F5344CB8AC3E}">
        <p14:creationId xmlns:p14="http://schemas.microsoft.com/office/powerpoint/2010/main" val="229210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8B0F-475C-B840-B44E-608C53DED98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Interactive Aggregation Visualization 2</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9587A276-B51D-1716-E893-783D0DA85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722" y="2772312"/>
            <a:ext cx="5040556" cy="3811368"/>
          </a:xfrm>
        </p:spPr>
      </p:pic>
    </p:spTree>
    <p:extLst>
      <p:ext uri="{BB962C8B-B14F-4D97-AF65-F5344CB8AC3E}">
        <p14:creationId xmlns:p14="http://schemas.microsoft.com/office/powerpoint/2010/main" val="307433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D558-464C-A0FA-7C02-8BBFBE5039B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Continue</a:t>
            </a:r>
          </a:p>
        </p:txBody>
      </p:sp>
      <p:sp>
        <p:nvSpPr>
          <p:cNvPr id="3" name="Content Placeholder 2">
            <a:extLst>
              <a:ext uri="{FF2B5EF4-FFF2-40B4-BE49-F238E27FC236}">
                <a16:creationId xmlns:a16="http://schemas.microsoft.com/office/drawing/2014/main" id="{A653321E-BA64-12B9-0F22-4B06671421C1}"/>
              </a:ext>
            </a:extLst>
          </p:cNvPr>
          <p:cNvSpPr>
            <a:spLocks noGrp="1"/>
          </p:cNvSpPr>
          <p:nvPr>
            <p:ph idx="1"/>
          </p:nvPr>
        </p:nvSpPr>
        <p:spPr>
          <a:xfrm>
            <a:off x="1154954" y="2603500"/>
            <a:ext cx="9353612" cy="3416300"/>
          </a:xfrm>
        </p:spPr>
        <p:txBody>
          <a:bodyPr/>
          <a:lstStyle/>
          <a:p>
            <a:pPr marL="0" indent="0" algn="l">
              <a:buNone/>
            </a:pPr>
            <a:r>
              <a:rPr lang="en-US" b="1" i="0" dirty="0">
                <a:solidFill>
                  <a:srgbClr val="212121"/>
                </a:solidFill>
                <a:effectLst/>
                <a:highlight>
                  <a:srgbClr val="FFFFFF"/>
                </a:highlight>
                <a:latin typeface="Arial" panose="020B0604020202020204" pitchFamily="34" charset="0"/>
                <a:cs typeface="Arial" panose="020B0604020202020204" pitchFamily="34" charset="0"/>
              </a:rPr>
              <a:t>Observation</a:t>
            </a:r>
            <a:endParaRPr lang="en-US" b="0" i="0" dirty="0">
              <a:solidFill>
                <a:srgbClr val="212121"/>
              </a:solidFill>
              <a:effectLst/>
              <a:highlight>
                <a:srgbClr val="FFFFFF"/>
              </a:highlight>
              <a:latin typeface="Arial" panose="020B0604020202020204" pitchFamily="34" charset="0"/>
              <a:cs typeface="Arial" panose="020B0604020202020204" pitchFamily="34" charset="0"/>
            </a:endParaRPr>
          </a:p>
          <a:p>
            <a:pPr algn="l">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With 46.7% of fast food restaurants located at South takes the top spot while North East contains only 3.72%.</a:t>
            </a:r>
          </a:p>
          <a:p>
            <a:pPr algn="l">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For Brands looking to enter the market or expand their footprint, South and Mid West are favorable.</a:t>
            </a:r>
          </a:p>
          <a:p>
            <a:endParaRPr lang="en-US" dirty="0"/>
          </a:p>
        </p:txBody>
      </p:sp>
    </p:spTree>
    <p:extLst>
      <p:ext uri="{BB962C8B-B14F-4D97-AF65-F5344CB8AC3E}">
        <p14:creationId xmlns:p14="http://schemas.microsoft.com/office/powerpoint/2010/main" val="239129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26F7-5403-7459-ACF8-FD23AA43040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Report Outline</a:t>
            </a:r>
          </a:p>
        </p:txBody>
      </p:sp>
      <p:sp>
        <p:nvSpPr>
          <p:cNvPr id="3" name="Content Placeholder 2">
            <a:extLst>
              <a:ext uri="{FF2B5EF4-FFF2-40B4-BE49-F238E27FC236}">
                <a16:creationId xmlns:a16="http://schemas.microsoft.com/office/drawing/2014/main" id="{F1A06C7B-C45D-E0F6-135B-DB6B17288795}"/>
              </a:ext>
            </a:extLst>
          </p:cNvPr>
          <p:cNvSpPr>
            <a:spLocks noGrp="1"/>
          </p:cNvSpPr>
          <p:nvPr>
            <p:ph idx="1"/>
          </p:nvPr>
        </p:nvSpPr>
        <p:spPr>
          <a:xfrm>
            <a:off x="1683170" y="2673839"/>
            <a:ext cx="8825659" cy="3755096"/>
          </a:xfrm>
        </p:spPr>
        <p:txBody>
          <a:bodyPr>
            <a:normAutofit fontScale="85000" lnSpcReduction="20000"/>
          </a:bodyPr>
          <a:lstStyle/>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Objective</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Data Collection</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Data Load</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Data Exploration</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Data Cleaning</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Data Analysis</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Map Visualization</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Aggregation Visualization</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Interactive Visualization</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457200" algn="l"/>
              </a:tabLst>
            </a:pPr>
            <a:r>
              <a:rPr lang="en-US" sz="2100" kern="0" dirty="0">
                <a:solidFill>
                  <a:srgbClr val="21212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Conclusion</a:t>
            </a:r>
            <a:endParaRPr lang="en-US" sz="2100" kern="100" dirty="0">
              <a:solidFill>
                <a:srgbClr val="212121"/>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3971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8093-9ABF-FCF0-DF0A-868047341A3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Interactive Aggregation Visualization 3</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91C9563F-C753-2C90-E520-B0821A13C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73" y="2490959"/>
            <a:ext cx="5227467" cy="3881706"/>
          </a:xfrm>
        </p:spPr>
      </p:pic>
      <p:pic>
        <p:nvPicPr>
          <p:cNvPr id="7" name="Picture 6">
            <a:extLst>
              <a:ext uri="{FF2B5EF4-FFF2-40B4-BE49-F238E27FC236}">
                <a16:creationId xmlns:a16="http://schemas.microsoft.com/office/drawing/2014/main" id="{8215BFBE-53B1-2E46-0771-C482769EC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553" y="2490959"/>
            <a:ext cx="5149679" cy="3881706"/>
          </a:xfrm>
          <a:prstGeom prst="rect">
            <a:avLst/>
          </a:prstGeom>
        </p:spPr>
      </p:pic>
    </p:spTree>
    <p:extLst>
      <p:ext uri="{BB962C8B-B14F-4D97-AF65-F5344CB8AC3E}">
        <p14:creationId xmlns:p14="http://schemas.microsoft.com/office/powerpoint/2010/main" val="18210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4BF1-85AC-673A-8E4B-BC6DB77A5AE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Continue</a:t>
            </a:r>
          </a:p>
        </p:txBody>
      </p:sp>
      <p:sp>
        <p:nvSpPr>
          <p:cNvPr id="3" name="Content Placeholder 2">
            <a:extLst>
              <a:ext uri="{FF2B5EF4-FFF2-40B4-BE49-F238E27FC236}">
                <a16:creationId xmlns:a16="http://schemas.microsoft.com/office/drawing/2014/main" id="{938CE936-C39F-9926-3BB7-25ED12E09218}"/>
              </a:ext>
            </a:extLst>
          </p:cNvPr>
          <p:cNvSpPr>
            <a:spLocks noGrp="1"/>
          </p:cNvSpPr>
          <p:nvPr>
            <p:ph idx="1"/>
          </p:nvPr>
        </p:nvSpPr>
        <p:spPr>
          <a:xfrm>
            <a:off x="1154954" y="2603500"/>
            <a:ext cx="9128529" cy="3416300"/>
          </a:xfrm>
        </p:spPr>
        <p:txBody>
          <a:bodyPr/>
          <a:lstStyle/>
          <a:p>
            <a:pPr marL="0" indent="0" algn="l">
              <a:buNone/>
            </a:pPr>
            <a:r>
              <a:rPr lang="en-US" b="1" i="0" dirty="0">
                <a:solidFill>
                  <a:srgbClr val="212121"/>
                </a:solidFill>
                <a:effectLst/>
                <a:highlight>
                  <a:srgbClr val="FFFFFF"/>
                </a:highlight>
                <a:latin typeface="Arial" panose="020B0604020202020204" pitchFamily="34" charset="0"/>
                <a:cs typeface="Arial" panose="020B0604020202020204" pitchFamily="34" charset="0"/>
              </a:rPr>
              <a:t>Observation</a:t>
            </a:r>
            <a:endParaRPr lang="en-US" b="0" i="0" dirty="0">
              <a:solidFill>
                <a:srgbClr val="212121"/>
              </a:solidFill>
              <a:effectLst/>
              <a:highlight>
                <a:srgbClr val="FFFFFF"/>
              </a:highlight>
              <a:latin typeface="Arial" panose="020B0604020202020204" pitchFamily="34" charset="0"/>
              <a:cs typeface="Arial" panose="020B0604020202020204" pitchFamily="34" charset="0"/>
            </a:endParaRPr>
          </a:p>
          <a:p>
            <a:pPr algn="l"/>
            <a:r>
              <a:rPr lang="en-US" b="0" i="0" dirty="0">
                <a:solidFill>
                  <a:srgbClr val="212121"/>
                </a:solidFill>
                <a:effectLst/>
                <a:highlight>
                  <a:srgbClr val="FFFFFF"/>
                </a:highlight>
                <a:latin typeface="Arial" panose="020B0604020202020204" pitchFamily="34" charset="0"/>
                <a:cs typeface="Arial" panose="020B0604020202020204" pitchFamily="34" charset="0"/>
              </a:rPr>
              <a:t>Subway, McDonalds, Taco Bell, KFC, Burger King, </a:t>
            </a:r>
            <a:r>
              <a:rPr lang="en-US" b="0" i="0" dirty="0" err="1">
                <a:solidFill>
                  <a:srgbClr val="212121"/>
                </a:solidFill>
                <a:effectLst/>
                <a:highlight>
                  <a:srgbClr val="FFFFFF"/>
                </a:highlight>
                <a:latin typeface="Arial" panose="020B0604020202020204" pitchFamily="34" charset="0"/>
                <a:cs typeface="Arial" panose="020B0604020202020204" pitchFamily="34" charset="0"/>
              </a:rPr>
              <a:t>Wendys</a:t>
            </a:r>
            <a:r>
              <a:rPr lang="en-US" b="0" i="0" dirty="0">
                <a:solidFill>
                  <a:srgbClr val="212121"/>
                </a:solidFill>
                <a:effectLst/>
                <a:highlight>
                  <a:srgbClr val="FFFFFF"/>
                </a:highlight>
                <a:latin typeface="Arial" panose="020B0604020202020204" pitchFamily="34" charset="0"/>
                <a:cs typeface="Arial" panose="020B0604020202020204" pitchFamily="34" charset="0"/>
              </a:rPr>
              <a:t> and </a:t>
            </a:r>
            <a:r>
              <a:rPr lang="en-US" b="0" i="0" dirty="0" err="1">
                <a:solidFill>
                  <a:srgbClr val="212121"/>
                </a:solidFill>
                <a:effectLst/>
                <a:highlight>
                  <a:srgbClr val="FFFFFF"/>
                </a:highlight>
                <a:latin typeface="Arial" panose="020B0604020202020204" pitchFamily="34" charset="0"/>
                <a:cs typeface="Arial" panose="020B0604020202020204" pitchFamily="34" charset="0"/>
              </a:rPr>
              <a:t>Arbys</a:t>
            </a:r>
            <a:r>
              <a:rPr lang="en-US" b="0" i="0" dirty="0">
                <a:solidFill>
                  <a:srgbClr val="212121"/>
                </a:solidFill>
                <a:effectLst/>
                <a:highlight>
                  <a:srgbClr val="FFFFFF"/>
                </a:highlight>
                <a:latin typeface="Arial" panose="020B0604020202020204" pitchFamily="34" charset="0"/>
                <a:cs typeface="Arial" panose="020B0604020202020204" pitchFamily="34" charset="0"/>
              </a:rPr>
              <a:t> are the most popular Brands. Clearly all the Brands have big presence in South followed by Mid West.</a:t>
            </a:r>
          </a:p>
          <a:p>
            <a:endParaRPr lang="en-US" dirty="0"/>
          </a:p>
        </p:txBody>
      </p:sp>
    </p:spTree>
    <p:extLst>
      <p:ext uri="{BB962C8B-B14F-4D97-AF65-F5344CB8AC3E}">
        <p14:creationId xmlns:p14="http://schemas.microsoft.com/office/powerpoint/2010/main" val="2344538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3CDD-8513-7CC9-99E1-CAD842B0F668}"/>
              </a:ext>
            </a:extLst>
          </p:cNvPr>
          <p:cNvSpPr>
            <a:spLocks noGrp="1"/>
          </p:cNvSpPr>
          <p:nvPr>
            <p:ph type="title"/>
          </p:nvPr>
        </p:nvSpPr>
        <p:spPr>
          <a:xfrm>
            <a:off x="1154954" y="945532"/>
            <a:ext cx="8761413" cy="706964"/>
          </a:xfrm>
        </p:spPr>
        <p:txBody>
          <a:bodyPr/>
          <a:lstStyle/>
          <a:p>
            <a:r>
              <a:rPr lang="en-US" b="1" dirty="0">
                <a:latin typeface="Arial" panose="020B0604020202020204" pitchFamily="34" charset="0"/>
                <a:cs typeface="Arial" panose="020B0604020202020204" pitchFamily="34" charset="0"/>
              </a:rPr>
              <a:t>Brand Presence by Region</a:t>
            </a:r>
          </a:p>
        </p:txBody>
      </p:sp>
      <p:pic>
        <p:nvPicPr>
          <p:cNvPr id="5" name="Content Placeholder 4">
            <a:extLst>
              <a:ext uri="{FF2B5EF4-FFF2-40B4-BE49-F238E27FC236}">
                <a16:creationId xmlns:a16="http://schemas.microsoft.com/office/drawing/2014/main" id="{68F65403-D911-F38B-3282-1F8C92B09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641" y="2763130"/>
            <a:ext cx="5486348" cy="3367774"/>
          </a:xfrm>
        </p:spPr>
      </p:pic>
      <p:pic>
        <p:nvPicPr>
          <p:cNvPr id="7" name="Picture 6">
            <a:extLst>
              <a:ext uri="{FF2B5EF4-FFF2-40B4-BE49-F238E27FC236}">
                <a16:creationId xmlns:a16="http://schemas.microsoft.com/office/drawing/2014/main" id="{9EEE5D02-32DD-4743-FA83-80965262C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817" y="2996418"/>
            <a:ext cx="5170286" cy="3134486"/>
          </a:xfrm>
          <a:prstGeom prst="rect">
            <a:avLst/>
          </a:prstGeom>
        </p:spPr>
      </p:pic>
    </p:spTree>
    <p:extLst>
      <p:ext uri="{BB962C8B-B14F-4D97-AF65-F5344CB8AC3E}">
        <p14:creationId xmlns:p14="http://schemas.microsoft.com/office/powerpoint/2010/main" val="2127931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304D-319D-360F-E18F-BFC470BB3D4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Continue</a:t>
            </a:r>
          </a:p>
        </p:txBody>
      </p:sp>
      <p:sp>
        <p:nvSpPr>
          <p:cNvPr id="3" name="Content Placeholder 2">
            <a:extLst>
              <a:ext uri="{FF2B5EF4-FFF2-40B4-BE49-F238E27FC236}">
                <a16:creationId xmlns:a16="http://schemas.microsoft.com/office/drawing/2014/main" id="{B4605DF5-4C09-BFE2-DDDF-A2C319F73EF4}"/>
              </a:ext>
            </a:extLst>
          </p:cNvPr>
          <p:cNvSpPr>
            <a:spLocks noGrp="1"/>
          </p:cNvSpPr>
          <p:nvPr>
            <p:ph idx="1"/>
          </p:nvPr>
        </p:nvSpPr>
        <p:spPr>
          <a:xfrm>
            <a:off x="1154954" y="2603500"/>
            <a:ext cx="8861243" cy="3416300"/>
          </a:xfrm>
        </p:spPr>
        <p:txBody>
          <a:bodyPr/>
          <a:lstStyle/>
          <a:p>
            <a:pPr marL="0" indent="0" algn="l">
              <a:buNone/>
            </a:pPr>
            <a:r>
              <a:rPr lang="en-US" b="1" i="0" dirty="0">
                <a:solidFill>
                  <a:srgbClr val="212121"/>
                </a:solidFill>
                <a:effectLst/>
                <a:highlight>
                  <a:srgbClr val="FFFFFF"/>
                </a:highlight>
                <a:latin typeface="Arial" panose="020B0604020202020204" pitchFamily="34" charset="0"/>
                <a:cs typeface="Arial" panose="020B0604020202020204" pitchFamily="34" charset="0"/>
              </a:rPr>
              <a:t>Observation</a:t>
            </a:r>
            <a:endParaRPr lang="en-US" b="0" i="0" dirty="0">
              <a:solidFill>
                <a:srgbClr val="212121"/>
              </a:solidFill>
              <a:effectLst/>
              <a:highlight>
                <a:srgbClr val="FFFFFF"/>
              </a:highlight>
              <a:latin typeface="Arial" panose="020B0604020202020204" pitchFamily="34" charset="0"/>
              <a:cs typeface="Arial" panose="020B0604020202020204" pitchFamily="34" charset="0"/>
            </a:endParaRPr>
          </a:p>
          <a:p>
            <a:pPr algn="l">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Subway market penetration is above 28% in Mid West, South and West regions with highest of 31.6% in Mid West</a:t>
            </a:r>
          </a:p>
          <a:p>
            <a:pPr algn="l">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Burger King has higher penetration in North East after McDonalds and Subway.</a:t>
            </a:r>
          </a:p>
          <a:p>
            <a:pPr algn="l">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Taco Bell has concentrated more in West</a:t>
            </a:r>
          </a:p>
          <a:p>
            <a:pPr algn="l">
              <a:buFont typeface="Wingdings" panose="05000000000000000000" pitchFamily="2" charset="2"/>
              <a:buChar char="ü"/>
            </a:pPr>
            <a:r>
              <a:rPr lang="en-US" b="0" i="0" dirty="0" err="1">
                <a:solidFill>
                  <a:srgbClr val="212121"/>
                </a:solidFill>
                <a:effectLst/>
                <a:highlight>
                  <a:srgbClr val="FFFFFF"/>
                </a:highlight>
                <a:latin typeface="Arial" panose="020B0604020202020204" pitchFamily="34" charset="0"/>
                <a:cs typeface="Arial" panose="020B0604020202020204" pitchFamily="34" charset="0"/>
              </a:rPr>
              <a:t>Arbys</a:t>
            </a:r>
            <a:r>
              <a:rPr lang="en-US" b="0" i="0" dirty="0">
                <a:solidFill>
                  <a:srgbClr val="212121"/>
                </a:solidFill>
                <a:effectLst/>
                <a:highlight>
                  <a:srgbClr val="FFFFFF"/>
                </a:highlight>
                <a:latin typeface="Arial" panose="020B0604020202020204" pitchFamily="34" charset="0"/>
                <a:cs typeface="Arial" panose="020B0604020202020204" pitchFamily="34" charset="0"/>
              </a:rPr>
              <a:t> has least presence in West</a:t>
            </a:r>
          </a:p>
          <a:p>
            <a:endParaRPr lang="en-US" dirty="0"/>
          </a:p>
        </p:txBody>
      </p:sp>
    </p:spTree>
    <p:extLst>
      <p:ext uri="{BB962C8B-B14F-4D97-AF65-F5344CB8AC3E}">
        <p14:creationId xmlns:p14="http://schemas.microsoft.com/office/powerpoint/2010/main" val="301947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38A-DBC6-29F0-1955-9AC75333401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Interactive Aggregation Visualization 4</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D42B71A4-38D3-F516-4FAF-1DC1BBE7C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222" y="2721648"/>
            <a:ext cx="9917556" cy="3162684"/>
          </a:xfrm>
        </p:spPr>
      </p:pic>
    </p:spTree>
    <p:extLst>
      <p:ext uri="{BB962C8B-B14F-4D97-AF65-F5344CB8AC3E}">
        <p14:creationId xmlns:p14="http://schemas.microsoft.com/office/powerpoint/2010/main" val="45916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45DB-752A-7D86-BD56-8443CB0B2D2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Continue</a:t>
            </a:r>
          </a:p>
        </p:txBody>
      </p:sp>
      <p:pic>
        <p:nvPicPr>
          <p:cNvPr id="5" name="Content Placeholder 4">
            <a:extLst>
              <a:ext uri="{FF2B5EF4-FFF2-40B4-BE49-F238E27FC236}">
                <a16:creationId xmlns:a16="http://schemas.microsoft.com/office/drawing/2014/main" id="{98D7363E-5DC4-1E05-00FF-A3E066275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529" y="2860642"/>
            <a:ext cx="9284942" cy="3023690"/>
          </a:xfrm>
        </p:spPr>
      </p:pic>
    </p:spTree>
    <p:extLst>
      <p:ext uri="{BB962C8B-B14F-4D97-AF65-F5344CB8AC3E}">
        <p14:creationId xmlns:p14="http://schemas.microsoft.com/office/powerpoint/2010/main" val="19357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156C-7BC7-8E65-1B48-ADF51A0C43C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Continue</a:t>
            </a:r>
          </a:p>
        </p:txBody>
      </p:sp>
      <p:sp>
        <p:nvSpPr>
          <p:cNvPr id="3" name="Content Placeholder 2">
            <a:extLst>
              <a:ext uri="{FF2B5EF4-FFF2-40B4-BE49-F238E27FC236}">
                <a16:creationId xmlns:a16="http://schemas.microsoft.com/office/drawing/2014/main" id="{220C7939-3102-144C-BA49-69F7D678AED0}"/>
              </a:ext>
            </a:extLst>
          </p:cNvPr>
          <p:cNvSpPr>
            <a:spLocks noGrp="1"/>
          </p:cNvSpPr>
          <p:nvPr>
            <p:ph idx="1"/>
          </p:nvPr>
        </p:nvSpPr>
        <p:spPr>
          <a:xfrm>
            <a:off x="1154953" y="2603500"/>
            <a:ext cx="9241071" cy="3416300"/>
          </a:xfrm>
        </p:spPr>
        <p:txBody>
          <a:bodyPr>
            <a:normAutofit/>
          </a:bodyPr>
          <a:lstStyle/>
          <a:p>
            <a:pPr marL="0" indent="0">
              <a:buNone/>
            </a:pPr>
            <a:r>
              <a:rPr lang="en-US" b="1" i="0" dirty="0">
                <a:solidFill>
                  <a:srgbClr val="212121"/>
                </a:solidFill>
                <a:effectLst/>
                <a:highlight>
                  <a:srgbClr val="FFFFFF"/>
                </a:highlight>
                <a:latin typeface="Arial" panose="020B0604020202020204" pitchFamily="34" charset="0"/>
                <a:cs typeface="Arial" panose="020B0604020202020204" pitchFamily="34" charset="0"/>
              </a:rPr>
              <a:t>Observation</a:t>
            </a:r>
            <a:endParaRPr lang="en-US" b="0" i="0" dirty="0">
              <a:solidFill>
                <a:srgbClr val="212121"/>
              </a:solidFill>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Analyzing by state I learn the top markets for each brand. I observe that they are present in most of the markets.</a:t>
            </a:r>
          </a:p>
          <a:p>
            <a:pPr>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In Washington, D.C. only 2 brands are present</a:t>
            </a:r>
          </a:p>
          <a:p>
            <a:pPr>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For McDonalds, Washington, D.C., Hawaii and Arizona are key markets.</a:t>
            </a:r>
          </a:p>
          <a:p>
            <a:pPr>
              <a:buFont typeface="Wingdings" panose="05000000000000000000" pitchFamily="2" charset="2"/>
              <a:buChar char="ü"/>
            </a:pPr>
            <a:r>
              <a:rPr lang="en-US" b="0" i="0" dirty="0" err="1">
                <a:solidFill>
                  <a:srgbClr val="212121"/>
                </a:solidFill>
                <a:effectLst/>
                <a:highlight>
                  <a:srgbClr val="FFFFFF"/>
                </a:highlight>
                <a:latin typeface="Arial" panose="020B0604020202020204" pitchFamily="34" charset="0"/>
                <a:cs typeface="Arial" panose="020B0604020202020204" pitchFamily="34" charset="0"/>
              </a:rPr>
              <a:t>Wendys</a:t>
            </a:r>
            <a:r>
              <a:rPr lang="en-US" b="0" i="0" dirty="0">
                <a:solidFill>
                  <a:srgbClr val="212121"/>
                </a:solidFill>
                <a:effectLst/>
                <a:highlight>
                  <a:srgbClr val="FFFFFF"/>
                </a:highlight>
                <a:latin typeface="Arial" panose="020B0604020202020204" pitchFamily="34" charset="0"/>
                <a:cs typeface="Arial" panose="020B0604020202020204" pitchFamily="34" charset="0"/>
              </a:rPr>
              <a:t> is present in all states except Wisconsin, South Dakota, Wyoming and Hawaii</a:t>
            </a:r>
          </a:p>
          <a:p>
            <a:pPr>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For </a:t>
            </a:r>
            <a:r>
              <a:rPr lang="en-US" b="0" i="0" dirty="0" err="1">
                <a:solidFill>
                  <a:srgbClr val="212121"/>
                </a:solidFill>
                <a:effectLst/>
                <a:highlight>
                  <a:srgbClr val="FFFFFF"/>
                </a:highlight>
                <a:latin typeface="Arial" panose="020B0604020202020204" pitchFamily="34" charset="0"/>
                <a:cs typeface="Arial" panose="020B0604020202020204" pitchFamily="34" charset="0"/>
              </a:rPr>
              <a:t>Arbys</a:t>
            </a:r>
            <a:r>
              <a:rPr lang="en-US" b="0" i="0" dirty="0">
                <a:solidFill>
                  <a:srgbClr val="212121"/>
                </a:solidFill>
                <a:effectLst/>
                <a:highlight>
                  <a:srgbClr val="FFFFFF"/>
                </a:highlight>
                <a:latin typeface="Arial" panose="020B0604020202020204" pitchFamily="34" charset="0"/>
                <a:cs typeface="Arial" panose="020B0604020202020204" pitchFamily="34" charset="0"/>
              </a:rPr>
              <a:t>, Wyoming and South Dakota are the key ones.</a:t>
            </a:r>
          </a:p>
          <a:p>
            <a:pPr>
              <a:buFont typeface="Wingdings" panose="05000000000000000000" pitchFamily="2" charset="2"/>
              <a:buChar char="ü"/>
            </a:pPr>
            <a:r>
              <a:rPr lang="en-US" b="0" i="0" dirty="0">
                <a:solidFill>
                  <a:srgbClr val="212121"/>
                </a:solidFill>
                <a:effectLst/>
                <a:highlight>
                  <a:srgbClr val="FFFFFF"/>
                </a:highlight>
                <a:latin typeface="Arial" panose="020B0604020202020204" pitchFamily="34" charset="0"/>
                <a:cs typeface="Arial" panose="020B0604020202020204" pitchFamily="34" charset="0"/>
              </a:rPr>
              <a:t>KFC is absent in 4 states. They are - Kentucky, Montana, North Dakota and Wyoming</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0575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7CD6-A021-0D80-29E6-528546CCC16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92E35877-0B86-E85C-AB4C-F692ECA20ED3}"/>
              </a:ext>
            </a:extLst>
          </p:cNvPr>
          <p:cNvSpPr>
            <a:spLocks noGrp="1"/>
          </p:cNvSpPr>
          <p:nvPr>
            <p:ph idx="1"/>
          </p:nvPr>
        </p:nvSpPr>
        <p:spPr>
          <a:xfrm>
            <a:off x="1154954" y="2603500"/>
            <a:ext cx="9128529" cy="3416300"/>
          </a:xfrm>
        </p:spPr>
        <p:txBody>
          <a:bodyPr/>
          <a:lstStyle/>
          <a:p>
            <a:pPr marL="0" indent="0" algn="l">
              <a:buNone/>
            </a:pPr>
            <a:r>
              <a:rPr lang="en-US" b="1" i="0" dirty="0">
                <a:solidFill>
                  <a:srgbClr val="212121"/>
                </a:solidFill>
                <a:effectLst/>
                <a:highlight>
                  <a:srgbClr val="FFFFFF"/>
                </a:highlight>
                <a:latin typeface="Arial" panose="020B0604020202020204" pitchFamily="34" charset="0"/>
                <a:cs typeface="Arial" panose="020B0604020202020204" pitchFamily="34" charset="0"/>
              </a:rPr>
              <a:t>Market Landscape</a:t>
            </a:r>
            <a:endParaRPr lang="en-US" b="0" i="0" dirty="0">
              <a:solidFill>
                <a:srgbClr val="212121"/>
              </a:solidFill>
              <a:effectLst/>
              <a:highlight>
                <a:srgbClr val="FFFFFF"/>
              </a:highlight>
              <a:latin typeface="Arial" panose="020B0604020202020204" pitchFamily="34" charset="0"/>
              <a:cs typeface="Arial" panose="020B0604020202020204" pitchFamily="34" charset="0"/>
            </a:endParaRPr>
          </a:p>
          <a:p>
            <a:pPr algn="l"/>
            <a:r>
              <a:rPr lang="en-US" b="0" i="0" dirty="0">
                <a:solidFill>
                  <a:srgbClr val="212121"/>
                </a:solidFill>
                <a:effectLst/>
                <a:highlight>
                  <a:srgbClr val="FFFFFF"/>
                </a:highlight>
                <a:latin typeface="Arial" panose="020B0604020202020204" pitchFamily="34" charset="0"/>
                <a:cs typeface="Arial" panose="020B0604020202020204" pitchFamily="34" charset="0"/>
              </a:rPr>
              <a:t>Most of the fast food restaurants are located in South and Mid West. Further in each of the four regions few states have higher market share than others by large margin. </a:t>
            </a:r>
          </a:p>
          <a:p>
            <a:pPr algn="l"/>
            <a:r>
              <a:rPr lang="en-US" b="0" i="0" dirty="0">
                <a:solidFill>
                  <a:srgbClr val="212121"/>
                </a:solidFill>
                <a:effectLst/>
                <a:highlight>
                  <a:srgbClr val="FFFFFF"/>
                </a:highlight>
                <a:latin typeface="Arial" panose="020B0604020202020204" pitchFamily="34" charset="0"/>
                <a:cs typeface="Arial" panose="020B0604020202020204" pitchFamily="34" charset="0"/>
              </a:rPr>
              <a:t>At National level, Ohio, Florida, California, North Carolina and Alabama are top states attracting most of the businesses</a:t>
            </a:r>
          </a:p>
          <a:p>
            <a:endParaRPr lang="en-US" dirty="0"/>
          </a:p>
        </p:txBody>
      </p:sp>
    </p:spTree>
    <p:extLst>
      <p:ext uri="{BB962C8B-B14F-4D97-AF65-F5344CB8AC3E}">
        <p14:creationId xmlns:p14="http://schemas.microsoft.com/office/powerpoint/2010/main" val="110665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F8A0-1F04-AD1E-C202-27A943D1E91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Continue</a:t>
            </a:r>
          </a:p>
        </p:txBody>
      </p:sp>
      <p:sp>
        <p:nvSpPr>
          <p:cNvPr id="3" name="Content Placeholder 2">
            <a:extLst>
              <a:ext uri="{FF2B5EF4-FFF2-40B4-BE49-F238E27FC236}">
                <a16:creationId xmlns:a16="http://schemas.microsoft.com/office/drawing/2014/main" id="{B44F025F-0F4D-F1E5-A42F-2B59C1F1FB01}"/>
              </a:ext>
            </a:extLst>
          </p:cNvPr>
          <p:cNvSpPr>
            <a:spLocks noGrp="1"/>
          </p:cNvSpPr>
          <p:nvPr>
            <p:ph idx="1"/>
          </p:nvPr>
        </p:nvSpPr>
        <p:spPr>
          <a:xfrm>
            <a:off x="1154954" y="2603500"/>
            <a:ext cx="9114461" cy="3416300"/>
          </a:xfrm>
        </p:spPr>
        <p:txBody>
          <a:bodyPr>
            <a:normAutofit/>
          </a:bodyPr>
          <a:lstStyle/>
          <a:p>
            <a:pPr marL="0" indent="0">
              <a:buNone/>
            </a:pPr>
            <a:r>
              <a:rPr lang="en-US" b="1" i="0" dirty="0">
                <a:solidFill>
                  <a:srgbClr val="212121"/>
                </a:solidFill>
                <a:effectLst/>
                <a:highlight>
                  <a:srgbClr val="FFFFFF"/>
                </a:highlight>
                <a:latin typeface="Arial" panose="020B0604020202020204" pitchFamily="34" charset="0"/>
                <a:cs typeface="Arial" panose="020B0604020202020204" pitchFamily="34" charset="0"/>
              </a:rPr>
              <a:t>Brand Presence</a:t>
            </a:r>
            <a:endParaRPr lang="en-US" b="0" i="0" dirty="0">
              <a:solidFill>
                <a:srgbClr val="212121"/>
              </a:solidFill>
              <a:effectLst/>
              <a:highlight>
                <a:srgbClr val="FFFFFF"/>
              </a:highlight>
              <a:latin typeface="Arial" panose="020B0604020202020204" pitchFamily="34" charset="0"/>
              <a:cs typeface="Arial" panose="020B0604020202020204" pitchFamily="34" charset="0"/>
            </a:endParaRPr>
          </a:p>
          <a:p>
            <a:pPr algn="l"/>
            <a:r>
              <a:rPr lang="en-US" b="0" i="0" dirty="0">
                <a:solidFill>
                  <a:srgbClr val="212121"/>
                </a:solidFill>
                <a:effectLst/>
                <a:highlight>
                  <a:srgbClr val="FFFFFF"/>
                </a:highlight>
                <a:latin typeface="Arial" panose="020B0604020202020204" pitchFamily="34" charset="0"/>
                <a:cs typeface="Arial" panose="020B0604020202020204" pitchFamily="34" charset="0"/>
              </a:rPr>
              <a:t>Top Brands have presence in almost all geographies with Subway having more stores than others by a considerable margin. </a:t>
            </a:r>
          </a:p>
          <a:p>
            <a:pPr algn="l"/>
            <a:r>
              <a:rPr lang="en-US" b="0" i="0" dirty="0">
                <a:solidFill>
                  <a:srgbClr val="212121"/>
                </a:solidFill>
                <a:effectLst/>
                <a:highlight>
                  <a:srgbClr val="FFFFFF"/>
                </a:highlight>
                <a:latin typeface="Arial" panose="020B0604020202020204" pitchFamily="34" charset="0"/>
                <a:cs typeface="Arial" panose="020B0604020202020204" pitchFamily="34" charset="0"/>
              </a:rPr>
              <a:t>This tells us that key growth strategy for Brands has been "Market Development" i.e. offer products/services in newer markets as a way to grow revenues Subway share is above 28% in all regions followed by McDonald's at 20-28%. </a:t>
            </a:r>
          </a:p>
          <a:p>
            <a:pPr algn="l"/>
            <a:r>
              <a:rPr lang="en-US" b="0" i="0" dirty="0">
                <a:solidFill>
                  <a:srgbClr val="212121"/>
                </a:solidFill>
                <a:effectLst/>
                <a:highlight>
                  <a:srgbClr val="FFFFFF"/>
                </a:highlight>
                <a:latin typeface="Arial" panose="020B0604020202020204" pitchFamily="34" charset="0"/>
                <a:cs typeface="Arial" panose="020B0604020202020204" pitchFamily="34" charset="0"/>
              </a:rPr>
              <a:t>Given the ubiquitous presence of brands, there is intense stiff competition in market. This creates added pressure on Brands to differentiate their product offerings </a:t>
            </a:r>
          </a:p>
          <a:p>
            <a:pPr algn="l"/>
            <a:r>
              <a:rPr lang="en-US" b="0" i="0" dirty="0">
                <a:solidFill>
                  <a:srgbClr val="212121"/>
                </a:solidFill>
                <a:effectLst/>
                <a:highlight>
                  <a:srgbClr val="FFFFFF"/>
                </a:highlight>
                <a:latin typeface="Arial" panose="020B0604020202020204" pitchFamily="34" charset="0"/>
                <a:cs typeface="Arial" panose="020B0604020202020204" pitchFamily="34" charset="0"/>
              </a:rPr>
              <a:t>In market characterized by high volume-low margin transactions mere survival may not be best long term strategy</a:t>
            </a:r>
          </a:p>
          <a:p>
            <a:endParaRPr lang="en-US" dirty="0"/>
          </a:p>
        </p:txBody>
      </p:sp>
    </p:spTree>
    <p:extLst>
      <p:ext uri="{BB962C8B-B14F-4D97-AF65-F5344CB8AC3E}">
        <p14:creationId xmlns:p14="http://schemas.microsoft.com/office/powerpoint/2010/main" val="350021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A27E4-7DA1-EB75-408B-296BD808E1BC}"/>
              </a:ext>
            </a:extLst>
          </p:cNvPr>
          <p:cNvSpPr txBox="1"/>
          <p:nvPr/>
        </p:nvSpPr>
        <p:spPr>
          <a:xfrm>
            <a:off x="3931369" y="2921168"/>
            <a:ext cx="4329262" cy="1015663"/>
          </a:xfrm>
          <a:prstGeom prst="rect">
            <a:avLst/>
          </a:prstGeom>
          <a:noFill/>
        </p:spPr>
        <p:txBody>
          <a:bodyPr wrap="none" rtlCol="0">
            <a:spAutoFit/>
          </a:bodyPr>
          <a:lstStyle/>
          <a:p>
            <a:r>
              <a:rPr lang="en-US" sz="6000" b="1" i="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740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186B-D197-8BAC-1210-7E533DBA269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39CD0668-9EFF-1494-7740-5C571E9B1C4B}"/>
              </a:ext>
            </a:extLst>
          </p:cNvPr>
          <p:cNvSpPr>
            <a:spLocks noGrp="1"/>
          </p:cNvSpPr>
          <p:nvPr>
            <p:ph idx="1"/>
          </p:nvPr>
        </p:nvSpPr>
        <p:spPr>
          <a:xfrm>
            <a:off x="1154954" y="2603500"/>
            <a:ext cx="9902252" cy="3416300"/>
          </a:xfrm>
        </p:spPr>
        <p:txBody>
          <a:bodyPr/>
          <a:lstStyle/>
          <a:p>
            <a:r>
              <a:rPr lang="en-US" dirty="0">
                <a:solidFill>
                  <a:schemeClr val="tx1"/>
                </a:solidFill>
                <a:latin typeface="Arial" panose="020B0604020202020204" pitchFamily="34" charset="0"/>
                <a:cs typeface="Arial" panose="020B0604020202020204" pitchFamily="34" charset="0"/>
              </a:rPr>
              <a:t>Choosing the fast food industry for market analysis.</a:t>
            </a:r>
          </a:p>
          <a:p>
            <a:r>
              <a:rPr lang="en-US" dirty="0">
                <a:solidFill>
                  <a:schemeClr val="tx1"/>
                </a:solidFill>
                <a:latin typeface="Arial" panose="020B0604020202020204" pitchFamily="34" charset="0"/>
                <a:cs typeface="Arial" panose="020B0604020202020204" pitchFamily="34" charset="0"/>
              </a:rPr>
              <a:t>Focusing on the distribution of fast food restaurants across various states in the USA.</a:t>
            </a:r>
          </a:p>
          <a:p>
            <a:r>
              <a:rPr lang="en-US" dirty="0">
                <a:solidFill>
                  <a:schemeClr val="tx1"/>
                </a:solidFill>
                <a:latin typeface="Arial" panose="020B0604020202020204" pitchFamily="34" charset="0"/>
                <a:cs typeface="Arial" panose="020B0604020202020204" pitchFamily="34" charset="0"/>
              </a:rPr>
              <a:t>Aiming to study the openness of the market for potential opportunities.</a:t>
            </a:r>
          </a:p>
          <a:p>
            <a:r>
              <a:rPr lang="en-US" dirty="0">
                <a:solidFill>
                  <a:schemeClr val="tx1"/>
                </a:solidFill>
                <a:latin typeface="Arial" panose="020B0604020202020204" pitchFamily="34" charset="0"/>
                <a:cs typeface="Arial" panose="020B0604020202020204" pitchFamily="34" charset="0"/>
              </a:rPr>
              <a:t>Analyzing the potential benefits for new fast food stores entering the market.</a:t>
            </a:r>
          </a:p>
          <a:p>
            <a:r>
              <a:rPr lang="en-US" dirty="0">
                <a:solidFill>
                  <a:schemeClr val="tx1"/>
                </a:solidFill>
                <a:latin typeface="Arial" panose="020B0604020202020204" pitchFamily="34" charset="0"/>
                <a:cs typeface="Arial" panose="020B0604020202020204" pitchFamily="34" charset="0"/>
              </a:rPr>
              <a:t>Identifying possible locations for new fast food restaurants based on the analysis.</a:t>
            </a:r>
          </a:p>
          <a:p>
            <a:r>
              <a:rPr lang="en-US" dirty="0">
                <a:solidFill>
                  <a:schemeClr val="tx1"/>
                </a:solidFill>
                <a:latin typeface="Arial" panose="020B0604020202020204" pitchFamily="34" charset="0"/>
                <a:cs typeface="Arial" panose="020B0604020202020204" pitchFamily="34" charset="0"/>
              </a:rPr>
              <a:t>Considering the dataset to be representative of the broader fast food market.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8094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6F35-C91A-0121-4053-554816DBF0E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Data Collection</a:t>
            </a:r>
          </a:p>
        </p:txBody>
      </p:sp>
      <p:sp>
        <p:nvSpPr>
          <p:cNvPr id="3" name="Content Placeholder 2">
            <a:extLst>
              <a:ext uri="{FF2B5EF4-FFF2-40B4-BE49-F238E27FC236}">
                <a16:creationId xmlns:a16="http://schemas.microsoft.com/office/drawing/2014/main" id="{D87C51C1-EFE1-7F06-7DBF-6AB3773114F5}"/>
              </a:ext>
            </a:extLst>
          </p:cNvPr>
          <p:cNvSpPr>
            <a:spLocks noGrp="1"/>
          </p:cNvSpPr>
          <p:nvPr>
            <p:ph idx="1"/>
          </p:nvPr>
        </p:nvSpPr>
        <p:spPr>
          <a:xfrm>
            <a:off x="1154954" y="2603500"/>
            <a:ext cx="9480221" cy="3416300"/>
          </a:xfrm>
        </p:spPr>
        <p:txBody>
          <a:bodyPr/>
          <a:lstStyle/>
          <a:p>
            <a:pPr marL="0" marR="0">
              <a:lnSpc>
                <a:spcPct val="107000"/>
              </a:lnSpc>
              <a:spcBef>
                <a:spcPts val="0"/>
              </a:spcBef>
              <a:spcAft>
                <a:spcPts val="800"/>
              </a:spcAft>
            </a:pP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This is a dataset of 10,000 fast food restaurants provided by Business Database</a:t>
            </a:r>
            <a:r>
              <a:rPr lang="en-US" kern="100" dirty="0">
                <a:solidFill>
                  <a:schemeClr val="tx1"/>
                </a:solidFill>
                <a:latin typeface="Arial" panose="020B0604020202020204" pitchFamily="34" charset="0"/>
                <a:ea typeface="Calibri" panose="020F0502020204030204" pitchFamily="34" charset="0"/>
                <a:cs typeface="Arial" panose="020B0604020202020204" pitchFamily="34" charset="0"/>
              </a:rPr>
              <a:t> of 	</a:t>
            </a:r>
            <a:r>
              <a:rPr lang="en-US" sz="18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Datafiniti</a:t>
            </a:r>
            <a:r>
              <a:rPr lang="en-US" kern="100" dirty="0">
                <a:solidFill>
                  <a:schemeClr val="tx1"/>
                </a:solidFill>
                <a:latin typeface="Arial" panose="020B0604020202020204" pitchFamily="34" charset="0"/>
                <a:ea typeface="Calibri" panose="020F0502020204030204" pitchFamily="34" charset="0"/>
                <a:cs typeface="Arial" panose="020B0604020202020204" pitchFamily="34" charset="0"/>
              </a:rPr>
              <a:t>.</a:t>
            </a:r>
            <a:endPar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includes the restaurant's address, city, latitude and longitude coordinates,</a:t>
            </a:r>
          </a:p>
          <a:p>
            <a:pPr marL="0" marR="0" indent="0">
              <a:lnSpc>
                <a:spcPct val="107000"/>
              </a:lnSpc>
              <a:spcBef>
                <a:spcPts val="0"/>
              </a:spcBef>
              <a:spcAft>
                <a:spcPts val="800"/>
              </a:spcAft>
              <a:buNone/>
            </a:pPr>
            <a:r>
              <a:rPr lang="en-US" kern="1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name, and more. </a:t>
            </a:r>
          </a:p>
          <a:p>
            <a:pPr marL="0" marR="0">
              <a:lnSpc>
                <a:spcPct val="107000"/>
              </a:lnSpc>
              <a:spcBef>
                <a:spcPts val="0"/>
              </a:spcBef>
              <a:spcAft>
                <a:spcPts val="800"/>
              </a:spcAft>
            </a:pP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is collected from 2014 to 2019.</a:t>
            </a:r>
          </a:p>
          <a:p>
            <a:pPr marL="0" marR="0">
              <a:lnSpc>
                <a:spcPct val="107000"/>
              </a:lnSpc>
              <a:spcBef>
                <a:spcPts val="0"/>
              </a:spcBef>
              <a:spcAft>
                <a:spcPts val="800"/>
              </a:spcAft>
            </a:pP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 </a:t>
            </a:r>
            <a:r>
              <a:rPr lang="en-US" sz="1800" u="sng" kern="100"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https://data.world/datafiniti/fast-food-restaurants-across-America</a:t>
            </a:r>
            <a:endParaRPr lang="en-US" sz="1800" u="sng"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642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A803-9F1C-65DF-7123-163E0A58542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Data Load</a:t>
            </a:r>
          </a:p>
        </p:txBody>
      </p:sp>
      <p:pic>
        <p:nvPicPr>
          <p:cNvPr id="5" name="Content Placeholder 4">
            <a:extLst>
              <a:ext uri="{FF2B5EF4-FFF2-40B4-BE49-F238E27FC236}">
                <a16:creationId xmlns:a16="http://schemas.microsoft.com/office/drawing/2014/main" id="{FB804BB2-9319-9932-2BD1-B2424E302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704" y="2375863"/>
            <a:ext cx="6132111" cy="2387609"/>
          </a:xfrm>
        </p:spPr>
      </p:pic>
      <p:pic>
        <p:nvPicPr>
          <p:cNvPr id="7" name="Picture 6">
            <a:extLst>
              <a:ext uri="{FF2B5EF4-FFF2-40B4-BE49-F238E27FC236}">
                <a16:creationId xmlns:a16="http://schemas.microsoft.com/office/drawing/2014/main" id="{4D43D9EA-2DC8-21DA-904A-640FACAB9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169" y="4763472"/>
            <a:ext cx="6593127" cy="1932750"/>
          </a:xfrm>
          <a:prstGeom prst="rect">
            <a:avLst/>
          </a:prstGeom>
        </p:spPr>
      </p:pic>
    </p:spTree>
    <p:extLst>
      <p:ext uri="{BB962C8B-B14F-4D97-AF65-F5344CB8AC3E}">
        <p14:creationId xmlns:p14="http://schemas.microsoft.com/office/powerpoint/2010/main" val="65387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A972-5905-BF3C-F7B9-D0B43F0550A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Data Exploration</a:t>
            </a:r>
          </a:p>
        </p:txBody>
      </p:sp>
      <p:sp>
        <p:nvSpPr>
          <p:cNvPr id="3" name="Content Placeholder 2">
            <a:extLst>
              <a:ext uri="{FF2B5EF4-FFF2-40B4-BE49-F238E27FC236}">
                <a16:creationId xmlns:a16="http://schemas.microsoft.com/office/drawing/2014/main" id="{3AB07A40-451C-4F6B-28F7-F0F4B697E5B8}"/>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Data Shape – (10000, 16)</a:t>
            </a:r>
          </a:p>
          <a:p>
            <a:endParaRPr lang="en-US" dirty="0"/>
          </a:p>
        </p:txBody>
      </p:sp>
      <p:pic>
        <p:nvPicPr>
          <p:cNvPr id="5" name="Picture 4">
            <a:extLst>
              <a:ext uri="{FF2B5EF4-FFF2-40B4-BE49-F238E27FC236}">
                <a16:creationId xmlns:a16="http://schemas.microsoft.com/office/drawing/2014/main" id="{3ED50E28-C886-3170-3708-C4E8112AF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63" y="3429000"/>
            <a:ext cx="3628061" cy="2826864"/>
          </a:xfrm>
          <a:prstGeom prst="rect">
            <a:avLst/>
          </a:prstGeom>
        </p:spPr>
      </p:pic>
      <p:pic>
        <p:nvPicPr>
          <p:cNvPr id="7" name="Picture 6">
            <a:extLst>
              <a:ext uri="{FF2B5EF4-FFF2-40B4-BE49-F238E27FC236}">
                <a16:creationId xmlns:a16="http://schemas.microsoft.com/office/drawing/2014/main" id="{1A8687ED-A969-879B-79A5-384A995CD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9503" y="4600135"/>
            <a:ext cx="5953190" cy="1782338"/>
          </a:xfrm>
          <a:prstGeom prst="rect">
            <a:avLst/>
          </a:prstGeom>
        </p:spPr>
      </p:pic>
    </p:spTree>
    <p:extLst>
      <p:ext uri="{BB962C8B-B14F-4D97-AF65-F5344CB8AC3E}">
        <p14:creationId xmlns:p14="http://schemas.microsoft.com/office/powerpoint/2010/main" val="303237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4C86-1568-C954-24C3-E8BBBBE8C2C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Data Cleaning</a:t>
            </a:r>
          </a:p>
        </p:txBody>
      </p:sp>
      <p:pic>
        <p:nvPicPr>
          <p:cNvPr id="9" name="Content Placeholder 8">
            <a:extLst>
              <a:ext uri="{FF2B5EF4-FFF2-40B4-BE49-F238E27FC236}">
                <a16:creationId xmlns:a16="http://schemas.microsoft.com/office/drawing/2014/main" id="{0634A44B-7ED6-0446-E05F-FBF42FF3B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563" y="2603500"/>
            <a:ext cx="8259186" cy="3416300"/>
          </a:xfrm>
        </p:spPr>
      </p:pic>
    </p:spTree>
    <p:extLst>
      <p:ext uri="{BB962C8B-B14F-4D97-AF65-F5344CB8AC3E}">
        <p14:creationId xmlns:p14="http://schemas.microsoft.com/office/powerpoint/2010/main" val="38703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5219-B365-C1F6-11EE-DAEF671044B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Summary Statistics</a:t>
            </a:r>
          </a:p>
        </p:txBody>
      </p:sp>
      <p:pic>
        <p:nvPicPr>
          <p:cNvPr id="5" name="Content Placeholder 4">
            <a:extLst>
              <a:ext uri="{FF2B5EF4-FFF2-40B4-BE49-F238E27FC236}">
                <a16:creationId xmlns:a16="http://schemas.microsoft.com/office/drawing/2014/main" id="{73651079-CC06-D9ED-8DC4-431C99100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0750" y="2603499"/>
            <a:ext cx="5280789" cy="3670691"/>
          </a:xfrm>
        </p:spPr>
      </p:pic>
    </p:spTree>
    <p:extLst>
      <p:ext uri="{BB962C8B-B14F-4D97-AF65-F5344CB8AC3E}">
        <p14:creationId xmlns:p14="http://schemas.microsoft.com/office/powerpoint/2010/main" val="44077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61A8-274A-05D0-B04B-EBE7485E8A7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Data Analysis</a:t>
            </a:r>
          </a:p>
        </p:txBody>
      </p:sp>
      <p:pic>
        <p:nvPicPr>
          <p:cNvPr id="5" name="Content Placeholder 4">
            <a:extLst>
              <a:ext uri="{FF2B5EF4-FFF2-40B4-BE49-F238E27FC236}">
                <a16:creationId xmlns:a16="http://schemas.microsoft.com/office/drawing/2014/main" id="{FD4C18B0-F152-CCAF-84BD-21548F0B8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42" y="2575364"/>
            <a:ext cx="3800149" cy="3663733"/>
          </a:xfrm>
        </p:spPr>
      </p:pic>
      <p:pic>
        <p:nvPicPr>
          <p:cNvPr id="7" name="Picture 6">
            <a:extLst>
              <a:ext uri="{FF2B5EF4-FFF2-40B4-BE49-F238E27FC236}">
                <a16:creationId xmlns:a16="http://schemas.microsoft.com/office/drawing/2014/main" id="{7721C8F8-C043-8647-5C7E-7673B9BB1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263" y="3229029"/>
            <a:ext cx="6821380" cy="2655303"/>
          </a:xfrm>
          <a:prstGeom prst="rect">
            <a:avLst/>
          </a:prstGeom>
        </p:spPr>
      </p:pic>
    </p:spTree>
    <p:extLst>
      <p:ext uri="{BB962C8B-B14F-4D97-AF65-F5344CB8AC3E}">
        <p14:creationId xmlns:p14="http://schemas.microsoft.com/office/powerpoint/2010/main" val="3630932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76</TotalTime>
  <Words>794</Words>
  <Application>Microsoft Office PowerPoint</Application>
  <PresentationFormat>Widescreen</PresentationFormat>
  <Paragraphs>89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Wingdings</vt:lpstr>
      <vt:lpstr>Wingdings 3</vt:lpstr>
      <vt:lpstr>Ion Boardroom</vt:lpstr>
      <vt:lpstr>Comprehensive  Market Analysis of  US Fast Food Restaurants</vt:lpstr>
      <vt:lpstr>Report Outline</vt:lpstr>
      <vt:lpstr>Objective</vt:lpstr>
      <vt:lpstr>Data Collection</vt:lpstr>
      <vt:lpstr>Data Load</vt:lpstr>
      <vt:lpstr>Data Exploration</vt:lpstr>
      <vt:lpstr>Data Cleaning</vt:lpstr>
      <vt:lpstr>Summary Statistics</vt:lpstr>
      <vt:lpstr>Data Analysis</vt:lpstr>
      <vt:lpstr>Data Analysis – Cont.</vt:lpstr>
      <vt:lpstr>Interactive Map Visualization 1</vt:lpstr>
      <vt:lpstr>Map 1</vt:lpstr>
      <vt:lpstr>Map 1</vt:lpstr>
      <vt:lpstr>Interactive Map Visualization 2</vt:lpstr>
      <vt:lpstr>Continue</vt:lpstr>
      <vt:lpstr>Interactive Aggregation Visualization 1</vt:lpstr>
      <vt:lpstr>Continue</vt:lpstr>
      <vt:lpstr>Interactive Aggregation Visualization 2</vt:lpstr>
      <vt:lpstr>Continue</vt:lpstr>
      <vt:lpstr>Interactive Aggregation Visualization 3</vt:lpstr>
      <vt:lpstr>Continue</vt:lpstr>
      <vt:lpstr>Brand Presence by Region</vt:lpstr>
      <vt:lpstr>Continue</vt:lpstr>
      <vt:lpstr>Interactive Aggregation Visualization 4</vt:lpstr>
      <vt:lpstr>Continue</vt:lpstr>
      <vt:lpstr>Continue</vt:lpstr>
      <vt:lpstr>Conclusion</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Fast Food Restaurants Market Analysis </dc:title>
  <dc:creator>Shibbir</dc:creator>
  <cp:lastModifiedBy>Shibbir</cp:lastModifiedBy>
  <cp:revision>101</cp:revision>
  <dcterms:created xsi:type="dcterms:W3CDTF">2024-04-29T02:55:12Z</dcterms:created>
  <dcterms:modified xsi:type="dcterms:W3CDTF">2024-09-21T16:42:46Z</dcterms:modified>
</cp:coreProperties>
</file>