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31" name="Google Shape;31;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7" name="Google Shape;37;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4" name="Google Shape;44;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0" name="Google Shape;50;p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1" name="Google Shape;51;p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2" name="Google Shape;52;p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2230278" y="2019993"/>
            <a:ext cx="9404700" cy="140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US"/>
              <a:t>Car Price Prediction Project</a:t>
            </a:r>
            <a:br>
              <a:rPr lang="en-US"/>
            </a:br>
            <a:endParaRPr/>
          </a:p>
        </p:txBody>
      </p:sp>
      <p:sp>
        <p:nvSpPr>
          <p:cNvPr id="148" name="Google Shape;148;p19"/>
          <p:cNvSpPr txBox="1"/>
          <p:nvPr>
            <p:ph idx="1" type="body"/>
          </p:nvPr>
        </p:nvSpPr>
        <p:spPr>
          <a:xfrm>
            <a:off x="1411387" y="2019993"/>
            <a:ext cx="8946600" cy="4195500"/>
          </a:xfrm>
          <a:prstGeom prst="rect">
            <a:avLst/>
          </a:prstGeom>
          <a:noFill/>
          <a:ln>
            <a:noFill/>
          </a:ln>
        </p:spPr>
        <p:txBody>
          <a:bodyPr anchorCtr="0" anchor="t" bIns="45700" lIns="91425" spcFirstLastPara="1" rIns="91425" wrap="square" tIns="45700">
            <a:normAutofit lnSpcReduction="10000"/>
          </a:bodyPr>
          <a:lstStyle/>
          <a:p>
            <a:pPr indent="-241300" lvl="0" marL="342900" rtl="0" algn="l">
              <a:spcBef>
                <a:spcPts val="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Created By – Kshitij Chawla</a:t>
            </a:r>
            <a:endParaRPr/>
          </a:p>
        </p:txBody>
      </p:sp>
      <p:pic>
        <p:nvPicPr>
          <p:cNvPr id="149" name="Google Shape;149;p19"/>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Removing Skewness</a:t>
            </a:r>
            <a:endParaRPr/>
          </a:p>
        </p:txBody>
      </p:sp>
      <p:sp>
        <p:nvSpPr>
          <p:cNvPr id="213" name="Google Shape;213;p2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We tried different methods to remove skewness -&gt; Log method, Sqrt method, Power Method,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Power Method removed the skewness perfectly.</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Code Snippet:</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fin_df_new=power_transform(final_df)</a:t>
            </a:r>
            <a:endParaRPr/>
          </a:p>
          <a:p>
            <a:pPr indent="0" lvl="0" marL="0" rtl="0" algn="l">
              <a:spcBef>
                <a:spcPts val="1000"/>
              </a:spcBef>
              <a:spcAft>
                <a:spcPts val="0"/>
              </a:spcAft>
              <a:buSzPts val="1600"/>
              <a:buNone/>
            </a:pPr>
            <a:r>
              <a:rPr lang="en-US"/>
              <a:t>fin_df_new = pd.DataFrame(fin_df_new,columns=final_df.columns)</a:t>
            </a:r>
            <a:endParaRPr/>
          </a:p>
        </p:txBody>
      </p:sp>
      <p:pic>
        <p:nvPicPr>
          <p:cNvPr id="214" name="Google Shape;214;p28"/>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Train Test Split</a:t>
            </a:r>
            <a:endParaRPr/>
          </a:p>
        </p:txBody>
      </p:sp>
      <p:sp>
        <p:nvSpPr>
          <p:cNvPr id="220" name="Google Shape;220;p2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We split the data into training and testing categories with 7:3 ratio.</a:t>
            </a:r>
            <a:endParaRPr/>
          </a:p>
          <a:p>
            <a:pPr indent="-342900" lvl="0" marL="342900" rtl="0" algn="l">
              <a:spcBef>
                <a:spcPts val="1000"/>
              </a:spcBef>
              <a:spcAft>
                <a:spcPts val="0"/>
              </a:spcAft>
              <a:buSzPts val="1600"/>
              <a:buChar char="►"/>
            </a:pPr>
            <a:r>
              <a:rPr lang="en-US"/>
              <a:t>We used inbuilt function in the model_selection library of python</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Code snippet:</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x_train,x_test,y_train,y_test = train_test_split(x,y,test_size=.30,random_state=5)</a:t>
            </a:r>
            <a:endParaRPr/>
          </a:p>
        </p:txBody>
      </p:sp>
      <p:pic>
        <p:nvPicPr>
          <p:cNvPr id="221" name="Google Shape;221;p29"/>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Model training	</a:t>
            </a:r>
            <a:br>
              <a:rPr lang="en-US"/>
            </a:br>
            <a:endParaRPr/>
          </a:p>
        </p:txBody>
      </p:sp>
      <p:sp>
        <p:nvSpPr>
          <p:cNvPr id="227" name="Google Shape;227;p3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We used different Models and compared the accuracy of the models: </a:t>
            </a:r>
            <a:endParaRPr/>
          </a:p>
          <a:p>
            <a:pPr indent="-342900" lvl="0" marL="342900" rtl="0" algn="l">
              <a:spcBef>
                <a:spcPts val="1000"/>
              </a:spcBef>
              <a:spcAft>
                <a:spcPts val="0"/>
              </a:spcAft>
              <a:buSzPts val="1600"/>
              <a:buChar char="►"/>
            </a:pPr>
            <a:r>
              <a:rPr lang="en-US"/>
              <a:t>Linear Regression</a:t>
            </a:r>
            <a:endParaRPr/>
          </a:p>
          <a:p>
            <a:pPr indent="-342900" lvl="0" marL="342900" rtl="0" algn="l">
              <a:spcBef>
                <a:spcPts val="1000"/>
              </a:spcBef>
              <a:spcAft>
                <a:spcPts val="0"/>
              </a:spcAft>
              <a:buSzPts val="1600"/>
              <a:buChar char="►"/>
            </a:pPr>
            <a:r>
              <a:rPr lang="en-US"/>
              <a:t>Decision Tree</a:t>
            </a:r>
            <a:endParaRPr/>
          </a:p>
          <a:p>
            <a:pPr indent="-342900" lvl="0" marL="342900" rtl="0" algn="l">
              <a:spcBef>
                <a:spcPts val="1000"/>
              </a:spcBef>
              <a:spcAft>
                <a:spcPts val="0"/>
              </a:spcAft>
              <a:buSzPts val="1600"/>
              <a:buChar char="►"/>
            </a:pPr>
            <a:r>
              <a:rPr lang="en-US"/>
              <a:t>Lasso</a:t>
            </a:r>
            <a:endParaRPr/>
          </a:p>
          <a:p>
            <a:pPr indent="-342900" lvl="0" marL="342900" rtl="0" algn="l">
              <a:spcBef>
                <a:spcPts val="1000"/>
              </a:spcBef>
              <a:spcAft>
                <a:spcPts val="0"/>
              </a:spcAft>
              <a:buSzPts val="1600"/>
              <a:buChar char="►"/>
            </a:pPr>
            <a:r>
              <a:rPr lang="en-US"/>
              <a:t>Ridge</a:t>
            </a:r>
            <a:endParaRPr/>
          </a:p>
          <a:p>
            <a:pPr indent="-342900" lvl="0" marL="342900" rtl="0" algn="l">
              <a:spcBef>
                <a:spcPts val="1000"/>
              </a:spcBef>
              <a:spcAft>
                <a:spcPts val="0"/>
              </a:spcAft>
              <a:buSzPts val="1600"/>
              <a:buChar char="►"/>
            </a:pPr>
            <a:r>
              <a:rPr lang="en-US"/>
              <a:t>Random Forest</a:t>
            </a:r>
            <a:endParaRPr/>
          </a:p>
          <a:p>
            <a:pPr indent="-332740" lvl="0" marL="342900" rtl="0" algn="l">
              <a:spcBef>
                <a:spcPts val="1000"/>
              </a:spcBef>
              <a:spcAft>
                <a:spcPts val="0"/>
              </a:spcAft>
              <a:buSzPts val="1440"/>
              <a:buChar char="►"/>
            </a:pPr>
            <a:r>
              <a:rPr lang="en-US"/>
              <a:t>ElasticNet</a:t>
            </a:r>
            <a:endParaRPr/>
          </a:p>
          <a:p>
            <a:pPr indent="-241300" lvl="0" marL="342900" rtl="0" algn="l">
              <a:spcBef>
                <a:spcPts val="1000"/>
              </a:spcBef>
              <a:spcAft>
                <a:spcPts val="0"/>
              </a:spcAft>
              <a:buSzPts val="1600"/>
              <a:buNone/>
            </a:pPr>
            <a:r>
              <a:t/>
            </a:r>
            <a:endParaRPr/>
          </a:p>
        </p:txBody>
      </p:sp>
      <p:pic>
        <p:nvPicPr>
          <p:cNvPr id="228" name="Google Shape;228;p30"/>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Model Training</a:t>
            </a:r>
            <a:endParaRPr/>
          </a:p>
        </p:txBody>
      </p:sp>
      <p:sp>
        <p:nvSpPr>
          <p:cNvPr id="234" name="Google Shape;234;p31"/>
          <p:cNvSpPr txBox="1"/>
          <p:nvPr>
            <p:ph idx="1" type="body"/>
          </p:nvPr>
        </p:nvSpPr>
        <p:spPr>
          <a:xfrm>
            <a:off x="994656" y="2209801"/>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After Cross Validation the best fit model is RandomForestClassifier Model with R2 score of 0.90</a:t>
            </a:r>
            <a:endParaRPr/>
          </a:p>
          <a:p>
            <a:pPr indent="0" lvl="0" marL="342900" rtl="0" algn="l">
              <a:spcBef>
                <a:spcPts val="1000"/>
              </a:spcBef>
              <a:spcAft>
                <a:spcPts val="0"/>
              </a:spcAft>
              <a:buNone/>
            </a:pPr>
            <a:r>
              <a:t/>
            </a:r>
            <a:endParaRPr/>
          </a:p>
        </p:txBody>
      </p:sp>
      <p:pic>
        <p:nvPicPr>
          <p:cNvPr id="235" name="Google Shape;235;p31"/>
          <p:cNvPicPr preferRelativeResize="0"/>
          <p:nvPr/>
        </p:nvPicPr>
        <p:blipFill>
          <a:blip r:embed="rId3">
            <a:alphaModFix/>
          </a:blip>
          <a:stretch>
            <a:fillRect/>
          </a:stretch>
        </p:blipFill>
        <p:spPr>
          <a:xfrm>
            <a:off x="2371125" y="3414713"/>
            <a:ext cx="7181850" cy="260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4516147" y="2835700"/>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Problem Statement</a:t>
            </a:r>
            <a:br>
              <a:rPr lang="en-US"/>
            </a:br>
            <a:endParaRPr/>
          </a:p>
        </p:txBody>
      </p:sp>
      <p:sp>
        <p:nvSpPr>
          <p:cNvPr id="155" name="Google Shape;155;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457200" lvl="0" marL="0" rtl="0" algn="l">
              <a:spcBef>
                <a:spcPts val="1000"/>
              </a:spcBef>
              <a:spcAft>
                <a:spcPts val="0"/>
              </a:spcAft>
              <a:buClr>
                <a:schemeClr val="dk1"/>
              </a:buClr>
              <a:buSzPts val="1100"/>
              <a:buFont typeface="Arial"/>
              <a:buNone/>
            </a:pPr>
            <a:r>
              <a:rPr lang="en-US"/>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a:p>
          <a:p>
            <a:pPr indent="457200" lvl="0" marL="0" rtl="0" algn="l">
              <a:spcBef>
                <a:spcPts val="1000"/>
              </a:spcBef>
              <a:spcAft>
                <a:spcPts val="0"/>
              </a:spcAft>
              <a:buNone/>
            </a:pPr>
            <a:r>
              <a:t/>
            </a:r>
            <a:endParaRPr/>
          </a:p>
          <a:p>
            <a:pPr indent="0" lvl="0" marL="342900" rtl="0" algn="l">
              <a:spcBef>
                <a:spcPts val="1000"/>
              </a:spcBef>
              <a:spcAft>
                <a:spcPts val="0"/>
              </a:spcAft>
              <a:buNone/>
            </a:pPr>
            <a:r>
              <a:t/>
            </a:r>
            <a:endParaRPr/>
          </a:p>
          <a:p>
            <a:pPr indent="-241300" lvl="0" marL="342900" rtl="0" algn="l">
              <a:spcBef>
                <a:spcPts val="1000"/>
              </a:spcBef>
              <a:spcAft>
                <a:spcPts val="0"/>
              </a:spcAft>
              <a:buSzPts val="1600"/>
              <a:buNone/>
            </a:pPr>
            <a:r>
              <a:t/>
            </a:r>
            <a:endParaRPr/>
          </a:p>
        </p:txBody>
      </p:sp>
      <p:pic>
        <p:nvPicPr>
          <p:cNvPr id="156" name="Google Shape;156;p20"/>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Conceptual Background of the Domain Problem</a:t>
            </a:r>
            <a:br>
              <a:rPr lang="en-US"/>
            </a:br>
            <a:endParaRPr/>
          </a:p>
        </p:txBody>
      </p:sp>
      <p:sp>
        <p:nvSpPr>
          <p:cNvPr id="162" name="Google Shape;162;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The project will require knowledge and practice in building Graphs /plots and analysing them to get the relationship between dataset, Knowledge of Different Learning Models to build and predict the required output. Basic Data science concepts to increase the quality of the dataset and Python Knowledge (Coding Language) which will be used to solve the complete Micro Credit Defaulter project. Understanding of calculating R2 Score, MSE, skewness and basic mathematics/statistical approaches will help to build an accurate model for this project.</a:t>
            </a:r>
            <a:endParaRPr/>
          </a:p>
          <a:p>
            <a:pPr indent="-241300" lvl="0" marL="342900" rtl="0" algn="l">
              <a:spcBef>
                <a:spcPts val="1000"/>
              </a:spcBef>
              <a:spcAft>
                <a:spcPts val="0"/>
              </a:spcAft>
              <a:buSzPts val="1600"/>
              <a:buNone/>
            </a:pPr>
            <a:r>
              <a:t/>
            </a:r>
            <a:endParaRPr/>
          </a:p>
        </p:txBody>
      </p:sp>
      <p:pic>
        <p:nvPicPr>
          <p:cNvPr id="163" name="Google Shape;163;p21"/>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69" name="Google Shape;169;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1) Checked the shape of the dataset : </a:t>
            </a:r>
            <a:br>
              <a:rPr lang="en-US"/>
            </a:br>
            <a:r>
              <a:rPr lang="en-US"/>
              <a:t>	We have 7151 rows and 11 columns in our dataset  </a:t>
            </a:r>
            <a:endParaRPr/>
          </a:p>
          <a:p>
            <a:pPr indent="0" lvl="0" marL="0" rtl="0" algn="l">
              <a:spcBef>
                <a:spcPts val="1000"/>
              </a:spcBef>
              <a:spcAft>
                <a:spcPts val="0"/>
              </a:spcAft>
              <a:buSzPts val="1600"/>
              <a:buNone/>
            </a:pPr>
            <a:r>
              <a:rPr lang="en-US"/>
              <a:t>2) Checked the datatypes of the columns:</a:t>
            </a:r>
            <a:endParaRPr/>
          </a:p>
          <a:p>
            <a:pPr indent="0" lvl="0" marL="0" rtl="0" algn="l">
              <a:spcBef>
                <a:spcPts val="1000"/>
              </a:spcBef>
              <a:spcAft>
                <a:spcPts val="0"/>
              </a:spcAft>
              <a:buSzPts val="1600"/>
              <a:buNone/>
            </a:pPr>
            <a:r>
              <a:rPr lang="en-US"/>
              <a:t>We have int, float and object type variable in dataset</a:t>
            </a:r>
            <a:endParaRPr/>
          </a:p>
          <a:p>
            <a:pPr indent="0" lvl="0" marL="0" rtl="0" algn="l">
              <a:spcBef>
                <a:spcPts val="1000"/>
              </a:spcBef>
              <a:spcAft>
                <a:spcPts val="0"/>
              </a:spcAft>
              <a:buSzPts val="1600"/>
              <a:buNone/>
            </a:pPr>
            <a:r>
              <a:rPr lang="en-US"/>
              <a:t>3) There are  null values present in the dataset</a:t>
            </a:r>
            <a:endParaRPr/>
          </a:p>
          <a:p>
            <a:pPr indent="0" lvl="0" marL="0" rtl="0" algn="l">
              <a:spcBef>
                <a:spcPts val="1000"/>
              </a:spcBef>
              <a:spcAft>
                <a:spcPts val="0"/>
              </a:spcAft>
              <a:buSzPts val="1600"/>
              <a:buNone/>
            </a:pPr>
            <a:r>
              <a:rPr lang="en-US"/>
              <a:t>5) Outliers are present in most of the columns, We will be required to remove outliers before building the model</a:t>
            </a:r>
            <a:endParaRPr/>
          </a:p>
          <a:p>
            <a:pPr indent="0" lvl="0" marL="0" rtl="0" algn="l">
              <a:spcBef>
                <a:spcPts val="1000"/>
              </a:spcBef>
              <a:spcAft>
                <a:spcPts val="0"/>
              </a:spcAft>
              <a:buClr>
                <a:schemeClr val="dk1"/>
              </a:buClr>
              <a:buSzPts val="1600"/>
              <a:buFont typeface="Arial"/>
              <a:buNone/>
            </a:pPr>
            <a:r>
              <a:rPr lang="en-US"/>
              <a:t>Outliers are checked using BoxPlot method available in python library</a:t>
            </a:r>
            <a:endParaRPr/>
          </a:p>
          <a:p>
            <a:pPr indent="0" lvl="1" marL="400050" rtl="0" algn="l">
              <a:spcBef>
                <a:spcPts val="1000"/>
              </a:spcBef>
              <a:spcAft>
                <a:spcPts val="0"/>
              </a:spcAft>
              <a:buSzPts val="1440"/>
              <a:buNone/>
            </a:pPr>
            <a:r>
              <a:t/>
            </a:r>
            <a:endParaRPr/>
          </a:p>
          <a:p>
            <a:pPr indent="-372618" lvl="1" marL="857250" rtl="0" algn="l">
              <a:spcBef>
                <a:spcPts val="1000"/>
              </a:spcBef>
              <a:spcAft>
                <a:spcPts val="0"/>
              </a:spcAft>
              <a:buSzPts val="1440"/>
              <a:buNone/>
            </a:pPr>
            <a:r>
              <a:t/>
            </a:r>
            <a:endParaRPr/>
          </a:p>
        </p:txBody>
      </p:sp>
      <p:pic>
        <p:nvPicPr>
          <p:cNvPr id="170" name="Google Shape;170;p22"/>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76" name="Google Shape;176;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Outliers Example from our dataset – </a:t>
            </a:r>
            <a:endParaRPr/>
          </a:p>
          <a:p>
            <a:pPr indent="-332740" lvl="0" marL="342900" rtl="0" algn="l">
              <a:spcBef>
                <a:spcPts val="0"/>
              </a:spcBef>
              <a:spcAft>
                <a:spcPts val="0"/>
              </a:spcAft>
              <a:buSzPts val="1440"/>
              <a:buChar char="►"/>
            </a:pPr>
            <a:r>
              <a:t/>
            </a:r>
            <a:endParaRPr/>
          </a:p>
          <a:p>
            <a:pPr indent="-241300" lvl="0" marL="342900" rtl="0" algn="l">
              <a:spcBef>
                <a:spcPts val="1000"/>
              </a:spcBef>
              <a:spcAft>
                <a:spcPts val="0"/>
              </a:spcAft>
              <a:buSzPts val="1600"/>
              <a:buNone/>
            </a:pPr>
            <a:r>
              <a:t/>
            </a:r>
            <a:endParaRPr/>
          </a:p>
        </p:txBody>
      </p:sp>
      <p:pic>
        <p:nvPicPr>
          <p:cNvPr id="177" name="Google Shape;177;p23"/>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pic>
        <p:nvPicPr>
          <p:cNvPr id="178" name="Google Shape;178;p23"/>
          <p:cNvPicPr preferRelativeResize="0"/>
          <p:nvPr/>
        </p:nvPicPr>
        <p:blipFill>
          <a:blip r:embed="rId4">
            <a:alphaModFix/>
          </a:blip>
          <a:stretch>
            <a:fillRect/>
          </a:stretch>
        </p:blipFill>
        <p:spPr>
          <a:xfrm>
            <a:off x="1103300" y="2722900"/>
            <a:ext cx="9022973" cy="314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84" name="Google Shape;184;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6) Normal distribution of data: </a:t>
            </a:r>
            <a:endParaRPr/>
          </a:p>
          <a:p>
            <a:pPr indent="0" lvl="0" marL="0" marR="0" rtl="0" algn="l">
              <a:lnSpc>
                <a:spcPct val="100000"/>
              </a:lnSpc>
              <a:spcBef>
                <a:spcPts val="1000"/>
              </a:spcBef>
              <a:spcAft>
                <a:spcPts val="0"/>
              </a:spcAft>
              <a:buSzPts val="1600"/>
              <a:buNone/>
            </a:pPr>
            <a:r>
              <a:rPr lang="en-US"/>
              <a:t>myear</a:t>
            </a:r>
            <a:r>
              <a:rPr lang="en-US"/>
              <a:t>-&gt; not normally distributed</a:t>
            </a:r>
            <a:endParaRPr/>
          </a:p>
          <a:p>
            <a:pPr indent="0" lvl="0" marL="0" marR="0" rtl="0" algn="l">
              <a:lnSpc>
                <a:spcPct val="100000"/>
              </a:lnSpc>
              <a:spcBef>
                <a:spcPts val="1000"/>
              </a:spcBef>
              <a:spcAft>
                <a:spcPts val="0"/>
              </a:spcAft>
              <a:buSzPts val="1600"/>
              <a:buNone/>
            </a:pPr>
            <a:r>
              <a:rPr lang="en-US"/>
              <a:t>price-&gt; Not normally distributed</a:t>
            </a:r>
            <a:endParaRPr/>
          </a:p>
          <a:p>
            <a:pPr indent="0" lvl="0" marL="0" marR="0" rtl="0" algn="l">
              <a:lnSpc>
                <a:spcPct val="100000"/>
              </a:lnSpc>
              <a:spcBef>
                <a:spcPts val="1000"/>
              </a:spcBef>
              <a:spcAft>
                <a:spcPts val="0"/>
              </a:spcAft>
              <a:buSzPts val="1600"/>
              <a:buNone/>
            </a:pPr>
            <a:r>
              <a:rPr lang="en-US"/>
              <a:t>km-&gt; Not normally distributed</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The data will be required to be normalized before building any model to increase the accuracy of the model</a:t>
            </a:r>
            <a:endParaRPr/>
          </a:p>
          <a:p>
            <a:pPr indent="0" lvl="0" marL="0" rtl="0" algn="l">
              <a:spcBef>
                <a:spcPts val="1000"/>
              </a:spcBef>
              <a:spcAft>
                <a:spcPts val="0"/>
              </a:spcAft>
              <a:buSzPts val="1600"/>
              <a:buNone/>
            </a:pPr>
            <a:r>
              <a:rPr lang="en-US"/>
              <a:t>Normalization of the model is checked by plotting distance plot via libraries available in python</a:t>
            </a:r>
            <a:endParaRPr/>
          </a:p>
        </p:txBody>
      </p:sp>
      <p:pic>
        <p:nvPicPr>
          <p:cNvPr id="185" name="Google Shape;185;p24"/>
          <p:cNvPicPr preferRelativeResize="0"/>
          <p:nvPr/>
        </p:nvPicPr>
        <p:blipFill rotWithShape="1">
          <a:blip r:embed="rId3">
            <a:alphaModFix/>
          </a:blip>
          <a:srcRect b="0" l="0" r="0" t="0"/>
          <a:stretch/>
        </p:blipFill>
        <p:spPr>
          <a:xfrm>
            <a:off x="9803419" y="5490863"/>
            <a:ext cx="2958465" cy="21545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91" name="Google Shape;191;p2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Example of distplot from the dataset – </a:t>
            </a:r>
            <a:endParaRPr/>
          </a:p>
          <a:p>
            <a:pPr indent="-241300" lvl="0" marL="342900" rtl="0" algn="l">
              <a:spcBef>
                <a:spcPts val="1000"/>
              </a:spcBef>
              <a:spcAft>
                <a:spcPts val="0"/>
              </a:spcAft>
              <a:buSzPts val="1600"/>
              <a:buNone/>
            </a:pPr>
            <a:r>
              <a:t/>
            </a:r>
            <a:endParaRPr/>
          </a:p>
        </p:txBody>
      </p:sp>
      <p:pic>
        <p:nvPicPr>
          <p:cNvPr id="192" name="Google Shape;192;p25"/>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pic>
        <p:nvPicPr>
          <p:cNvPr id="193" name="Google Shape;193;p25"/>
          <p:cNvPicPr preferRelativeResize="0"/>
          <p:nvPr/>
        </p:nvPicPr>
        <p:blipFill>
          <a:blip r:embed="rId4">
            <a:alphaModFix/>
          </a:blip>
          <a:stretch>
            <a:fillRect/>
          </a:stretch>
        </p:blipFill>
        <p:spPr>
          <a:xfrm>
            <a:off x="1232300" y="2632525"/>
            <a:ext cx="8946550" cy="32919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99" name="Google Shape;199;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80000"/>
              <a:buNone/>
            </a:pPr>
            <a:r>
              <a:rPr lang="en-US"/>
              <a:t>7) Dataset was highly skewed, Before training the model skewness is required to be removed.</a:t>
            </a:r>
            <a:endParaRPr/>
          </a:p>
          <a:p>
            <a:pPr indent="0" lvl="0" marL="0" rtl="0" algn="l">
              <a:spcBef>
                <a:spcPts val="1000"/>
              </a:spcBef>
              <a:spcAft>
                <a:spcPts val="0"/>
              </a:spcAft>
              <a:buSzPct val="80000"/>
              <a:buNone/>
            </a:pPr>
            <a:r>
              <a:t/>
            </a:r>
            <a:endParaRPr/>
          </a:p>
          <a:p>
            <a:pPr indent="0" lvl="0" marL="0" rtl="0" algn="l">
              <a:spcBef>
                <a:spcPts val="1000"/>
              </a:spcBef>
              <a:spcAft>
                <a:spcPts val="0"/>
              </a:spcAft>
              <a:buSzPct val="80000"/>
              <a:buNone/>
            </a:pPr>
            <a:r>
              <a:rPr lang="en-US"/>
              <a:t>8) Removing Outliers: We replaced the outliers using IQR method. To increase the dataset quality. We confirmed the removal of outliers by plotting BoxPlot for the dataset</a:t>
            </a:r>
            <a:endParaRPr/>
          </a:p>
          <a:p>
            <a:pPr indent="0" lvl="0" marL="0" rtl="0" algn="l">
              <a:spcBef>
                <a:spcPts val="1000"/>
              </a:spcBef>
              <a:spcAft>
                <a:spcPts val="0"/>
              </a:spcAft>
              <a:buSzPct val="80000"/>
              <a:buNone/>
            </a:pPr>
            <a:r>
              <a:rPr lang="en-US"/>
              <a:t>Code Logic Snippet:</a:t>
            </a:r>
            <a:endParaRPr/>
          </a:p>
          <a:p>
            <a:pPr indent="0" lvl="0" marL="0" rtl="0" algn="l">
              <a:spcBef>
                <a:spcPts val="1000"/>
              </a:spcBef>
              <a:spcAft>
                <a:spcPts val="0"/>
              </a:spcAft>
              <a:buSzPct val="80000"/>
              <a:buNone/>
            </a:pPr>
            <a:r>
              <a:rPr lang="en-US"/>
              <a:t>IQR = df[col].quantile(0.75)-df[col].quantile(0.25)</a:t>
            </a:r>
            <a:endParaRPr/>
          </a:p>
          <a:p>
            <a:pPr indent="0" lvl="0" marL="0" rtl="0" algn="l">
              <a:spcBef>
                <a:spcPts val="1000"/>
              </a:spcBef>
              <a:spcAft>
                <a:spcPts val="0"/>
              </a:spcAft>
              <a:buSzPct val="80000"/>
              <a:buNone/>
            </a:pPr>
            <a:r>
              <a:rPr lang="en-US"/>
              <a:t>Barmax =  df[col].quantile(0.75) + 1.5*IQR</a:t>
            </a:r>
            <a:endParaRPr/>
          </a:p>
          <a:p>
            <a:pPr indent="0" lvl="0" marL="0" rtl="0" algn="l">
              <a:spcBef>
                <a:spcPts val="1000"/>
              </a:spcBef>
              <a:spcAft>
                <a:spcPts val="0"/>
              </a:spcAft>
              <a:buSzPct val="80000"/>
              <a:buNone/>
            </a:pPr>
            <a:r>
              <a:rPr lang="en-US"/>
              <a:t>Barmin =  df[col].quantile(0.25) - 1.5*IQR</a:t>
            </a:r>
            <a:endParaRPr/>
          </a:p>
          <a:p>
            <a:pPr indent="0" lvl="0" marL="0" rtl="0" algn="l">
              <a:spcBef>
                <a:spcPts val="1000"/>
              </a:spcBef>
              <a:spcAft>
                <a:spcPts val="0"/>
              </a:spcAft>
              <a:buSzPct val="80000"/>
              <a:buNone/>
            </a:pPr>
            <a:r>
              <a:rPr lang="en-US"/>
              <a:t>df.loc[df[col]&gt;Barmax,col] = Barmax</a:t>
            </a:r>
            <a:endParaRPr/>
          </a:p>
          <a:p>
            <a:pPr indent="0" lvl="0" marL="0" rtl="0" algn="l">
              <a:spcBef>
                <a:spcPts val="1000"/>
              </a:spcBef>
              <a:spcAft>
                <a:spcPts val="0"/>
              </a:spcAft>
              <a:buSzPct val="80000"/>
              <a:buNone/>
            </a:pPr>
            <a:r>
              <a:rPr lang="en-US"/>
              <a:t>df.loc[df[col]&lt;Barmin,col] = Barmin</a:t>
            </a:r>
            <a:endParaRPr/>
          </a:p>
          <a:p>
            <a:pPr indent="0" lvl="0" marL="0" rtl="0" algn="l">
              <a:spcBef>
                <a:spcPts val="1000"/>
              </a:spcBef>
              <a:spcAft>
                <a:spcPts val="0"/>
              </a:spcAft>
              <a:buSzPct val="80000"/>
              <a:buNone/>
            </a:pPr>
            <a:r>
              <a:t/>
            </a:r>
            <a:endParaRPr/>
          </a:p>
        </p:txBody>
      </p:sp>
      <p:pic>
        <p:nvPicPr>
          <p:cNvPr id="200" name="Google Shape;200;p26"/>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Scaling the data	</a:t>
            </a:r>
            <a:br>
              <a:rPr lang="en-US"/>
            </a:br>
            <a:br>
              <a:rPr lang="en-US"/>
            </a:br>
            <a:endParaRPr/>
          </a:p>
        </p:txBody>
      </p:sp>
      <p:sp>
        <p:nvSpPr>
          <p:cNvPr id="206" name="Google Shape;206;p2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We Scaled the data using MinMaxScaler methodology</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Code Logic Snippet</a:t>
            </a:r>
            <a:endParaRPr/>
          </a:p>
          <a:p>
            <a:pPr indent="0" lvl="0" marL="0" rtl="0" algn="l">
              <a:spcBef>
                <a:spcPts val="1000"/>
              </a:spcBef>
              <a:spcAft>
                <a:spcPts val="0"/>
              </a:spcAft>
              <a:buSzPts val="1600"/>
              <a:buNone/>
            </a:pPr>
            <a:r>
              <a:rPr lang="en-US"/>
              <a:t>scaler = preprocessing.MinMaxScaler()</a:t>
            </a:r>
            <a:endParaRPr/>
          </a:p>
          <a:p>
            <a:pPr indent="0" lvl="0" marL="0" rtl="0" algn="l">
              <a:spcBef>
                <a:spcPts val="1000"/>
              </a:spcBef>
              <a:spcAft>
                <a:spcPts val="0"/>
              </a:spcAft>
              <a:buSzPts val="1600"/>
              <a:buNone/>
            </a:pPr>
            <a:r>
              <a:rPr lang="en-US"/>
              <a:t>minmax_df = scaler.fit_transform(fin_df)</a:t>
            </a:r>
            <a:endParaRPr/>
          </a:p>
          <a:p>
            <a:pPr indent="0" lvl="0" marL="0" rtl="0" algn="l">
              <a:spcBef>
                <a:spcPts val="1000"/>
              </a:spcBef>
              <a:spcAft>
                <a:spcPts val="0"/>
              </a:spcAft>
              <a:buSzPts val="1600"/>
              <a:buNone/>
            </a:pPr>
            <a:r>
              <a:rPr lang="en-US"/>
              <a:t>final_df = pd.DataFrame(minmax_df, columns = fin_df.columns)</a:t>
            </a:r>
            <a:endParaRPr/>
          </a:p>
        </p:txBody>
      </p:sp>
      <p:pic>
        <p:nvPicPr>
          <p:cNvPr id="207" name="Google Shape;207;p27"/>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